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9" r:id="rId4"/>
    <p:sldId id="280" r:id="rId5"/>
    <p:sldId id="278" r:id="rId6"/>
    <p:sldId id="275" r:id="rId7"/>
    <p:sldId id="292" r:id="rId8"/>
    <p:sldId id="257" r:id="rId9"/>
    <p:sldId id="265" r:id="rId10"/>
    <p:sldId id="285" r:id="rId11"/>
    <p:sldId id="266" r:id="rId12"/>
    <p:sldId id="271" r:id="rId13"/>
    <p:sldId id="274" r:id="rId14"/>
    <p:sldId id="259" r:id="rId15"/>
    <p:sldId id="261" r:id="rId16"/>
    <p:sldId id="260" r:id="rId17"/>
    <p:sldId id="268" r:id="rId18"/>
    <p:sldId id="281" r:id="rId19"/>
    <p:sldId id="290" r:id="rId20"/>
    <p:sldId id="270" r:id="rId21"/>
    <p:sldId id="273" r:id="rId22"/>
    <p:sldId id="291" r:id="rId23"/>
    <p:sldId id="296" r:id="rId24"/>
    <p:sldId id="293" r:id="rId25"/>
    <p:sldId id="297" r:id="rId26"/>
    <p:sldId id="298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36498-F781-46EC-B523-A536DD5DC2E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53A18-C325-475E-A2D7-E84AD027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3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CBA4C-DA75-42DF-B0FA-A912DAFD6C11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50C6-676C-41F5-8323-4618D7A5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69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9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4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97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3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9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1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00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84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13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26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47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9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9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36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9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00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E39-B479-4EAD-9D1B-25702D54AA7D}" type="datetimeFigureOut">
              <a:rPr lang="cs-CZ" smtClean="0"/>
              <a:t>10.12.2016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4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101 </a:t>
            </a:r>
            <a:r>
              <a:rPr lang="cs-CZ" dirty="0" err="1"/>
              <a:t>EduShield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Štěpán Bechynský</a:t>
            </a:r>
            <a:r>
              <a:rPr lang="en-US" dirty="0"/>
              <a:t>, @</a:t>
            </a:r>
            <a:r>
              <a:rPr lang="en-US" dirty="0" err="1"/>
              <a:t>stepanb</a:t>
            </a:r>
            <a:endParaRPr lang="cs-CZ" dirty="0"/>
          </a:p>
          <a:p>
            <a:r>
              <a:rPr lang="cs-CZ" dirty="0"/>
              <a:t>Martin Malý</a:t>
            </a:r>
            <a:r>
              <a:rPr lang="en-US" dirty="0"/>
              <a:t>, @</a:t>
            </a:r>
            <a:r>
              <a:rPr lang="en-US" dirty="0" err="1"/>
              <a:t>adent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61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aplikace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45913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á se jen jednou při startu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ává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v nekonečné smyčce po dok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čení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3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Sériová komunikace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Komunikace dvou zařízení</a:t>
            </a:r>
          </a:p>
          <a:p>
            <a:r>
              <a:rPr lang="cs-CZ" dirty="0"/>
              <a:t>Různé rychlosti, ale dost pomalé</a:t>
            </a:r>
          </a:p>
          <a:p>
            <a:r>
              <a:rPr lang="cs-CZ" dirty="0"/>
              <a:t>Standard pro GSM, GPS, </a:t>
            </a:r>
            <a:r>
              <a:rPr lang="cs-CZ" dirty="0" err="1"/>
              <a:t>Bluetooth</a:t>
            </a:r>
            <a:r>
              <a:rPr lang="cs-CZ" dirty="0"/>
              <a:t>, … </a:t>
            </a:r>
          </a:p>
          <a:p>
            <a:r>
              <a:rPr lang="cs-CZ" dirty="0"/>
              <a:t>Arduino má typicky jeden HW sériový port</a:t>
            </a:r>
          </a:p>
          <a:p>
            <a:pPr lvl="1"/>
            <a:r>
              <a:rPr lang="cs-CZ" dirty="0"/>
              <a:t>Programátor</a:t>
            </a:r>
          </a:p>
          <a:p>
            <a:pPr lvl="1"/>
            <a:r>
              <a:rPr lang="cs-CZ" dirty="0" err="1"/>
              <a:t>SoftwareSerial</a:t>
            </a:r>
            <a:r>
              <a:rPr lang="cs-CZ" dirty="0"/>
              <a:t> – emulace HW portu SW knihovnou</a:t>
            </a:r>
          </a:p>
          <a:p>
            <a:r>
              <a:rPr lang="cs-CZ" dirty="0"/>
              <a:t>Ladění aplikace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097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sériové komunikace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690688"/>
            <a:ext cx="6877050" cy="460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77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Segoe UI" panose="020B0502040204020203" pitchFamily="34" charset="0"/>
              </a:rPr>
              <a:t>https://comm1s.wikimedia.org/wiki/File:Rs232_oscilloscope_trace.svg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472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RGB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95" y="1941371"/>
            <a:ext cx="5385410" cy="41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  <a:endParaRPr lang="cs-CZ" dirty="0"/>
          </a:p>
        </p:txBody>
      </p:sp>
      <p:pic>
        <p:nvPicPr>
          <p:cNvPr id="3" name="Picture 2" descr="https://www.arduino.cc/en/uploads/Tutorial/pwm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59" y="1523262"/>
            <a:ext cx="4476482" cy="4901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98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Semafor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4" y="1690688"/>
            <a:ext cx="5612591" cy="48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Pull</a:t>
            </a:r>
            <a:r>
              <a:rPr lang="cs-CZ" dirty="0"/>
              <a:t>-up a </a:t>
            </a:r>
            <a:r>
              <a:rPr lang="cs-CZ" dirty="0" err="1"/>
              <a:t>pull-down</a:t>
            </a:r>
            <a:r>
              <a:rPr lang="cs-CZ" dirty="0"/>
              <a:t> rezistor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Zamezuje neurčitým hodnotám na konektorech</a:t>
            </a:r>
          </a:p>
          <a:p>
            <a:pPr lvl="1"/>
            <a:r>
              <a:rPr lang="cs-CZ" dirty="0" err="1"/>
              <a:t>Pull</a:t>
            </a:r>
            <a:r>
              <a:rPr lang="cs-CZ" dirty="0"/>
              <a:t>-up udržuje konektor na logické 1</a:t>
            </a:r>
          </a:p>
          <a:p>
            <a:pPr lvl="1"/>
            <a:r>
              <a:rPr lang="cs-CZ" dirty="0" err="1"/>
              <a:t>Pull-down</a:t>
            </a:r>
            <a:r>
              <a:rPr lang="cs-CZ" dirty="0"/>
              <a:t> </a:t>
            </a:r>
            <a:r>
              <a:rPr lang="cs-CZ"/>
              <a:t>udržuje konektor </a:t>
            </a:r>
            <a:r>
              <a:rPr lang="cs-CZ" dirty="0"/>
              <a:t>na logické 0</a:t>
            </a:r>
          </a:p>
          <a:p>
            <a:pPr lvl="1"/>
            <a:r>
              <a:rPr lang="cs-CZ" dirty="0"/>
              <a:t>Typická hodnota 1k8 – 10k</a:t>
            </a:r>
          </a:p>
          <a:p>
            <a:r>
              <a:rPr lang="cs-CZ" dirty="0"/>
              <a:t>Interní </a:t>
            </a:r>
            <a:r>
              <a:rPr lang="cs-CZ" dirty="0" err="1"/>
              <a:t>pull</a:t>
            </a:r>
            <a:r>
              <a:rPr lang="cs-CZ" dirty="0"/>
              <a:t>-up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95" y="4119058"/>
            <a:ext cx="5095211" cy="4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7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604" y="476794"/>
            <a:ext cx="11254792" cy="59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8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cs-CZ" dirty="0"/>
              <a:t>Měření </a:t>
            </a:r>
            <a:r>
              <a:rPr lang="cs-CZ"/>
              <a:t>úrovně osvětlení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54" y="1690688"/>
            <a:ext cx="5452092" cy="48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Analogově digitální převodník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25" y="1690688"/>
            <a:ext cx="6212950" cy="49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historie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Vznik 2005</a:t>
            </a:r>
          </a:p>
          <a:p>
            <a:r>
              <a:rPr lang="cs-CZ" dirty="0" err="1"/>
              <a:t>Interaction</a:t>
            </a:r>
            <a:r>
              <a:rPr lang="cs-CZ" dirty="0"/>
              <a:t> Design Institute </a:t>
            </a:r>
            <a:r>
              <a:rPr lang="cs-CZ" dirty="0" err="1"/>
              <a:t>Ivrea</a:t>
            </a:r>
            <a:r>
              <a:rPr lang="cs-CZ" dirty="0"/>
              <a:t> (</a:t>
            </a:r>
            <a:r>
              <a:rPr lang="cs-CZ" dirty="0" err="1"/>
              <a:t>Ivrea</a:t>
            </a:r>
            <a:r>
              <a:rPr lang="cs-CZ" dirty="0"/>
              <a:t>, Itálie)</a:t>
            </a:r>
          </a:p>
          <a:p>
            <a:r>
              <a:rPr lang="cs-CZ" dirty="0"/>
              <a:t>Arduino </a:t>
            </a:r>
          </a:p>
          <a:p>
            <a:pPr lvl="1"/>
            <a:r>
              <a:rPr lang="cs-CZ" dirty="0"/>
              <a:t>Historická osobnost, král Itálie 1002-1014</a:t>
            </a:r>
          </a:p>
          <a:p>
            <a:pPr lvl="1"/>
            <a:r>
              <a:rPr lang="cs-CZ" dirty="0"/>
              <a:t>Bar</a:t>
            </a:r>
          </a:p>
          <a:p>
            <a:r>
              <a:rPr lang="cs-CZ" dirty="0"/>
              <a:t>Náhrada za drahý BASIC </a:t>
            </a:r>
            <a:r>
              <a:rPr lang="cs-CZ" dirty="0" err="1"/>
              <a:t>Stamp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70" y="2762523"/>
            <a:ext cx="1552575" cy="2952750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>
            <a:off x="5643154" y="4402183"/>
            <a:ext cx="303058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98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Vzorkovací frekvence</a:t>
            </a:r>
          </a:p>
        </p:txBody>
      </p:sp>
      <p:pic>
        <p:nvPicPr>
          <p:cNvPr id="3" name="Picture 2" descr="https://upload.wikimedia.org/wikipedia/commons/a/a0/Vzorkov%C3%A1n%C3%A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46" y="1448872"/>
            <a:ext cx="6396508" cy="504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30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Teploměr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48" y="1690688"/>
            <a:ext cx="5454703" cy="48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7-segmentový displej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88154"/>
              </p:ext>
            </p:extLst>
          </p:nvPr>
        </p:nvGraphicFramePr>
        <p:xfrm>
          <a:off x="5105400" y="1762674"/>
          <a:ext cx="5887104" cy="4714950"/>
        </p:xfrm>
        <a:graphic>
          <a:graphicData uri="http://schemas.openxmlformats.org/drawingml/2006/table">
            <a:tbl>
              <a:tblPr/>
              <a:tblGrid>
                <a:gridCol w="735888">
                  <a:extLst>
                    <a:ext uri="{9D8B030D-6E8A-4147-A177-3AD203B41FA5}">
                      <a16:colId xmlns:a16="http://schemas.microsoft.com/office/drawing/2014/main" val="11067265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78798274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49757362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18480360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4277190467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711402495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984319553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1505293161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 b="1" dirty="0">
                          <a:effectLst/>
                        </a:rPr>
                        <a:t>Znak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G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32186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5118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4881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2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09908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241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4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97209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5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453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6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667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7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4180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8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3513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9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0239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00784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177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92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1828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727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044846"/>
                  </a:ext>
                </a:extLst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52" y="1740294"/>
            <a:ext cx="1833165" cy="1833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8" y="4195865"/>
            <a:ext cx="4153802" cy="1986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" y="2121226"/>
            <a:ext cx="1918044" cy="14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2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71" y="3121787"/>
            <a:ext cx="3247159" cy="3247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Displej na </a:t>
            </a:r>
            <a:r>
              <a:rPr lang="cs-CZ" dirty="0" err="1"/>
              <a:t>EduShield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4 x 7-segmentový displej</a:t>
            </a:r>
          </a:p>
          <a:p>
            <a:r>
              <a:rPr lang="cs-CZ" dirty="0" err="1"/>
              <a:t>ATTiny</a:t>
            </a:r>
            <a:r>
              <a:rPr lang="cs-CZ" dirty="0"/>
              <a:t> 2313 jako ovladač</a:t>
            </a:r>
          </a:p>
          <a:p>
            <a:r>
              <a:rPr lang="cs-CZ" dirty="0"/>
              <a:t>Připojeno na I</a:t>
            </a:r>
            <a:r>
              <a:rPr lang="cs-CZ" baseline="30000" dirty="0"/>
              <a:t>2</a:t>
            </a:r>
            <a:r>
              <a:rPr lang="cs-CZ" dirty="0"/>
              <a:t>C sběrnici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41" y="2767714"/>
            <a:ext cx="6230131" cy="36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Hodiny reálného času bez knihovny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94304" y="1919654"/>
            <a:ext cx="10603391" cy="38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64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Maska a bitový posun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838200" y="4152719"/>
            <a:ext cx="10515600" cy="17540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Použít masku na bit 6 – 4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Posunout o 4 bit doprava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Vynásobit 10 (načítíme desítky vteřin)</a:t>
            </a:r>
          </a:p>
        </p:txBody>
      </p:sp>
      <p:grpSp>
        <p:nvGrpSpPr>
          <p:cNvPr id="37" name="Skupina 36"/>
          <p:cNvGrpSpPr/>
          <p:nvPr/>
        </p:nvGrpSpPr>
        <p:grpSpPr>
          <a:xfrm>
            <a:off x="1752187" y="1457711"/>
            <a:ext cx="8687626" cy="2152025"/>
            <a:chOff x="1752187" y="1457711"/>
            <a:chExt cx="8687626" cy="2152025"/>
          </a:xfrm>
        </p:grpSpPr>
        <p:pic>
          <p:nvPicPr>
            <p:cNvPr id="3" name="Obrázek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187" y="1457711"/>
              <a:ext cx="8687626" cy="895758"/>
            </a:xfrm>
            <a:prstGeom prst="rect">
              <a:avLst/>
            </a:prstGeom>
          </p:spPr>
        </p:pic>
        <p:sp>
          <p:nvSpPr>
            <p:cNvPr id="15" name="TextovéPole 14"/>
            <p:cNvSpPr txBox="1"/>
            <p:nvPr/>
          </p:nvSpPr>
          <p:spPr>
            <a:xfrm>
              <a:off x="4068040" y="3148071"/>
              <a:ext cx="5715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cs-CZ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s &amp; 0b01110000 ) &gt;&gt; 4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* 10</a:t>
              </a:r>
              <a:endParaRPr lang="cs-CZ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Přímá spojnice se šipkou 17"/>
            <p:cNvCxnSpPr/>
            <p:nvPr/>
          </p:nvCxnSpPr>
          <p:spPr>
            <a:xfrm>
              <a:off x="4663440" y="2353469"/>
              <a:ext cx="1306286" cy="79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avoúhlá spojnice 21"/>
            <p:cNvCxnSpPr/>
            <p:nvPr/>
          </p:nvCxnSpPr>
          <p:spPr>
            <a:xfrm>
              <a:off x="1752187" y="2132473"/>
              <a:ext cx="2741436" cy="1246430"/>
            </a:xfrm>
            <a:prstGeom prst="bentConnector3">
              <a:avLst>
                <a:gd name="adj1" fmla="val -162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vá složená závorka 29"/>
            <p:cNvSpPr/>
            <p:nvPr/>
          </p:nvSpPr>
          <p:spPr>
            <a:xfrm rot="16200000">
              <a:off x="6566697" y="1485166"/>
              <a:ext cx="896118" cy="2429691"/>
            </a:xfrm>
            <a:prstGeom prst="leftBrace">
              <a:avLst>
                <a:gd name="adj1" fmla="val 8333"/>
                <a:gd name="adj2" fmla="val 985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76355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Platforma Arduino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Hardware a Open Software</a:t>
            </a:r>
          </a:p>
          <a:p>
            <a:pPr lvl="1"/>
            <a:r>
              <a:rPr lang="cs-CZ" dirty="0"/>
              <a:t>Vývojové desky</a:t>
            </a:r>
          </a:p>
          <a:p>
            <a:pPr lvl="1"/>
            <a:r>
              <a:rPr lang="cs-CZ" dirty="0"/>
              <a:t>Arduino IDE</a:t>
            </a:r>
          </a:p>
          <a:p>
            <a:pPr lvl="1"/>
            <a:r>
              <a:rPr lang="cs-CZ" dirty="0"/>
              <a:t>Komunitní knihovny</a:t>
            </a:r>
          </a:p>
          <a:p>
            <a:r>
              <a:rPr lang="cs-CZ" dirty="0"/>
              <a:t>Rozšiřující desky tzv. </a:t>
            </a:r>
            <a:r>
              <a:rPr lang="cs-CZ" dirty="0" err="1"/>
              <a:t>Shield</a:t>
            </a:r>
            <a:endParaRPr lang="cs-CZ" dirty="0"/>
          </a:p>
          <a:p>
            <a:r>
              <a:rPr lang="cs-CZ" dirty="0"/>
              <a:t>Původně jen pro 8-bit </a:t>
            </a:r>
            <a:r>
              <a:rPr lang="cs-CZ" dirty="0" err="1"/>
              <a:t>mikrokontroléry</a:t>
            </a:r>
            <a:r>
              <a:rPr lang="cs-CZ" dirty="0"/>
              <a:t> ATMEL AVR</a:t>
            </a:r>
          </a:p>
          <a:p>
            <a:r>
              <a:rPr lang="cs-CZ" dirty="0"/>
              <a:t>Nyní Podpora i pro jiné </a:t>
            </a:r>
            <a:r>
              <a:rPr lang="cs-CZ" dirty="0" err="1"/>
              <a:t>mikrokontroléry</a:t>
            </a:r>
            <a:r>
              <a:rPr lang="cs-CZ" dirty="0"/>
              <a:t> a </a:t>
            </a:r>
            <a:r>
              <a:rPr lang="cs-CZ" dirty="0" err="1"/>
              <a:t>SoC</a:t>
            </a:r>
            <a:endParaRPr lang="cs-CZ" dirty="0"/>
          </a:p>
          <a:p>
            <a:pPr lvl="1"/>
            <a:r>
              <a:rPr lang="cs-CZ" dirty="0"/>
              <a:t>ESP8266, Intel Curie, SAM D10, …</a:t>
            </a:r>
          </a:p>
        </p:txBody>
      </p:sp>
    </p:spTree>
    <p:extLst>
      <p:ext uri="{BB962C8B-B14F-4D97-AF65-F5344CB8AC3E}">
        <p14:creationId xmlns:p14="http://schemas.microsoft.com/office/powerpoint/2010/main" val="422753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Ovladač pro převodník USB – Sériový port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FTDI vs. CH340</a:t>
            </a:r>
          </a:p>
          <a:p>
            <a:r>
              <a:rPr lang="cs-CZ" dirty="0"/>
              <a:t>Linux a Windows 10 bez problémů</a:t>
            </a:r>
            <a:endParaRPr lang="en-US" dirty="0"/>
          </a:p>
          <a:p>
            <a:pPr lvl="1"/>
            <a:r>
              <a:rPr lang="en-US" dirty="0"/>
              <a:t>Windows </a:t>
            </a:r>
            <a:r>
              <a:rPr lang="cs-CZ" dirty="0"/>
              <a:t>10 nutné připojení k internetu</a:t>
            </a:r>
            <a:endParaRPr lang="en-US" dirty="0"/>
          </a:p>
          <a:p>
            <a:r>
              <a:rPr lang="en-US" dirty="0"/>
              <a:t>Linux </a:t>
            </a:r>
            <a:r>
              <a:rPr lang="cs-CZ" dirty="0"/>
              <a:t>- uživatel ve skupině </a:t>
            </a:r>
            <a:r>
              <a:rPr lang="cs-CZ" i="1" dirty="0" err="1"/>
              <a:t>dialout</a:t>
            </a:r>
            <a:endParaRPr lang="cs-CZ" i="1" dirty="0"/>
          </a:p>
          <a:p>
            <a:r>
              <a:rPr lang="cs-CZ" dirty="0"/>
              <a:t>Windows </a:t>
            </a:r>
            <a:r>
              <a:rPr lang="en-US" dirty="0"/>
              <a:t>XP, </a:t>
            </a:r>
            <a:r>
              <a:rPr lang="cs-CZ" dirty="0"/>
              <a:t>7, 8, 8.1 nutná instalace ovladačů</a:t>
            </a:r>
          </a:p>
          <a:p>
            <a:r>
              <a:rPr lang="cs-CZ" dirty="0"/>
              <a:t>Mac OS úprava nastavení</a:t>
            </a:r>
          </a:p>
          <a:p>
            <a:pPr lvl="1"/>
            <a:r>
              <a:rPr lang="cs-CZ" dirty="0"/>
              <a:t>Velmi problematické</a:t>
            </a:r>
          </a:p>
          <a:p>
            <a:pPr lvl="1"/>
            <a:r>
              <a:rPr lang="cs-CZ" dirty="0"/>
              <a:t>Je lepší </a:t>
            </a:r>
            <a:r>
              <a:rPr lang="cs-CZ" dirty="0" err="1"/>
              <a:t>Arduino</a:t>
            </a:r>
            <a:r>
              <a:rPr lang="cs-CZ" dirty="0"/>
              <a:t> s FTDI převodníkem</a:t>
            </a:r>
          </a:p>
          <a:p>
            <a:endParaRPr lang="cs-CZ" dirty="0"/>
          </a:p>
        </p:txBody>
      </p:sp>
      <p:pic>
        <p:nvPicPr>
          <p:cNvPr id="4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08"/>
          <a:stretch/>
        </p:blipFill>
        <p:spPr>
          <a:xfrm>
            <a:off x="8368937" y="1825625"/>
            <a:ext cx="2355668" cy="41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Multiplatformní</a:t>
            </a:r>
          </a:p>
          <a:p>
            <a:r>
              <a:rPr lang="cs-CZ" dirty="0"/>
              <a:t>Editor s programátorem</a:t>
            </a:r>
          </a:p>
          <a:p>
            <a:r>
              <a:rPr lang="cs-CZ" dirty="0"/>
              <a:t>Musí se správně nastavit typ Arduino a 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1" y="3308907"/>
            <a:ext cx="6380934" cy="33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4" y="2259013"/>
            <a:ext cx="5362153" cy="4052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EduShield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Určeno pro výuku</a:t>
            </a:r>
          </a:p>
          <a:p>
            <a:r>
              <a:rPr lang="cs-CZ" dirty="0"/>
              <a:t>Lze ukázat v podstatě vše, co umí </a:t>
            </a:r>
            <a:r>
              <a:rPr lang="cs-CZ" dirty="0" err="1"/>
              <a:t>Arduino</a:t>
            </a:r>
            <a:endParaRPr lang="cs-CZ" dirty="0"/>
          </a:p>
          <a:p>
            <a:r>
              <a:rPr lang="cs-CZ" dirty="0"/>
              <a:t>Kompatibilní s Ethernet </a:t>
            </a:r>
            <a:r>
              <a:rPr lang="cs-CZ" dirty="0" err="1"/>
              <a:t>Shield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Hello </a:t>
            </a:r>
            <a:r>
              <a:rPr lang="cs-CZ" dirty="0" err="1"/>
              <a:t>World</a:t>
            </a:r>
            <a:r>
              <a:rPr lang="cs-CZ" dirty="0"/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46" y="1690688"/>
            <a:ext cx="3952107" cy="4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↔</a:t>
            </a:r>
            <a:r>
              <a:rPr lang="cs-CZ" dirty="0"/>
              <a:t> </a:t>
            </a:r>
            <a:r>
              <a:rPr lang="en-US" dirty="0"/>
              <a:t>Hardware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Logick</a:t>
            </a:r>
            <a:r>
              <a:rPr lang="cs-CZ" dirty="0"/>
              <a:t>é hodnoty se převedou na napětí</a:t>
            </a:r>
          </a:p>
          <a:p>
            <a:r>
              <a:rPr lang="cs-CZ" dirty="0"/>
              <a:t>Velikost napětí, logická 1, je většinou 5 V nebo 3,3 V</a:t>
            </a:r>
          </a:p>
          <a:p>
            <a:pPr lvl="1"/>
            <a:r>
              <a:rPr lang="cs-CZ" dirty="0"/>
              <a:t>Různé logické úrovně</a:t>
            </a:r>
          </a:p>
          <a:p>
            <a:r>
              <a:rPr lang="cs-CZ" dirty="0"/>
              <a:t>Pozor na poškození hardware vysokým napětím</a:t>
            </a:r>
          </a:p>
          <a:p>
            <a:pPr lvl="1"/>
            <a:r>
              <a:rPr lang="cs-CZ" dirty="0"/>
              <a:t>Většina desek Arduino je 5 V tolerantní</a:t>
            </a:r>
          </a:p>
          <a:p>
            <a:pPr lvl="1"/>
            <a:r>
              <a:rPr lang="cs-CZ" dirty="0"/>
              <a:t>Nemusí to tak být, čtěte dokumentaci!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0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Zapojení Arduino</a:t>
            </a:r>
            <a:endParaRPr lang="en-US" dirty="0"/>
          </a:p>
        </p:txBody>
      </p:sp>
      <p:pic>
        <p:nvPicPr>
          <p:cNvPr id="1026" name="Picture 2" descr="https://www.arduino.cc/en/uploads/Hacking/Atmega168PinMap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b="18880"/>
          <a:stretch/>
        </p:blipFill>
        <p:spPr bwMode="auto">
          <a:xfrm>
            <a:off x="1785719" y="1818291"/>
            <a:ext cx="8620563" cy="43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6FB6C4DE-45D6-4DE5-8124-FE582813499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550</Words>
  <Application>Microsoft Office PowerPoint</Application>
  <PresentationFormat>Widescreen</PresentationFormat>
  <Paragraphs>244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Segoe UI</vt:lpstr>
      <vt:lpstr>Office Theme</vt:lpstr>
      <vt:lpstr>Arduino 101 EduShield</vt:lpstr>
      <vt:lpstr>Trocha historie</vt:lpstr>
      <vt:lpstr>Platforma Arduino</vt:lpstr>
      <vt:lpstr>Ovladač pro převodník USB – Sériový port</vt:lpstr>
      <vt:lpstr>Arduino IDE</vt:lpstr>
      <vt:lpstr>EduShield</vt:lpstr>
      <vt:lpstr>Hello World!</vt:lpstr>
      <vt:lpstr>Software ↔ Hardware</vt:lpstr>
      <vt:lpstr>Zapojení Arduino</vt:lpstr>
      <vt:lpstr>Základní struktura aplikace</vt:lpstr>
      <vt:lpstr>Sériová komunikace</vt:lpstr>
      <vt:lpstr>Průběh sériové komunikace</vt:lpstr>
      <vt:lpstr>RGB</vt:lpstr>
      <vt:lpstr>PWM</vt:lpstr>
      <vt:lpstr>Semafor</vt:lpstr>
      <vt:lpstr>Pull-up a pull-down rezistor</vt:lpstr>
      <vt:lpstr>PowerPoint Presentation</vt:lpstr>
      <vt:lpstr>Měření úrovně osvětlení</vt:lpstr>
      <vt:lpstr>Analogově digitální převodník </vt:lpstr>
      <vt:lpstr>Vzorkovací frekvence</vt:lpstr>
      <vt:lpstr>Teploměr</vt:lpstr>
      <vt:lpstr>7-segmentový displej</vt:lpstr>
      <vt:lpstr>Displej na EduShield</vt:lpstr>
      <vt:lpstr>Hodiny reálného času bez knihovny</vt:lpstr>
      <vt:lpstr>Maska a bitový posun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Štěpán Bechynský</dc:creator>
  <cp:lastModifiedBy>Stepan Bechynsky</cp:lastModifiedBy>
  <cp:revision>131</cp:revision>
  <dcterms:created xsi:type="dcterms:W3CDTF">2015-06-22T18:43:06Z</dcterms:created>
  <dcterms:modified xsi:type="dcterms:W3CDTF">2016-12-10T14:30:13Z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cab41f51-42e7-4677-b97a-f2cbbf4f9c06</vt:lpwstr>
  </property>
  <property fmtid="{D5CDD505-2E9C-101B-9397-08002B2CF9AE}" pid="3" name="bjSaver">
    <vt:lpwstr>HAC7BAsdd6lcQHVnfFadInW/siqPPIAv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