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684" r:id="rId4"/>
    <p:sldMasterId id="2147483692" r:id="rId5"/>
  </p:sldMasterIdLst>
  <p:notesMasterIdLst>
    <p:notesMasterId r:id="rId44"/>
  </p:notesMasterIdLst>
  <p:sldIdLst>
    <p:sldId id="256" r:id="rId6"/>
    <p:sldId id="422" r:id="rId7"/>
    <p:sldId id="459" r:id="rId8"/>
    <p:sldId id="425" r:id="rId9"/>
    <p:sldId id="447" r:id="rId10"/>
    <p:sldId id="419" r:id="rId11"/>
    <p:sldId id="269" r:id="rId12"/>
    <p:sldId id="417" r:id="rId13"/>
    <p:sldId id="449" r:id="rId14"/>
    <p:sldId id="275" r:id="rId15"/>
    <p:sldId id="279" r:id="rId16"/>
    <p:sldId id="448" r:id="rId17"/>
    <p:sldId id="385" r:id="rId18"/>
    <p:sldId id="397" r:id="rId19"/>
    <p:sldId id="410" r:id="rId20"/>
    <p:sldId id="396" r:id="rId21"/>
    <p:sldId id="450" r:id="rId22"/>
    <p:sldId id="462" r:id="rId23"/>
    <p:sldId id="427" r:id="rId24"/>
    <p:sldId id="452" r:id="rId25"/>
    <p:sldId id="453" r:id="rId26"/>
    <p:sldId id="414" r:id="rId27"/>
    <p:sldId id="413" r:id="rId28"/>
    <p:sldId id="451" r:id="rId29"/>
    <p:sldId id="455" r:id="rId30"/>
    <p:sldId id="456" r:id="rId31"/>
    <p:sldId id="457" r:id="rId32"/>
    <p:sldId id="444" r:id="rId33"/>
    <p:sldId id="445" r:id="rId34"/>
    <p:sldId id="446" r:id="rId35"/>
    <p:sldId id="424" r:id="rId36"/>
    <p:sldId id="384" r:id="rId37"/>
    <p:sldId id="460" r:id="rId38"/>
    <p:sldId id="434" r:id="rId39"/>
    <p:sldId id="458" r:id="rId40"/>
    <p:sldId id="388" r:id="rId41"/>
    <p:sldId id="389" r:id="rId42"/>
    <p:sldId id="390" r:id="rId43"/>
  </p:sldIdLst>
  <p:sldSz cx="9144000" cy="5143500" type="screen16x9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ker, Matthias (matthias.penker@uni-graz.at)" initials="PM(g" lastIdx="3" clrIdx="0">
    <p:extLst>
      <p:ext uri="{19B8F6BF-5375-455C-9EA6-DF929625EA0E}">
        <p15:presenceInfo xmlns:p15="http://schemas.microsoft.com/office/powerpoint/2012/main" userId="Penker, Matthias (matthias.penker@uni-graz.a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D500"/>
    <a:srgbClr val="FFF7CC"/>
    <a:srgbClr val="FFE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190" autoAdjust="0"/>
  </p:normalViewPr>
  <p:slideViewPr>
    <p:cSldViewPr>
      <p:cViewPr varScale="1">
        <p:scale>
          <a:sx n="90" d="100"/>
          <a:sy n="90" d="100"/>
        </p:scale>
        <p:origin x="120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DD130-70FC-4ACA-8AE9-E53BBB4EC5A9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F066E-50EB-4390-BE10-F9F23BB2D7C6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466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Hauptbotschaft hier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76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36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79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32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56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4874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335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98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434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3274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52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0861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225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858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089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9965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9D7F-112E-E342-9F8B-EAB9CB8D7298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666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idea of heterogeneity in measurement effects was introduced some time ago (see, e.g. Wright et al. 1998) and has recently been investigated under this label by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Liedl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Steiber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(2024).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937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100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8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537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61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573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479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</a:rPr>
              <a:t>RR before deleting 2023</a:t>
            </a:r>
            <a:r>
              <a:rPr lang="en-US" sz="1200" b="0">
                <a:latin typeface="Verdana" panose="020B0604030504040204" pitchFamily="34" charset="0"/>
                <a:ea typeface="Verdana" panose="020B0604030504040204" pitchFamily="34" charset="0"/>
              </a:rPr>
              <a:t>: 33%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</a:rPr>
              <a:t>RR before deleting 2024: 43%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F066E-50EB-4390-BE10-F9F23BB2D7C6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35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zivanop\Desktop\Hintergründe\PPT VORLAGE HINTERGRUND EUROPA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1"/>
            <a:ext cx="9144000" cy="51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9672" y="1253209"/>
            <a:ext cx="6768752" cy="670470"/>
          </a:xfrm>
        </p:spPr>
        <p:txBody>
          <a:bodyPr>
            <a:noAutofit/>
          </a:bodyPr>
          <a:lstStyle>
            <a:lvl1pPr algn="l">
              <a:defRPr sz="5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19672" y="1923678"/>
            <a:ext cx="5785338" cy="432048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179662" y="303442"/>
            <a:ext cx="863946" cy="594122"/>
          </a:xfrm>
        </p:spPr>
        <p:txBody>
          <a:bodyPr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de-AT" dirty="0"/>
              <a:t>Optional Logo</a:t>
            </a:r>
          </a:p>
        </p:txBody>
      </p:sp>
    </p:spTree>
    <p:extLst>
      <p:ext uri="{BB962C8B-B14F-4D97-AF65-F5344CB8AC3E}">
        <p14:creationId xmlns:p14="http://schemas.microsoft.com/office/powerpoint/2010/main" val="188337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7764-410B-4C37-A50D-543F8705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5E8CE-2A36-43BD-AC50-DEF893CB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DBBC-F131-42E9-9813-6D60427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70E3-E1F9-4D4F-83FF-81692515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501F-5E08-481A-8803-8D38220D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D1A-5C47-4CD0-8C81-105328E8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266A-665C-49D6-BB3D-8FF5AFC02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932F8-9D3A-4D7B-B918-D04A5CD2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686A-9C8F-49E4-9068-1F9C39DB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F9EC3-F7A0-45A7-A98C-185F9246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653A-8A05-4E78-B8CE-060253DC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65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3156-9F04-466A-8D16-E023901F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162D-BB63-480B-8656-DA658FEB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4C6FA-2667-4C9F-A842-8A142D3E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9CBA7-5B65-4902-A9BA-BDB1274F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53BE-BD51-43AA-BB8C-97CECED08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DCD32-EBE7-48F0-B353-FB9BCBED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7B874-F3F1-4E54-A02A-8E50F32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62DCD-2F26-43ED-BB35-BADDFBF5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980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E518-C344-4B73-B73B-45B50B6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8D5C-65A7-4800-947B-BAF6005A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2CF9E-9166-4286-97FB-D553CCC5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061A6-EC64-4A34-98E6-8FF29556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95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607F9-CCA1-4409-A0D0-83B857D5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EBC08-01BA-4A68-BCAB-FD127D49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A7BD-082B-45F2-B3A6-3C007A4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515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C559-0548-4D11-BD3B-BEF1D9C1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2FE0-0DBF-41E7-B65B-590C97B3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5C153-A1F1-4970-B677-5CAD3D1B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8E29-7787-4487-9954-5D5EA9CA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07A6-E5EA-4FCE-88F0-E484F9A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5111-B682-42C1-8113-BA0087D7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4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FC4-0CB1-4125-810B-7B9AA686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AD68-2CBA-474F-924B-9E00420F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7656-10FD-4616-9F58-8FFE031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2B00-FBC9-416A-AA13-CDB1750B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29FCE-D2C5-4C10-BBE6-672B73BE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6A63-8D97-412D-96F1-6FBF47E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15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6E28-A464-42DE-A063-8637774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40DE-DED4-495B-9819-90DE31A7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68DE-E8CC-437A-842B-CF7C6F88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3A52-BB5B-483D-A8AB-C0FEC1D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B287-60E2-42FD-99F4-66AB89C9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7589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EF985-38AB-442A-8CDF-0BE754BB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E7CF-0DB4-4180-9A9D-7BC3A3EE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E20B-AFC4-43EA-A99E-36602814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FD80-1A48-43E7-AD82-C5D48105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5032-87AD-4CBD-8A29-F53FA201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804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zivanop\Desktop\Hintergründe\PPT VORLAGE HINTERGRUND EUROPA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1"/>
            <a:ext cx="9144000" cy="51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9672" y="1253209"/>
            <a:ext cx="6768752" cy="670470"/>
          </a:xfrm>
        </p:spPr>
        <p:txBody>
          <a:bodyPr>
            <a:noAutofit/>
          </a:bodyPr>
          <a:lstStyle>
            <a:lvl1pPr algn="l">
              <a:defRPr sz="5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19672" y="1923678"/>
            <a:ext cx="5785338" cy="432048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179662" y="303442"/>
            <a:ext cx="863946" cy="594122"/>
          </a:xfrm>
        </p:spPr>
        <p:txBody>
          <a:bodyPr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de-AT" dirty="0"/>
              <a:t>Optional Logo</a:t>
            </a:r>
          </a:p>
        </p:txBody>
      </p:sp>
    </p:spTree>
    <p:extLst>
      <p:ext uri="{BB962C8B-B14F-4D97-AF65-F5344CB8AC3E}">
        <p14:creationId xmlns:p14="http://schemas.microsoft.com/office/powerpoint/2010/main" val="247848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Farb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zivanop\Desktop\Hintergründe\PPT VORLAGE HINTERGRUND EUROPA32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6"/>
            <a:ext cx="9144000" cy="51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1275606"/>
            <a:ext cx="7992888" cy="324036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Text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67544" y="465517"/>
            <a:ext cx="6768752" cy="486055"/>
          </a:xfrm>
        </p:spPr>
        <p:txBody>
          <a:bodyPr>
            <a:noAutofit/>
          </a:bodyPr>
          <a:lstStyle>
            <a:lvl1pPr algn="l">
              <a:defRPr sz="3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7810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sseite Farb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zivanop\Desktop\Hintergründe\PPT VORLAGE HINTERGRUND EUROPA32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6"/>
            <a:ext cx="9144000" cy="51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1275606"/>
            <a:ext cx="7992888" cy="324036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Text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67544" y="465517"/>
            <a:ext cx="6768752" cy="486055"/>
          </a:xfrm>
        </p:spPr>
        <p:txBody>
          <a:bodyPr>
            <a:noAutofit/>
          </a:bodyPr>
          <a:lstStyle>
            <a:lvl1pPr algn="l">
              <a:defRPr sz="3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7347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Aufzählung, 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>
            <a:extLst>
              <a:ext uri="{FF2B5EF4-FFF2-40B4-BE49-F238E27FC236}">
                <a16:creationId xmlns:a16="http://schemas.microsoft.com/office/drawing/2014/main" id="{E637B204-F4D0-C94A-89CE-E240390331A9}"/>
              </a:ext>
            </a:extLst>
          </p:cNvPr>
          <p:cNvSpPr>
            <a:spLocks noChangeAspect="1"/>
          </p:cNvSpPr>
          <p:nvPr userDrawn="1"/>
        </p:nvSpPr>
        <p:spPr>
          <a:xfrm>
            <a:off x="-805208" y="0"/>
            <a:ext cx="8294918" cy="5332324"/>
          </a:xfrm>
          <a:custGeom>
            <a:avLst/>
            <a:gdLst>
              <a:gd name="connsiteX0" fmla="*/ 14270106 w 16440318"/>
              <a:gd name="connsiteY0" fmla="*/ 0 h 10994501"/>
              <a:gd name="connsiteX1" fmla="*/ 16440318 w 16440318"/>
              <a:gd name="connsiteY1" fmla="*/ 0 h 10994501"/>
              <a:gd name="connsiteX2" fmla="*/ 16429222 w 16440318"/>
              <a:gd name="connsiteY2" fmla="*/ 438846 h 10994501"/>
              <a:gd name="connsiteX3" fmla="*/ 5315384 w 16440318"/>
              <a:gd name="connsiteY3" fmla="*/ 10994501 h 10994501"/>
              <a:gd name="connsiteX4" fmla="*/ 324342 w 16440318"/>
              <a:gd name="connsiteY4" fmla="*/ 9815197 h 10994501"/>
              <a:gd name="connsiteX5" fmla="*/ 0 w 16440318"/>
              <a:gd name="connsiteY5" fmla="*/ 9645013 h 10994501"/>
              <a:gd name="connsiteX6" fmla="*/ 0 w 16440318"/>
              <a:gd name="connsiteY6" fmla="*/ 7074221 h 10994501"/>
              <a:gd name="connsiteX7" fmla="*/ 374054 w 16440318"/>
              <a:gd name="connsiteY7" fmla="*/ 7339367 h 10994501"/>
              <a:gd name="connsiteX8" fmla="*/ 5315384 w 16440318"/>
              <a:gd name="connsiteY8" fmla="*/ 8824289 h 10994501"/>
              <a:gd name="connsiteX9" fmla="*/ 14261834 w 16440318"/>
              <a:gd name="connsiteY9" fmla="*/ 327167 h 1099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0318" h="10994501">
                <a:moveTo>
                  <a:pt x="14270106" y="0"/>
                </a:moveTo>
                <a:lnTo>
                  <a:pt x="16440318" y="0"/>
                </a:lnTo>
                <a:lnTo>
                  <a:pt x="16429222" y="438846"/>
                </a:lnTo>
                <a:cubicBezTo>
                  <a:pt x="16131170" y="6318712"/>
                  <a:pt x="11269318" y="10994501"/>
                  <a:pt x="5315384" y="10994501"/>
                </a:cubicBezTo>
                <a:cubicBezTo>
                  <a:pt x="3520800" y="10994501"/>
                  <a:pt x="1825431" y="10569711"/>
                  <a:pt x="324342" y="9815197"/>
                </a:cubicBezTo>
                <a:lnTo>
                  <a:pt x="0" y="9645013"/>
                </a:lnTo>
                <a:lnTo>
                  <a:pt x="0" y="7074221"/>
                </a:lnTo>
                <a:lnTo>
                  <a:pt x="374054" y="7339367"/>
                </a:lnTo>
                <a:cubicBezTo>
                  <a:pt x="1790438" y="8277775"/>
                  <a:pt x="3489088" y="8824289"/>
                  <a:pt x="5315384" y="8824289"/>
                </a:cubicBezTo>
                <a:cubicBezTo>
                  <a:pt x="10108200" y="8824289"/>
                  <a:pt x="14021906" y="5060359"/>
                  <a:pt x="14261834" y="327167"/>
                </a:cubicBezTo>
                <a:close/>
              </a:path>
            </a:pathLst>
          </a:custGeom>
          <a:solidFill>
            <a:srgbClr val="FFD400"/>
          </a:solidFill>
          <a:ln w="31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287" tIns="19287" rIns="19287" bIns="19287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7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16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unito Sans" pitchFamily="2" charset="77"/>
              <a:ea typeface="+mn-ea"/>
              <a:cs typeface="+mn-cs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43C3C9-8786-404C-8503-B9DE5CB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3" y="511895"/>
            <a:ext cx="5387278" cy="1446550"/>
          </a:xfrm>
        </p:spPr>
        <p:txBody>
          <a:bodyPr>
            <a:spAutoFit/>
          </a:bodyPr>
          <a:lstStyle>
            <a:lvl1pPr>
              <a:defRPr b="1" i="0">
                <a:latin typeface="Nunito Sans ExtraBold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7B0606-FCA0-B04B-AF22-4CB976B9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fld id="{461D082C-844F-8E44-B84A-68F487CD15AA}" type="datetime4">
              <a:rPr lang="de-AT" smtClean="0"/>
              <a:pPr/>
              <a:t>26. Mai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DE87C-B778-AB45-A296-404829D1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r>
              <a:rPr lang="de-DE" dirty="0"/>
              <a:t>Hier steht der Titel der Präsentation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40D1F-7C80-4B48-BC87-10E51CD6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fld id="{C8293DA4-3172-BF4E-AAD3-F8E76F90D0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91C7A2-D44F-324D-AD5F-1D2F536A6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653" y="1901560"/>
            <a:ext cx="5387786" cy="2575099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103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Farb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zivanop\Desktop\Hintergründe\PPT VORLAGE HINTERGRUND EUROPA33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1"/>
            <a:ext cx="9144000" cy="514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467544" y="465517"/>
            <a:ext cx="6768752" cy="486055"/>
          </a:xfrm>
        </p:spPr>
        <p:txBody>
          <a:bodyPr>
            <a:noAutofit/>
          </a:bodyPr>
          <a:lstStyle>
            <a:lvl1pPr algn="l">
              <a:defRPr sz="3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1275606"/>
            <a:ext cx="7992888" cy="324036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536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versität 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:\PRESSESTELLE\PowerPointPräsentation\Grafiken\4zu3\PPTs 4zu3\HINTERGRÜNDE\PPT VORLAGE HINTERGRUND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" y="-21600"/>
            <a:ext cx="9145860" cy="5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4586" y="357504"/>
            <a:ext cx="8712968" cy="8640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4400"/>
            </a:lvl1pPr>
          </a:lstStyle>
          <a:p>
            <a:pPr marL="0" algn="l">
              <a:lnSpc>
                <a:spcPct val="80000"/>
              </a:lnSpc>
            </a:pPr>
            <a:r>
              <a:rPr lang="de-DE">
                <a:latin typeface="Verdana" pitchFamily="34" charset="0"/>
                <a:ea typeface="Verdana" pitchFamily="34" charset="0"/>
                <a:cs typeface="Verdana" pitchFamily="34" charset="0"/>
                <a:sym typeface="Franklin Gothic Medium" charset="0"/>
              </a:rPr>
              <a:t>Titelmasterformat durch Klicken bearbeiten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  <a:sym typeface="Franklin Gothic Medium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251520" y="1491630"/>
            <a:ext cx="8712968" cy="30783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3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207290" y="4613204"/>
            <a:ext cx="541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6108E9-0BB1-46BE-B52C-447D2D187DBA}" type="slidenum">
              <a:rPr lang="de-AT" sz="12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de-AT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51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niversität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:\PRESSESTELLE\PowerPointPräsentation\Grafiken\4zu3\PPTs 4zu3\HINTERGRÜNDE\PPT VORLAGE HINTERGRUND1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0"/>
            <a:ext cx="91458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1275606"/>
            <a:ext cx="7992888" cy="324036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Text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7544" y="465517"/>
            <a:ext cx="6768752" cy="486055"/>
          </a:xfrm>
        </p:spPr>
        <p:txBody>
          <a:bodyPr>
            <a:noAutofit/>
          </a:bodyPr>
          <a:lstStyle>
            <a:lvl1pPr algn="l">
              <a:defRPr sz="3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207290" y="4613204"/>
            <a:ext cx="541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6108E9-0BB1-46BE-B52C-447D2D187DBA}" type="slidenum">
              <a:rPr lang="de-AT" sz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de-AT" sz="1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7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D28D-5DE0-4DE2-B254-77D724F5C8F5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B435-8A83-4599-93BC-4C8F3F6B0DF4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7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Aufzählung, 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>
            <a:extLst>
              <a:ext uri="{FF2B5EF4-FFF2-40B4-BE49-F238E27FC236}">
                <a16:creationId xmlns:a16="http://schemas.microsoft.com/office/drawing/2014/main" id="{E637B204-F4D0-C94A-89CE-E240390331A9}"/>
              </a:ext>
            </a:extLst>
          </p:cNvPr>
          <p:cNvSpPr>
            <a:spLocks noChangeAspect="1"/>
          </p:cNvSpPr>
          <p:nvPr userDrawn="1"/>
        </p:nvSpPr>
        <p:spPr>
          <a:xfrm>
            <a:off x="-805208" y="0"/>
            <a:ext cx="8294918" cy="5332324"/>
          </a:xfrm>
          <a:custGeom>
            <a:avLst/>
            <a:gdLst>
              <a:gd name="connsiteX0" fmla="*/ 14270106 w 16440318"/>
              <a:gd name="connsiteY0" fmla="*/ 0 h 10994501"/>
              <a:gd name="connsiteX1" fmla="*/ 16440318 w 16440318"/>
              <a:gd name="connsiteY1" fmla="*/ 0 h 10994501"/>
              <a:gd name="connsiteX2" fmla="*/ 16429222 w 16440318"/>
              <a:gd name="connsiteY2" fmla="*/ 438846 h 10994501"/>
              <a:gd name="connsiteX3" fmla="*/ 5315384 w 16440318"/>
              <a:gd name="connsiteY3" fmla="*/ 10994501 h 10994501"/>
              <a:gd name="connsiteX4" fmla="*/ 324342 w 16440318"/>
              <a:gd name="connsiteY4" fmla="*/ 9815197 h 10994501"/>
              <a:gd name="connsiteX5" fmla="*/ 0 w 16440318"/>
              <a:gd name="connsiteY5" fmla="*/ 9645013 h 10994501"/>
              <a:gd name="connsiteX6" fmla="*/ 0 w 16440318"/>
              <a:gd name="connsiteY6" fmla="*/ 7074221 h 10994501"/>
              <a:gd name="connsiteX7" fmla="*/ 374054 w 16440318"/>
              <a:gd name="connsiteY7" fmla="*/ 7339367 h 10994501"/>
              <a:gd name="connsiteX8" fmla="*/ 5315384 w 16440318"/>
              <a:gd name="connsiteY8" fmla="*/ 8824289 h 10994501"/>
              <a:gd name="connsiteX9" fmla="*/ 14261834 w 16440318"/>
              <a:gd name="connsiteY9" fmla="*/ 327167 h 1099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0318" h="10994501">
                <a:moveTo>
                  <a:pt x="14270106" y="0"/>
                </a:moveTo>
                <a:lnTo>
                  <a:pt x="16440318" y="0"/>
                </a:lnTo>
                <a:lnTo>
                  <a:pt x="16429222" y="438846"/>
                </a:lnTo>
                <a:cubicBezTo>
                  <a:pt x="16131170" y="6318712"/>
                  <a:pt x="11269318" y="10994501"/>
                  <a:pt x="5315384" y="10994501"/>
                </a:cubicBezTo>
                <a:cubicBezTo>
                  <a:pt x="3520800" y="10994501"/>
                  <a:pt x="1825431" y="10569711"/>
                  <a:pt x="324342" y="9815197"/>
                </a:cubicBezTo>
                <a:lnTo>
                  <a:pt x="0" y="9645013"/>
                </a:lnTo>
                <a:lnTo>
                  <a:pt x="0" y="7074221"/>
                </a:lnTo>
                <a:lnTo>
                  <a:pt x="374054" y="7339367"/>
                </a:lnTo>
                <a:cubicBezTo>
                  <a:pt x="1790438" y="8277775"/>
                  <a:pt x="3489088" y="8824289"/>
                  <a:pt x="5315384" y="8824289"/>
                </a:cubicBezTo>
                <a:cubicBezTo>
                  <a:pt x="10108200" y="8824289"/>
                  <a:pt x="14021906" y="5060359"/>
                  <a:pt x="14261834" y="327167"/>
                </a:cubicBezTo>
                <a:close/>
              </a:path>
            </a:pathLst>
          </a:custGeom>
          <a:solidFill>
            <a:srgbClr val="FFD400"/>
          </a:solidFill>
          <a:ln w="31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287" tIns="19287" rIns="19287" bIns="19287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7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16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unito Sans" pitchFamily="2" charset="77"/>
              <a:ea typeface="+mn-ea"/>
              <a:cs typeface="+mn-cs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43C3C9-8786-404C-8503-B9DE5CB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3" y="511895"/>
            <a:ext cx="5387278" cy="1446550"/>
          </a:xfrm>
        </p:spPr>
        <p:txBody>
          <a:bodyPr>
            <a:spAutoFit/>
          </a:bodyPr>
          <a:lstStyle>
            <a:lvl1pPr>
              <a:defRPr b="1" i="0">
                <a:latin typeface="Nunito Sans ExtraBold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7B0606-FCA0-B04B-AF22-4CB976B9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fld id="{461D082C-844F-8E44-B84A-68F487CD15AA}" type="datetime4">
              <a:rPr lang="de-AT" smtClean="0"/>
              <a:pPr/>
              <a:t>26. Mai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DE87C-B778-AB45-A296-404829D1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r>
              <a:rPr lang="de-DE" dirty="0"/>
              <a:t>Hier steht der Titel der Präsentation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40D1F-7C80-4B48-BC87-10E51CD6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unito Sans" pitchFamily="2" charset="77"/>
              </a:defRPr>
            </a:lvl1pPr>
          </a:lstStyle>
          <a:p>
            <a:fld id="{C8293DA4-3172-BF4E-AAD3-F8E76F90D0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91C7A2-D44F-324D-AD5F-1D2F536A6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653" y="1901560"/>
            <a:ext cx="5387786" cy="2575099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3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4D73-3E81-45DF-896C-9B0BEE75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805B6-5D7F-4550-98D9-57F29B3F8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86EF-687A-4370-A381-E91E8D95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EE2A-F056-40D5-A4DD-5D38644C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1BE6-A9D5-48A3-B35C-A7819C6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59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3AE7-A95B-4D45-B635-59742D0C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72CE-EFC6-4BFD-ADE1-172D8D74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8B7B-5FED-4B23-A486-6D1A43E5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95D8-84B4-4D6C-8F1C-64A0DE2D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4B7D-D158-4D03-A209-8FDF8F35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4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234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0BF43-7D4D-4F7D-A5F2-43EF84FE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54F6-B335-499C-970F-195726AE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F699-30D9-406B-B594-78324C9E8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3BE-8954-45D9-9CB9-945B6DABA046}" type="datetimeFigureOut">
              <a:rPr lang="de-AT" smtClean="0"/>
              <a:pPr/>
              <a:t>26.05.2024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C56F-0CB9-42DC-881C-E6FECF61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520D-0F05-462E-9638-E6C24ECEC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8D38-5D04-4D17-9F1A-9BB9AC14562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6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penker@uni-graz.a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derstandingsociety.ac.uk/sites/default/files/downloads/working-papers/2015-01.pdf" TargetMode="External"/><Relationship Id="rId2" Type="http://schemas.openxmlformats.org/officeDocument/2006/relationships/hyperlink" Target="https://doi.org/10.18637/jss.v076.i01" TargetMode="Externa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psyg.2015.00087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9781119041702.ch6" TargetMode="Externa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2AA020-AB6B-4559-95F0-7DA4A0F1D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2513348"/>
            <a:ext cx="6768752" cy="670470"/>
          </a:xfrm>
        </p:spPr>
        <p:txBody>
          <a:bodyPr/>
          <a:lstStyle/>
          <a:p>
            <a:pPr algn="r"/>
            <a:r>
              <a:rPr lang="en-US" sz="2500" b="1" dirty="0"/>
              <a:t>Going Online! Analyses of the New Push-to-Web Approach </a:t>
            </a:r>
            <a:br>
              <a:rPr lang="en-US" sz="2500" b="1" dirty="0"/>
            </a:br>
            <a:r>
              <a:rPr lang="en-US" sz="2500" b="1" dirty="0"/>
              <a:t>of the Social Survey Austria</a:t>
            </a:r>
            <a:br>
              <a:rPr lang="en-US" sz="2500" b="1" dirty="0"/>
            </a:br>
            <a:br>
              <a:rPr lang="en-US" sz="2500" b="1" dirty="0"/>
            </a:br>
            <a:r>
              <a:rPr lang="de-AT" sz="2000" i="1" dirty="0"/>
              <a:t>Matthias Penker, Anja Eder, Markus </a:t>
            </a:r>
            <a:r>
              <a:rPr lang="de-AT" sz="2000" i="1" dirty="0" err="1"/>
              <a:t>Hadler</a:t>
            </a:r>
            <a:r>
              <a:rPr lang="de-AT" sz="2000" i="1" dirty="0"/>
              <a:t> </a:t>
            </a:r>
            <a:br>
              <a:rPr lang="de-AT" sz="2000" dirty="0"/>
            </a:br>
            <a:br>
              <a:rPr lang="de-AT" sz="2800" dirty="0"/>
            </a:br>
            <a:br>
              <a:rPr lang="de-AT" sz="2500" i="1" dirty="0"/>
            </a:br>
            <a:endParaRPr lang="de-AT" sz="25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67644" y="1635646"/>
            <a:ext cx="7848872" cy="3096344"/>
          </a:xfrm>
        </p:spPr>
        <p:txBody>
          <a:bodyPr>
            <a:normAutofit/>
          </a:bodyPr>
          <a:lstStyle/>
          <a:p>
            <a:pPr algn="r"/>
            <a:endParaRPr lang="de-AT" sz="2000" dirty="0"/>
          </a:p>
          <a:p>
            <a:pPr algn="r"/>
            <a:endParaRPr lang="de-AT" sz="2000" dirty="0"/>
          </a:p>
          <a:p>
            <a:pPr algn="r"/>
            <a:endParaRPr lang="de-AT" sz="2000" dirty="0"/>
          </a:p>
          <a:p>
            <a:pPr algn="r"/>
            <a:endParaRPr lang="de-AT" sz="2000" dirty="0"/>
          </a:p>
        </p:txBody>
      </p:sp>
      <p:sp>
        <p:nvSpPr>
          <p:cNvPr id="11" name="AutoShape 6" descr="Bildergebnis für koordinationsstelle geschlechterstudien uni graz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3" name="AutoShape 10" descr="Bildergebnis für koordinationsstelle geschlechterstudien uni graz logo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9B9E4C-A0D2-481C-9E0F-3ECFEEB49EE2}"/>
              </a:ext>
            </a:extLst>
          </p:cNvPr>
          <p:cNvSpPr txBox="1"/>
          <p:nvPr/>
        </p:nvSpPr>
        <p:spPr>
          <a:xfrm>
            <a:off x="5004048" y="4155926"/>
            <a:ext cx="4139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Funding: "</a:t>
            </a:r>
            <a:r>
              <a:rPr lang="de-AT" sz="1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Digitize</a:t>
            </a:r>
            <a:r>
              <a:rPr lang="de-AT" sz="1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! - Computational </a:t>
            </a:r>
            <a:r>
              <a:rPr lang="de-AT" sz="1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Social</a:t>
            </a:r>
            <a:r>
              <a:rPr lang="de-AT" sz="1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Sciences in der digitalen und sozialen Transformation.“</a:t>
            </a:r>
            <a:r>
              <a:rPr lang="en-US" sz="1400" b="0" i="0" dirty="0">
                <a:effectLst/>
                <a:latin typeface="Roboto" panose="02000000000000000000" pitchFamily="2" charset="0"/>
                <a:ea typeface="Verdana" panose="020B0604030504040204" pitchFamily="34" charset="0"/>
              </a:rPr>
              <a:t> F</a:t>
            </a:r>
            <a:r>
              <a:rPr lang="en-US" sz="1400" dirty="0">
                <a:latin typeface="Roboto" panose="02000000000000000000" pitchFamily="2" charset="0"/>
                <a:ea typeface="Verdana" panose="020B0604030504040204" pitchFamily="34" charset="0"/>
              </a:rPr>
              <a:t>ederal Ministry of Education, Science and Research </a:t>
            </a:r>
            <a:endParaRPr lang="de-AT" sz="14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BACC01A-88DE-4171-8827-E883F487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459"/>
            <a:ext cx="4932040" cy="9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6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6AB31A-70D4-4AE4-8D85-37070C47C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544" y="285495"/>
            <a:ext cx="9144000" cy="486055"/>
          </a:xfrm>
        </p:spPr>
        <p:txBody>
          <a:bodyPr/>
          <a:lstStyle/>
          <a:p>
            <a:r>
              <a:rPr lang="de-AT" sz="2800" dirty="0"/>
              <a:t>Push-</a:t>
            </a:r>
            <a:r>
              <a:rPr lang="de-AT" sz="2800" dirty="0" err="1"/>
              <a:t>to</a:t>
            </a:r>
            <a:r>
              <a:rPr lang="de-AT" sz="2800" dirty="0"/>
              <a:t>-Web </a:t>
            </a:r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8CB64078-A636-435D-82B0-5AF5971D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19543"/>
              </p:ext>
            </p:extLst>
          </p:nvPr>
        </p:nvGraphicFramePr>
        <p:xfrm>
          <a:off x="395535" y="987574"/>
          <a:ext cx="8424937" cy="3352138"/>
        </p:xfrm>
        <a:graphic>
          <a:graphicData uri="http://schemas.openxmlformats.org/drawingml/2006/table">
            <a:tbl>
              <a:tblPr firstRow="1" bandRow="1"/>
              <a:tblGrid>
                <a:gridCol w="864097">
                  <a:extLst>
                    <a:ext uri="{9D8B030D-6E8A-4147-A177-3AD203B41FA5}">
                      <a16:colId xmlns:a16="http://schemas.microsoft.com/office/drawing/2014/main" val="2400513794"/>
                    </a:ext>
                  </a:extLst>
                </a:gridCol>
                <a:gridCol w="3725096">
                  <a:extLst>
                    <a:ext uri="{9D8B030D-6E8A-4147-A177-3AD203B41FA5}">
                      <a16:colId xmlns:a16="http://schemas.microsoft.com/office/drawing/2014/main" val="2431438251"/>
                    </a:ext>
                  </a:extLst>
                </a:gridCol>
                <a:gridCol w="3835744">
                  <a:extLst>
                    <a:ext uri="{9D8B030D-6E8A-4147-A177-3AD203B41FA5}">
                      <a16:colId xmlns:a16="http://schemas.microsoft.com/office/drawing/2014/main" val="3201902222"/>
                    </a:ext>
                  </a:extLst>
                </a:gridCol>
              </a:tblGrid>
              <a:tr h="391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endParaRPr lang="de-AT" sz="1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pPr algn="ctr"/>
                      <a:r>
                        <a:rPr lang="de-AT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SSA 2023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pPr algn="ctr"/>
                      <a:r>
                        <a:rPr lang="de-AT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SSA 2024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41127"/>
                  </a:ext>
                </a:extLst>
              </a:tr>
              <a:tr h="479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r>
                        <a:rPr lang="de-AT" sz="1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Period</a:t>
                      </a:r>
                      <a:endParaRPr lang="de-AT" sz="1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r>
                        <a:rPr lang="de-AT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01.-03.2023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r>
                        <a:rPr lang="de-AT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01.-03.2024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2004"/>
                  </a:ext>
                </a:extLst>
              </a:tr>
              <a:tr h="504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r>
                        <a:rPr lang="de-AT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</a:t>
                      </a: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algn="ctr"/>
                      <a:r>
                        <a:rPr lang="de-AT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Push-</a:t>
                      </a:r>
                      <a:r>
                        <a:rPr lang="de-AT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</a:t>
                      </a:r>
                      <a:r>
                        <a:rPr lang="de-AT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-Web (CAWI and Mail)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endParaRPr lang="de-AT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26272"/>
                  </a:ext>
                </a:extLst>
              </a:tr>
              <a:tr h="17250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Topic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ISSP Family &amp; Gender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Roles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, ISSP National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IdCitizenship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(120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Social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Survey Austria (25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Sociodemographics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(42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187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questions</a:t>
                      </a:r>
                      <a:endParaRPr lang="de-AT" sz="1800" b="1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ISSP Digital Societies, ISSP Health Modul (120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Social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Survey Austria (30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Sociodemographics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(40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AT" sz="1800" b="1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190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questions</a:t>
                      </a:r>
                      <a:endParaRPr lang="de-AT" sz="1800" b="1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5975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9DA6FA4-6F4C-4245-BF45-4B3E73FD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1725"/>
            <a:ext cx="2915817" cy="5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2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6AB31A-70D4-4AE4-8D85-37070C47C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67494"/>
            <a:ext cx="8984127" cy="486055"/>
          </a:xfrm>
        </p:spPr>
        <p:txBody>
          <a:bodyPr/>
          <a:lstStyle/>
          <a:p>
            <a:r>
              <a:rPr lang="de-AT" sz="2800" dirty="0"/>
              <a:t>Sampling </a:t>
            </a:r>
            <a:r>
              <a:rPr lang="de-AT" sz="2800" dirty="0" err="1"/>
              <a:t>Procedures</a:t>
            </a:r>
            <a:r>
              <a:rPr lang="de-AT" sz="2800" dirty="0"/>
              <a:t> and MM-Design</a:t>
            </a:r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8CB64078-A636-435D-82B0-5AF5971D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87207"/>
              </p:ext>
            </p:extLst>
          </p:nvPr>
        </p:nvGraphicFramePr>
        <p:xfrm>
          <a:off x="323528" y="329067"/>
          <a:ext cx="8424937" cy="3672492"/>
        </p:xfrm>
        <a:graphic>
          <a:graphicData uri="http://schemas.openxmlformats.org/drawingml/2006/table">
            <a:tbl>
              <a:tblPr firstRow="1" bandRow="1"/>
              <a:tblGrid>
                <a:gridCol w="1243023">
                  <a:extLst>
                    <a:ext uri="{9D8B030D-6E8A-4147-A177-3AD203B41FA5}">
                      <a16:colId xmlns:a16="http://schemas.microsoft.com/office/drawing/2014/main" val="2400513794"/>
                    </a:ext>
                  </a:extLst>
                </a:gridCol>
                <a:gridCol w="3590957">
                  <a:extLst>
                    <a:ext uri="{9D8B030D-6E8A-4147-A177-3AD203B41FA5}">
                      <a16:colId xmlns:a16="http://schemas.microsoft.com/office/drawing/2014/main" val="2431438251"/>
                    </a:ext>
                  </a:extLst>
                </a:gridCol>
                <a:gridCol w="3590957">
                  <a:extLst>
                    <a:ext uri="{9D8B030D-6E8A-4147-A177-3AD203B41FA5}">
                      <a16:colId xmlns:a16="http://schemas.microsoft.com/office/drawing/2014/main" val="3201902222"/>
                    </a:ext>
                  </a:extLst>
                </a:gridCol>
              </a:tblGrid>
              <a:tr h="391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pPr algn="l"/>
                      <a:endParaRPr lang="de-A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pPr algn="ctr"/>
                      <a:r>
                        <a:rPr lang="de-AT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SSA 2023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unito Sans"/>
                        </a:defRPr>
                      </a:lvl9pPr>
                    </a:lstStyle>
                    <a:p>
                      <a:pPr algn="ctr"/>
                      <a:r>
                        <a:rPr lang="de-AT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SSA 2024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41127"/>
                  </a:ext>
                </a:extLst>
              </a:tr>
              <a:tr h="6156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algn="l"/>
                      <a:r>
                        <a:rPr lang="de-A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Population</a:t>
                      </a: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Households: </a:t>
                      </a:r>
                      <a:r>
                        <a:rPr lang="en-US" sz="16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16+</a:t>
                      </a:r>
                      <a:endParaRPr lang="de-AT" sz="16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Individuals: </a:t>
                      </a:r>
                      <a:r>
                        <a:rPr lang="en-US" sz="16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16+</a:t>
                      </a:r>
                      <a:endParaRPr lang="de-AT" sz="16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2004"/>
                  </a:ext>
                </a:extLst>
              </a:tr>
              <a:tr h="6156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algn="l"/>
                      <a:r>
                        <a:rPr lang="de-A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Sample</a:t>
                      </a: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Austrian </a:t>
                      </a:r>
                      <a:r>
                        <a:rPr lang="de-AT" sz="16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post</a:t>
                      </a: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de-AT" sz="16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de-AT" sz="16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de-AT" sz="16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Stratified random sample</a:t>
                      </a:r>
                      <a:endParaRPr lang="de-A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unito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Central </a:t>
                      </a:r>
                      <a:r>
                        <a:rPr lang="de-AT" sz="16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population</a:t>
                      </a: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de-AT" sz="16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register</a:t>
                      </a:r>
                      <a:endParaRPr lang="de-AT" sz="16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Simple </a:t>
                      </a: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random sample</a:t>
                      </a:r>
                      <a:endParaRPr lang="de-A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00425"/>
                  </a:ext>
                </a:extLst>
              </a:tr>
              <a:tr h="6156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6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Incentive</a:t>
                      </a: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Non-conditional 5€ (cash)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+ conditional 10€ (Sodexo-voucher)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6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369347"/>
                  </a:ext>
                </a:extLst>
              </a:tr>
              <a:tr h="6156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6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Sequence</a:t>
                      </a:r>
                      <a:endParaRPr lang="de-AT" sz="16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56306" marR="56306" marT="28153" marB="28153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+8 days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first reminder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+21 days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second reminder </a:t>
                      </a:r>
                      <a:r>
                        <a:rPr lang="en-US" sz="1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incl. paper questionnaire</a:t>
                      </a:r>
                      <a:endParaRPr lang="de-AT" sz="1600" b="1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600" b="1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14280"/>
                  </a:ext>
                </a:extLst>
              </a:tr>
              <a:tr h="4226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60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Sample </a:t>
                      </a:r>
                      <a:r>
                        <a:rPr lang="de-AT" sz="1600" kern="120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size</a:t>
                      </a:r>
                      <a:endParaRPr lang="de-AT" sz="16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Gross</a:t>
                      </a:r>
                      <a:r>
                        <a:rPr lang="de-AT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= 4,150; </a:t>
                      </a:r>
                      <a:r>
                        <a:rPr lang="de-AT" sz="16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net</a:t>
                      </a:r>
                      <a:r>
                        <a:rPr lang="de-AT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1,146</a:t>
                      </a:r>
                      <a:endParaRPr lang="de-AT" sz="16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CAWI = 909; Mail = 237</a:t>
                      </a:r>
                      <a:endParaRPr lang="de-AT" sz="16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RR: 27%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Gross</a:t>
                      </a:r>
                      <a:r>
                        <a:rPr lang="de-AT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= 3,800; </a:t>
                      </a:r>
                      <a:r>
                        <a:rPr lang="de-AT" sz="160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net</a:t>
                      </a:r>
                      <a:r>
                        <a:rPr lang="de-AT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1,546</a:t>
                      </a:r>
                      <a:endParaRPr lang="de-AT" sz="16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CAWI =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1,270; 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Mail =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276</a:t>
                      </a:r>
                      <a:r>
                        <a:rPr lang="de-AT" sz="16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RR: 40.7%</a:t>
                      </a:r>
                    </a:p>
                  </a:txBody>
                  <a:tcPr marL="56306" marR="56306" marT="28153" marB="2815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5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6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ED102-8A45-47EF-93C8-5EA67DB66D41}"/>
              </a:ext>
            </a:extLst>
          </p:cNvPr>
          <p:cNvSpPr txBox="1"/>
          <p:nvPr/>
        </p:nvSpPr>
        <p:spPr>
          <a:xfrm>
            <a:off x="1259632" y="1851670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3) Results: Selection Effects</a:t>
            </a:r>
          </a:p>
        </p:txBody>
      </p:sp>
    </p:spTree>
    <p:extLst>
      <p:ext uri="{BB962C8B-B14F-4D97-AF65-F5344CB8AC3E}">
        <p14:creationId xmlns:p14="http://schemas.microsoft.com/office/powerpoint/2010/main" val="392898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B0B2671-E1CE-4E16-B846-DC8E7D72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70000"/>
              </p:ext>
            </p:extLst>
          </p:nvPr>
        </p:nvGraphicFramePr>
        <p:xfrm>
          <a:off x="249959" y="1605776"/>
          <a:ext cx="8424937" cy="21667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9335">
                  <a:extLst>
                    <a:ext uri="{9D8B030D-6E8A-4147-A177-3AD203B41FA5}">
                      <a16:colId xmlns:a16="http://schemas.microsoft.com/office/drawing/2014/main" val="2462708244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2534551046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191666480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481052631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3904404860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65451715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1022845053"/>
                    </a:ext>
                  </a:extLst>
                </a:gridCol>
                <a:gridCol w="1075086">
                  <a:extLst>
                    <a:ext uri="{9D8B030D-6E8A-4147-A177-3AD203B41FA5}">
                      <a16:colId xmlns:a16="http://schemas.microsoft.com/office/drawing/2014/main" val="402336426"/>
                    </a:ext>
                  </a:extLst>
                </a:gridCol>
              </a:tblGrid>
              <a:tr h="268089">
                <a:tc>
                  <a:txBody>
                    <a:bodyPr/>
                    <a:lstStyle/>
                    <a:p>
                      <a:endParaRPr lang="de-AT"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SSA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Statistik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Austria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370960"/>
                  </a:ext>
                </a:extLst>
              </a:tr>
              <a:tr h="435376">
                <a:tc>
                  <a:txBody>
                    <a:bodyPr/>
                    <a:lstStyle/>
                    <a:p>
                      <a:pPr algn="ctr"/>
                      <a:endParaRPr lang="de-AT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 n=909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 n=237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n=1,146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n=276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 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n=1,546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AT" sz="16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35314"/>
                  </a:ext>
                </a:extLst>
              </a:tr>
              <a:tr h="616510">
                <a:tc>
                  <a:txBody>
                    <a:bodyPr/>
                    <a:lstStyle/>
                    <a:p>
                      <a:r>
                        <a:rPr lang="de-AT" sz="1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30.4%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42.0%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49.1%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46.4%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48.6%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49.3%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7409729"/>
                  </a:ext>
                </a:extLst>
              </a:tr>
              <a:tr h="605388">
                <a:tc>
                  <a:txBody>
                    <a:bodyPr/>
                    <a:lstStyle/>
                    <a:p>
                      <a:r>
                        <a:rPr lang="de-AT" sz="1600" b="1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Female</a:t>
                      </a:r>
                      <a:endParaRPr lang="de-AT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54.9%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67.9%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58.0%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52.5%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50.6%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900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ABD1839-6AD6-4806-B9AE-048D0AF5AD25}"/>
              </a:ext>
            </a:extLst>
          </p:cNvPr>
          <p:cNvSpPr txBox="1"/>
          <p:nvPr/>
        </p:nvSpPr>
        <p:spPr>
          <a:xfrm>
            <a:off x="179512" y="3772554"/>
            <a:ext cx="827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Sources: SSA 2023, SSA 2024; </a:t>
            </a:r>
            <a:r>
              <a:rPr lang="de-AT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unweighted</a:t>
            </a:r>
            <a:r>
              <a:rPr lang="de-A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endParaRPr lang="de-AT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A00C9F-290A-4519-8B0B-BA17EF2C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59" y="411511"/>
            <a:ext cx="6768752" cy="682436"/>
          </a:xfrm>
        </p:spPr>
        <p:txBody>
          <a:bodyPr/>
          <a:lstStyle/>
          <a:p>
            <a:r>
              <a:rPr lang="en-US" sz="2800" dirty="0"/>
              <a:t>Selection Effects: Gender</a:t>
            </a:r>
          </a:p>
        </p:txBody>
      </p:sp>
    </p:spTree>
    <p:extLst>
      <p:ext uri="{BB962C8B-B14F-4D97-AF65-F5344CB8AC3E}">
        <p14:creationId xmlns:p14="http://schemas.microsoft.com/office/powerpoint/2010/main" val="399162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B0B2671-E1CE-4E16-B846-DC8E7D72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12869"/>
              </p:ext>
            </p:extLst>
          </p:nvPr>
        </p:nvGraphicFramePr>
        <p:xfrm>
          <a:off x="395536" y="915566"/>
          <a:ext cx="8279363" cy="3786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6718">
                  <a:extLst>
                    <a:ext uri="{9D8B030D-6E8A-4147-A177-3AD203B41FA5}">
                      <a16:colId xmlns:a16="http://schemas.microsoft.com/office/drawing/2014/main" val="2462708244"/>
                    </a:ext>
                  </a:extLst>
                </a:gridCol>
                <a:gridCol w="1062621">
                  <a:extLst>
                    <a:ext uri="{9D8B030D-6E8A-4147-A177-3AD203B41FA5}">
                      <a16:colId xmlns:a16="http://schemas.microsoft.com/office/drawing/2014/main" val="2534551046"/>
                    </a:ext>
                  </a:extLst>
                </a:gridCol>
                <a:gridCol w="1062621">
                  <a:extLst>
                    <a:ext uri="{9D8B030D-6E8A-4147-A177-3AD203B41FA5}">
                      <a16:colId xmlns:a16="http://schemas.microsoft.com/office/drawing/2014/main" val="191666480"/>
                    </a:ext>
                  </a:extLst>
                </a:gridCol>
                <a:gridCol w="1027724">
                  <a:extLst>
                    <a:ext uri="{9D8B030D-6E8A-4147-A177-3AD203B41FA5}">
                      <a16:colId xmlns:a16="http://schemas.microsoft.com/office/drawing/2014/main" val="481052631"/>
                    </a:ext>
                  </a:extLst>
                </a:gridCol>
                <a:gridCol w="970152">
                  <a:extLst>
                    <a:ext uri="{9D8B030D-6E8A-4147-A177-3AD203B41FA5}">
                      <a16:colId xmlns:a16="http://schemas.microsoft.com/office/drawing/2014/main" val="3904404860"/>
                    </a:ext>
                  </a:extLst>
                </a:gridCol>
                <a:gridCol w="1056509">
                  <a:extLst>
                    <a:ext uri="{9D8B030D-6E8A-4147-A177-3AD203B41FA5}">
                      <a16:colId xmlns:a16="http://schemas.microsoft.com/office/drawing/2014/main" val="65451715"/>
                    </a:ext>
                  </a:extLst>
                </a:gridCol>
                <a:gridCol w="1056509">
                  <a:extLst>
                    <a:ext uri="{9D8B030D-6E8A-4147-A177-3AD203B41FA5}">
                      <a16:colId xmlns:a16="http://schemas.microsoft.com/office/drawing/2014/main" val="1022845053"/>
                    </a:ext>
                  </a:extLst>
                </a:gridCol>
                <a:gridCol w="1056509">
                  <a:extLst>
                    <a:ext uri="{9D8B030D-6E8A-4147-A177-3AD203B41FA5}">
                      <a16:colId xmlns:a16="http://schemas.microsoft.com/office/drawing/2014/main" val="402336426"/>
                    </a:ext>
                  </a:extLst>
                </a:gridCol>
              </a:tblGrid>
              <a:tr h="524955">
                <a:tc>
                  <a:txBody>
                    <a:bodyPr/>
                    <a:lstStyle/>
                    <a:p>
                      <a:pPr algn="ctr"/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SSA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SSA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Statistik Austria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70960"/>
                  </a:ext>
                </a:extLst>
              </a:tr>
              <a:tr h="743259">
                <a:tc>
                  <a:txBody>
                    <a:bodyPr/>
                    <a:lstStyle/>
                    <a:p>
                      <a:pPr algn="ctr"/>
                      <a:endParaRPr lang="de-AT"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 n=909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 n=237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n=1,146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n=276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 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n=1,546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AT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Statistik Austria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8235314"/>
                  </a:ext>
                </a:extLst>
              </a:tr>
              <a:tr h="508898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18-29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14.7%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12.7%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18.9%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16.5%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17.0% </a:t>
                      </a:r>
                      <a:endParaRPr lang="de-AT" sz="18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409729"/>
                  </a:ext>
                </a:extLst>
              </a:tr>
              <a:tr h="465865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30-44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27.0 %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11.4%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23.7%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25.7%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14.5%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23.7%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24.8% </a:t>
                      </a:r>
                      <a:endParaRPr lang="de-AT" sz="18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9006"/>
                  </a:ext>
                </a:extLst>
              </a:tr>
              <a:tr h="507042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45-59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28.2 %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21.9%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26.9%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27.4%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22.5%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26.5%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26.2%  </a:t>
                      </a:r>
                      <a:endParaRPr lang="de-AT" sz="18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39648"/>
                  </a:ext>
                </a:extLst>
              </a:tr>
              <a:tr h="492987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60-74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38.4%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27.0%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21.8%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29.7%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23.2%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20.5% </a:t>
                      </a:r>
                      <a:endParaRPr lang="de-AT" sz="18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736600"/>
                  </a:ext>
                </a:extLst>
              </a:tr>
              <a:tr h="543274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75-high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22.2%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9.5%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24.3%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9.4%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11.4% </a:t>
                      </a:r>
                      <a:endParaRPr lang="de-AT" sz="18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177301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3DBEA068-34EA-748E-7FDD-7D7FEC4225EE}"/>
              </a:ext>
            </a:extLst>
          </p:cNvPr>
          <p:cNvSpPr txBox="1"/>
          <p:nvPr/>
        </p:nvSpPr>
        <p:spPr>
          <a:xfrm>
            <a:off x="323528" y="4731990"/>
            <a:ext cx="827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Sources: SSA 2023, SSA 2024; </a:t>
            </a:r>
            <a:r>
              <a:rPr lang="de-AT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unweighted</a:t>
            </a:r>
            <a:r>
              <a:rPr lang="de-A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endParaRPr lang="de-AT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5FB962E-F360-4C23-B1A0-B6D4390C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06433"/>
            <a:ext cx="6768752" cy="486055"/>
          </a:xfrm>
        </p:spPr>
        <p:txBody>
          <a:bodyPr/>
          <a:lstStyle/>
          <a:p>
            <a:r>
              <a:rPr lang="en-US" sz="2800" dirty="0"/>
              <a:t>Selection Effects: Age</a:t>
            </a:r>
          </a:p>
        </p:txBody>
      </p:sp>
    </p:spTree>
    <p:extLst>
      <p:ext uri="{BB962C8B-B14F-4D97-AF65-F5344CB8AC3E}">
        <p14:creationId xmlns:p14="http://schemas.microsoft.com/office/powerpoint/2010/main" val="239091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B0B2671-E1CE-4E16-B846-DC8E7D72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69543"/>
              </p:ext>
            </p:extLst>
          </p:nvPr>
        </p:nvGraphicFramePr>
        <p:xfrm>
          <a:off x="107505" y="827473"/>
          <a:ext cx="8928991" cy="38164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462708244"/>
                    </a:ext>
                  </a:extLst>
                </a:gridCol>
                <a:gridCol w="1032922">
                  <a:extLst>
                    <a:ext uri="{9D8B030D-6E8A-4147-A177-3AD203B41FA5}">
                      <a16:colId xmlns:a16="http://schemas.microsoft.com/office/drawing/2014/main" val="2534551046"/>
                    </a:ext>
                  </a:extLst>
                </a:gridCol>
                <a:gridCol w="955064">
                  <a:extLst>
                    <a:ext uri="{9D8B030D-6E8A-4147-A177-3AD203B41FA5}">
                      <a16:colId xmlns:a16="http://schemas.microsoft.com/office/drawing/2014/main" val="191666480"/>
                    </a:ext>
                  </a:extLst>
                </a:gridCol>
                <a:gridCol w="1015230">
                  <a:extLst>
                    <a:ext uri="{9D8B030D-6E8A-4147-A177-3AD203B41FA5}">
                      <a16:colId xmlns:a16="http://schemas.microsoft.com/office/drawing/2014/main" val="481052631"/>
                    </a:ext>
                  </a:extLst>
                </a:gridCol>
                <a:gridCol w="1139406">
                  <a:extLst>
                    <a:ext uri="{9D8B030D-6E8A-4147-A177-3AD203B41FA5}">
                      <a16:colId xmlns:a16="http://schemas.microsoft.com/office/drawing/2014/main" val="3904404860"/>
                    </a:ext>
                  </a:extLst>
                </a:gridCol>
                <a:gridCol w="1139406">
                  <a:extLst>
                    <a:ext uri="{9D8B030D-6E8A-4147-A177-3AD203B41FA5}">
                      <a16:colId xmlns:a16="http://schemas.microsoft.com/office/drawing/2014/main" val="65451715"/>
                    </a:ext>
                  </a:extLst>
                </a:gridCol>
                <a:gridCol w="1139406">
                  <a:extLst>
                    <a:ext uri="{9D8B030D-6E8A-4147-A177-3AD203B41FA5}">
                      <a16:colId xmlns:a16="http://schemas.microsoft.com/office/drawing/2014/main" val="1022845053"/>
                    </a:ext>
                  </a:extLst>
                </a:gridCol>
                <a:gridCol w="1139406">
                  <a:extLst>
                    <a:ext uri="{9D8B030D-6E8A-4147-A177-3AD203B41FA5}">
                      <a16:colId xmlns:a16="http://schemas.microsoft.com/office/drawing/2014/main" val="402336426"/>
                    </a:ext>
                  </a:extLst>
                </a:gridCol>
              </a:tblGrid>
              <a:tr h="425151">
                <a:tc>
                  <a:txBody>
                    <a:bodyPr/>
                    <a:lstStyle/>
                    <a:p>
                      <a:pPr algn="ctr"/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SSA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SSA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Statistik Austria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70960"/>
                  </a:ext>
                </a:extLst>
              </a:tr>
              <a:tr h="941975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 n=909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 n=237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n=1,146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n=276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 </a:t>
                      </a:r>
                    </a:p>
                    <a:p>
                      <a:pPr algn="ctr"/>
                      <a:r>
                        <a:rPr lang="de-AT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n=1,546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AT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Statistik Austria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35314"/>
                  </a:ext>
                </a:extLst>
              </a:tr>
              <a:tr h="1224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Compulsory</a:t>
                      </a:r>
                      <a:r>
                        <a:rPr lang="de-AT" sz="16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Apprentices</a:t>
                      </a:r>
                      <a:r>
                        <a:rPr lang="de-AT" sz="16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middle</a:t>
                      </a:r>
                      <a:r>
                        <a:rPr lang="de-AT" sz="16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school</a:t>
                      </a:r>
                      <a:endParaRPr lang="de-AT" sz="16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66.7%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48.5%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43.9%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68.8%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48.4%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69.1%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409729"/>
                  </a:ext>
                </a:extLst>
              </a:tr>
              <a:tr h="598217">
                <a:tc>
                  <a:txBody>
                    <a:bodyPr/>
                    <a:lstStyle/>
                    <a:p>
                      <a:pPr algn="l"/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Secondary</a:t>
                      </a:r>
                      <a:endParaRPr lang="de-AT" sz="16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23.1%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18.1%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22.1%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22.6%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15.6%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9006"/>
                  </a:ext>
                </a:extLst>
              </a:tr>
              <a:tr h="626517">
                <a:tc>
                  <a:txBody>
                    <a:bodyPr/>
                    <a:lstStyle/>
                    <a:p>
                      <a:pPr algn="l"/>
                      <a:r>
                        <a:rPr lang="de-AT" sz="16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Tertiary</a:t>
                      </a:r>
                      <a:endParaRPr lang="de-AT" sz="16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30.4%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26.8%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29.6%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15.9%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27.2%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9000"/>
                        </a:lnSpc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15.3%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3964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8CA1611D-3BB9-DDF6-D32B-528DB3D3B561}"/>
              </a:ext>
            </a:extLst>
          </p:cNvPr>
          <p:cNvSpPr txBox="1"/>
          <p:nvPr/>
        </p:nvSpPr>
        <p:spPr>
          <a:xfrm>
            <a:off x="0" y="4655331"/>
            <a:ext cx="827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Sources: SSA 2023, SSA 2024;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unweighted</a:t>
            </a:r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endParaRPr lang="de-AT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6B8524-700D-4A09-AFEA-E57362ED0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20" y="194307"/>
            <a:ext cx="6768752" cy="486055"/>
          </a:xfrm>
        </p:spPr>
        <p:txBody>
          <a:bodyPr/>
          <a:lstStyle/>
          <a:p>
            <a:r>
              <a:rPr lang="en-US" sz="2800" dirty="0"/>
              <a:t>Selection Effects: Education</a:t>
            </a:r>
          </a:p>
        </p:txBody>
      </p:sp>
    </p:spTree>
    <p:extLst>
      <p:ext uri="{BB962C8B-B14F-4D97-AF65-F5344CB8AC3E}">
        <p14:creationId xmlns:p14="http://schemas.microsoft.com/office/powerpoint/2010/main" val="94974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E96A2-522D-4C4F-B3A7-339327B3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4" y="195486"/>
            <a:ext cx="6768752" cy="486055"/>
          </a:xfrm>
        </p:spPr>
        <p:txBody>
          <a:bodyPr/>
          <a:lstStyle/>
          <a:p>
            <a:r>
              <a:rPr lang="en-US" sz="2800" dirty="0"/>
              <a:t>Selection Effects: Bias</a:t>
            </a:r>
            <a:endParaRPr lang="en-US" sz="32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C129656-A7D4-45E3-B9E2-F313C5F0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68590"/>
              </p:ext>
            </p:extLst>
          </p:nvPr>
        </p:nvGraphicFramePr>
        <p:xfrm>
          <a:off x="1403648" y="1680280"/>
          <a:ext cx="6408714" cy="2084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val="2270625519"/>
                    </a:ext>
                  </a:extLst>
                </a:gridCol>
                <a:gridCol w="1292986">
                  <a:extLst>
                    <a:ext uri="{9D8B030D-6E8A-4147-A177-3AD203B41FA5}">
                      <a16:colId xmlns:a16="http://schemas.microsoft.com/office/drawing/2014/main" val="2534551046"/>
                    </a:ext>
                  </a:extLst>
                </a:gridCol>
                <a:gridCol w="1331906">
                  <a:extLst>
                    <a:ext uri="{9D8B030D-6E8A-4147-A177-3AD203B41FA5}">
                      <a16:colId xmlns:a16="http://schemas.microsoft.com/office/drawing/2014/main" val="481052631"/>
                    </a:ext>
                  </a:extLst>
                </a:gridCol>
                <a:gridCol w="1254066">
                  <a:extLst>
                    <a:ext uri="{9D8B030D-6E8A-4147-A177-3AD203B41FA5}">
                      <a16:colId xmlns:a16="http://schemas.microsoft.com/office/drawing/2014/main" val="3904404860"/>
                    </a:ext>
                  </a:extLst>
                </a:gridCol>
                <a:gridCol w="1292986">
                  <a:extLst>
                    <a:ext uri="{9D8B030D-6E8A-4147-A177-3AD203B41FA5}">
                      <a16:colId xmlns:a16="http://schemas.microsoft.com/office/drawing/2014/main" val="65451715"/>
                    </a:ext>
                  </a:extLst>
                </a:gridCol>
              </a:tblGrid>
              <a:tr h="700693">
                <a:tc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2024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70960"/>
                  </a:ext>
                </a:extLst>
              </a:tr>
              <a:tr h="766841"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CAPI</a:t>
                      </a:r>
                    </a:p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1,197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 </a:t>
                      </a:r>
                    </a:p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n=909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1,146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  </a:t>
                      </a:r>
                    </a:p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1,270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MM </a:t>
                      </a:r>
                    </a:p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1,546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35314"/>
                  </a:ext>
                </a:extLst>
              </a:tr>
              <a:tr h="617455"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0.082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0.258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0.192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49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E45A887-700D-1832-5303-2AB9370B6322}"/>
                  </a:ext>
                </a:extLst>
              </p:cNvPr>
              <p:cNvSpPr txBox="1"/>
              <p:nvPr/>
            </p:nvSpPr>
            <p:spPr>
              <a:xfrm>
                <a:off x="1504856" y="783088"/>
                <a:ext cx="5616624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𝑒𝑙𝑎𝑡𝑖𝑣𝑒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E45A887-700D-1832-5303-2AB9370B6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56" y="783088"/>
                <a:ext cx="5616624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137EB7C0-1B1F-70E7-35D1-3EA996A98F91}"/>
              </a:ext>
            </a:extLst>
          </p:cNvPr>
          <p:cNvSpPr txBox="1"/>
          <p:nvPr/>
        </p:nvSpPr>
        <p:spPr>
          <a:xfrm>
            <a:off x="1331640" y="3837192"/>
            <a:ext cx="827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Sources: SSA 2018, SSA 2023, SSA 2024;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unweighted</a:t>
            </a:r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endParaRPr lang="de-AT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Notes: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Calculated</a:t>
            </a:r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de-A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Sex, Age, Education</a:t>
            </a:r>
          </a:p>
        </p:txBody>
      </p:sp>
    </p:spTree>
    <p:extLst>
      <p:ext uri="{BB962C8B-B14F-4D97-AF65-F5344CB8AC3E}">
        <p14:creationId xmlns:p14="http://schemas.microsoft.com/office/powerpoint/2010/main" val="88320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ED102-8A45-47EF-93C8-5EA67DB66D41}"/>
              </a:ext>
            </a:extLst>
          </p:cNvPr>
          <p:cNvSpPr txBox="1"/>
          <p:nvPr/>
        </p:nvSpPr>
        <p:spPr>
          <a:xfrm>
            <a:off x="395536" y="177966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4) Results: Measurement Effects on Response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7233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880709-599A-4D96-A59E-0B43A55EFCFB}"/>
              </a:ext>
            </a:extLst>
          </p:cNvPr>
          <p:cNvSpPr/>
          <p:nvPr/>
        </p:nvSpPr>
        <p:spPr>
          <a:xfrm>
            <a:off x="542124" y="1241289"/>
            <a:ext cx="2249393" cy="99703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092EE4-DE8D-4878-9163-03BEDF91402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791517" y="1734979"/>
            <a:ext cx="3560967" cy="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3F5E81-89E5-4EE5-869F-81DD219D4E12}"/>
              </a:ext>
            </a:extLst>
          </p:cNvPr>
          <p:cNvSpPr/>
          <p:nvPr/>
        </p:nvSpPr>
        <p:spPr>
          <a:xfrm>
            <a:off x="6352484" y="1175045"/>
            <a:ext cx="2389979" cy="108012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(Non-)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Response Pattern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680156-1615-49EA-8206-1B27053471A8}"/>
              </a:ext>
            </a:extLst>
          </p:cNvPr>
          <p:cNvSpPr/>
          <p:nvPr/>
        </p:nvSpPr>
        <p:spPr>
          <a:xfrm>
            <a:off x="3095836" y="3284642"/>
            <a:ext cx="2952328" cy="108011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Respondent Characteristics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4E7B4-3D15-46BA-A80A-E42698826249}"/>
              </a:ext>
            </a:extLst>
          </p:cNvPr>
          <p:cNvCxnSpPr>
            <a:cxnSpLocks/>
          </p:cNvCxnSpPr>
          <p:nvPr/>
        </p:nvCxnSpPr>
        <p:spPr>
          <a:xfrm flipH="1" flipV="1">
            <a:off x="2426337" y="2098781"/>
            <a:ext cx="1301284" cy="125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110E2-671D-495F-B5C7-C1CCE09527E2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5615806" y="2116861"/>
            <a:ext cx="1086682" cy="132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89861C-16E4-4969-8B8C-1166735A3ECC}"/>
              </a:ext>
            </a:extLst>
          </p:cNvPr>
          <p:cNvSpPr txBox="1"/>
          <p:nvPr/>
        </p:nvSpPr>
        <p:spPr>
          <a:xfrm>
            <a:off x="3313364" y="1325864"/>
            <a:ext cx="263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Measurement Effect</a:t>
            </a:r>
          </a:p>
        </p:txBody>
      </p:sp>
      <p:pic>
        <p:nvPicPr>
          <p:cNvPr id="11" name="Picture 4" descr="Kostenlose Illustrationen zum Thema Interview">
            <a:extLst>
              <a:ext uri="{FF2B5EF4-FFF2-40B4-BE49-F238E27FC236}">
                <a16:creationId xmlns:a16="http://schemas.microsoft.com/office/drawing/2014/main" id="{29AA9C60-058B-4A3E-8E6F-6BABFC06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598" y="1939091"/>
            <a:ext cx="838740" cy="6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elefon, Jahrgang, Einfarbig, Wählen">
            <a:extLst>
              <a:ext uri="{FF2B5EF4-FFF2-40B4-BE49-F238E27FC236}">
                <a16:creationId xmlns:a16="http://schemas.microsoft.com/office/drawing/2014/main" id="{12C7DBBF-7CF8-41D7-8474-7DCD4AF3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7566" y="1969680"/>
            <a:ext cx="914938" cy="6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3C5D13F-F561-4DBD-A097-1014E04A0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338" y="1884125"/>
            <a:ext cx="1147571" cy="6419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848EC2-3470-4B95-ACA7-163AA5C61248}"/>
              </a:ext>
            </a:extLst>
          </p:cNvPr>
          <p:cNvSpPr txBox="1"/>
          <p:nvPr/>
        </p:nvSpPr>
        <p:spPr>
          <a:xfrm rot="2784661">
            <a:off x="1960142" y="2767133"/>
            <a:ext cx="204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Selection Effect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2997759-86FE-4CB8-A31C-828076CB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4" y="195486"/>
            <a:ext cx="6768752" cy="486055"/>
          </a:xfrm>
        </p:spPr>
        <p:txBody>
          <a:bodyPr/>
          <a:lstStyle/>
          <a:p>
            <a:r>
              <a:rPr lang="en-US" sz="2800" dirty="0"/>
              <a:t>Short Reminder: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14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5BFA1D7-24F0-4631-A0D7-232307D6A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83518"/>
            <a:ext cx="5040560" cy="37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C2E684-73F4-4ADE-A62B-CE58A740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1" y="898050"/>
            <a:ext cx="8676964" cy="3240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Austrian ISSP (International Social Survey </a:t>
            </a:r>
            <a:r>
              <a:rPr lang="en-US" sz="2000" dirty="0" err="1"/>
              <a:t>Programme</a:t>
            </a:r>
            <a:r>
              <a:rPr lang="en-US" sz="2000" dirty="0"/>
              <a:t>) surveys are conducted together with the national Social Survey Austria (SSA) since the 1980s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Country comparative survey </a:t>
            </a:r>
            <a:r>
              <a:rPr lang="en-US" sz="2000" dirty="0" err="1"/>
              <a:t>programme</a:t>
            </a:r>
            <a:r>
              <a:rPr lang="en-US" sz="2000" dirty="0"/>
              <a:t> to monitor attitudes, value orientations and behaviors (12 different Modules)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SSA is conducted in a cooperation of the Universities of </a:t>
            </a:r>
            <a:r>
              <a:rPr lang="en-US" sz="2000" b="1" dirty="0"/>
              <a:t>Graz, Linz, Salzburg </a:t>
            </a:r>
            <a:r>
              <a:rPr lang="en-US" sz="2000" dirty="0"/>
              <a:t>&amp; </a:t>
            </a:r>
            <a:r>
              <a:rPr lang="en-US" sz="2000" b="1" dirty="0"/>
              <a:t>Vienna </a:t>
            </a:r>
            <a:r>
              <a:rPr lang="en-US" sz="2000" dirty="0"/>
              <a:t>&amp; and was fielded in 1986, 1993, 2003, 2016, 2018, 2021 &amp; 2023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80D2AA-8FE4-4050-A7A7-B400B46C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53" y="224685"/>
            <a:ext cx="8568952" cy="486055"/>
          </a:xfrm>
        </p:spPr>
        <p:txBody>
          <a:bodyPr/>
          <a:lstStyle/>
          <a:p>
            <a:r>
              <a:rPr lang="de-AT" sz="2800" dirty="0" err="1"/>
              <a:t>Social</a:t>
            </a:r>
            <a:r>
              <a:rPr lang="de-AT" sz="2800" dirty="0"/>
              <a:t> Survey Austria (SSA)</a:t>
            </a:r>
            <a:endParaRPr lang="en-US" sz="2800" dirty="0"/>
          </a:p>
        </p:txBody>
      </p:sp>
      <p:pic>
        <p:nvPicPr>
          <p:cNvPr id="4" name="Picture 2" descr="ISSP">
            <a:extLst>
              <a:ext uri="{FF2B5EF4-FFF2-40B4-BE49-F238E27FC236}">
                <a16:creationId xmlns:a16="http://schemas.microsoft.com/office/drawing/2014/main" id="{13896403-4A51-4D36-9DD1-10C65C73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34" y="110524"/>
            <a:ext cx="1357313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57F44F4-766E-4B13-9C0D-6690E068DB63}"/>
              </a:ext>
            </a:extLst>
          </p:cNvPr>
          <p:cNvSpPr txBox="1">
            <a:spLocks/>
          </p:cNvSpPr>
          <p:nvPr/>
        </p:nvSpPr>
        <p:spPr>
          <a:xfrm>
            <a:off x="395536" y="51470"/>
            <a:ext cx="7625504" cy="486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Total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D0E58-97B7-4C7B-A838-8A93156BA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09533"/>
            <a:ext cx="6120904" cy="43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57F44F4-766E-4B13-9C0D-6690E068DB63}"/>
              </a:ext>
            </a:extLst>
          </p:cNvPr>
          <p:cNvSpPr txBox="1">
            <a:spLocks/>
          </p:cNvSpPr>
          <p:nvPr/>
        </p:nvSpPr>
        <p:spPr>
          <a:xfrm>
            <a:off x="443761" y="49402"/>
            <a:ext cx="7625504" cy="486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Covariate Adjusted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5A761-DF46-43CC-A872-BA8A7661FDD6}"/>
              </a:ext>
            </a:extLst>
          </p:cNvPr>
          <p:cNvSpPr txBox="1"/>
          <p:nvPr/>
        </p:nvSpPr>
        <p:spPr>
          <a:xfrm>
            <a:off x="1287215" y="4611971"/>
            <a:ext cx="55617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Note: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137 Regressions in 2023; 138 Regressions in 2024; Adjusted for gender, education, age, party preference, residence, Internet use, Work-Status, Religious affiliation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3783F-C395-40CC-8802-1EB5B3906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00107"/>
            <a:ext cx="5616882" cy="40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D9F4D8-B460-4FA6-99AA-349DB7E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987574"/>
            <a:ext cx="8496944" cy="4248472"/>
          </a:xfrm>
        </p:spPr>
        <p:txBody>
          <a:bodyPr/>
          <a:lstStyle/>
          <a:p>
            <a:r>
              <a:rPr lang="de-AT" sz="2000" u="sng" dirty="0" err="1">
                <a:cs typeface="Arial" panose="020B0604020202020204" pitchFamily="34" charset="0"/>
              </a:rPr>
              <a:t>Significant</a:t>
            </a:r>
            <a:r>
              <a:rPr lang="de-AT" sz="2000" u="sng" dirty="0">
                <a:cs typeface="Arial" panose="020B0604020202020204" pitchFamily="34" charset="0"/>
              </a:rPr>
              <a:t> </a:t>
            </a:r>
            <a:r>
              <a:rPr lang="de-AT" sz="2000" u="sng" dirty="0" err="1">
                <a:cs typeface="Arial" panose="020B0604020202020204" pitchFamily="34" charset="0"/>
              </a:rPr>
              <a:t>differences</a:t>
            </a:r>
            <a:r>
              <a:rPr lang="de-AT" sz="2000" u="sng" dirty="0">
                <a:cs typeface="Arial" panose="020B0604020202020204" pitchFamily="34" charset="0"/>
              </a:rPr>
              <a:t> </a:t>
            </a:r>
            <a:r>
              <a:rPr lang="de-AT" sz="2000" u="sng" dirty="0" err="1">
                <a:cs typeface="Arial" panose="020B0604020202020204" pitchFamily="34" charset="0"/>
              </a:rPr>
              <a:t>between</a:t>
            </a:r>
            <a:r>
              <a:rPr lang="de-AT" sz="2000" u="sng" dirty="0">
                <a:cs typeface="Arial" panose="020B0604020202020204" pitchFamily="34" charset="0"/>
              </a:rPr>
              <a:t> CAWI and Mail </a:t>
            </a:r>
            <a:r>
              <a:rPr lang="de-AT" sz="2000" u="sng" dirty="0" err="1">
                <a:cs typeface="Arial" panose="020B0604020202020204" pitchFamily="34" charset="0"/>
              </a:rPr>
              <a:t>are</a:t>
            </a:r>
            <a:r>
              <a:rPr lang="de-AT" sz="2000" u="sng" dirty="0">
                <a:cs typeface="Arial" panose="020B0604020202020204" pitchFamily="34" charset="0"/>
              </a:rPr>
              <a:t> </a:t>
            </a:r>
            <a:r>
              <a:rPr lang="de-AT" sz="2000" u="sng" dirty="0" err="1">
                <a:cs typeface="Arial" panose="020B0604020202020204" pitchFamily="34" charset="0"/>
              </a:rPr>
              <a:t>systematic</a:t>
            </a:r>
            <a:endParaRPr lang="de-AT" sz="2000" u="sng" dirty="0">
              <a:cs typeface="Arial" panose="020B0604020202020204" pitchFamily="34" charset="0"/>
            </a:endParaRPr>
          </a:p>
          <a:p>
            <a:endParaRPr lang="de-AT" sz="2000" u="sng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b="1" i="1" dirty="0">
                <a:cs typeface="Arial" panose="020B0604020202020204" pitchFamily="34" charset="0"/>
              </a:rPr>
              <a:t>SSA 2023</a:t>
            </a:r>
            <a:r>
              <a:rPr lang="de-AT" sz="1800" dirty="0">
                <a:cs typeface="Arial" panose="020B0604020202020204" pitchFamily="34" charset="0"/>
              </a:rPr>
              <a:t>: Mail sample </a:t>
            </a:r>
            <a:r>
              <a:rPr lang="de-AT" sz="1800" dirty="0" err="1">
                <a:cs typeface="Arial" panose="020B0604020202020204" pitchFamily="34" charset="0"/>
              </a:rPr>
              <a:t>has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b="1" dirty="0" err="1">
                <a:cs typeface="Arial" panose="020B0604020202020204" pitchFamily="34" charset="0"/>
              </a:rPr>
              <a:t>more</a:t>
            </a:r>
            <a:r>
              <a:rPr lang="de-AT" sz="1800" b="1" dirty="0">
                <a:cs typeface="Arial" panose="020B0604020202020204" pitchFamily="34" charset="0"/>
              </a:rPr>
              <a:t> </a:t>
            </a:r>
            <a:r>
              <a:rPr lang="de-AT" sz="1800" b="1" dirty="0" err="1">
                <a:cs typeface="Arial" panose="020B0604020202020204" pitchFamily="34" charset="0"/>
              </a:rPr>
              <a:t>conservative</a:t>
            </a:r>
            <a:r>
              <a:rPr lang="de-AT" sz="1800" b="1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gender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role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images</a:t>
            </a:r>
            <a:r>
              <a:rPr lang="de-AT" sz="1800" dirty="0">
                <a:cs typeface="Arial" panose="020B0604020202020204" pitchFamily="34" charset="0"/>
              </a:rPr>
              <a:t>, </a:t>
            </a:r>
            <a:r>
              <a:rPr lang="de-AT" sz="1800" dirty="0" err="1">
                <a:cs typeface="Arial" panose="020B0604020202020204" pitchFamily="34" charset="0"/>
              </a:rPr>
              <a:t>stronger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b="1" dirty="0" err="1">
                <a:cs typeface="Arial" panose="020B0604020202020204" pitchFamily="34" charset="0"/>
              </a:rPr>
              <a:t>nationalistic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attitudes</a:t>
            </a:r>
            <a:r>
              <a:rPr lang="de-AT" sz="1800" dirty="0">
                <a:cs typeface="Arial" panose="020B0604020202020204" pitchFamily="34" charset="0"/>
              </a:rPr>
              <a:t>, </a:t>
            </a:r>
            <a:r>
              <a:rPr lang="de-AT" sz="1800" dirty="0" err="1">
                <a:cs typeface="Arial" panose="020B0604020202020204" pitchFamily="34" charset="0"/>
              </a:rPr>
              <a:t>higher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b="1" dirty="0" err="1">
                <a:cs typeface="Arial" panose="020B0604020202020204" pitchFamily="34" charset="0"/>
              </a:rPr>
              <a:t>concerns</a:t>
            </a:r>
            <a:r>
              <a:rPr lang="de-AT" sz="1800" dirty="0">
                <a:cs typeface="Arial" panose="020B0604020202020204" pitchFamily="34" charset="0"/>
              </a:rPr>
              <a:t>, </a:t>
            </a:r>
            <a:r>
              <a:rPr lang="de-AT" sz="1800" dirty="0" err="1">
                <a:cs typeface="Arial" panose="020B0604020202020204" pitchFamily="34" charset="0"/>
              </a:rPr>
              <a:t>more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b="1" dirty="0" err="1">
                <a:cs typeface="Arial" panose="020B0604020202020204" pitchFamily="34" charset="0"/>
              </a:rPr>
              <a:t>critical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towards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the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government</a:t>
            </a:r>
            <a:r>
              <a:rPr lang="de-AT" sz="1800" dirty="0">
                <a:cs typeface="Arial" panose="020B0604020202020204" pitchFamily="34" charset="0"/>
              </a:rPr>
              <a:t>, </a:t>
            </a:r>
            <a:r>
              <a:rPr lang="de-AT" sz="1800" dirty="0" err="1">
                <a:cs typeface="Arial" panose="020B0604020202020204" pitchFamily="34" charset="0"/>
              </a:rPr>
              <a:t>positions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itself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lower</a:t>
            </a:r>
            <a:r>
              <a:rPr lang="de-AT" sz="1800" dirty="0">
                <a:cs typeface="Arial" panose="020B0604020202020204" pitchFamily="34" charset="0"/>
              </a:rPr>
              <a:t> in </a:t>
            </a:r>
            <a:r>
              <a:rPr lang="de-AT" sz="1800" dirty="0" err="1">
                <a:cs typeface="Arial" panose="020B0604020202020204" pitchFamily="34" charset="0"/>
              </a:rPr>
              <a:t>the</a:t>
            </a:r>
            <a:r>
              <a:rPr lang="de-AT" sz="1800" dirty="0">
                <a:cs typeface="Arial" panose="020B0604020202020204" pitchFamily="34" charset="0"/>
              </a:rPr>
              <a:t> social </a:t>
            </a:r>
            <a:r>
              <a:rPr lang="de-AT" sz="1800" dirty="0" err="1">
                <a:cs typeface="Arial" panose="020B0604020202020204" pitchFamily="34" charset="0"/>
              </a:rPr>
              <a:t>strata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of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de-AT" sz="1800" dirty="0" err="1">
                <a:cs typeface="Arial" panose="020B0604020202020204" pitchFamily="34" charset="0"/>
              </a:rPr>
              <a:t>society</a:t>
            </a:r>
            <a:r>
              <a:rPr lang="de-AT" sz="1800" dirty="0"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b="1" i="1" dirty="0">
                <a:cs typeface="Arial" panose="020B0604020202020204" pitchFamily="34" charset="0"/>
              </a:rPr>
              <a:t>SSA 2024</a:t>
            </a:r>
            <a:r>
              <a:rPr lang="de-AT" sz="1800" dirty="0">
                <a:cs typeface="Arial" panose="020B0604020202020204" pitchFamily="34" charset="0"/>
              </a:rPr>
              <a:t>: </a:t>
            </a:r>
            <a:r>
              <a:rPr lang="en-US" sz="1800" dirty="0">
                <a:cs typeface="Arial" panose="020B0604020202020204" pitchFamily="34" charset="0"/>
              </a:rPr>
              <a:t>Mail sample is </a:t>
            </a:r>
            <a:r>
              <a:rPr lang="en-US" sz="1800" b="1" dirty="0">
                <a:cs typeface="Arial" panose="020B0604020202020204" pitchFamily="34" charset="0"/>
              </a:rPr>
              <a:t>less digitally literate, </a:t>
            </a:r>
            <a:r>
              <a:rPr lang="en-US" sz="1800" dirty="0">
                <a:cs typeface="Arial" panose="020B0604020202020204" pitchFamily="34" charset="0"/>
              </a:rPr>
              <a:t>has</a:t>
            </a:r>
            <a:r>
              <a:rPr lang="en-US" sz="1800" b="1" dirty="0">
                <a:cs typeface="Arial" panose="020B0604020202020204" pitchFamily="34" charset="0"/>
              </a:rPr>
              <a:t> less access </a:t>
            </a:r>
            <a:r>
              <a:rPr lang="en-US" sz="1800" dirty="0">
                <a:cs typeface="Arial" panose="020B0604020202020204" pitchFamily="34" charset="0"/>
              </a:rPr>
              <a:t>to and uses the </a:t>
            </a:r>
            <a:r>
              <a:rPr lang="en-US" sz="1800" b="1" dirty="0">
                <a:cs typeface="Arial" panose="020B0604020202020204" pitchFamily="34" charset="0"/>
              </a:rPr>
              <a:t>internet less frequently, higher </a:t>
            </a:r>
            <a:r>
              <a:rPr lang="de-AT" sz="1800" b="1" dirty="0" err="1">
                <a:cs typeface="Arial" panose="020B0604020202020204" pitchFamily="34" charset="0"/>
              </a:rPr>
              <a:t>concerns</a:t>
            </a:r>
            <a:r>
              <a:rPr lang="de-AT" sz="1800" b="1" dirty="0">
                <a:cs typeface="Arial" panose="020B0604020202020204" pitchFamily="34" charset="0"/>
              </a:rPr>
              <a:t>,</a:t>
            </a:r>
            <a:r>
              <a:rPr lang="de-AT" sz="1800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more politically </a:t>
            </a:r>
            <a:r>
              <a:rPr lang="en-US" sz="1800" b="1" dirty="0">
                <a:cs typeface="Arial" panose="020B0604020202020204" pitchFamily="34" charset="0"/>
              </a:rPr>
              <a:t>right-wing </a:t>
            </a:r>
            <a:r>
              <a:rPr lang="en-US" sz="1800" dirty="0">
                <a:cs typeface="Arial" panose="020B0604020202020204" pitchFamily="34" charset="0"/>
              </a:rPr>
              <a:t>orientated respondents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3BC286-D529-4C34-9315-791214E9E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67494"/>
            <a:ext cx="8352928" cy="486055"/>
          </a:xfrm>
        </p:spPr>
        <p:txBody>
          <a:bodyPr/>
          <a:lstStyle/>
          <a:p>
            <a:r>
              <a:rPr lang="de-AT" sz="2400" dirty="0"/>
              <a:t>Mode </a:t>
            </a:r>
            <a:r>
              <a:rPr lang="de-AT" sz="2400" dirty="0" err="1"/>
              <a:t>Differences</a:t>
            </a:r>
            <a:r>
              <a:rPr lang="de-AT" sz="2400" dirty="0"/>
              <a:t> = Mode </a:t>
            </a:r>
            <a:r>
              <a:rPr lang="de-AT" sz="2400" dirty="0" err="1"/>
              <a:t>Effects</a:t>
            </a:r>
            <a:r>
              <a:rPr lang="de-AT" sz="2400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413069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DD6B785-0CF6-94B3-4692-2873FE50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96" y="1275606"/>
            <a:ext cx="7992888" cy="3240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400" u="sng" dirty="0">
              <a:cs typeface="Arial" panose="020B0604020202020204" pitchFamily="34" charset="0"/>
            </a:endParaRP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Potential explanations </a:t>
            </a:r>
          </a:p>
          <a:p>
            <a:pPr lvl="1" algn="l"/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Measurement differences are actually selection effects </a:t>
            </a:r>
          </a:p>
          <a:p>
            <a:pPr marL="800100" lvl="1" indent="-342900" algn="l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Omitted variable bias </a:t>
            </a:r>
          </a:p>
          <a:p>
            <a:pPr marL="800100" lvl="1" indent="-342900" algn="l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(Partially) “true" mode effects</a:t>
            </a:r>
          </a:p>
          <a:p>
            <a:pPr marL="800100" lvl="1" indent="-342900" algn="l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DAB8567-4290-4742-8BC3-0D4943D4805E}"/>
              </a:ext>
            </a:extLst>
          </p:cNvPr>
          <p:cNvSpPr txBox="1">
            <a:spLocks/>
          </p:cNvSpPr>
          <p:nvPr/>
        </p:nvSpPr>
        <p:spPr>
          <a:xfrm>
            <a:off x="508196" y="357503"/>
            <a:ext cx="8352928" cy="486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AT" sz="2400"/>
              <a:t>Mode Differences = Mode Effects (?)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96150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2407EA-B64D-4FCA-B19A-DDF12C31346C}"/>
              </a:ext>
            </a:extLst>
          </p:cNvPr>
          <p:cNvSpPr txBox="1"/>
          <p:nvPr/>
        </p:nvSpPr>
        <p:spPr>
          <a:xfrm>
            <a:off x="503040" y="192367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5) Results: Measurement Effects on Item non-Response</a:t>
            </a:r>
          </a:p>
        </p:txBody>
      </p:sp>
    </p:spTree>
    <p:extLst>
      <p:ext uri="{BB962C8B-B14F-4D97-AF65-F5344CB8AC3E}">
        <p14:creationId xmlns:p14="http://schemas.microsoft.com/office/powerpoint/2010/main" val="362678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>
            <a:extLst>
              <a:ext uri="{FF2B5EF4-FFF2-40B4-BE49-F238E27FC236}">
                <a16:creationId xmlns:a16="http://schemas.microsoft.com/office/drawing/2014/main" id="{94DEAA30-7649-4C6C-B224-E9996A7B85CD}"/>
              </a:ext>
            </a:extLst>
          </p:cNvPr>
          <p:cNvSpPr txBox="1">
            <a:spLocks/>
          </p:cNvSpPr>
          <p:nvPr/>
        </p:nvSpPr>
        <p:spPr>
          <a:xfrm>
            <a:off x="107504" y="164302"/>
            <a:ext cx="8352928" cy="486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Item Non-Response</a:t>
            </a:r>
            <a:endParaRPr lang="de-AT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AF85E-7DE3-487A-90BA-018B4DEFF0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81558"/>
            <a:ext cx="5717762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2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>
            <a:extLst>
              <a:ext uri="{FF2B5EF4-FFF2-40B4-BE49-F238E27FC236}">
                <a16:creationId xmlns:a16="http://schemas.microsoft.com/office/drawing/2014/main" id="{94DEAA30-7649-4C6C-B224-E9996A7B85CD}"/>
              </a:ext>
            </a:extLst>
          </p:cNvPr>
          <p:cNvSpPr txBox="1">
            <a:spLocks/>
          </p:cNvSpPr>
          <p:nvPr/>
        </p:nvSpPr>
        <p:spPr>
          <a:xfrm>
            <a:off x="251520" y="407833"/>
            <a:ext cx="8352928" cy="486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Item Non-Response</a:t>
            </a:r>
            <a:endParaRPr lang="de-AT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16682554-2743-4D06-BAF2-E891F88F3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7721"/>
              </p:ext>
            </p:extLst>
          </p:nvPr>
        </p:nvGraphicFramePr>
        <p:xfrm>
          <a:off x="1475656" y="1275606"/>
          <a:ext cx="5904656" cy="2949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283">
                  <a:extLst>
                    <a:ext uri="{9D8B030D-6E8A-4147-A177-3AD203B41FA5}">
                      <a16:colId xmlns:a16="http://schemas.microsoft.com/office/drawing/2014/main" val="1130895508"/>
                    </a:ext>
                  </a:extLst>
                </a:gridCol>
                <a:gridCol w="1089796">
                  <a:extLst>
                    <a:ext uri="{9D8B030D-6E8A-4147-A177-3AD203B41FA5}">
                      <a16:colId xmlns:a16="http://schemas.microsoft.com/office/drawing/2014/main" val="2270625519"/>
                    </a:ext>
                  </a:extLst>
                </a:gridCol>
                <a:gridCol w="1354395">
                  <a:extLst>
                    <a:ext uri="{9D8B030D-6E8A-4147-A177-3AD203B41FA5}">
                      <a16:colId xmlns:a16="http://schemas.microsoft.com/office/drawing/2014/main" val="2942636612"/>
                    </a:ext>
                  </a:extLst>
                </a:gridCol>
                <a:gridCol w="859375">
                  <a:extLst>
                    <a:ext uri="{9D8B030D-6E8A-4147-A177-3AD203B41FA5}">
                      <a16:colId xmlns:a16="http://schemas.microsoft.com/office/drawing/2014/main" val="2133779619"/>
                    </a:ext>
                  </a:extLst>
                </a:gridCol>
                <a:gridCol w="1197807">
                  <a:extLst>
                    <a:ext uri="{9D8B030D-6E8A-4147-A177-3AD203B41FA5}">
                      <a16:colId xmlns:a16="http://schemas.microsoft.com/office/drawing/2014/main" val="1261759862"/>
                    </a:ext>
                  </a:extLst>
                </a:gridCol>
              </a:tblGrid>
              <a:tr h="363147">
                <a:tc>
                  <a:txBody>
                    <a:bodyPr/>
                    <a:lstStyle/>
                    <a:p>
                      <a:pPr algn="ctr"/>
                      <a:endParaRPr lang="de-AT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SSA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08995"/>
                  </a:ext>
                </a:extLst>
              </a:tr>
              <a:tr h="780587">
                <a:tc>
                  <a:txBody>
                    <a:bodyPr/>
                    <a:lstStyle/>
                    <a:p>
                      <a:pPr algn="ctr"/>
                      <a:endParaRPr lang="de-AT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kern="1200" dirty="0">
                          <a:solidFill>
                            <a:schemeClr val="tx1"/>
                          </a:solidFill>
                        </a:rPr>
                        <a:t>Mail</a:t>
                      </a:r>
                      <a:endParaRPr lang="de-AT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CAWI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70960"/>
                  </a:ext>
                </a:extLst>
              </a:tr>
              <a:tr h="825992">
                <a:tc>
                  <a:txBody>
                    <a:bodyPr/>
                    <a:lstStyle/>
                    <a:p>
                      <a:pPr algn="l"/>
                      <a:r>
                        <a:rPr lang="de-AT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Mean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8.7 </a:t>
                      </a:r>
                      <a:endParaRPr lang="de-AT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8.5</a:t>
                      </a:r>
                      <a:endParaRPr lang="de-AT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35314"/>
                  </a:ext>
                </a:extLst>
              </a:tr>
              <a:tr h="946599">
                <a:tc>
                  <a:txBody>
                    <a:bodyPr/>
                    <a:lstStyle/>
                    <a:p>
                      <a:pPr algn="l"/>
                      <a:r>
                        <a:rPr lang="de-AT" sz="2000" b="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Cohen‘s</a:t>
                      </a:r>
                      <a:r>
                        <a:rPr lang="de-AT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d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-0.54***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[-0.78; -0.29]</a:t>
                      </a:r>
                      <a:endParaRPr lang="de-AT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AT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-0.47***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[-0.70; -0.24]</a:t>
                      </a:r>
                      <a:endParaRPr lang="de-AT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AT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19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2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>
            <a:extLst>
              <a:ext uri="{FF2B5EF4-FFF2-40B4-BE49-F238E27FC236}">
                <a16:creationId xmlns:a16="http://schemas.microsoft.com/office/drawing/2014/main" id="{94DEAA30-7649-4C6C-B224-E9996A7B85CD}"/>
              </a:ext>
            </a:extLst>
          </p:cNvPr>
          <p:cNvSpPr txBox="1">
            <a:spLocks/>
          </p:cNvSpPr>
          <p:nvPr/>
        </p:nvSpPr>
        <p:spPr>
          <a:xfrm>
            <a:off x="395536" y="-92546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Item Non-Response</a:t>
            </a:r>
            <a:endParaRPr lang="de-AT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7990B-DECA-42FD-9350-02A38E75AC78}"/>
              </a:ext>
            </a:extLst>
          </p:cNvPr>
          <p:cNvSpPr txBox="1"/>
          <p:nvPr/>
        </p:nvSpPr>
        <p:spPr>
          <a:xfrm>
            <a:off x="1371645" y="4548337"/>
            <a:ext cx="5561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Note: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Adjusted for gender, education, age, party preference, residence, Internet use, Work-Status, Religious affiliation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56C72-3701-470B-99F2-020328F8E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45" y="575876"/>
            <a:ext cx="5561715" cy="39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3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9A9BDD91-AAA3-4D5E-BE25-369F03C2F02F}"/>
              </a:ext>
            </a:extLst>
          </p:cNvPr>
          <p:cNvSpPr txBox="1">
            <a:spLocks/>
          </p:cNvSpPr>
          <p:nvPr/>
        </p:nvSpPr>
        <p:spPr>
          <a:xfrm>
            <a:off x="145410" y="1059582"/>
            <a:ext cx="835292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Transitioned from sampling households to sampling individuals due to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inconsistencies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 from the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'last birthday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' selection method.</a:t>
            </a:r>
          </a:p>
          <a:p>
            <a:pPr>
              <a:lnSpc>
                <a:spcPct val="120000"/>
              </a:lnSpc>
            </a:pP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15 Euro incentive 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(5 unconditional, 10 Euro conditional)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worked well.</a:t>
            </a:r>
          </a:p>
          <a:p>
            <a:pPr>
              <a:lnSpc>
                <a:spcPct val="120000"/>
              </a:lnSpc>
            </a:pP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Sampling: 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– maybe change to stratified random sample and over-sampling lower of educated individuals</a:t>
            </a:r>
            <a:endParaRPr lang="en-US" sz="6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Sequential design: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room for improvement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maybe </a:t>
            </a:r>
            <a:r>
              <a:rPr lang="en-US" sz="6400" dirty="0" err="1">
                <a:cs typeface="+mn-cs"/>
              </a:rPr>
              <a:t>maybe</a:t>
            </a:r>
            <a:r>
              <a:rPr lang="en-US" sz="6400" dirty="0">
                <a:cs typeface="+mn-cs"/>
              </a:rPr>
              <a:t> switch to tailored design (</a:t>
            </a:r>
            <a:r>
              <a:rPr lang="en-US" sz="6400" dirty="0" err="1">
                <a:cs typeface="+mn-cs"/>
              </a:rPr>
              <a:t>Asomov</a:t>
            </a:r>
            <a:r>
              <a:rPr lang="en-US" sz="6400" dirty="0">
                <a:cs typeface="+mn-cs"/>
              </a:rPr>
              <a:t> &amp; </a:t>
            </a:r>
            <a:r>
              <a:rPr lang="en-US" sz="6400" dirty="0" err="1">
                <a:cs typeface="+mn-cs"/>
              </a:rPr>
              <a:t>Blom</a:t>
            </a:r>
            <a:r>
              <a:rPr lang="en-US" sz="6400" dirty="0">
                <a:cs typeface="+mn-cs"/>
              </a:rPr>
              <a:t>, 2024).</a:t>
            </a:r>
            <a:endParaRPr lang="en-US" sz="6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Only CAWI in the future?  Yes, in the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mid and long term 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(but not now: despite high Internet coverage rate still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~ 8%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 indicating themselves as </a:t>
            </a:r>
            <a:r>
              <a:rPr lang="en-US" sz="6400" b="1" dirty="0">
                <a:latin typeface="Verdana" panose="020B0604030504040204" pitchFamily="34" charset="0"/>
                <a:ea typeface="Verdana" panose="020B0604030504040204" pitchFamily="34" charset="0"/>
              </a:rPr>
              <a:t>non-Internet users</a:t>
            </a:r>
            <a:r>
              <a:rPr lang="en-US" sz="6400" dirty="0">
                <a:latin typeface="Verdana" panose="020B0604030504040204" pitchFamily="34" charset="0"/>
                <a:ea typeface="Verdana" panose="020B0604030504040204" pitchFamily="34" charset="0"/>
              </a:rPr>
              <a:t>; strong educational bias).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03AC4-4BF9-45E9-8CBA-C1B0518627D9}"/>
              </a:ext>
            </a:extLst>
          </p:cNvPr>
          <p:cNvSpPr txBox="1"/>
          <p:nvPr/>
        </p:nvSpPr>
        <p:spPr>
          <a:xfrm>
            <a:off x="145410" y="32033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Wrap up: Design </a:t>
            </a:r>
          </a:p>
        </p:txBody>
      </p:sp>
    </p:spTree>
    <p:extLst>
      <p:ext uri="{BB962C8B-B14F-4D97-AF65-F5344CB8AC3E}">
        <p14:creationId xmlns:p14="http://schemas.microsoft.com/office/powerpoint/2010/main" val="421192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9A9BDD91-AAA3-4D5E-BE25-369F03C2F02F}"/>
              </a:ext>
            </a:extLst>
          </p:cNvPr>
          <p:cNvSpPr txBox="1">
            <a:spLocks/>
          </p:cNvSpPr>
          <p:nvPr/>
        </p:nvSpPr>
        <p:spPr>
          <a:xfrm>
            <a:off x="145410" y="1059582"/>
            <a:ext cx="835292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72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Good representation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72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gender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72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CAWI promising for young demographic.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Bad Representation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for </a:t>
            </a:r>
            <a:r>
              <a:rPr lang="en-US" sz="7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education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, biased towards highly educated.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Notably, the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inclusion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of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mail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as a secondary mode has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positively improved sample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composition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by engaging older individuals and those with lower education levels.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03AC4-4BF9-45E9-8CBA-C1B0518627D9}"/>
              </a:ext>
            </a:extLst>
          </p:cNvPr>
          <p:cNvSpPr txBox="1"/>
          <p:nvPr/>
        </p:nvSpPr>
        <p:spPr>
          <a:xfrm>
            <a:off x="145410" y="32033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Wrap up: Design </a:t>
            </a:r>
          </a:p>
        </p:txBody>
      </p:sp>
    </p:spTree>
    <p:extLst>
      <p:ext uri="{BB962C8B-B14F-4D97-AF65-F5344CB8AC3E}">
        <p14:creationId xmlns:p14="http://schemas.microsoft.com/office/powerpoint/2010/main" val="9654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C2E684-73F4-4ADE-A62B-CE58A740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93" y="1131590"/>
            <a:ext cx="8676964" cy="3240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Random samples </a:t>
            </a:r>
            <a:r>
              <a:rPr lang="en-US" sz="2400" dirty="0"/>
              <a:t>with 1000+ respondents representative of the population (above 16 years)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1986-2018 face-to-face mode (</a:t>
            </a:r>
            <a:r>
              <a:rPr lang="en-US" sz="2400" b="1" dirty="0"/>
              <a:t>PAPI</a:t>
            </a:r>
            <a:r>
              <a:rPr lang="en-US" sz="2400" dirty="0"/>
              <a:t>, </a:t>
            </a:r>
            <a:r>
              <a:rPr lang="en-US" sz="2400" b="1" dirty="0"/>
              <a:t>CAPI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2021-2023 different modes were used (</a:t>
            </a:r>
            <a:r>
              <a:rPr lang="en-US" sz="2400" b="1" dirty="0"/>
              <a:t>CAPI, CATI, CAWI, Mail</a:t>
            </a:r>
            <a:r>
              <a:rPr lang="en-US" sz="2400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80D2AA-8FE4-4050-A7A7-B400B46C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24" y="158198"/>
            <a:ext cx="8568952" cy="486055"/>
          </a:xfrm>
        </p:spPr>
        <p:txBody>
          <a:bodyPr/>
          <a:lstStyle/>
          <a:p>
            <a:r>
              <a:rPr lang="de-AT" sz="2800" dirty="0" err="1"/>
              <a:t>Social</a:t>
            </a:r>
            <a:r>
              <a:rPr lang="de-AT" sz="2800" dirty="0"/>
              <a:t> Survey Austria (SSA)</a:t>
            </a:r>
            <a:endParaRPr lang="en-US" sz="2800" dirty="0"/>
          </a:p>
        </p:txBody>
      </p:sp>
      <p:pic>
        <p:nvPicPr>
          <p:cNvPr id="4" name="Picture 2" descr="ISSP">
            <a:extLst>
              <a:ext uri="{FF2B5EF4-FFF2-40B4-BE49-F238E27FC236}">
                <a16:creationId xmlns:a16="http://schemas.microsoft.com/office/drawing/2014/main" id="{13896403-4A51-4D36-9DD1-10C65C73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8807"/>
            <a:ext cx="1357313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61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9A9BDD91-AAA3-4D5E-BE25-369F03C2F02F}"/>
              </a:ext>
            </a:extLst>
          </p:cNvPr>
          <p:cNvSpPr txBox="1">
            <a:spLocks/>
          </p:cNvSpPr>
          <p:nvPr/>
        </p:nvSpPr>
        <p:spPr>
          <a:xfrm>
            <a:off x="161351" y="874481"/>
            <a:ext cx="835292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7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Minor differences </a:t>
            </a:r>
            <a:r>
              <a:rPr lang="en-US" sz="7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7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response distributions </a:t>
            </a:r>
            <a:r>
              <a:rPr lang="en-US" sz="7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after adjusting for sample compositions</a:t>
            </a:r>
          </a:p>
          <a:p>
            <a:pPr>
              <a:lnSpc>
                <a:spcPct val="170000"/>
              </a:lnSpc>
            </a:pPr>
            <a:r>
              <a:rPr lang="en-US" sz="7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Item-nonresponse rates varied strongly</a:t>
            </a:r>
            <a:r>
              <a:rPr lang="en-US" sz="7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with mail responses being particularly problematic. </a:t>
            </a:r>
          </a:p>
          <a:p>
            <a:pPr>
              <a:lnSpc>
                <a:spcPct val="170000"/>
              </a:lnSpc>
            </a:pP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Covariate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based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 adjustment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of MM-Effects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not optimal 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in cross-sectional settings; other options like “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front-door models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” (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Vannieuwenhuyze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 et al., 2014; </a:t>
            </a:r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Cernat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, 2015) </a:t>
            </a:r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promising</a:t>
            </a:r>
            <a:endParaRPr lang="en-US" sz="7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70000"/>
              </a:lnSpc>
            </a:pPr>
            <a:endParaRPr lang="en-US" sz="7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03AC4-4BF9-45E9-8CBA-C1B0518627D9}"/>
              </a:ext>
            </a:extLst>
          </p:cNvPr>
          <p:cNvSpPr txBox="1"/>
          <p:nvPr/>
        </p:nvSpPr>
        <p:spPr>
          <a:xfrm>
            <a:off x="161351" y="267494"/>
            <a:ext cx="8171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Wrap up: Mode Differences/Effects </a:t>
            </a:r>
          </a:p>
        </p:txBody>
      </p:sp>
    </p:spTree>
    <p:extLst>
      <p:ext uri="{BB962C8B-B14F-4D97-AF65-F5344CB8AC3E}">
        <p14:creationId xmlns:p14="http://schemas.microsoft.com/office/powerpoint/2010/main" val="90508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AE3080-B3B0-4A6B-A01C-4C4663EAD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0" y="1635646"/>
            <a:ext cx="7992888" cy="1152128"/>
          </a:xfrm>
        </p:spPr>
        <p:txBody>
          <a:bodyPr/>
          <a:lstStyle/>
          <a:p>
            <a:r>
              <a:rPr lang="en-US" sz="2000" dirty="0"/>
              <a:t>https://github.com/Matpen92/Penker_Gesis_SurveyMethods_2024_SSA_mixedMode_replication.git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B8494-CBD2-414D-9996-5EE9B9312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65517"/>
            <a:ext cx="8136904" cy="486055"/>
          </a:xfrm>
        </p:spPr>
        <p:txBody>
          <a:bodyPr/>
          <a:lstStyle/>
          <a:p>
            <a:r>
              <a:rPr lang="en-US" dirty="0"/>
              <a:t>Code and Data 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EA1B3-5532-4103-B79C-1159768F6963}"/>
              </a:ext>
            </a:extLst>
          </p:cNvPr>
          <p:cNvSpPr txBox="1"/>
          <p:nvPr/>
        </p:nvSpPr>
        <p:spPr>
          <a:xfrm>
            <a:off x="467544" y="2715766"/>
            <a:ext cx="900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itchFamily="34" charset="0"/>
                <a:ea typeface="Verdana" pitchFamily="34" charset="0"/>
              </a:rPr>
              <a:t>https://aussda.at/sozialer-survey-oesterreich/</a:t>
            </a:r>
          </a:p>
        </p:txBody>
      </p:sp>
    </p:spTree>
    <p:extLst>
      <p:ext uri="{BB962C8B-B14F-4D97-AF65-F5344CB8AC3E}">
        <p14:creationId xmlns:p14="http://schemas.microsoft.com/office/powerpoint/2010/main" val="4286688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7011E-5CB1-8B4A-84F0-32B5D46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 err="1"/>
              <a:t>Thank</a:t>
            </a:r>
            <a:r>
              <a:rPr lang="de-AT" b="1" dirty="0"/>
              <a:t> </a:t>
            </a:r>
            <a:r>
              <a:rPr lang="de-AT" b="1" dirty="0" err="1"/>
              <a:t>you</a:t>
            </a:r>
            <a:r>
              <a:rPr lang="de-AT" b="1" dirty="0"/>
              <a:t> </a:t>
            </a:r>
            <a:r>
              <a:rPr lang="de-AT" b="1" dirty="0" err="1"/>
              <a:t>for</a:t>
            </a:r>
            <a:r>
              <a:rPr lang="de-AT" b="1" dirty="0"/>
              <a:t> </a:t>
            </a:r>
            <a:r>
              <a:rPr lang="de-AT" b="1" dirty="0" err="1"/>
              <a:t>your</a:t>
            </a:r>
            <a:r>
              <a:rPr lang="de-AT" b="1" dirty="0"/>
              <a:t> </a:t>
            </a:r>
            <a:r>
              <a:rPr lang="de-AT" b="1" dirty="0" err="1"/>
              <a:t>attention</a:t>
            </a:r>
            <a:r>
              <a:rPr lang="de-AT" b="1" dirty="0"/>
              <a:t>!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3EF89-F56E-6049-9E95-8E927C6C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DA4-3172-BF4E-AAD3-F8E76F90D0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2828D7-F090-4846-AB73-667AB7190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308" y="2056506"/>
            <a:ext cx="7181692" cy="2575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u="sng" dirty="0"/>
              <a:t>Contact </a:t>
            </a:r>
            <a:r>
              <a:rPr lang="de-AT" sz="2800" b="1" u="sng" dirty="0" err="1"/>
              <a:t>details</a:t>
            </a:r>
            <a:r>
              <a:rPr lang="de-AT" sz="2800" b="1" u="sng" dirty="0"/>
              <a:t>:</a:t>
            </a:r>
            <a:r>
              <a:rPr lang="de-AT" sz="2800" dirty="0"/>
              <a:t> </a:t>
            </a:r>
          </a:p>
          <a:p>
            <a:pPr marL="0" indent="0">
              <a:buNone/>
            </a:pPr>
            <a:r>
              <a:rPr lang="de-AT" sz="2800" dirty="0"/>
              <a:t>Matthias Penker </a:t>
            </a:r>
            <a:r>
              <a:rPr lang="de-AT" sz="2800" dirty="0">
                <a:hlinkClick r:id="rId3"/>
              </a:rPr>
              <a:t>matthias.penker@uni-graz.at</a:t>
            </a:r>
            <a:r>
              <a:rPr lang="de-AT" sz="2800" dirty="0"/>
              <a:t>   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44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ABC68F-5E45-4870-AB80-3993603F5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876AE-95C2-4B52-88FA-D7E649960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1595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1FAF8EFB-CFB9-4DA8-804D-E2A9EE896B23}"/>
              </a:ext>
            </a:extLst>
          </p:cNvPr>
          <p:cNvSpPr txBox="1"/>
          <p:nvPr/>
        </p:nvSpPr>
        <p:spPr>
          <a:xfrm>
            <a:off x="707961" y="3176333"/>
            <a:ext cx="36007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 = Mode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 = Characteristics of Respondent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 = (non-) response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FF782-4A89-4DBD-A05E-340E5D2ED599}"/>
              </a:ext>
            </a:extLst>
          </p:cNvPr>
          <p:cNvGrpSpPr/>
          <p:nvPr/>
        </p:nvGrpSpPr>
        <p:grpSpPr>
          <a:xfrm>
            <a:off x="698864" y="915566"/>
            <a:ext cx="3527410" cy="2200616"/>
            <a:chOff x="698864" y="698935"/>
            <a:chExt cx="3527410" cy="22006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0D6B9B-4C78-4C9E-BCBF-66059896D499}"/>
                </a:ext>
              </a:extLst>
            </p:cNvPr>
            <p:cNvGrpSpPr/>
            <p:nvPr/>
          </p:nvGrpSpPr>
          <p:grpSpPr>
            <a:xfrm>
              <a:off x="864357" y="1280939"/>
              <a:ext cx="3196424" cy="1618612"/>
              <a:chOff x="698864" y="1280939"/>
              <a:chExt cx="3196424" cy="161861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880709-599A-4D96-A59E-0B43A55EFCFB}"/>
                  </a:ext>
                </a:extLst>
              </p:cNvPr>
              <p:cNvSpPr/>
              <p:nvPr/>
            </p:nvSpPr>
            <p:spPr>
              <a:xfrm>
                <a:off x="698864" y="1280939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DFB116-360B-42CA-A805-DC9DD96925B1}"/>
                  </a:ext>
                </a:extLst>
              </p:cNvPr>
              <p:cNvSpPr/>
              <p:nvPr/>
            </p:nvSpPr>
            <p:spPr>
              <a:xfrm>
                <a:off x="2642803" y="1280939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4BD59C-28C7-4D15-8658-01318AA23AF3}"/>
                  </a:ext>
                </a:extLst>
              </p:cNvPr>
              <p:cNvSpPr/>
              <p:nvPr/>
            </p:nvSpPr>
            <p:spPr>
              <a:xfrm>
                <a:off x="1634691" y="2350262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8E994B9-2F1E-4CF7-B473-3DF6FF92EE07}"/>
                  </a:ext>
                </a:extLst>
              </p:cNvPr>
              <p:cNvCxnSpPr>
                <a:stCxn id="21" idx="1"/>
                <a:endCxn id="4" idx="4"/>
              </p:cNvCxnSpPr>
              <p:nvPr/>
            </p:nvCxnSpPr>
            <p:spPr>
              <a:xfrm flipH="1" flipV="1">
                <a:off x="1325107" y="1830228"/>
                <a:ext cx="493006" cy="60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7DF31F3-5AE2-423E-9B3E-055F8E30BE94}"/>
                  </a:ext>
                </a:extLst>
              </p:cNvPr>
              <p:cNvCxnSpPr>
                <a:cxnSpLocks/>
                <a:stCxn id="21" idx="7"/>
                <a:endCxn id="20" idx="4"/>
              </p:cNvCxnSpPr>
              <p:nvPr/>
            </p:nvCxnSpPr>
            <p:spPr>
              <a:xfrm flipV="1">
                <a:off x="2703754" y="1830228"/>
                <a:ext cx="565292" cy="60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E74E192-5DE7-4CFA-9E2D-0410BA59319D}"/>
                  </a:ext>
                </a:extLst>
              </p:cNvPr>
              <p:cNvCxnSpPr>
                <a:stCxn id="4" idx="6"/>
                <a:endCxn id="20" idx="2"/>
              </p:cNvCxnSpPr>
              <p:nvPr/>
            </p:nvCxnSpPr>
            <p:spPr>
              <a:xfrm>
                <a:off x="1951349" y="1555584"/>
                <a:ext cx="6914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567231-7E22-46C9-A38C-7F35E2C1B07B}"/>
                </a:ext>
              </a:extLst>
            </p:cNvPr>
            <p:cNvSpPr txBox="1"/>
            <p:nvPr/>
          </p:nvSpPr>
          <p:spPr>
            <a:xfrm>
              <a:off x="698864" y="698935"/>
              <a:ext cx="352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Homogenous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5902D5-C99F-4375-9D70-99974D8D83BE}"/>
              </a:ext>
            </a:extLst>
          </p:cNvPr>
          <p:cNvGrpSpPr/>
          <p:nvPr/>
        </p:nvGrpSpPr>
        <p:grpSpPr>
          <a:xfrm>
            <a:off x="4917727" y="915566"/>
            <a:ext cx="3568321" cy="2200616"/>
            <a:chOff x="4917727" y="698935"/>
            <a:chExt cx="3568321" cy="22006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5AA53E-E7DF-49DC-84EA-8C844F5A1B45}"/>
                </a:ext>
              </a:extLst>
            </p:cNvPr>
            <p:cNvGrpSpPr/>
            <p:nvPr/>
          </p:nvGrpSpPr>
          <p:grpSpPr>
            <a:xfrm>
              <a:off x="5103675" y="1280939"/>
              <a:ext cx="3196424" cy="1618612"/>
              <a:chOff x="4882599" y="1280939"/>
              <a:chExt cx="3196424" cy="161861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6284664-4B04-44EF-B17B-2F171C044235}"/>
                  </a:ext>
                </a:extLst>
              </p:cNvPr>
              <p:cNvSpPr/>
              <p:nvPr/>
            </p:nvSpPr>
            <p:spPr>
              <a:xfrm>
                <a:off x="4882599" y="1280939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FFD640A-9B1C-4ACD-B85A-43D88B262CDB}"/>
                  </a:ext>
                </a:extLst>
              </p:cNvPr>
              <p:cNvSpPr/>
              <p:nvPr/>
            </p:nvSpPr>
            <p:spPr>
              <a:xfrm>
                <a:off x="6826538" y="1280939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 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D2CE72-894B-4216-A3AF-79970B95E2F8}"/>
                  </a:ext>
                </a:extLst>
              </p:cNvPr>
              <p:cNvSpPr/>
              <p:nvPr/>
            </p:nvSpPr>
            <p:spPr>
              <a:xfrm>
                <a:off x="5818426" y="2350262"/>
                <a:ext cx="1252485" cy="54928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889DD47-7A41-4464-B5E6-643F988F0EDA}"/>
                  </a:ext>
                </a:extLst>
              </p:cNvPr>
              <p:cNvCxnSpPr>
                <a:stCxn id="36" idx="1"/>
                <a:endCxn id="34" idx="4"/>
              </p:cNvCxnSpPr>
              <p:nvPr/>
            </p:nvCxnSpPr>
            <p:spPr>
              <a:xfrm flipH="1" flipV="1">
                <a:off x="5508842" y="1830228"/>
                <a:ext cx="493006" cy="60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031C576-0779-4F87-808C-7950597F54B4}"/>
                  </a:ext>
                </a:extLst>
              </p:cNvPr>
              <p:cNvCxnSpPr>
                <a:cxnSpLocks/>
                <a:stCxn id="36" idx="7"/>
                <a:endCxn id="35" idx="4"/>
              </p:cNvCxnSpPr>
              <p:nvPr/>
            </p:nvCxnSpPr>
            <p:spPr>
              <a:xfrm flipV="1">
                <a:off x="6887489" y="1830228"/>
                <a:ext cx="565292" cy="60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944E06E-388E-42D7-8209-21B7970B0339}"/>
                  </a:ext>
                </a:extLst>
              </p:cNvPr>
              <p:cNvCxnSpPr>
                <a:stCxn id="34" idx="6"/>
                <a:endCxn id="35" idx="2"/>
              </p:cNvCxnSpPr>
              <p:nvPr/>
            </p:nvCxnSpPr>
            <p:spPr>
              <a:xfrm>
                <a:off x="6135084" y="1555584"/>
                <a:ext cx="6914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9B6D1DF-7AE3-46ED-8AC2-FBFD37C8313C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 flipV="1">
                <a:off x="6386775" y="1555584"/>
                <a:ext cx="57894" cy="794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8C88C-E84A-4CE1-96DC-C47EF458034E}"/>
                </a:ext>
              </a:extLst>
            </p:cNvPr>
            <p:cNvSpPr txBox="1"/>
            <p:nvPr/>
          </p:nvSpPr>
          <p:spPr>
            <a:xfrm>
              <a:off x="4917727" y="698935"/>
              <a:ext cx="356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Heterogenous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BBBF84-EBD0-4780-BC22-738934AC4188}"/>
              </a:ext>
            </a:extLst>
          </p:cNvPr>
          <p:cNvSpPr txBox="1"/>
          <p:nvPr/>
        </p:nvSpPr>
        <p:spPr>
          <a:xfrm>
            <a:off x="4882599" y="3313273"/>
            <a:ext cx="42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Liedl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Steiber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(2024)</a:t>
            </a:r>
          </a:p>
        </p:txBody>
      </p:sp>
      <p:sp>
        <p:nvSpPr>
          <p:cNvPr id="23" name="Titel 2">
            <a:extLst>
              <a:ext uri="{FF2B5EF4-FFF2-40B4-BE49-F238E27FC236}">
                <a16:creationId xmlns:a16="http://schemas.microsoft.com/office/drawing/2014/main" id="{4676113A-3AF2-4696-8A6D-98B86FA2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75200"/>
            <a:ext cx="6768752" cy="486055"/>
          </a:xfrm>
        </p:spPr>
        <p:txBody>
          <a:bodyPr/>
          <a:lstStyle/>
          <a:p>
            <a:r>
              <a:rPr lang="de-AT" sz="2800" dirty="0"/>
              <a:t>Measurement </a:t>
            </a:r>
            <a:r>
              <a:rPr lang="de-AT" sz="2800" dirty="0" err="1"/>
              <a:t>Effects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69295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>
            <a:extLst>
              <a:ext uri="{FF2B5EF4-FFF2-40B4-BE49-F238E27FC236}">
                <a16:creationId xmlns:a16="http://schemas.microsoft.com/office/drawing/2014/main" id="{94DEAA30-7649-4C6C-B224-E9996A7B85CD}"/>
              </a:ext>
            </a:extLst>
          </p:cNvPr>
          <p:cNvSpPr txBox="1">
            <a:spLocks/>
          </p:cNvSpPr>
          <p:nvPr/>
        </p:nvSpPr>
        <p:spPr>
          <a:xfrm>
            <a:off x="395536" y="-92546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Mode Differences: Item Non-Response</a:t>
            </a:r>
            <a:endParaRPr lang="de-AT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7990B-DECA-42FD-9350-02A38E75AC78}"/>
              </a:ext>
            </a:extLst>
          </p:cNvPr>
          <p:cNvSpPr txBox="1"/>
          <p:nvPr/>
        </p:nvSpPr>
        <p:spPr>
          <a:xfrm>
            <a:off x="1791142" y="4518501"/>
            <a:ext cx="5561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Note: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Adjusted for gender, education, age, party preference, residence, Internet use, Work-Status, Religious affiliation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8AD73-AB53-4DA7-9342-C6911856B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4998"/>
            <a:ext cx="5451168" cy="38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93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F3B07BD-E3A6-4CCA-B652-F559866A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47" y="483518"/>
            <a:ext cx="8784976" cy="4536504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Blom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A. G.,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Bosnjak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Cornilleau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A.,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Cousteaux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A.</a:t>
            </a:r>
            <a:r>
              <a:rPr lang="en-US" sz="105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‑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S., Das,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Douhou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S., &amp; Krieger,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 (2016). A Comparison of Four Probability-Based Online and Mixed-Mode Panels in Europe.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Science Computer Review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8–25. https://doi.org/10.1177/0894439315574825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Bosnjak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 (2017). Mixed-Mode Surveys and Data Quality. Meta-Analytic Evidence and Avenues for Future Research. </a:t>
            </a:r>
            <a:r>
              <a:rPr lang="de-AT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Eifler, S., &amp; Faulbaum, F. (Ed.), </a:t>
            </a:r>
            <a:r>
              <a:rPr lang="de-AT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Methodische Probleme von Mixed-Mode-Ansätzen in der Umfrageforschung. </a:t>
            </a:r>
            <a:r>
              <a:rPr lang="de-AT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(pp. 11–27). Springer Fachmedien Wiesbaden.</a:t>
            </a: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Carpenter, B., Gelman, A., Hoffman, M. D., Lee, D., Goodrich, B., Betancourt, M., </a:t>
            </a:r>
            <a:r>
              <a:rPr lang="de-AT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Brubaker</a:t>
            </a:r>
            <a:r>
              <a:rPr lang="de-AT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 A., Guo, J., Li, P., &amp; </a:t>
            </a:r>
            <a:r>
              <a:rPr lang="de-AT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Riddell</a:t>
            </a:r>
            <a:r>
              <a:rPr lang="de-AT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A. (2017).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Stan: A Probabilistic Programming Language.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Statistical Software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76.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https://doi.org/10.18637/jss.v076.i01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Cernat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(2015).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equivalence testing to disentangle selection and measurement in mixed modes surveys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Understanding Society Working Paper Series, (2015-01), 113.</a:t>
            </a:r>
            <a:endParaRPr lang="de-AT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Cornesse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C., &amp;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Bosnjak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 (2018). Is there an association between survey characteristics and representativeness? A meta-analysis. Advance online publication. https://doi.org/10.18148/srm/2018.v12i1.7205 (1-13 Pages / Survey Research Methods, Vol 12, No 1 (2018)).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Leeuw (2018). Mixed-Mode: Past, Present, and Future. Advance online publication. https://doi.org/10.18148/srm/2018.v12i2.7402 (75-89 Pages / Survey Research Methods, Vol 12, No 2 (2018)).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Leeuw</a:t>
            </a: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&amp; de </a:t>
            </a:r>
            <a:r>
              <a:rPr lang="es-E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Heer</a:t>
            </a: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W. (2002).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household survey nonresponse: a longitudinal and international comparison. In Groves, D.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Dillman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Eltinge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 R. Little (Ed.),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nonresponse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(pp. 41–54). Wiley.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Leeuw, E.,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Dillman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Hox, J. (2008). Mixed mode surveys: when and why. In de Leeuw, E.,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Dillman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Hox, J. (Ed.),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handbook of survey methodology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(pp. 299–316). Taylor and Francis.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Leuuw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(2005). To mix or not to mix data collection modes in surveys.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Official Statistics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235–255.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Leeuw, E.,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Suzer-Gurtekin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Z., &amp; Hox, J. [2018). The design and implementation of mixed mode surveys. In Advances in comparative survey methodology [chap. 18). Hoboken, NJ: Wiley &amp; Sons.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sz="11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0E8154-DC11-428C-9CC7-76AA92B0C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77" y="123478"/>
            <a:ext cx="6768752" cy="486055"/>
          </a:xfrm>
        </p:spPr>
        <p:txBody>
          <a:bodyPr/>
          <a:lstStyle/>
          <a:p>
            <a:r>
              <a:rPr lang="de-AT" sz="2500" dirty="0" err="1"/>
              <a:t>Literature</a:t>
            </a:r>
            <a:r>
              <a:rPr lang="de-AT" sz="2500" dirty="0"/>
              <a:t> (</a:t>
            </a:r>
            <a:r>
              <a:rPr lang="de-AT" sz="2500" dirty="0" err="1"/>
              <a:t>selection</a:t>
            </a:r>
            <a:r>
              <a:rPr lang="de-AT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10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4348763-25FD-4B19-ADAB-C817B4956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23478"/>
            <a:ext cx="8856984" cy="4896544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Dillman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D. A. (2017). The promise and challenge of pushing respondents to the web in mixed-mode surveys. 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</a:t>
            </a:r>
            <a:r>
              <a:rPr lang="de-AT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3–30.</a:t>
            </a: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Eifler, S., &amp; Faulbaum, F. (2017). 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Methodische Probleme von Mixed-Mode-Ansätzen in der Umfrageforschung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Springer Fachmedien Wiesbaden. https://doi.org/10.1007/978-3-658-15834-7</a:t>
            </a: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Garnier-Villarreal, M., &amp; </a:t>
            </a:r>
            <a:r>
              <a:rPr lang="de-AT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Jorgensen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T. D. (2020).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Adapting fit indices for Bayesian structural equation modeling: Comparison to maximum likelihood.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Psychological Methods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46–70. https://doi.org/10.1037/met0000224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Goodrich, B.,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J [J.], Ali, I., 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Brilleman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S. (2022). 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rstanarm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Bayesian applied regression modeling via Stan.: R package version 2.21.3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https://mc-stan.org/rstanarm/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Hadler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M., Höllinger, F., Eder, A., Aschauer, W., Bacher, J., &amp; Prandner, D. (2022). </a:t>
            </a:r>
            <a:r>
              <a:rPr lang="fr-FR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Survey </a:t>
            </a:r>
            <a:r>
              <a:rPr lang="fr-FR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Austria</a:t>
            </a:r>
            <a:r>
              <a:rPr lang="fr-FR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 (SUF </a:t>
            </a:r>
            <a:r>
              <a:rPr lang="fr-FR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https://doi.org/10.11587/S9D7HG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Hox, J., de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Leuuw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 </a:t>
            </a:r>
            <a:r>
              <a:rPr lang="fr-F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Klausch</a:t>
            </a: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T. (2017).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Mixed-Mode Research: Issues in Design and Analysis. In P. P.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Biemer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de Leeuw, S. Eckman, B. Edwards, F.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Kreuter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E.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Lyberg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C. Tucker, &amp; B. T. West (Eds.),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Survey Error in Practice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(pp. 511–530). John Wiley &amp; Sons, Inc.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Hox, J. J., Leeuw, E. D. de, 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Zijlmans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E. A. O. (2015). Measurement equivalence in mixed mode surveys.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Frontiers in Psychology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87.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https://doi.org/10.3389/fpsyg.2015.00087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Klösch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B.,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Wardana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R., 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Hadler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M. (2021). Impact of the COVID-19 pandemic on the willingness to sacrifice for the environment: The Austrian case. 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OZS, </a:t>
            </a:r>
            <a:r>
              <a:rPr lang="de-AT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Osterreichische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Zeitschrift </a:t>
            </a:r>
            <a:r>
              <a:rPr lang="de-AT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Soziologie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457–469. https://doi.org/10.1007/s11614-021-00464-x</a:t>
            </a: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Kruschke, J. K. (2015).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Doing Bayesian data analysis: A tutorial with R, JAGS, and Stan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(2nd edition). Academic Press. https://ebookcentral.proquest.com/lib/kxp/detail.action?docID=5754481 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Leitgöb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H. (2017). Ein Verfahren zur Dekomposition von Mode-Effekten in eine mess- und eine repräsentationsbezogene Komponente. In S. Eifler &amp; F. Faulbaum (Eds.), </a:t>
            </a:r>
            <a:r>
              <a:rPr lang="de-AT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Leitgöb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(2017). Ein Verfahren zur Dekomposition von Mode-Effekten in eine </a:t>
            </a:r>
            <a:r>
              <a:rPr lang="de-AT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mess-und</a:t>
            </a:r>
            <a:r>
              <a:rPr lang="de-AT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eine repräsentationsbezogene Komponente. Methodische Probleme von Mixed-Mode-Ansätzen in der Umfrageforschung </a:t>
            </a:r>
            <a:r>
              <a:rPr lang="de-A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(pp. 51–95).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Springer VS.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Lemoine, N. P. (2019). Moving beyond noninformative priors: why and how to choose weakly informative priors in Bayesian analyses.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Oikos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(7), 912–928. https://doi.org/10.1111/oik.05985</a:t>
            </a:r>
            <a:endParaRPr lang="de-A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Lynn, P. (2020). Evaluating push-to-web methodology for mixed-mode surveys using address-based samples. Advance online publication. https://doi.org/10.18148/srm/2020.v14i1.7591 (19-30 Pages / Survey Research Methods, Vol 14 No 1 (2020).</a:t>
            </a:r>
          </a:p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620069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6B891A6-3AF4-4F1C-BA1B-BB0F3139D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123478"/>
            <a:ext cx="8856984" cy="4896544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de-AT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Liedl, B. &amp; </a:t>
            </a:r>
            <a:r>
              <a:rPr lang="de-AT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Steiber</a:t>
            </a:r>
            <a:r>
              <a:rPr lang="de-AT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(2024). Führen Online-Befragungen zu anderen Ergebnissen als persönliche Interviews? Eine Schätzung von </a:t>
            </a:r>
            <a:r>
              <a:rPr lang="de-AT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Moduseffekten</a:t>
            </a:r>
            <a:r>
              <a:rPr lang="de-AT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Beispiel eines Mixed-Mode Surveys, Österreichische Zeitschrift für Soziologie, 49, 1-22. 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Tourangeau, R. (2017). Mixing Modes. In P. P.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Biemer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de Leeuw, S. Eckman, B. Edwards, F.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Kreuter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E.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Lyberg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C. Tucker, &amp; B. T. West (Eds.), 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Total  Survey Error in Practice (pp. 115–132). John Wiley &amp; Sons, Inc.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https://doi.org/10.1002/9781119041702.ch6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de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Schoot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R.,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Lugtig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P., &amp; Hox, J. (2012). A checklist for testing measurement invariance.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Developmental Psychology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486–492. https://doi.org/10.1080/17405629.2012.686740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Vandenberg, R. J., &amp; Lance, C. E. (2000). A Review and Synthesis of the Measurement Invariance Literature: Suggestions, Practices, and Recommendations for Organizational Research.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Organizational Research Methods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4–70. https://doi.org/10.1177/109442810031002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Vannieuwenhuyze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J.,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Loosveldt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G., &amp;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Molenberghs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(2010). A Method for Evaluating Mode Effects in Mixed-mode Surveys.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Opinion Quarterly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74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(5), 1027–1045. https://doi.org/10.1093/poq/nfq059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Vannieuwenhuyze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J. (2013). On the Relative Advantage of Mixed-Mode versus Single-Mode Surveys. Advance online publication. https://doi.org/10.18148/srm/2014.v8i1.5500 (31-42 Pages / Survey Research Methods, Vol 8, No 1 (2014).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Vannieuwenhuyze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J. T.,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Loosveldt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G. &amp;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Molenberghs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G. (2014). Evaluating Mode Effects in Mixed-Mode Survey Data Using Covariate Adjustment Models.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Official Statistics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1–21. https://doi.org/10.2478/jos-2014-0001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Vehovar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V., &amp;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Manfreda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L. [2017). Overview: online surveys. The SAGE handbook of online research methods, 143-161.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tabLst>
                <a:tab pos="457200" algn="l"/>
              </a:tabLst>
            </a:pPr>
            <a:r>
              <a:rPr lang="fi-FI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Vehtari, A., Gelman, A., &amp; Gabry, J [Jonah] (2017).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Bayesian model evaluation using leave-one-out cross-validation and WAIC.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and Computing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1413–1432.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Vehtari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A., Gelman, A., Simpson, D., Carpenter, B., &amp;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Bürkner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P.</a:t>
            </a:r>
            <a:r>
              <a:rPr lang="en-US" sz="105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‑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(2021). Rank-Normalization, Folding, and Localization: An Improved R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ˆ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Assessing Convergence of MCMC (with Discussion).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Analysis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(2).</a:t>
            </a: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Wright, Debra L., William S. Aquilino, und Andrew J. Supple. 1998. A comparison of computer-assisted and paper-and-pencil self-administered questionnaires in 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survey on smoking, alcohol, and drug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use.The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 Opinion Quarterly 62:331–353</a:t>
            </a:r>
            <a:endParaRPr lang="de-A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37931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7876D0-BEEC-42B6-8916-30AD118F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7494"/>
            <a:ext cx="5521059" cy="41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FFA3D-408F-4CCC-AB31-CD7B04ED3C52}"/>
              </a:ext>
            </a:extLst>
          </p:cNvPr>
          <p:cNvSpPr txBox="1"/>
          <p:nvPr/>
        </p:nvSpPr>
        <p:spPr>
          <a:xfrm>
            <a:off x="1403648" y="1563638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1) Mixed Mode Designs: 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39639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522F8-F4DF-4B31-BAE6-18BA33B4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5" y="212778"/>
            <a:ext cx="3717975" cy="40839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F328DD-A488-4C49-AFC8-EBC8708D408E}"/>
              </a:ext>
            </a:extLst>
          </p:cNvPr>
          <p:cNvSpPr/>
          <p:nvPr/>
        </p:nvSpPr>
        <p:spPr>
          <a:xfrm>
            <a:off x="4968043" y="2254737"/>
            <a:ext cx="1053680" cy="4258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4A1AA2-EDD9-488C-A89D-A5744A3E36DD}"/>
              </a:ext>
            </a:extLst>
          </p:cNvPr>
          <p:cNvSpPr/>
          <p:nvPr/>
        </p:nvSpPr>
        <p:spPr>
          <a:xfrm>
            <a:off x="2286877" y="1749812"/>
            <a:ext cx="120414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D267C7-44B0-483E-8987-8E7647301FC6}"/>
              </a:ext>
            </a:extLst>
          </p:cNvPr>
          <p:cNvSpPr/>
          <p:nvPr/>
        </p:nvSpPr>
        <p:spPr>
          <a:xfrm>
            <a:off x="4968043" y="870400"/>
            <a:ext cx="981671" cy="4258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547B634B-BCD5-4974-B415-7E2262FDBB47}"/>
              </a:ext>
            </a:extLst>
          </p:cNvPr>
          <p:cNvSpPr txBox="1"/>
          <p:nvPr/>
        </p:nvSpPr>
        <p:spPr>
          <a:xfrm>
            <a:off x="327109" y="4296696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Verdana" panose="020B0604030504040204" pitchFamily="34" charset="0"/>
                <a:ea typeface="Verdana" panose="020B0604030504040204" pitchFamily="34" charset="0"/>
              </a:rPr>
              <a:t>Source: Figure Grooves et al., (2004): p.48;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A15D8-BCDC-4AE8-AD4E-D3CE5AFC7B75}"/>
              </a:ext>
            </a:extLst>
          </p:cNvPr>
          <p:cNvSpPr/>
          <p:nvPr/>
        </p:nvSpPr>
        <p:spPr>
          <a:xfrm>
            <a:off x="5009352" y="1613095"/>
            <a:ext cx="981671" cy="4258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880709-599A-4D96-A59E-0B43A55EFCFB}"/>
              </a:ext>
            </a:extLst>
          </p:cNvPr>
          <p:cNvSpPr/>
          <p:nvPr/>
        </p:nvSpPr>
        <p:spPr>
          <a:xfrm>
            <a:off x="489832" y="1105954"/>
            <a:ext cx="2249393" cy="99703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092EE4-DE8D-4878-9163-03BEDF91402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739225" y="1599644"/>
            <a:ext cx="3560967" cy="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3F5E81-89E5-4EE5-869F-81DD219D4E12}"/>
              </a:ext>
            </a:extLst>
          </p:cNvPr>
          <p:cNvSpPr/>
          <p:nvPr/>
        </p:nvSpPr>
        <p:spPr>
          <a:xfrm>
            <a:off x="6300192" y="1059582"/>
            <a:ext cx="2389979" cy="108012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(Non-)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Response Pattern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680156-1615-49EA-8206-1B27053471A8}"/>
              </a:ext>
            </a:extLst>
          </p:cNvPr>
          <p:cNvSpPr/>
          <p:nvPr/>
        </p:nvSpPr>
        <p:spPr>
          <a:xfrm>
            <a:off x="3043544" y="3149307"/>
            <a:ext cx="2952328" cy="108011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Respondent Characteristics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4E7B4-3D15-46BA-A80A-E42698826249}"/>
              </a:ext>
            </a:extLst>
          </p:cNvPr>
          <p:cNvCxnSpPr>
            <a:cxnSpLocks/>
          </p:cNvCxnSpPr>
          <p:nvPr/>
        </p:nvCxnSpPr>
        <p:spPr>
          <a:xfrm flipH="1" flipV="1">
            <a:off x="2374045" y="1963446"/>
            <a:ext cx="1301284" cy="125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110E2-671D-495F-B5C7-C1CCE09527E2}"/>
              </a:ext>
            </a:extLst>
          </p:cNvPr>
          <p:cNvCxnSpPr>
            <a:cxnSpLocks/>
            <a:stCxn id="12" idx="7"/>
            <a:endCxn id="7" idx="3"/>
          </p:cNvCxnSpPr>
          <p:nvPr/>
        </p:nvCxnSpPr>
        <p:spPr>
          <a:xfrm flipV="1">
            <a:off x="5563514" y="1981526"/>
            <a:ext cx="1086682" cy="132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89861C-16E4-4969-8B8C-1166735A3ECC}"/>
              </a:ext>
            </a:extLst>
          </p:cNvPr>
          <p:cNvSpPr txBox="1"/>
          <p:nvPr/>
        </p:nvSpPr>
        <p:spPr>
          <a:xfrm>
            <a:off x="3261072" y="1190529"/>
            <a:ext cx="263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Measurement Effect</a:t>
            </a:r>
          </a:p>
        </p:txBody>
      </p:sp>
      <p:pic>
        <p:nvPicPr>
          <p:cNvPr id="11" name="Picture 4" descr="Kostenlose Illustrationen zum Thema Interview">
            <a:extLst>
              <a:ext uri="{FF2B5EF4-FFF2-40B4-BE49-F238E27FC236}">
                <a16:creationId xmlns:a16="http://schemas.microsoft.com/office/drawing/2014/main" id="{29AA9C60-058B-4A3E-8E6F-6BABFC06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2306" y="1803756"/>
            <a:ext cx="838740" cy="6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elefon, Jahrgang, Einfarbig, Wählen">
            <a:extLst>
              <a:ext uri="{FF2B5EF4-FFF2-40B4-BE49-F238E27FC236}">
                <a16:creationId xmlns:a16="http://schemas.microsoft.com/office/drawing/2014/main" id="{12C7DBBF-7CF8-41D7-8474-7DCD4AF3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74" y="1834345"/>
            <a:ext cx="914938" cy="6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3C5D13F-F561-4DBD-A097-1014E04A0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046" y="1748790"/>
            <a:ext cx="1147571" cy="6419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848EC2-3470-4B95-ACA7-163AA5C61248}"/>
              </a:ext>
            </a:extLst>
          </p:cNvPr>
          <p:cNvSpPr txBox="1"/>
          <p:nvPr/>
        </p:nvSpPr>
        <p:spPr>
          <a:xfrm rot="2784661">
            <a:off x="1907850" y="2631798"/>
            <a:ext cx="204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Selection Effect</a:t>
            </a:r>
          </a:p>
        </p:txBody>
      </p:sp>
    </p:spTree>
    <p:extLst>
      <p:ext uri="{BB962C8B-B14F-4D97-AF65-F5344CB8AC3E}">
        <p14:creationId xmlns:p14="http://schemas.microsoft.com/office/powerpoint/2010/main" val="351436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E264B7-64B3-4792-B46A-07541DB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951570"/>
            <a:ext cx="7992888" cy="3240360"/>
          </a:xfrm>
        </p:spPr>
        <p:txBody>
          <a:bodyPr/>
          <a:lstStyle/>
          <a:p>
            <a:r>
              <a:rPr lang="en-US" sz="2800" b="1" dirty="0"/>
              <a:t>Long story short</a:t>
            </a:r>
            <a:r>
              <a:rPr lang="en-US" sz="2800" dirty="0"/>
              <a:t>: </a:t>
            </a:r>
          </a:p>
          <a:p>
            <a:r>
              <a:rPr lang="en-US" sz="2800" dirty="0"/>
              <a:t>We want different modes to attract different people (</a:t>
            </a:r>
            <a:r>
              <a:rPr lang="en-US" sz="2800" dirty="0">
                <a:solidFill>
                  <a:srgbClr val="92D050"/>
                </a:solidFill>
              </a:rPr>
              <a:t>desired selection effects</a:t>
            </a:r>
            <a:r>
              <a:rPr lang="en-US" sz="2800" dirty="0"/>
              <a:t>); while the mode has no (substantial) effect on survey responses (</a:t>
            </a:r>
            <a:r>
              <a:rPr lang="en-US" sz="2800" dirty="0">
                <a:solidFill>
                  <a:srgbClr val="FF0000"/>
                </a:solidFill>
              </a:rPr>
              <a:t>undesired measurement effects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0445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ED102-8A45-47EF-93C8-5EA67DB66D41}"/>
              </a:ext>
            </a:extLst>
          </p:cNvPr>
          <p:cNvSpPr txBox="1"/>
          <p:nvPr/>
        </p:nvSpPr>
        <p:spPr>
          <a:xfrm>
            <a:off x="1259632" y="185167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2) SSA: Push to Web - Design</a:t>
            </a:r>
          </a:p>
        </p:txBody>
      </p:sp>
    </p:spTree>
    <p:extLst>
      <p:ext uri="{BB962C8B-B14F-4D97-AF65-F5344CB8AC3E}">
        <p14:creationId xmlns:p14="http://schemas.microsoft.com/office/powerpoint/2010/main" val="1540924028"/>
      </p:ext>
    </p:extLst>
  </p:cSld>
  <p:clrMapOvr>
    <a:masterClrMapping/>
  </p:clrMapOvr>
</p:sld>
</file>

<file path=ppt/theme/theme1.xml><?xml version="1.0" encoding="utf-8"?>
<a:theme xmlns:a="http://schemas.openxmlformats.org/drawingml/2006/main" name="Broschürenpräsentation 10.12.201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8B93909A50054BB4E709E1974E639A" ma:contentTypeVersion="0" ma:contentTypeDescription="Ein neues Dokument erstellen." ma:contentTypeScope="" ma:versionID="5465455ed186182969e7209cafe8e2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F7D50-615A-43C5-8A72-7F63CC8A8F3B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8CFAB7-58F3-490E-931A-103F4005C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D06C-FD5F-4038-9C53-257274FD9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3065</Words>
  <Application>Microsoft Office PowerPoint</Application>
  <PresentationFormat>On-screen Show (16:9)</PresentationFormat>
  <Paragraphs>376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Nunito Sans</vt:lpstr>
      <vt:lpstr>Nunito Sans ExtraBold</vt:lpstr>
      <vt:lpstr>Roboto</vt:lpstr>
      <vt:lpstr>Verdana</vt:lpstr>
      <vt:lpstr>Wingdings</vt:lpstr>
      <vt:lpstr>Broschürenpräsentation 10.12.2018</vt:lpstr>
      <vt:lpstr>Office Theme</vt:lpstr>
      <vt:lpstr>Going Online! Analyses of the New Push-to-Web Approach  of the Social Survey Austria  Matthias Penker, Anja Eder, Markus Hadler    </vt:lpstr>
      <vt:lpstr>Social Survey Austria (SSA)</vt:lpstr>
      <vt:lpstr>Social Survey Austria (SSA)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Push-to-Web </vt:lpstr>
      <vt:lpstr>Sampling Procedures and MM-Design</vt:lpstr>
      <vt:lpstr>PowerPoint Presentation</vt:lpstr>
      <vt:lpstr>Selection Effects: Gender</vt:lpstr>
      <vt:lpstr>Selection Effects: Age</vt:lpstr>
      <vt:lpstr>Selection Effects: Education</vt:lpstr>
      <vt:lpstr>Selection Effects: Bias</vt:lpstr>
      <vt:lpstr>PowerPoint Presentation</vt:lpstr>
      <vt:lpstr>Short Reminder:</vt:lpstr>
      <vt:lpstr>PowerPoint Presentation</vt:lpstr>
      <vt:lpstr>PowerPoint Presentation</vt:lpstr>
      <vt:lpstr>PowerPoint Presentation</vt:lpstr>
      <vt:lpstr>Mode Differences = Mode Effects (?)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and Data Availability</vt:lpstr>
      <vt:lpstr>Thank you for your attention!</vt:lpstr>
      <vt:lpstr>Appendix</vt:lpstr>
      <vt:lpstr>Measurement Effects</vt:lpstr>
      <vt:lpstr>PowerPoint Presentation</vt:lpstr>
      <vt:lpstr>Literature (selection)</vt:lpstr>
      <vt:lpstr>PowerPoint Presentation</vt:lpstr>
      <vt:lpstr>PowerPoint Presentation</vt:lpstr>
    </vt:vector>
  </TitlesOfParts>
  <Company>Karl-Franzens-Universität Graz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Gleichstellung an der Universität Graz in Zahlen – zwischen Fortschritt und Stagnation</dc:title>
  <dc:creator>Eder, Anja (anja.eder@uni-graz.at)</dc:creator>
  <cp:lastModifiedBy>Penker, Matthias (matthias.penker@uni-graz.at)</cp:lastModifiedBy>
  <cp:revision>818</cp:revision>
  <cp:lastPrinted>2022-06-17T09:57:38Z</cp:lastPrinted>
  <dcterms:created xsi:type="dcterms:W3CDTF">2018-11-27T10:24:36Z</dcterms:created>
  <dcterms:modified xsi:type="dcterms:W3CDTF">2024-05-26T18:55:35Z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0x010100618B93909A50054BB4E709E1974E639A</vt:lpwstr>
  </property>
</Properties>
</file>