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0"/>
  </p:notesMasterIdLst>
  <p:sldIdLst>
    <p:sldId id="256" r:id="rId2"/>
    <p:sldId id="257" r:id="rId3"/>
    <p:sldId id="312" r:id="rId4"/>
    <p:sldId id="259" r:id="rId5"/>
    <p:sldId id="261" r:id="rId6"/>
    <p:sldId id="313" r:id="rId7"/>
    <p:sldId id="316" r:id="rId8"/>
    <p:sldId id="315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30" r:id="rId17"/>
    <p:sldId id="331" r:id="rId18"/>
    <p:sldId id="332" r:id="rId19"/>
    <p:sldId id="333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1"/>
      <p:bold r:id="rId62"/>
      <p:italic r:id="rId63"/>
      <p:boldItalic r:id="rId64"/>
    </p:embeddedFont>
    <p:embeddedFont>
      <p:font typeface="Barlow Light" panose="00000400000000000000" pitchFamily="2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Garamond" panose="02020404030301010803" pitchFamily="18" charset="0"/>
      <p:regular r:id="rId73"/>
      <p:bold r:id="rId74"/>
      <p: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Fahim Shahriar" initials="MFS" lastIdx="1" clrIdx="0">
    <p:extLst>
      <p:ext uri="{19B8F6BF-5375-455C-9EA6-DF929625EA0E}">
        <p15:presenceInfo xmlns:p15="http://schemas.microsoft.com/office/powerpoint/2012/main" userId="14cd0d014db7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im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Sheet1!$A$1:$A$8</c:f>
              <c:strCache>
                <c:ptCount val="8"/>
                <c:pt idx="0">
                  <c:v>SPECT</c:v>
                </c:pt>
                <c:pt idx="1">
                  <c:v>sMRI</c:v>
                </c:pt>
                <c:pt idx="2">
                  <c:v>PET</c:v>
                </c:pt>
                <c:pt idx="3">
                  <c:v>sMRI+PET</c:v>
                </c:pt>
                <c:pt idx="4">
                  <c:v>EEG</c:v>
                </c:pt>
                <c:pt idx="5">
                  <c:v>Others</c:v>
                </c:pt>
                <c:pt idx="6">
                  <c:v>fMRI</c:v>
                </c:pt>
                <c:pt idx="7">
                  <c:v>Spect+PET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8</c:v>
                </c:pt>
                <c:pt idx="1">
                  <c:v>19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2-461F-836D-029E47F61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6663784"/>
        <c:axId val="354686032"/>
      </c:barChart>
      <c:catAx>
        <c:axId val="356663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Neuroimaging Technique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686032"/>
        <c:crosses val="autoZero"/>
        <c:auto val="1"/>
        <c:lblAlgn val="ctr"/>
        <c:lblOffset val="100"/>
        <c:noMultiLvlLbl val="0"/>
      </c:catAx>
      <c:valAx>
        <c:axId val="3546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Paper 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6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35821106894006E-2"/>
          <c:y val="0.11574074074074074"/>
          <c:w val="0.8764519486772786"/>
          <c:h val="0.6982946923301254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Sheet1!$C$1:$C$8</c:f>
              <c:strCache>
                <c:ptCount val="8"/>
                <c:pt idx="0">
                  <c:v>CN vs AD</c:v>
                </c:pt>
                <c:pt idx="1">
                  <c:v>CN vs MCI</c:v>
                </c:pt>
                <c:pt idx="2">
                  <c:v>MCI vs AD</c:v>
                </c:pt>
                <c:pt idx="3">
                  <c:v>CN vs MCIc</c:v>
                </c:pt>
                <c:pt idx="4">
                  <c:v>MCIc vs MCInc</c:v>
                </c:pt>
                <c:pt idx="5">
                  <c:v>CN vs MCI vs AD</c:v>
                </c:pt>
                <c:pt idx="6">
                  <c:v>AD vs FTD</c:v>
                </c:pt>
                <c:pt idx="7">
                  <c:v>CN vs FTD</c:v>
                </c:pt>
              </c:strCache>
            </c:strRef>
          </c:cat>
          <c:val>
            <c:numRef>
              <c:f>Sheet1!$D$1:$D$8</c:f>
              <c:numCache>
                <c:formatCode>General</c:formatCode>
                <c:ptCount val="8"/>
                <c:pt idx="0">
                  <c:v>35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6-413A-90FD-A6F8C9B58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4585640"/>
        <c:axId val="464591216"/>
      </c:barChart>
      <c:catAx>
        <c:axId val="464585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classification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591216"/>
        <c:crosses val="autoZero"/>
        <c:auto val="1"/>
        <c:lblAlgn val="ctr"/>
        <c:lblOffset val="100"/>
        <c:noMultiLvlLbl val="0"/>
      </c:catAx>
      <c:valAx>
        <c:axId val="46459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Paper</a:t>
                </a:r>
                <a:r>
                  <a:rPr lang="en-US" baseline="0"/>
                  <a:t> quantity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585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15:05:59.099" idx="1">
    <p:pos x="2850" y="889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15:05:59.099" idx="1">
    <p:pos x="2850" y="889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50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80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86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1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26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5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9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0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55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95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041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029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90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9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6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839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92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9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88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5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21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874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316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185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99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21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59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74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42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91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8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04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29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54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35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78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32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75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249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067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8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58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61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93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970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4722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699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828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6520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54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7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99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56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14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aramond" panose="02020404030301010803" pitchFamily="18" charset="0"/>
          <a:ea typeface="Garamond" panose="020204040303010108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779058" y="1363125"/>
            <a:ext cx="4693993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Early Detection of Alzheimer’s Disease Using Deep Learning</a:t>
            </a:r>
            <a:endParaRPr lang="en-US" sz="4000" dirty="0">
              <a:solidFill>
                <a:schemeClr val="lt2"/>
              </a:solidFill>
              <a:latin typeface="Garamond" panose="02020404030301010803" pitchFamily="18" charset="0"/>
              <a:cs typeface="Calibri Light" panose="020F0302020204030204" pitchFamily="34" charset="0"/>
            </a:endParaRPr>
          </a:p>
        </p:txBody>
      </p:sp>
      <p:grpSp>
        <p:nvGrpSpPr>
          <p:cNvPr id="7" name="Grupo 4">
            <a:extLst>
              <a:ext uri="{FF2B5EF4-FFF2-40B4-BE49-F238E27FC236}">
                <a16:creationId xmlns:a16="http://schemas.microsoft.com/office/drawing/2014/main" id="{A055F6E5-9763-413E-8BCE-693A2506E74C}"/>
              </a:ext>
            </a:extLst>
          </p:cNvPr>
          <p:cNvGrpSpPr/>
          <p:nvPr/>
        </p:nvGrpSpPr>
        <p:grpSpPr>
          <a:xfrm>
            <a:off x="5860169" y="1363125"/>
            <a:ext cx="2849992" cy="2417099"/>
            <a:chOff x="5427606" y="1552655"/>
            <a:chExt cx="726137" cy="683768"/>
          </a:xfrm>
        </p:grpSpPr>
        <p:sp>
          <p:nvSpPr>
            <p:cNvPr id="8" name="Google Shape;851;p46">
              <a:extLst>
                <a:ext uri="{FF2B5EF4-FFF2-40B4-BE49-F238E27FC236}">
                  <a16:creationId xmlns:a16="http://schemas.microsoft.com/office/drawing/2014/main" id="{A57AA737-DB47-4FCB-9777-EA96EF94E571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52;p46">
              <a:extLst>
                <a:ext uri="{FF2B5EF4-FFF2-40B4-BE49-F238E27FC236}">
                  <a16:creationId xmlns:a16="http://schemas.microsoft.com/office/drawing/2014/main" id="{17603819-DC8A-43C2-A2FD-784CCB43E3AD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53;p46">
              <a:extLst>
                <a:ext uri="{FF2B5EF4-FFF2-40B4-BE49-F238E27FC236}">
                  <a16:creationId xmlns:a16="http://schemas.microsoft.com/office/drawing/2014/main" id="{3CF09EB5-C17B-490A-AF23-35F6252554D4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54;p46">
              <a:extLst>
                <a:ext uri="{FF2B5EF4-FFF2-40B4-BE49-F238E27FC236}">
                  <a16:creationId xmlns:a16="http://schemas.microsoft.com/office/drawing/2014/main" id="{1A68AF2F-7D71-4224-8094-A549FF68855C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55;p46">
              <a:extLst>
                <a:ext uri="{FF2B5EF4-FFF2-40B4-BE49-F238E27FC236}">
                  <a16:creationId xmlns:a16="http://schemas.microsoft.com/office/drawing/2014/main" id="{3C260E92-CFFC-4A93-87DC-085D770A458A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56;p46">
              <a:extLst>
                <a:ext uri="{FF2B5EF4-FFF2-40B4-BE49-F238E27FC236}">
                  <a16:creationId xmlns:a16="http://schemas.microsoft.com/office/drawing/2014/main" id="{303F65DA-0960-4A4E-8588-619F75BF6E48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57;p46">
              <a:extLst>
                <a:ext uri="{FF2B5EF4-FFF2-40B4-BE49-F238E27FC236}">
                  <a16:creationId xmlns:a16="http://schemas.microsoft.com/office/drawing/2014/main" id="{23773A05-BD39-4CA8-82A5-A71F66DB9870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58;p46">
              <a:extLst>
                <a:ext uri="{FF2B5EF4-FFF2-40B4-BE49-F238E27FC236}">
                  <a16:creationId xmlns:a16="http://schemas.microsoft.com/office/drawing/2014/main" id="{981FA857-FD79-4D7B-A27F-1B379A6F71FD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59;p46">
              <a:extLst>
                <a:ext uri="{FF2B5EF4-FFF2-40B4-BE49-F238E27FC236}">
                  <a16:creationId xmlns:a16="http://schemas.microsoft.com/office/drawing/2014/main" id="{015B4F95-F4E1-46C1-B48B-6AA5D157104D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0;p46">
              <a:extLst>
                <a:ext uri="{FF2B5EF4-FFF2-40B4-BE49-F238E27FC236}">
                  <a16:creationId xmlns:a16="http://schemas.microsoft.com/office/drawing/2014/main" id="{4C1000E5-002B-4950-912E-5C1A9C28862B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61;p46">
              <a:extLst>
                <a:ext uri="{FF2B5EF4-FFF2-40B4-BE49-F238E27FC236}">
                  <a16:creationId xmlns:a16="http://schemas.microsoft.com/office/drawing/2014/main" id="{71CCC1E4-E308-4FF5-82C8-DD2ED858C57E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62;p46">
              <a:extLst>
                <a:ext uri="{FF2B5EF4-FFF2-40B4-BE49-F238E27FC236}">
                  <a16:creationId xmlns:a16="http://schemas.microsoft.com/office/drawing/2014/main" id="{294C3329-491A-40FE-B102-6D8FDD806B9A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63;p46">
              <a:extLst>
                <a:ext uri="{FF2B5EF4-FFF2-40B4-BE49-F238E27FC236}">
                  <a16:creationId xmlns:a16="http://schemas.microsoft.com/office/drawing/2014/main" id="{A96C6A0D-43E9-495C-AAF1-17B62DB7F4B1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64;p46">
              <a:extLst>
                <a:ext uri="{FF2B5EF4-FFF2-40B4-BE49-F238E27FC236}">
                  <a16:creationId xmlns:a16="http://schemas.microsoft.com/office/drawing/2014/main" id="{7AD22696-3585-4664-A26F-F0CD09E08A0C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65;p46">
              <a:extLst>
                <a:ext uri="{FF2B5EF4-FFF2-40B4-BE49-F238E27FC236}">
                  <a16:creationId xmlns:a16="http://schemas.microsoft.com/office/drawing/2014/main" id="{232BF9B4-D2BD-48DD-9C85-3BBF58681A2F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66;p46">
              <a:extLst>
                <a:ext uri="{FF2B5EF4-FFF2-40B4-BE49-F238E27FC236}">
                  <a16:creationId xmlns:a16="http://schemas.microsoft.com/office/drawing/2014/main" id="{077970E3-F3A2-4913-B0F9-4F6F1D4128F5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67;p46">
              <a:extLst>
                <a:ext uri="{FF2B5EF4-FFF2-40B4-BE49-F238E27FC236}">
                  <a16:creationId xmlns:a16="http://schemas.microsoft.com/office/drawing/2014/main" id="{1E272A4B-4A0E-40A0-B206-5EE6123ECF79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68;p46">
              <a:extLst>
                <a:ext uri="{FF2B5EF4-FFF2-40B4-BE49-F238E27FC236}">
                  <a16:creationId xmlns:a16="http://schemas.microsoft.com/office/drawing/2014/main" id="{F50E8C98-9140-4131-AB53-4FA6E04A2459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69;p46">
              <a:extLst>
                <a:ext uri="{FF2B5EF4-FFF2-40B4-BE49-F238E27FC236}">
                  <a16:creationId xmlns:a16="http://schemas.microsoft.com/office/drawing/2014/main" id="{14EC3F7D-EA67-4FD8-BD05-F4AFBA5DB76A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0;p46">
              <a:extLst>
                <a:ext uri="{FF2B5EF4-FFF2-40B4-BE49-F238E27FC236}">
                  <a16:creationId xmlns:a16="http://schemas.microsoft.com/office/drawing/2014/main" id="{8278F8D9-1DD7-41D1-808C-DB2F2A9A12DF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71;p46">
              <a:extLst>
                <a:ext uri="{FF2B5EF4-FFF2-40B4-BE49-F238E27FC236}">
                  <a16:creationId xmlns:a16="http://schemas.microsoft.com/office/drawing/2014/main" id="{9861ED6C-A692-43F8-AFEC-5241DF33C3E2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72;p46">
              <a:extLst>
                <a:ext uri="{FF2B5EF4-FFF2-40B4-BE49-F238E27FC236}">
                  <a16:creationId xmlns:a16="http://schemas.microsoft.com/office/drawing/2014/main" id="{870E9032-3A57-4CEE-A8D8-0C15FAFE7EA3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73;p46">
              <a:extLst>
                <a:ext uri="{FF2B5EF4-FFF2-40B4-BE49-F238E27FC236}">
                  <a16:creationId xmlns:a16="http://schemas.microsoft.com/office/drawing/2014/main" id="{91807D96-2D21-4581-8169-AC95323F9BBA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74;p46">
              <a:extLst>
                <a:ext uri="{FF2B5EF4-FFF2-40B4-BE49-F238E27FC236}">
                  <a16:creationId xmlns:a16="http://schemas.microsoft.com/office/drawing/2014/main" id="{C5028136-CC3B-42FD-A2B0-BF2B638CBA47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75;p46">
              <a:extLst>
                <a:ext uri="{FF2B5EF4-FFF2-40B4-BE49-F238E27FC236}">
                  <a16:creationId xmlns:a16="http://schemas.microsoft.com/office/drawing/2014/main" id="{3AC31499-551D-49EA-84DD-EB9D1646E2B0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76;p46">
              <a:extLst>
                <a:ext uri="{FF2B5EF4-FFF2-40B4-BE49-F238E27FC236}">
                  <a16:creationId xmlns:a16="http://schemas.microsoft.com/office/drawing/2014/main" id="{D0B8BA29-1EE9-4D8D-9515-8ABE7D692A81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Biomarkers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Amyloid beta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Loss of neuron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Calculating tau levels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Constant memory loss 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Cognitive decline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43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Symptoms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Difficulty in remembering new information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Confusion about pass events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Short-time memory loss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Decline in emotional control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Erosion of even the deepest memories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00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Diagnosis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Difficult to differentiate between general aging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Often clinical diagnosis is performed in mid to late stage of AD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Difficult to pinpoint transition point between pre dementia and post dementia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Machine learning and deep learning show promise of early detection in the future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61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Structural Magnetic Resonance Imaging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Non-invasive imaging technique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Used on diagnosis related to soft tissues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Two types of signal weighting is used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T1 weighted images are better for brain scans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Images can be sliced into 3 planes.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35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98763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Organizations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295063"/>
            <a:ext cx="7161649" cy="3465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The Alzheimer’s Disease Neuroimaging Initiative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Works on rapid diagnosis of Alzheimer's Disease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Provides clinical data on Alzheimer's Disease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The Alzheimer's Association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Provides support and research resources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Review and update existing information on Alzheimer's Disease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The Laboratory of Neuro Imaging (LONI)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Develop computerized brain map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Manages ADNI data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79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Machine Learning and Deep Learning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809371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Machine Learning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promotes computation automation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Multi disciplinary field used on various sectors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Deep Learning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Part of Machine Learning focused on multi layered neural networks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Classifiers used for this thesis: ANN,CNN Random Forest, Support Vector Machine, KNN. </a:t>
            </a:r>
          </a:p>
          <a:p>
            <a:pPr marL="533400" lvl="1" inden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95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9870" y="168323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Literature Review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30" name="Grupo 11">
            <a:extLst>
              <a:ext uri="{FF2B5EF4-FFF2-40B4-BE49-F238E27FC236}">
                <a16:creationId xmlns:a16="http://schemas.microsoft.com/office/drawing/2014/main" id="{6AFAA91E-62D5-4BBD-9495-204B5A6CB8C7}"/>
              </a:ext>
            </a:extLst>
          </p:cNvPr>
          <p:cNvGrpSpPr/>
          <p:nvPr/>
        </p:nvGrpSpPr>
        <p:grpSpPr>
          <a:xfrm>
            <a:off x="4616530" y="1475251"/>
            <a:ext cx="3657600" cy="2735565"/>
            <a:chOff x="1012950" y="3289810"/>
            <a:chExt cx="452332" cy="685013"/>
          </a:xfrm>
        </p:grpSpPr>
        <p:sp>
          <p:nvSpPr>
            <p:cNvPr id="31" name="Google Shape;1134;p46">
              <a:extLst>
                <a:ext uri="{FF2B5EF4-FFF2-40B4-BE49-F238E27FC236}">
                  <a16:creationId xmlns:a16="http://schemas.microsoft.com/office/drawing/2014/main" id="{CC7D4B5C-E639-4CB4-8B36-CAB88FD694CD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35;p46">
              <a:extLst>
                <a:ext uri="{FF2B5EF4-FFF2-40B4-BE49-F238E27FC236}">
                  <a16:creationId xmlns:a16="http://schemas.microsoft.com/office/drawing/2014/main" id="{8046D83C-DDC5-4F06-9F60-85182CBD81A1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6;p46">
              <a:extLst>
                <a:ext uri="{FF2B5EF4-FFF2-40B4-BE49-F238E27FC236}">
                  <a16:creationId xmlns:a16="http://schemas.microsoft.com/office/drawing/2014/main" id="{E8D758CC-2C60-404D-B481-50A18AF9897C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37;p46">
              <a:extLst>
                <a:ext uri="{FF2B5EF4-FFF2-40B4-BE49-F238E27FC236}">
                  <a16:creationId xmlns:a16="http://schemas.microsoft.com/office/drawing/2014/main" id="{26B463A7-9E37-492E-AB29-C6B58ED6327F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38;p46">
              <a:extLst>
                <a:ext uri="{FF2B5EF4-FFF2-40B4-BE49-F238E27FC236}">
                  <a16:creationId xmlns:a16="http://schemas.microsoft.com/office/drawing/2014/main" id="{AD58A8ED-D457-468F-9099-6A351077F720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39;p46">
              <a:extLst>
                <a:ext uri="{FF2B5EF4-FFF2-40B4-BE49-F238E27FC236}">
                  <a16:creationId xmlns:a16="http://schemas.microsoft.com/office/drawing/2014/main" id="{52225E85-6499-4E1E-98D9-DA7AD8FE402B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40;p46">
              <a:extLst>
                <a:ext uri="{FF2B5EF4-FFF2-40B4-BE49-F238E27FC236}">
                  <a16:creationId xmlns:a16="http://schemas.microsoft.com/office/drawing/2014/main" id="{8ED22996-C6AA-4E9C-B1C8-04BC910266BC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41;p46">
              <a:extLst>
                <a:ext uri="{FF2B5EF4-FFF2-40B4-BE49-F238E27FC236}">
                  <a16:creationId xmlns:a16="http://schemas.microsoft.com/office/drawing/2014/main" id="{627913C3-0372-4CF4-8782-F6CFBA16B78C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42;p46">
              <a:extLst>
                <a:ext uri="{FF2B5EF4-FFF2-40B4-BE49-F238E27FC236}">
                  <a16:creationId xmlns:a16="http://schemas.microsoft.com/office/drawing/2014/main" id="{9F29293B-F265-4EE7-B294-BE6875B9E902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43;p46">
              <a:extLst>
                <a:ext uri="{FF2B5EF4-FFF2-40B4-BE49-F238E27FC236}">
                  <a16:creationId xmlns:a16="http://schemas.microsoft.com/office/drawing/2014/main" id="{9D04A6CB-A3D5-4E30-A2AF-A51F90C2688F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44;p46">
              <a:extLst>
                <a:ext uri="{FF2B5EF4-FFF2-40B4-BE49-F238E27FC236}">
                  <a16:creationId xmlns:a16="http://schemas.microsoft.com/office/drawing/2014/main" id="{5714D316-AAF3-498F-8D03-5830F7800E33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45;p46">
              <a:extLst>
                <a:ext uri="{FF2B5EF4-FFF2-40B4-BE49-F238E27FC236}">
                  <a16:creationId xmlns:a16="http://schemas.microsoft.com/office/drawing/2014/main" id="{A16240C5-48E5-45D5-B7BA-6DE4BAD29881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46;p46">
              <a:extLst>
                <a:ext uri="{FF2B5EF4-FFF2-40B4-BE49-F238E27FC236}">
                  <a16:creationId xmlns:a16="http://schemas.microsoft.com/office/drawing/2014/main" id="{812E40EB-603F-4F23-9949-E084360A752F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47;p46">
              <a:extLst>
                <a:ext uri="{FF2B5EF4-FFF2-40B4-BE49-F238E27FC236}">
                  <a16:creationId xmlns:a16="http://schemas.microsoft.com/office/drawing/2014/main" id="{48E395B7-ED90-4C95-B046-2D784A4BD2D8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48;p46">
              <a:extLst>
                <a:ext uri="{FF2B5EF4-FFF2-40B4-BE49-F238E27FC236}">
                  <a16:creationId xmlns:a16="http://schemas.microsoft.com/office/drawing/2014/main" id="{FBBA5163-C61E-4131-A102-CEAEDA44B3D5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49;p46">
              <a:extLst>
                <a:ext uri="{FF2B5EF4-FFF2-40B4-BE49-F238E27FC236}">
                  <a16:creationId xmlns:a16="http://schemas.microsoft.com/office/drawing/2014/main" id="{4D6DFF9A-A53F-45E9-BCB8-F04B55338DE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50;p46">
              <a:extLst>
                <a:ext uri="{FF2B5EF4-FFF2-40B4-BE49-F238E27FC236}">
                  <a16:creationId xmlns:a16="http://schemas.microsoft.com/office/drawing/2014/main" id="{61F252BC-08AB-4595-B31D-9F147CCEB9F4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51;p46">
              <a:extLst>
                <a:ext uri="{FF2B5EF4-FFF2-40B4-BE49-F238E27FC236}">
                  <a16:creationId xmlns:a16="http://schemas.microsoft.com/office/drawing/2014/main" id="{D2A49104-C69A-43CB-9153-7C03D6D6CF54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52;p46">
              <a:extLst>
                <a:ext uri="{FF2B5EF4-FFF2-40B4-BE49-F238E27FC236}">
                  <a16:creationId xmlns:a16="http://schemas.microsoft.com/office/drawing/2014/main" id="{EDFDA802-55E7-4B1C-826E-C126DFDC3E83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53;p46">
              <a:extLst>
                <a:ext uri="{FF2B5EF4-FFF2-40B4-BE49-F238E27FC236}">
                  <a16:creationId xmlns:a16="http://schemas.microsoft.com/office/drawing/2014/main" id="{99B613E5-21B6-4B73-985A-1FF64B8D38B0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54;p46">
              <a:extLst>
                <a:ext uri="{FF2B5EF4-FFF2-40B4-BE49-F238E27FC236}">
                  <a16:creationId xmlns:a16="http://schemas.microsoft.com/office/drawing/2014/main" id="{8609ECF6-1813-4745-836E-FDCE41BCF837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55;p46">
              <a:extLst>
                <a:ext uri="{FF2B5EF4-FFF2-40B4-BE49-F238E27FC236}">
                  <a16:creationId xmlns:a16="http://schemas.microsoft.com/office/drawing/2014/main" id="{A36B598A-D54D-4AFB-8E8C-D12BFED0F95C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56;p46">
              <a:extLst>
                <a:ext uri="{FF2B5EF4-FFF2-40B4-BE49-F238E27FC236}">
                  <a16:creationId xmlns:a16="http://schemas.microsoft.com/office/drawing/2014/main" id="{8800A77D-D12A-4E12-9A62-9F90D841AE6C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57;p46">
              <a:extLst>
                <a:ext uri="{FF2B5EF4-FFF2-40B4-BE49-F238E27FC236}">
                  <a16:creationId xmlns:a16="http://schemas.microsoft.com/office/drawing/2014/main" id="{AB7E5E50-513F-49FF-83FB-6EF28729C826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58;p46">
              <a:extLst>
                <a:ext uri="{FF2B5EF4-FFF2-40B4-BE49-F238E27FC236}">
                  <a16:creationId xmlns:a16="http://schemas.microsoft.com/office/drawing/2014/main" id="{C67F8202-FA78-471C-8BA9-8C3D18E1084B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Statistics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aramond" panose="02020404030301010803" pitchFamily="18" charset="0"/>
              </a:rPr>
              <a:t>sMRI</a:t>
            </a:r>
            <a:r>
              <a:rPr lang="en-US" sz="1800" dirty="0">
                <a:latin typeface="Garamond" panose="02020404030301010803" pitchFamily="18" charset="0"/>
              </a:rPr>
              <a:t> is the most used neuroimaging technique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FD8B35-3459-4108-AE0E-8842F7FB1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497765"/>
              </p:ext>
            </p:extLst>
          </p:nvPr>
        </p:nvGraphicFramePr>
        <p:xfrm>
          <a:off x="855299" y="1766104"/>
          <a:ext cx="4570095" cy="279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2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Statistics (Continued)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 vs AD is the most common classification performed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647557-675C-4397-8BAF-E990E9506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579958"/>
              </p:ext>
            </p:extLst>
          </p:nvPr>
        </p:nvGraphicFramePr>
        <p:xfrm>
          <a:off x="855299" y="1723413"/>
          <a:ext cx="5648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876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4917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Statistics (Continued)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Leave One Out Cross Validation is the most common validation used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2213-6C2A-47FD-AA59-71DD46A1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2" y="1785605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746287" y="794260"/>
            <a:ext cx="8154021" cy="6328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Garamond" panose="02020404030301010803" pitchFamily="18" charset="0"/>
              </a:rPr>
              <a:t>Submitted By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72;p11">
            <a:extLst>
              <a:ext uri="{FF2B5EF4-FFF2-40B4-BE49-F238E27FC236}">
                <a16:creationId xmlns:a16="http://schemas.microsoft.com/office/drawing/2014/main" id="{2952FAEA-D853-42C4-BA20-3714BD77BC3A}"/>
              </a:ext>
            </a:extLst>
          </p:cNvPr>
          <p:cNvSpPr txBox="1">
            <a:spLocks/>
          </p:cNvSpPr>
          <p:nvPr/>
        </p:nvSpPr>
        <p:spPr>
          <a:xfrm>
            <a:off x="746287" y="1621309"/>
            <a:ext cx="5407559" cy="273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Mohammad Fahim Shahriar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ID: 18-37258-1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Bazlul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 Bari </a:t>
            </a:r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Mozharul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Haq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ID: 18-37266-1	</a:t>
            </a:r>
          </a:p>
          <a:p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Tamzid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 Ahmed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ID: 18-37503-1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Md. </a:t>
            </a:r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Atiqur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 Rahman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ID: 18-37535-1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9870" y="168323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Methodology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29" name="Grupo 8">
            <a:extLst>
              <a:ext uri="{FF2B5EF4-FFF2-40B4-BE49-F238E27FC236}">
                <a16:creationId xmlns:a16="http://schemas.microsoft.com/office/drawing/2014/main" id="{99805DBD-ADD1-4541-B336-5AF974F36A18}"/>
              </a:ext>
            </a:extLst>
          </p:cNvPr>
          <p:cNvGrpSpPr/>
          <p:nvPr/>
        </p:nvGrpSpPr>
        <p:grpSpPr>
          <a:xfrm>
            <a:off x="4616851" y="1200437"/>
            <a:ext cx="3657279" cy="2734720"/>
            <a:chOff x="3996195" y="2421505"/>
            <a:chExt cx="533131" cy="683680"/>
          </a:xfrm>
        </p:grpSpPr>
        <p:sp>
          <p:nvSpPr>
            <p:cNvPr id="33" name="Google Shape;958;p46">
              <a:extLst>
                <a:ext uri="{FF2B5EF4-FFF2-40B4-BE49-F238E27FC236}">
                  <a16:creationId xmlns:a16="http://schemas.microsoft.com/office/drawing/2014/main" id="{420374F7-EDFB-4C9F-B45C-7BB70714F7E2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9;p46">
              <a:extLst>
                <a:ext uri="{FF2B5EF4-FFF2-40B4-BE49-F238E27FC236}">
                  <a16:creationId xmlns:a16="http://schemas.microsoft.com/office/drawing/2014/main" id="{754174DB-DA30-4570-AA11-00D12717B5C5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60;p46">
              <a:extLst>
                <a:ext uri="{FF2B5EF4-FFF2-40B4-BE49-F238E27FC236}">
                  <a16:creationId xmlns:a16="http://schemas.microsoft.com/office/drawing/2014/main" id="{1E7706A4-BA66-4A78-8618-CE3679368B00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1;p46">
              <a:extLst>
                <a:ext uri="{FF2B5EF4-FFF2-40B4-BE49-F238E27FC236}">
                  <a16:creationId xmlns:a16="http://schemas.microsoft.com/office/drawing/2014/main" id="{F76EF70E-72D8-41D3-AC66-54C74125EE0B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2;p46">
              <a:extLst>
                <a:ext uri="{FF2B5EF4-FFF2-40B4-BE49-F238E27FC236}">
                  <a16:creationId xmlns:a16="http://schemas.microsoft.com/office/drawing/2014/main" id="{A354DF8E-D39F-49AC-A1FD-0A446DD2C132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3;p46">
              <a:extLst>
                <a:ext uri="{FF2B5EF4-FFF2-40B4-BE49-F238E27FC236}">
                  <a16:creationId xmlns:a16="http://schemas.microsoft.com/office/drawing/2014/main" id="{B00D0A9D-9D41-41A8-A801-94C196538BFD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4;p46">
              <a:extLst>
                <a:ext uri="{FF2B5EF4-FFF2-40B4-BE49-F238E27FC236}">
                  <a16:creationId xmlns:a16="http://schemas.microsoft.com/office/drawing/2014/main" id="{64390864-024F-4D1B-A88F-880C28D1194C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5;p46">
              <a:extLst>
                <a:ext uri="{FF2B5EF4-FFF2-40B4-BE49-F238E27FC236}">
                  <a16:creationId xmlns:a16="http://schemas.microsoft.com/office/drawing/2014/main" id="{0228781F-B2D4-4575-A288-16ABEAAFE826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6;p46">
              <a:extLst>
                <a:ext uri="{FF2B5EF4-FFF2-40B4-BE49-F238E27FC236}">
                  <a16:creationId xmlns:a16="http://schemas.microsoft.com/office/drawing/2014/main" id="{E64137A3-E19C-4F07-87B8-7A5757EF704E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7;p46">
              <a:extLst>
                <a:ext uri="{FF2B5EF4-FFF2-40B4-BE49-F238E27FC236}">
                  <a16:creationId xmlns:a16="http://schemas.microsoft.com/office/drawing/2014/main" id="{CF534BE4-0F20-46F5-B4CA-3EBABDEA4570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8;p46">
              <a:extLst>
                <a:ext uri="{FF2B5EF4-FFF2-40B4-BE49-F238E27FC236}">
                  <a16:creationId xmlns:a16="http://schemas.microsoft.com/office/drawing/2014/main" id="{8F8FB98C-0E57-4F1E-9107-CA1F1178AB80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69;p46">
              <a:extLst>
                <a:ext uri="{FF2B5EF4-FFF2-40B4-BE49-F238E27FC236}">
                  <a16:creationId xmlns:a16="http://schemas.microsoft.com/office/drawing/2014/main" id="{DC7B480C-2DBD-4390-82EA-865CF77C7A45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70;p46">
              <a:extLst>
                <a:ext uri="{FF2B5EF4-FFF2-40B4-BE49-F238E27FC236}">
                  <a16:creationId xmlns:a16="http://schemas.microsoft.com/office/drawing/2014/main" id="{1D776ACF-AB3D-4672-A32C-93E3F835E721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1;p46">
              <a:extLst>
                <a:ext uri="{FF2B5EF4-FFF2-40B4-BE49-F238E27FC236}">
                  <a16:creationId xmlns:a16="http://schemas.microsoft.com/office/drawing/2014/main" id="{5C8FB0F4-3FDE-4530-9F4D-92847F1AFD7F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2;p46">
              <a:extLst>
                <a:ext uri="{FF2B5EF4-FFF2-40B4-BE49-F238E27FC236}">
                  <a16:creationId xmlns:a16="http://schemas.microsoft.com/office/drawing/2014/main" id="{5D5FF12F-CBB5-4208-882F-2738A3CFB176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3;p46">
              <a:extLst>
                <a:ext uri="{FF2B5EF4-FFF2-40B4-BE49-F238E27FC236}">
                  <a16:creationId xmlns:a16="http://schemas.microsoft.com/office/drawing/2014/main" id="{896E30A4-3F85-4236-9523-9146F99E5408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4;p46">
              <a:extLst>
                <a:ext uri="{FF2B5EF4-FFF2-40B4-BE49-F238E27FC236}">
                  <a16:creationId xmlns:a16="http://schemas.microsoft.com/office/drawing/2014/main" id="{214D48A5-CEA9-4566-932F-B709E827FD52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5;p46">
              <a:extLst>
                <a:ext uri="{FF2B5EF4-FFF2-40B4-BE49-F238E27FC236}">
                  <a16:creationId xmlns:a16="http://schemas.microsoft.com/office/drawing/2014/main" id="{92DA17EA-07DC-4B61-8562-37908FC633C4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6;p46">
              <a:extLst>
                <a:ext uri="{FF2B5EF4-FFF2-40B4-BE49-F238E27FC236}">
                  <a16:creationId xmlns:a16="http://schemas.microsoft.com/office/drawing/2014/main" id="{729C8342-C166-4789-BEF9-59B1EF34DC05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7;p46">
              <a:extLst>
                <a:ext uri="{FF2B5EF4-FFF2-40B4-BE49-F238E27FC236}">
                  <a16:creationId xmlns:a16="http://schemas.microsoft.com/office/drawing/2014/main" id="{DE02E28B-C661-40B6-988D-2DF0CE790628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8;p46">
              <a:extLst>
                <a:ext uri="{FF2B5EF4-FFF2-40B4-BE49-F238E27FC236}">
                  <a16:creationId xmlns:a16="http://schemas.microsoft.com/office/drawing/2014/main" id="{2DB6C43E-E054-45E6-9EBC-F68006BA1B1F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79;p46">
              <a:extLst>
                <a:ext uri="{FF2B5EF4-FFF2-40B4-BE49-F238E27FC236}">
                  <a16:creationId xmlns:a16="http://schemas.microsoft.com/office/drawing/2014/main" id="{70CB487B-2808-4660-AE1A-EA81B90808E6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0;p46">
              <a:extLst>
                <a:ext uri="{FF2B5EF4-FFF2-40B4-BE49-F238E27FC236}">
                  <a16:creationId xmlns:a16="http://schemas.microsoft.com/office/drawing/2014/main" id="{E5B44BC8-D3AA-4D81-9BEE-7238A69E378F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1;p46">
              <a:extLst>
                <a:ext uri="{FF2B5EF4-FFF2-40B4-BE49-F238E27FC236}">
                  <a16:creationId xmlns:a16="http://schemas.microsoft.com/office/drawing/2014/main" id="{4C8DD1C2-511A-49E5-BFE0-787A9542AE39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82;p46">
              <a:extLst>
                <a:ext uri="{FF2B5EF4-FFF2-40B4-BE49-F238E27FC236}">
                  <a16:creationId xmlns:a16="http://schemas.microsoft.com/office/drawing/2014/main" id="{3A73155F-4A8D-45FB-AB7A-AD5373F97C44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83;p46">
              <a:extLst>
                <a:ext uri="{FF2B5EF4-FFF2-40B4-BE49-F238E27FC236}">
                  <a16:creationId xmlns:a16="http://schemas.microsoft.com/office/drawing/2014/main" id="{530EFADF-F440-4103-8219-D7E2D18912CF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84;p46">
              <a:extLst>
                <a:ext uri="{FF2B5EF4-FFF2-40B4-BE49-F238E27FC236}">
                  <a16:creationId xmlns:a16="http://schemas.microsoft.com/office/drawing/2014/main" id="{64606D31-5AE3-426C-B40E-FC23F78E969B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8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Dataset Description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T1-weighted </a:t>
            </a:r>
            <a:r>
              <a:rPr lang="en-US" sz="1800" dirty="0" err="1">
                <a:latin typeface="Garamond" panose="02020404030301010803" pitchFamily="18" charset="0"/>
              </a:rPr>
              <a:t>sMRI</a:t>
            </a:r>
            <a:r>
              <a:rPr lang="en-US" sz="1800" dirty="0">
                <a:latin typeface="Garamond" panose="02020404030301010803" pitchFamily="18" charset="0"/>
              </a:rPr>
              <a:t> image 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Contains 5 classes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256x256 pixel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Sourced from Kaggle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9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Methods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0E924-25D9-4298-A23E-02C856DD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99" y="1496630"/>
            <a:ext cx="5938019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Data Pre-Processing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Normalization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Downscaling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Data Augmentation using Random Oversampling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Smoothening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Data </a:t>
            </a:r>
            <a:r>
              <a:rPr lang="en-US" sz="1800" dirty="0" err="1">
                <a:latin typeface="Garamond" panose="02020404030301010803" pitchFamily="18" charset="0"/>
              </a:rPr>
              <a:t>Spliting</a:t>
            </a: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37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Tools and libraries used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aramond" panose="02020404030301010803" pitchFamily="18" charset="0"/>
              </a:rPr>
              <a:t>Tensorflow</a:t>
            </a:r>
            <a:endParaRPr lang="en-US" sz="1800" dirty="0">
              <a:latin typeface="Garamond" panose="02020404030301010803" pitchFamily="18" charset="0"/>
            </a:endParaRP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Scikit-learn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Keras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OpenCV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35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Total 5 types of target classification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5 different classifiers are used for each classification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25 training scenarios in total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Random Forest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Imported from Scikit-learn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Hyperparameters: trees=150, tree depth=25, the rest of the values are default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917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Support Vector Machine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Linear SVM imported from Scikit-learn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Hyperparameters: fit interval = TRUE, dual value = FALSE,C = 0.5, classification = one vs rest, class weight = balanced, iterations = 1600, the rest of the values are default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57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KNN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imported from Scikit-learn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Hyperparameters: k = 7, distance = Manhattan ,weights = distance, leaf size = 35, the rest of the values are default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39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ANN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TensorFlow and Keras modules used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5 dense layers , optimizer = adam, loss function = categorical cross-entropy</a:t>
            </a: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39B7-DDC9-409E-B212-9F9247A2E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8" y="2780011"/>
            <a:ext cx="5939790" cy="1331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35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CNN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TensorFlow and Keras modules used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For </a:t>
            </a:r>
            <a:r>
              <a:rPr lang="en-US" sz="1800" dirty="0" err="1">
                <a:latin typeface="Garamond" panose="02020404030301010803" pitchFamily="18" charset="0"/>
              </a:rPr>
              <a:t>SpCNV</a:t>
            </a:r>
            <a:r>
              <a:rPr lang="en-US" sz="1800" dirty="0">
                <a:latin typeface="Garamond" panose="02020404030301010803" pitchFamily="18" charset="0"/>
              </a:rPr>
              <a:t>, filter size = 3x3, activation = ReLU</a:t>
            </a: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519CB-4363-496F-9AFB-572F37908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46" y="2468428"/>
            <a:ext cx="4046017" cy="2517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64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746287" y="794260"/>
            <a:ext cx="8154021" cy="6328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Garamond" panose="02020404030301010803" pitchFamily="18" charset="0"/>
              </a:rPr>
              <a:t>Acknowledgement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72;p11">
            <a:extLst>
              <a:ext uri="{FF2B5EF4-FFF2-40B4-BE49-F238E27FC236}">
                <a16:creationId xmlns:a16="http://schemas.microsoft.com/office/drawing/2014/main" id="{2952FAEA-D853-42C4-BA20-3714BD77BC3A}"/>
              </a:ext>
            </a:extLst>
          </p:cNvPr>
          <p:cNvSpPr txBox="1">
            <a:spLocks/>
          </p:cNvSpPr>
          <p:nvPr/>
        </p:nvSpPr>
        <p:spPr>
          <a:xfrm>
            <a:off x="699566" y="1378325"/>
            <a:ext cx="5580210" cy="297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Clr>
                <a:srgbClr val="DE6A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Almighty Allah for giving the strength and courage</a:t>
            </a:r>
          </a:p>
          <a:p>
            <a:pPr marL="342900" indent="-342900">
              <a:buClr>
                <a:srgbClr val="DE6A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Parents for relentless support</a:t>
            </a:r>
          </a:p>
          <a:p>
            <a:pPr marL="342900" indent="-342900">
              <a:buClr>
                <a:srgbClr val="DE6A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Dr. S. M. Hasan Mahmud Sir for his continuous support and communication</a:t>
            </a:r>
          </a:p>
          <a:p>
            <a:pPr marL="342900" indent="-342900">
              <a:buClr>
                <a:srgbClr val="DE6A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Google for freely providing services like Google Colab</a:t>
            </a:r>
          </a:p>
          <a:p>
            <a:pPr marL="342900" indent="-342900">
              <a:buClr>
                <a:srgbClr val="C45D00"/>
              </a:buClr>
              <a:buSzPct val="10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Model training and classification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CNN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For CNV, 16 kernels, kernel size = 5x5, initializer = </a:t>
            </a:r>
            <a:r>
              <a:rPr lang="en-US" sz="1800" dirty="0" err="1">
                <a:latin typeface="Garamond" panose="02020404030301010803" pitchFamily="18" charset="0"/>
              </a:rPr>
              <a:t>he_uniform</a:t>
            </a:r>
            <a:r>
              <a:rPr lang="en-US" sz="1800" dirty="0">
                <a:latin typeface="Garamond" panose="02020404030301010803" pitchFamily="18" charset="0"/>
              </a:rPr>
              <a:t>, activation = ReLU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optimizer = adam, loss function = categorical cross-entropy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533400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960CC-9A57-45D8-B262-E22DFF1E26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70" y="2353881"/>
            <a:ext cx="5941060" cy="161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445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9870" y="168323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Results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32" name="Grupo 14">
            <a:extLst>
              <a:ext uri="{FF2B5EF4-FFF2-40B4-BE49-F238E27FC236}">
                <a16:creationId xmlns:a16="http://schemas.microsoft.com/office/drawing/2014/main" id="{7A2A70DC-B8F3-44BF-B679-A5CEBD3B32D1}"/>
              </a:ext>
            </a:extLst>
          </p:cNvPr>
          <p:cNvGrpSpPr/>
          <p:nvPr/>
        </p:nvGrpSpPr>
        <p:grpSpPr>
          <a:xfrm>
            <a:off x="4103569" y="1204390"/>
            <a:ext cx="3657279" cy="2734720"/>
            <a:chOff x="5419407" y="3281869"/>
            <a:chExt cx="743968" cy="852939"/>
          </a:xfrm>
        </p:grpSpPr>
        <p:sp>
          <p:nvSpPr>
            <p:cNvPr id="58" name="Google Shape;1068;p46">
              <a:extLst>
                <a:ext uri="{FF2B5EF4-FFF2-40B4-BE49-F238E27FC236}">
                  <a16:creationId xmlns:a16="http://schemas.microsoft.com/office/drawing/2014/main" id="{F25D3048-6539-46B8-B202-0429E9402F91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69;p46">
              <a:extLst>
                <a:ext uri="{FF2B5EF4-FFF2-40B4-BE49-F238E27FC236}">
                  <a16:creationId xmlns:a16="http://schemas.microsoft.com/office/drawing/2014/main" id="{037F81DD-C306-45ED-89EB-1795E1817F40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0;p46">
              <a:extLst>
                <a:ext uri="{FF2B5EF4-FFF2-40B4-BE49-F238E27FC236}">
                  <a16:creationId xmlns:a16="http://schemas.microsoft.com/office/drawing/2014/main" id="{657F79E9-7B8B-4369-B7C1-60E519FD2E18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1;p46">
              <a:extLst>
                <a:ext uri="{FF2B5EF4-FFF2-40B4-BE49-F238E27FC236}">
                  <a16:creationId xmlns:a16="http://schemas.microsoft.com/office/drawing/2014/main" id="{439BFCA2-A1C9-401C-9EA6-7B48401B4D94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2;p46">
              <a:extLst>
                <a:ext uri="{FF2B5EF4-FFF2-40B4-BE49-F238E27FC236}">
                  <a16:creationId xmlns:a16="http://schemas.microsoft.com/office/drawing/2014/main" id="{5BE3CEE1-DC6C-4C66-AA21-1D7BE682644F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3;p46">
              <a:extLst>
                <a:ext uri="{FF2B5EF4-FFF2-40B4-BE49-F238E27FC236}">
                  <a16:creationId xmlns:a16="http://schemas.microsoft.com/office/drawing/2014/main" id="{8003471D-E275-44AC-9CD7-D19F9A54381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74;p46">
              <a:extLst>
                <a:ext uri="{FF2B5EF4-FFF2-40B4-BE49-F238E27FC236}">
                  <a16:creationId xmlns:a16="http://schemas.microsoft.com/office/drawing/2014/main" id="{64DD6789-4F36-4378-A542-9BC48EAE1915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75;p46">
              <a:extLst>
                <a:ext uri="{FF2B5EF4-FFF2-40B4-BE49-F238E27FC236}">
                  <a16:creationId xmlns:a16="http://schemas.microsoft.com/office/drawing/2014/main" id="{E535625A-A36E-4D43-B7DD-E37AEF987FEA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76;p46">
              <a:extLst>
                <a:ext uri="{FF2B5EF4-FFF2-40B4-BE49-F238E27FC236}">
                  <a16:creationId xmlns:a16="http://schemas.microsoft.com/office/drawing/2014/main" id="{A83B2BFD-D96A-40F3-AD4E-EAC2FD406CCD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77;p46">
              <a:extLst>
                <a:ext uri="{FF2B5EF4-FFF2-40B4-BE49-F238E27FC236}">
                  <a16:creationId xmlns:a16="http://schemas.microsoft.com/office/drawing/2014/main" id="{6B39C88D-F1AC-4D85-BB18-DA2BD9A608B1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78;p46">
              <a:extLst>
                <a:ext uri="{FF2B5EF4-FFF2-40B4-BE49-F238E27FC236}">
                  <a16:creationId xmlns:a16="http://schemas.microsoft.com/office/drawing/2014/main" id="{E347AACB-1BD6-4BF6-99E1-CD49BA455F9F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79;p46">
              <a:extLst>
                <a:ext uri="{FF2B5EF4-FFF2-40B4-BE49-F238E27FC236}">
                  <a16:creationId xmlns:a16="http://schemas.microsoft.com/office/drawing/2014/main" id="{D4AC13CD-995B-4A11-A33E-27AA4A8CD0D0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0;p46">
              <a:extLst>
                <a:ext uri="{FF2B5EF4-FFF2-40B4-BE49-F238E27FC236}">
                  <a16:creationId xmlns:a16="http://schemas.microsoft.com/office/drawing/2014/main" id="{71903FDF-C723-4062-92A5-20153BCFE76C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1;p46">
              <a:extLst>
                <a:ext uri="{FF2B5EF4-FFF2-40B4-BE49-F238E27FC236}">
                  <a16:creationId xmlns:a16="http://schemas.microsoft.com/office/drawing/2014/main" id="{2903F5DA-0477-42D6-9B71-9F9DD4C1D020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82;p46">
              <a:extLst>
                <a:ext uri="{FF2B5EF4-FFF2-40B4-BE49-F238E27FC236}">
                  <a16:creationId xmlns:a16="http://schemas.microsoft.com/office/drawing/2014/main" id="{0E4C2494-04DD-42F6-9674-BC53DDE8F0EE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83;p46">
              <a:extLst>
                <a:ext uri="{FF2B5EF4-FFF2-40B4-BE49-F238E27FC236}">
                  <a16:creationId xmlns:a16="http://schemas.microsoft.com/office/drawing/2014/main" id="{0CA54981-4C14-4BF3-95CF-08B3D5C12DA1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84;p46">
              <a:extLst>
                <a:ext uri="{FF2B5EF4-FFF2-40B4-BE49-F238E27FC236}">
                  <a16:creationId xmlns:a16="http://schemas.microsoft.com/office/drawing/2014/main" id="{55200095-F139-4AA2-AE9D-D373F504591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85;p46">
              <a:extLst>
                <a:ext uri="{FF2B5EF4-FFF2-40B4-BE49-F238E27FC236}">
                  <a16:creationId xmlns:a16="http://schemas.microsoft.com/office/drawing/2014/main" id="{F642DA24-4417-44C6-A366-00CD71925B95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86;p46">
              <a:extLst>
                <a:ext uri="{FF2B5EF4-FFF2-40B4-BE49-F238E27FC236}">
                  <a16:creationId xmlns:a16="http://schemas.microsoft.com/office/drawing/2014/main" id="{C85CD015-A45E-4FC5-972A-67ED412D6705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87;p46">
              <a:extLst>
                <a:ext uri="{FF2B5EF4-FFF2-40B4-BE49-F238E27FC236}">
                  <a16:creationId xmlns:a16="http://schemas.microsoft.com/office/drawing/2014/main" id="{50F4375D-13FC-4093-90DB-0B332BD1C300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Matrix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25E23-0BA2-4CE5-BD62-A8350F19A4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1342128"/>
            <a:ext cx="4108450" cy="301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34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Matrix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Accuracy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Precision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Recall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393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Overall Performance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516245-CEB5-4D6E-8E1F-4ACDE69D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15089"/>
              </p:ext>
            </p:extLst>
          </p:nvPr>
        </p:nvGraphicFramePr>
        <p:xfrm>
          <a:off x="855287" y="1349773"/>
          <a:ext cx="5307013" cy="2584326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024238">
                  <a:extLst>
                    <a:ext uri="{9D8B030D-6E8A-4147-A177-3AD203B41FA5}">
                      <a16:colId xmlns:a16="http://schemas.microsoft.com/office/drawing/2014/main" val="3115016377"/>
                    </a:ext>
                  </a:extLst>
                </a:gridCol>
                <a:gridCol w="799096">
                  <a:extLst>
                    <a:ext uri="{9D8B030D-6E8A-4147-A177-3AD203B41FA5}">
                      <a16:colId xmlns:a16="http://schemas.microsoft.com/office/drawing/2014/main" val="2503577100"/>
                    </a:ext>
                  </a:extLst>
                </a:gridCol>
                <a:gridCol w="1143469">
                  <a:extLst>
                    <a:ext uri="{9D8B030D-6E8A-4147-A177-3AD203B41FA5}">
                      <a16:colId xmlns:a16="http://schemas.microsoft.com/office/drawing/2014/main" val="2036488179"/>
                    </a:ext>
                  </a:extLst>
                </a:gridCol>
                <a:gridCol w="742018">
                  <a:extLst>
                    <a:ext uri="{9D8B030D-6E8A-4147-A177-3AD203B41FA5}">
                      <a16:colId xmlns:a16="http://schemas.microsoft.com/office/drawing/2014/main" val="373002086"/>
                    </a:ext>
                  </a:extLst>
                </a:gridCol>
                <a:gridCol w="799096">
                  <a:extLst>
                    <a:ext uri="{9D8B030D-6E8A-4147-A177-3AD203B41FA5}">
                      <a16:colId xmlns:a16="http://schemas.microsoft.com/office/drawing/2014/main" val="2384679850"/>
                    </a:ext>
                  </a:extLst>
                </a:gridCol>
                <a:gridCol w="799096">
                  <a:extLst>
                    <a:ext uri="{9D8B030D-6E8A-4147-A177-3AD203B41FA5}">
                      <a16:colId xmlns:a16="http://schemas.microsoft.com/office/drawing/2014/main" val="1054767637"/>
                    </a:ext>
                  </a:extLst>
                </a:gridCol>
              </a:tblGrid>
              <a:tr h="4721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5-class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3-class (AD vs MCI vs CN)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 vs 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 vs 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 vs 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1274671116"/>
                  </a:ext>
                </a:extLst>
              </a:tr>
              <a:tr h="221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KNN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0.750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721376012"/>
                  </a:ext>
                </a:extLst>
              </a:tr>
              <a:tr h="221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3330125875"/>
                  </a:ext>
                </a:extLst>
              </a:tr>
              <a:tr h="221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0.633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289589710"/>
                  </a:ext>
                </a:extLst>
              </a:tr>
              <a:tr h="221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0.757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2486596982"/>
                  </a:ext>
                </a:extLst>
              </a:tr>
              <a:tr h="723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Support Vector Machine (SVM)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0.617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0.686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0.736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78" marR="68478" marT="0" marB="0"/>
                </a:tc>
                <a:extLst>
                  <a:ext uri="{0D108BD9-81ED-4DB2-BD59-A6C34878D82A}">
                    <a16:rowId xmlns:a16="http://schemas.microsoft.com/office/drawing/2014/main" val="28549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6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Random Forest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F2315-DFCC-4BE3-B871-64F47EFE7E2B}"/>
              </a:ext>
            </a:extLst>
          </p:cNvPr>
          <p:cNvGrpSpPr/>
          <p:nvPr/>
        </p:nvGrpSpPr>
        <p:grpSpPr>
          <a:xfrm>
            <a:off x="855299" y="1878135"/>
            <a:ext cx="6514465" cy="3218815"/>
            <a:chOff x="0" y="0"/>
            <a:chExt cx="6514677" cy="32188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D1204-87B3-48E6-A75F-579FDBF9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09010" cy="3218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26E71-F27C-43B6-9842-17470E31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667" y="0"/>
              <a:ext cx="3509010" cy="32188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9797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Random Forest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9A51E3-37FE-480C-B141-1F88FEE75EA5}"/>
              </a:ext>
            </a:extLst>
          </p:cNvPr>
          <p:cNvGrpSpPr/>
          <p:nvPr/>
        </p:nvGrpSpPr>
        <p:grpSpPr>
          <a:xfrm>
            <a:off x="855300" y="1982053"/>
            <a:ext cx="6663054" cy="2282825"/>
            <a:chOff x="0" y="0"/>
            <a:chExt cx="6663267" cy="22828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38631C-B0C7-4E40-A2E1-80578C782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33"/>
              <a:ext cx="2436495" cy="2234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9187A3-6978-41F5-B56D-23BFA12E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00" y="4233"/>
              <a:ext cx="2414905" cy="2245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CAD6B0-4311-4004-AC6B-23A99C47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067" y="0"/>
              <a:ext cx="2489200" cy="22828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030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Support Vector Machine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7CC6F-BE87-4AA8-A434-84898A4849F0}"/>
              </a:ext>
            </a:extLst>
          </p:cNvPr>
          <p:cNvGrpSpPr/>
          <p:nvPr/>
        </p:nvGrpSpPr>
        <p:grpSpPr>
          <a:xfrm>
            <a:off x="855300" y="1889565"/>
            <a:ext cx="6430645" cy="3207385"/>
            <a:chOff x="0" y="0"/>
            <a:chExt cx="6430645" cy="32073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B4560E-0C0A-48E4-816B-C73B5E5F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14395" cy="320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44EC4F9-488F-42DC-9489-02B46FE3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560" y="0"/>
              <a:ext cx="3474085" cy="31870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5934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Support Vector Machine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0320FA-B744-4F9F-8386-0C77CE9A53DF}"/>
              </a:ext>
            </a:extLst>
          </p:cNvPr>
          <p:cNvGrpSpPr/>
          <p:nvPr/>
        </p:nvGrpSpPr>
        <p:grpSpPr>
          <a:xfrm>
            <a:off x="1084593" y="1919927"/>
            <a:ext cx="6703060" cy="2277745"/>
            <a:chOff x="0" y="0"/>
            <a:chExt cx="6703060" cy="2277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AE68F8-4D24-4165-B9ED-E6498486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66975" cy="2262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8C6170-0089-403D-B336-E80D54A0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788" y="0"/>
              <a:ext cx="2436495" cy="226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4E19B6-C706-4146-925D-E30F1E57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75" y="0"/>
              <a:ext cx="2483485" cy="22777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80264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KNN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A16126-F984-4CF1-B9C9-A9068442565A}"/>
              </a:ext>
            </a:extLst>
          </p:cNvPr>
          <p:cNvGrpSpPr/>
          <p:nvPr/>
        </p:nvGrpSpPr>
        <p:grpSpPr>
          <a:xfrm>
            <a:off x="929257" y="1841737"/>
            <a:ext cx="6970889" cy="3073163"/>
            <a:chOff x="0" y="0"/>
            <a:chExt cx="6675120" cy="33083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E97C3D-ADF3-442A-BAFB-7FC57EBC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83940" cy="3287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BC0223-E21C-46FB-AB99-F3B292C95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320" y="0"/>
              <a:ext cx="3606800" cy="3308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915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9870" y="168323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Introduction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33" name="Grupo 5">
            <a:extLst>
              <a:ext uri="{FF2B5EF4-FFF2-40B4-BE49-F238E27FC236}">
                <a16:creationId xmlns:a16="http://schemas.microsoft.com/office/drawing/2014/main" id="{23F1352F-0D0B-4B19-AA95-E863B5D49666}"/>
              </a:ext>
            </a:extLst>
          </p:cNvPr>
          <p:cNvGrpSpPr/>
          <p:nvPr/>
        </p:nvGrpSpPr>
        <p:grpSpPr>
          <a:xfrm>
            <a:off x="4618244" y="1203967"/>
            <a:ext cx="3657600" cy="2735565"/>
            <a:chOff x="7013192" y="1552381"/>
            <a:chExt cx="592428" cy="684156"/>
          </a:xfrm>
        </p:grpSpPr>
        <p:sp>
          <p:nvSpPr>
            <p:cNvPr id="34" name="Google Shape;800;p46">
              <a:extLst>
                <a:ext uri="{FF2B5EF4-FFF2-40B4-BE49-F238E27FC236}">
                  <a16:creationId xmlns:a16="http://schemas.microsoft.com/office/drawing/2014/main" id="{F37CADBC-E9C1-46B6-AD6E-17A7FCA404E0}"/>
                </a:ext>
              </a:extLst>
            </p:cNvPr>
            <p:cNvSpPr/>
            <p:nvPr/>
          </p:nvSpPr>
          <p:spPr>
            <a:xfrm>
              <a:off x="7259907" y="1552381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01;p46">
              <a:extLst>
                <a:ext uri="{FF2B5EF4-FFF2-40B4-BE49-F238E27FC236}">
                  <a16:creationId xmlns:a16="http://schemas.microsoft.com/office/drawing/2014/main" id="{485E273D-8940-44D5-8C9A-524177A0B858}"/>
                </a:ext>
              </a:extLst>
            </p:cNvPr>
            <p:cNvSpPr/>
            <p:nvPr/>
          </p:nvSpPr>
          <p:spPr>
            <a:xfrm>
              <a:off x="7233820" y="1571322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2;p46">
              <a:extLst>
                <a:ext uri="{FF2B5EF4-FFF2-40B4-BE49-F238E27FC236}">
                  <a16:creationId xmlns:a16="http://schemas.microsoft.com/office/drawing/2014/main" id="{FBE4C322-6212-4EE4-9D67-99749078CC20}"/>
                </a:ext>
              </a:extLst>
            </p:cNvPr>
            <p:cNvSpPr/>
            <p:nvPr/>
          </p:nvSpPr>
          <p:spPr>
            <a:xfrm>
              <a:off x="7037302" y="1843970"/>
              <a:ext cx="227087" cy="267454"/>
            </a:xfrm>
            <a:custGeom>
              <a:avLst/>
              <a:gdLst/>
              <a:ahLst/>
              <a:cxnLst/>
              <a:rect l="l" t="t" r="r" b="b"/>
              <a:pathLst>
                <a:path w="2270867" h="2674543" extrusionOk="0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3;p46">
              <a:extLst>
                <a:ext uri="{FF2B5EF4-FFF2-40B4-BE49-F238E27FC236}">
                  <a16:creationId xmlns:a16="http://schemas.microsoft.com/office/drawing/2014/main" id="{3433C7DA-4D6C-4912-8AD6-4A4B2D59B1F0}"/>
                </a:ext>
              </a:extLst>
            </p:cNvPr>
            <p:cNvSpPr/>
            <p:nvPr/>
          </p:nvSpPr>
          <p:spPr>
            <a:xfrm>
              <a:off x="7013192" y="185796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04;p46">
              <a:extLst>
                <a:ext uri="{FF2B5EF4-FFF2-40B4-BE49-F238E27FC236}">
                  <a16:creationId xmlns:a16="http://schemas.microsoft.com/office/drawing/2014/main" id="{1854483E-9981-48B9-AA57-79E68BF17449}"/>
                </a:ext>
              </a:extLst>
            </p:cNvPr>
            <p:cNvSpPr/>
            <p:nvPr/>
          </p:nvSpPr>
          <p:spPr>
            <a:xfrm>
              <a:off x="7155873" y="1941190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05;p46">
              <a:extLst>
                <a:ext uri="{FF2B5EF4-FFF2-40B4-BE49-F238E27FC236}">
                  <a16:creationId xmlns:a16="http://schemas.microsoft.com/office/drawing/2014/main" id="{00C03880-8C2B-4294-BF1D-CC2545FC32A3}"/>
                </a:ext>
              </a:extLst>
            </p:cNvPr>
            <p:cNvSpPr/>
            <p:nvPr/>
          </p:nvSpPr>
          <p:spPr>
            <a:xfrm>
              <a:off x="7109859" y="1935332"/>
              <a:ext cx="95884" cy="65681"/>
            </a:xfrm>
            <a:custGeom>
              <a:avLst/>
              <a:gdLst/>
              <a:ahLst/>
              <a:cxnLst/>
              <a:rect l="l" t="t" r="r" b="b"/>
              <a:pathLst>
                <a:path w="958844" h="656811" extrusionOk="0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06;p46">
              <a:extLst>
                <a:ext uri="{FF2B5EF4-FFF2-40B4-BE49-F238E27FC236}">
                  <a16:creationId xmlns:a16="http://schemas.microsoft.com/office/drawing/2014/main" id="{FA175C32-9A67-489C-927D-0C2B9A037C2B}"/>
                </a:ext>
              </a:extLst>
            </p:cNvPr>
            <p:cNvSpPr/>
            <p:nvPr/>
          </p:nvSpPr>
          <p:spPr>
            <a:xfrm>
              <a:off x="7089704" y="1944385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07;p46">
              <a:extLst>
                <a:ext uri="{FF2B5EF4-FFF2-40B4-BE49-F238E27FC236}">
                  <a16:creationId xmlns:a16="http://schemas.microsoft.com/office/drawing/2014/main" id="{6659837D-9950-4789-AC36-DAB4D8218291}"/>
                </a:ext>
              </a:extLst>
            </p:cNvPr>
            <p:cNvSpPr/>
            <p:nvPr/>
          </p:nvSpPr>
          <p:spPr>
            <a:xfrm>
              <a:off x="7217706" y="1975891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3" extrusionOk="0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8;p46">
              <a:extLst>
                <a:ext uri="{FF2B5EF4-FFF2-40B4-BE49-F238E27FC236}">
                  <a16:creationId xmlns:a16="http://schemas.microsoft.com/office/drawing/2014/main" id="{2709F473-BC6B-4C3F-BCA3-62D63A6D6F4C}"/>
                </a:ext>
              </a:extLst>
            </p:cNvPr>
            <p:cNvSpPr/>
            <p:nvPr/>
          </p:nvSpPr>
          <p:spPr>
            <a:xfrm>
              <a:off x="7283190" y="1877213"/>
              <a:ext cx="227087" cy="249375"/>
            </a:xfrm>
            <a:custGeom>
              <a:avLst/>
              <a:gdLst/>
              <a:ahLst/>
              <a:cxnLst/>
              <a:rect l="l" t="t" r="r" b="b"/>
              <a:pathLst>
                <a:path w="2270867" h="2493748" extrusionOk="0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9;p46">
              <a:extLst>
                <a:ext uri="{FF2B5EF4-FFF2-40B4-BE49-F238E27FC236}">
                  <a16:creationId xmlns:a16="http://schemas.microsoft.com/office/drawing/2014/main" id="{BBB94F42-CD5F-4DC1-A0AD-1A08697C9026}"/>
                </a:ext>
              </a:extLst>
            </p:cNvPr>
            <p:cNvSpPr/>
            <p:nvPr/>
          </p:nvSpPr>
          <p:spPr>
            <a:xfrm>
              <a:off x="7443667" y="199664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46">
              <a:extLst>
                <a:ext uri="{FF2B5EF4-FFF2-40B4-BE49-F238E27FC236}">
                  <a16:creationId xmlns:a16="http://schemas.microsoft.com/office/drawing/2014/main" id="{DDE55017-7520-440B-BF36-AF253B593125}"/>
                </a:ext>
              </a:extLst>
            </p:cNvPr>
            <p:cNvSpPr/>
            <p:nvPr/>
          </p:nvSpPr>
          <p:spPr>
            <a:xfrm>
              <a:off x="7341373" y="1939516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46">
              <a:extLst>
                <a:ext uri="{FF2B5EF4-FFF2-40B4-BE49-F238E27FC236}">
                  <a16:creationId xmlns:a16="http://schemas.microsoft.com/office/drawing/2014/main" id="{E479B7D8-89F8-42F8-AC85-B2BC540FEE3E}"/>
                </a:ext>
              </a:extLst>
            </p:cNvPr>
            <p:cNvSpPr/>
            <p:nvPr/>
          </p:nvSpPr>
          <p:spPr>
            <a:xfrm>
              <a:off x="7341373" y="1960284"/>
              <a:ext cx="89782" cy="62172"/>
            </a:xfrm>
            <a:custGeom>
              <a:avLst/>
              <a:gdLst/>
              <a:ahLst/>
              <a:cxnLst/>
              <a:rect l="l" t="t" r="r" b="b"/>
              <a:pathLst>
                <a:path w="897820" h="621720" extrusionOk="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12;p46">
              <a:extLst>
                <a:ext uri="{FF2B5EF4-FFF2-40B4-BE49-F238E27FC236}">
                  <a16:creationId xmlns:a16="http://schemas.microsoft.com/office/drawing/2014/main" id="{0E935DF1-24DE-46D9-8B1F-FAF99D1ED8A0}"/>
                </a:ext>
              </a:extLst>
            </p:cNvPr>
            <p:cNvSpPr/>
            <p:nvPr/>
          </p:nvSpPr>
          <p:spPr>
            <a:xfrm>
              <a:off x="7341449" y="1980976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13;p46">
              <a:extLst>
                <a:ext uri="{FF2B5EF4-FFF2-40B4-BE49-F238E27FC236}">
                  <a16:creationId xmlns:a16="http://schemas.microsoft.com/office/drawing/2014/main" id="{62EE3A87-2BF9-4074-BD3D-8E193A42D31B}"/>
                </a:ext>
              </a:extLst>
            </p:cNvPr>
            <p:cNvSpPr/>
            <p:nvPr/>
          </p:nvSpPr>
          <p:spPr>
            <a:xfrm>
              <a:off x="7303497" y="1916707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4" extrusionOk="0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14;p46">
              <a:extLst>
                <a:ext uri="{FF2B5EF4-FFF2-40B4-BE49-F238E27FC236}">
                  <a16:creationId xmlns:a16="http://schemas.microsoft.com/office/drawing/2014/main" id="{50DF85D7-C32B-49E2-947F-7400B090DE18}"/>
                </a:ext>
              </a:extLst>
            </p:cNvPr>
            <p:cNvSpPr/>
            <p:nvPr/>
          </p:nvSpPr>
          <p:spPr>
            <a:xfrm>
              <a:off x="7405335" y="2087629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5;p46">
              <a:extLst>
                <a:ext uri="{FF2B5EF4-FFF2-40B4-BE49-F238E27FC236}">
                  <a16:creationId xmlns:a16="http://schemas.microsoft.com/office/drawing/2014/main" id="{C662A8EB-EC8F-4EE0-9A4E-EFDD1B61AF13}"/>
                </a:ext>
              </a:extLst>
            </p:cNvPr>
            <p:cNvSpPr/>
            <p:nvPr/>
          </p:nvSpPr>
          <p:spPr>
            <a:xfrm>
              <a:off x="7439941" y="2124600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16;p46">
              <a:extLst>
                <a:ext uri="{FF2B5EF4-FFF2-40B4-BE49-F238E27FC236}">
                  <a16:creationId xmlns:a16="http://schemas.microsoft.com/office/drawing/2014/main" id="{2709E574-0AF5-423E-9750-DFCDF9BBE654}"/>
                </a:ext>
              </a:extLst>
            </p:cNvPr>
            <p:cNvSpPr/>
            <p:nvPr/>
          </p:nvSpPr>
          <p:spPr>
            <a:xfrm>
              <a:off x="7439941" y="2141564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1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17;p46">
              <a:extLst>
                <a:ext uri="{FF2B5EF4-FFF2-40B4-BE49-F238E27FC236}">
                  <a16:creationId xmlns:a16="http://schemas.microsoft.com/office/drawing/2014/main" id="{A9EE8C80-002D-4008-99E0-D801862151F5}"/>
                </a:ext>
              </a:extLst>
            </p:cNvPr>
            <p:cNvSpPr/>
            <p:nvPr/>
          </p:nvSpPr>
          <p:spPr>
            <a:xfrm>
              <a:off x="7417428" y="2111311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18;p46">
              <a:extLst>
                <a:ext uri="{FF2B5EF4-FFF2-40B4-BE49-F238E27FC236}">
                  <a16:creationId xmlns:a16="http://schemas.microsoft.com/office/drawing/2014/main" id="{1884FD18-6713-4C12-98A8-1D682BED46F5}"/>
                </a:ext>
              </a:extLst>
            </p:cNvPr>
            <p:cNvSpPr/>
            <p:nvPr/>
          </p:nvSpPr>
          <p:spPr>
            <a:xfrm>
              <a:off x="7031141" y="1979606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19;p46">
              <a:extLst>
                <a:ext uri="{FF2B5EF4-FFF2-40B4-BE49-F238E27FC236}">
                  <a16:creationId xmlns:a16="http://schemas.microsoft.com/office/drawing/2014/main" id="{D71C8659-6574-4E88-BD93-2A830527A449}"/>
                </a:ext>
              </a:extLst>
            </p:cNvPr>
            <p:cNvSpPr/>
            <p:nvPr/>
          </p:nvSpPr>
          <p:spPr>
            <a:xfrm>
              <a:off x="7065747" y="2016577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820;p46">
              <a:extLst>
                <a:ext uri="{FF2B5EF4-FFF2-40B4-BE49-F238E27FC236}">
                  <a16:creationId xmlns:a16="http://schemas.microsoft.com/office/drawing/2014/main" id="{ED25096F-F4A6-4510-A36C-23A7954B714E}"/>
                </a:ext>
              </a:extLst>
            </p:cNvPr>
            <p:cNvSpPr/>
            <p:nvPr/>
          </p:nvSpPr>
          <p:spPr>
            <a:xfrm>
              <a:off x="7065747" y="2033542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0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821;p46">
              <a:extLst>
                <a:ext uri="{FF2B5EF4-FFF2-40B4-BE49-F238E27FC236}">
                  <a16:creationId xmlns:a16="http://schemas.microsoft.com/office/drawing/2014/main" id="{F1E17E91-C2BE-4536-A6B1-46DD2528F2D8}"/>
                </a:ext>
              </a:extLst>
            </p:cNvPr>
            <p:cNvSpPr/>
            <p:nvPr/>
          </p:nvSpPr>
          <p:spPr>
            <a:xfrm>
              <a:off x="7043234" y="2003289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822;p46">
              <a:extLst>
                <a:ext uri="{FF2B5EF4-FFF2-40B4-BE49-F238E27FC236}">
                  <a16:creationId xmlns:a16="http://schemas.microsoft.com/office/drawing/2014/main" id="{15530BDE-C070-4473-A64E-28A5FFB2DEC0}"/>
                </a:ext>
              </a:extLst>
            </p:cNvPr>
            <p:cNvSpPr/>
            <p:nvPr/>
          </p:nvSpPr>
          <p:spPr>
            <a:xfrm>
              <a:off x="7153135" y="1803880"/>
              <a:ext cx="60185" cy="102450"/>
            </a:xfrm>
            <a:custGeom>
              <a:avLst/>
              <a:gdLst/>
              <a:ahLst/>
              <a:cxnLst/>
              <a:rect l="l" t="t" r="r" b="b"/>
              <a:pathLst>
                <a:path w="601852" h="1024504" extrusionOk="0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823;p46">
              <a:extLst>
                <a:ext uri="{FF2B5EF4-FFF2-40B4-BE49-F238E27FC236}">
                  <a16:creationId xmlns:a16="http://schemas.microsoft.com/office/drawing/2014/main" id="{019B26D5-42F2-485E-AB3C-B5DA2C62A66E}"/>
                </a:ext>
              </a:extLst>
            </p:cNvPr>
            <p:cNvSpPr/>
            <p:nvPr/>
          </p:nvSpPr>
          <p:spPr>
            <a:xfrm>
              <a:off x="7133360" y="1785767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24;p46">
              <a:extLst>
                <a:ext uri="{FF2B5EF4-FFF2-40B4-BE49-F238E27FC236}">
                  <a16:creationId xmlns:a16="http://schemas.microsoft.com/office/drawing/2014/main" id="{941DE4AC-D940-474D-A54C-91D6FC9BF7E8}"/>
                </a:ext>
              </a:extLst>
            </p:cNvPr>
            <p:cNvSpPr/>
            <p:nvPr/>
          </p:nvSpPr>
          <p:spPr>
            <a:xfrm>
              <a:off x="7204092" y="1883139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25;p46">
              <a:extLst>
                <a:ext uri="{FF2B5EF4-FFF2-40B4-BE49-F238E27FC236}">
                  <a16:creationId xmlns:a16="http://schemas.microsoft.com/office/drawing/2014/main" id="{5917E48A-223E-4672-97F8-8B0427EEBBF1}"/>
                </a:ext>
              </a:extLst>
            </p:cNvPr>
            <p:cNvSpPr/>
            <p:nvPr/>
          </p:nvSpPr>
          <p:spPr>
            <a:xfrm>
              <a:off x="7320153" y="2067089"/>
              <a:ext cx="33792" cy="84633"/>
            </a:xfrm>
            <a:custGeom>
              <a:avLst/>
              <a:gdLst/>
              <a:ahLst/>
              <a:cxnLst/>
              <a:rect l="l" t="t" r="r" b="b"/>
              <a:pathLst>
                <a:path w="337922" h="846332" extrusionOk="0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KNN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52E056-DC88-49AE-8E9C-12C1B171B12B}"/>
              </a:ext>
            </a:extLst>
          </p:cNvPr>
          <p:cNvGrpSpPr/>
          <p:nvPr/>
        </p:nvGrpSpPr>
        <p:grpSpPr>
          <a:xfrm>
            <a:off x="1112850" y="1982344"/>
            <a:ext cx="6646545" cy="2262505"/>
            <a:chOff x="0" y="0"/>
            <a:chExt cx="6646545" cy="226250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BCECFC-7B57-431F-AB5A-B3DD11AA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51735" cy="224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36BEB7F-4ACB-4F9D-AF9E-F1E51BB0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00" y="5080"/>
              <a:ext cx="2419985" cy="224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5E042CE-6EE7-4931-B663-79D653B4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0160"/>
              <a:ext cx="2455545" cy="22523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99938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200795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007EB5-A7B4-4762-B70A-44CC0F2960EE}"/>
              </a:ext>
            </a:extLst>
          </p:cNvPr>
          <p:cNvGrpSpPr/>
          <p:nvPr/>
        </p:nvGrpSpPr>
        <p:grpSpPr>
          <a:xfrm>
            <a:off x="929259" y="1665381"/>
            <a:ext cx="6675053" cy="3350372"/>
            <a:chOff x="0" y="0"/>
            <a:chExt cx="6766560" cy="35877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824277-D9AE-4E80-88B1-8DD0E6A01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7140" cy="358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106CC5-55A5-4CD1-9782-89268172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0"/>
              <a:ext cx="3489960" cy="35877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1766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647DAE-4224-432F-AE7B-B5B46C6675DD}"/>
              </a:ext>
            </a:extLst>
          </p:cNvPr>
          <p:cNvGrpSpPr/>
          <p:nvPr/>
        </p:nvGrpSpPr>
        <p:grpSpPr>
          <a:xfrm>
            <a:off x="855299" y="1906592"/>
            <a:ext cx="6550660" cy="2291080"/>
            <a:chOff x="0" y="0"/>
            <a:chExt cx="6550660" cy="22910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2F2463-6F7B-4C08-8185-8A5E0C4AA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17445" cy="2289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954861-E20D-4CBC-9813-81063256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00" y="15240"/>
              <a:ext cx="2366010" cy="2275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6EC338-EC36-4E30-8CC5-7BB08EEA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960" y="25400"/>
              <a:ext cx="2425700" cy="22180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7489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200795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705F8-1666-4243-B64F-1D4B30C2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23" y="1728705"/>
            <a:ext cx="6400800" cy="31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55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Confusion Matrices of the classifiers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200795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CNN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48B40-CD0F-48A5-B3FB-D49E36C8D410}"/>
              </a:ext>
            </a:extLst>
          </p:cNvPr>
          <p:cNvGrpSpPr/>
          <p:nvPr/>
        </p:nvGrpSpPr>
        <p:grpSpPr>
          <a:xfrm>
            <a:off x="855300" y="1691574"/>
            <a:ext cx="6628765" cy="2353310"/>
            <a:chOff x="0" y="0"/>
            <a:chExt cx="6629213" cy="23534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D35FA4-65CB-4F5D-AB1A-0B542CAB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412"/>
              <a:ext cx="2425065" cy="2331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986070-E4DC-4EFE-ACC2-28531014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94" y="13447"/>
              <a:ext cx="2428875" cy="2335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0CA5D8-2B05-4F7B-BCB7-0F765E4DF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588" y="0"/>
              <a:ext cx="2460625" cy="23399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775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945828"/>
            <a:ext cx="567324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Classification-wise Comparision (5-class)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396650-B806-4A4F-992C-A701B6DB5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58097"/>
              </p:ext>
            </p:extLst>
          </p:nvPr>
        </p:nvGraphicFramePr>
        <p:xfrm>
          <a:off x="855663" y="1415717"/>
          <a:ext cx="5307012" cy="1646529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737382">
                  <a:extLst>
                    <a:ext uri="{9D8B030D-6E8A-4147-A177-3AD203B41FA5}">
                      <a16:colId xmlns:a16="http://schemas.microsoft.com/office/drawing/2014/main" val="3960167367"/>
                    </a:ext>
                  </a:extLst>
                </a:gridCol>
                <a:gridCol w="565861">
                  <a:extLst>
                    <a:ext uri="{9D8B030D-6E8A-4147-A177-3AD203B41FA5}">
                      <a16:colId xmlns:a16="http://schemas.microsoft.com/office/drawing/2014/main" val="155947756"/>
                    </a:ext>
                  </a:extLst>
                </a:gridCol>
                <a:gridCol w="415178">
                  <a:extLst>
                    <a:ext uri="{9D8B030D-6E8A-4147-A177-3AD203B41FA5}">
                      <a16:colId xmlns:a16="http://schemas.microsoft.com/office/drawing/2014/main" val="804429400"/>
                    </a:ext>
                  </a:extLst>
                </a:gridCol>
                <a:gridCol w="415178">
                  <a:extLst>
                    <a:ext uri="{9D8B030D-6E8A-4147-A177-3AD203B41FA5}">
                      <a16:colId xmlns:a16="http://schemas.microsoft.com/office/drawing/2014/main" val="103381677"/>
                    </a:ext>
                  </a:extLst>
                </a:gridCol>
                <a:gridCol w="415178">
                  <a:extLst>
                    <a:ext uri="{9D8B030D-6E8A-4147-A177-3AD203B41FA5}">
                      <a16:colId xmlns:a16="http://schemas.microsoft.com/office/drawing/2014/main" val="1846389281"/>
                    </a:ext>
                  </a:extLst>
                </a:gridCol>
                <a:gridCol w="402889">
                  <a:extLst>
                    <a:ext uri="{9D8B030D-6E8A-4147-A177-3AD203B41FA5}">
                      <a16:colId xmlns:a16="http://schemas.microsoft.com/office/drawing/2014/main" val="3001079649"/>
                    </a:ext>
                  </a:extLst>
                </a:gridCol>
                <a:gridCol w="409300">
                  <a:extLst>
                    <a:ext uri="{9D8B030D-6E8A-4147-A177-3AD203B41FA5}">
                      <a16:colId xmlns:a16="http://schemas.microsoft.com/office/drawing/2014/main" val="3032164348"/>
                    </a:ext>
                  </a:extLst>
                </a:gridCol>
                <a:gridCol w="409300">
                  <a:extLst>
                    <a:ext uri="{9D8B030D-6E8A-4147-A177-3AD203B41FA5}">
                      <a16:colId xmlns:a16="http://schemas.microsoft.com/office/drawing/2014/main" val="1020800967"/>
                    </a:ext>
                  </a:extLst>
                </a:gridCol>
                <a:gridCol w="409300">
                  <a:extLst>
                    <a:ext uri="{9D8B030D-6E8A-4147-A177-3AD203B41FA5}">
                      <a16:colId xmlns:a16="http://schemas.microsoft.com/office/drawing/2014/main" val="3949432095"/>
                    </a:ext>
                  </a:extLst>
                </a:gridCol>
                <a:gridCol w="409300">
                  <a:extLst>
                    <a:ext uri="{9D8B030D-6E8A-4147-A177-3AD203B41FA5}">
                      <a16:colId xmlns:a16="http://schemas.microsoft.com/office/drawing/2014/main" val="1376455910"/>
                    </a:ext>
                  </a:extLst>
                </a:gridCol>
                <a:gridCol w="359073">
                  <a:extLst>
                    <a:ext uri="{9D8B030D-6E8A-4147-A177-3AD203B41FA5}">
                      <a16:colId xmlns:a16="http://schemas.microsoft.com/office/drawing/2014/main" val="3976251000"/>
                    </a:ext>
                  </a:extLst>
                </a:gridCol>
                <a:gridCol w="359073">
                  <a:extLst>
                    <a:ext uri="{9D8B030D-6E8A-4147-A177-3AD203B41FA5}">
                      <a16:colId xmlns:a16="http://schemas.microsoft.com/office/drawing/2014/main" val="2175157756"/>
                    </a:ext>
                  </a:extLst>
                </a:gridCol>
              </a:tblGrid>
              <a:tr h="1885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Classifier for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5-class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11862"/>
                  </a:ext>
                </a:extLst>
              </a:tr>
              <a:tr h="515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EMCI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LMCI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EMCI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LMCI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923876896"/>
                  </a:ext>
                </a:extLst>
              </a:tr>
              <a:tr h="188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0.747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0.75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0.67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1061215697"/>
                  </a:ext>
                </a:extLst>
              </a:tr>
              <a:tr h="188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0.617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3894291228"/>
                  </a:ext>
                </a:extLst>
              </a:tr>
              <a:tr h="188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0.750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0.75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0.65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0.73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0.98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0.88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0.37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2902234758"/>
                  </a:ext>
                </a:extLst>
              </a:tr>
              <a:tr h="188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0.633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249063146"/>
                  </a:ext>
                </a:extLst>
              </a:tr>
              <a:tr h="188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0.790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0.81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0.90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0.87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</a:rPr>
                        <a:t>0.77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8426" marR="58426" marT="0" marB="0"/>
                </a:tc>
                <a:extLst>
                  <a:ext uri="{0D108BD9-81ED-4DB2-BD59-A6C34878D82A}">
                    <a16:rowId xmlns:a16="http://schemas.microsoft.com/office/drawing/2014/main" val="4005683267"/>
                  </a:ext>
                </a:extLst>
              </a:tr>
            </a:tbl>
          </a:graphicData>
        </a:graphic>
      </p:graphicFrame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0CD5AB90-7539-420B-A32D-5A9236A3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3135834"/>
            <a:ext cx="7508771" cy="151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EMCI: Highest Precision RF/KNN, Highest Recall :CNN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MCI: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LMCI: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AD: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CN: Highest Precision KNN, Highest Recall :RF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945828"/>
            <a:ext cx="701795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Classification-wise Comparision (AD vs MCI vs CN)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0CD5AB90-7539-420B-A32D-5A9236A3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3409263"/>
            <a:ext cx="7508771" cy="151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MCI: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AD: Highest Precision CNN, Highest Recall :RF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CN: Highest Precision RF, Highest Recall :CNN</a:t>
            </a:r>
          </a:p>
          <a:p>
            <a:pPr marL="7620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3277C6-DED3-4484-8390-17ADB3F2D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53169"/>
              </p:ext>
            </p:extLst>
          </p:nvPr>
        </p:nvGraphicFramePr>
        <p:xfrm>
          <a:off x="855299" y="1369147"/>
          <a:ext cx="4914900" cy="1931546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160275">
                  <a:extLst>
                    <a:ext uri="{9D8B030D-6E8A-4147-A177-3AD203B41FA5}">
                      <a16:colId xmlns:a16="http://schemas.microsoft.com/office/drawing/2014/main" val="2546443448"/>
                    </a:ext>
                  </a:extLst>
                </a:gridCol>
                <a:gridCol w="718265">
                  <a:extLst>
                    <a:ext uri="{9D8B030D-6E8A-4147-A177-3AD203B41FA5}">
                      <a16:colId xmlns:a16="http://schemas.microsoft.com/office/drawing/2014/main" val="527500990"/>
                    </a:ext>
                  </a:extLst>
                </a:gridCol>
                <a:gridCol w="442009">
                  <a:extLst>
                    <a:ext uri="{9D8B030D-6E8A-4147-A177-3AD203B41FA5}">
                      <a16:colId xmlns:a16="http://schemas.microsoft.com/office/drawing/2014/main" val="2971252597"/>
                    </a:ext>
                  </a:extLst>
                </a:gridCol>
                <a:gridCol w="496033">
                  <a:extLst>
                    <a:ext uri="{9D8B030D-6E8A-4147-A177-3AD203B41FA5}">
                      <a16:colId xmlns:a16="http://schemas.microsoft.com/office/drawing/2014/main" val="2953209226"/>
                    </a:ext>
                  </a:extLst>
                </a:gridCol>
                <a:gridCol w="496033">
                  <a:extLst>
                    <a:ext uri="{9D8B030D-6E8A-4147-A177-3AD203B41FA5}">
                      <a16:colId xmlns:a16="http://schemas.microsoft.com/office/drawing/2014/main" val="1584728780"/>
                    </a:ext>
                  </a:extLst>
                </a:gridCol>
                <a:gridCol w="497261">
                  <a:extLst>
                    <a:ext uri="{9D8B030D-6E8A-4147-A177-3AD203B41FA5}">
                      <a16:colId xmlns:a16="http://schemas.microsoft.com/office/drawing/2014/main" val="1799149889"/>
                    </a:ext>
                  </a:extLst>
                </a:gridCol>
                <a:gridCol w="552512">
                  <a:extLst>
                    <a:ext uri="{9D8B030D-6E8A-4147-A177-3AD203B41FA5}">
                      <a16:colId xmlns:a16="http://schemas.microsoft.com/office/drawing/2014/main" val="2640160392"/>
                    </a:ext>
                  </a:extLst>
                </a:gridCol>
                <a:gridCol w="552512">
                  <a:extLst>
                    <a:ext uri="{9D8B030D-6E8A-4147-A177-3AD203B41FA5}">
                      <a16:colId xmlns:a16="http://schemas.microsoft.com/office/drawing/2014/main" val="972991144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Classifier for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 vs MCI vs CN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2683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74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0.73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0.87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734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4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0.78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1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5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0.87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7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28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945828"/>
            <a:ext cx="584806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Classification-wise Comparision (AD vs CN)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0CD5AB90-7539-420B-A32D-5A9236A3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3167216"/>
            <a:ext cx="7508771" cy="151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AD: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CN: Highest Precision KNN, Highest Recall :CNN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539B8E-79CD-4E0A-B8E5-776580E6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82951"/>
              </p:ext>
            </p:extLst>
          </p:nvPr>
        </p:nvGraphicFramePr>
        <p:xfrm>
          <a:off x="855299" y="1342128"/>
          <a:ext cx="3830322" cy="1680086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182507">
                  <a:extLst>
                    <a:ext uri="{9D8B030D-6E8A-4147-A177-3AD203B41FA5}">
                      <a16:colId xmlns:a16="http://schemas.microsoft.com/office/drawing/2014/main" val="3452810888"/>
                    </a:ext>
                  </a:extLst>
                </a:gridCol>
                <a:gridCol w="732028">
                  <a:extLst>
                    <a:ext uri="{9D8B030D-6E8A-4147-A177-3AD203B41FA5}">
                      <a16:colId xmlns:a16="http://schemas.microsoft.com/office/drawing/2014/main" val="2254701681"/>
                    </a:ext>
                  </a:extLst>
                </a:gridCol>
                <a:gridCol w="450479">
                  <a:extLst>
                    <a:ext uri="{9D8B030D-6E8A-4147-A177-3AD203B41FA5}">
                      <a16:colId xmlns:a16="http://schemas.microsoft.com/office/drawing/2014/main" val="2824345351"/>
                    </a:ext>
                  </a:extLst>
                </a:gridCol>
                <a:gridCol w="451730">
                  <a:extLst>
                    <a:ext uri="{9D8B030D-6E8A-4147-A177-3AD203B41FA5}">
                      <a16:colId xmlns:a16="http://schemas.microsoft.com/office/drawing/2014/main" val="81572160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904254817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3752680875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Classifier for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 vs 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66546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18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0.85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0.88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0.88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0.85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26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0.80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0.81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490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0.80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0.97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7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0.81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0.84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0.84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0.80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2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0.91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0.86    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17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59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945828"/>
            <a:ext cx="596236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Classification-wise Comparision (MCI vs AD)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0CD5AB90-7539-420B-A32D-5A9236A3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3167216"/>
            <a:ext cx="7508771" cy="151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MCI: Highest Precision KNN, Highest Recall :CNN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AD: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4F5FEE-C1FF-4ECB-8F97-80B689D97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89474"/>
              </p:ext>
            </p:extLst>
          </p:nvPr>
        </p:nvGraphicFramePr>
        <p:xfrm>
          <a:off x="855299" y="1407781"/>
          <a:ext cx="3830322" cy="1680086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182507">
                  <a:extLst>
                    <a:ext uri="{9D8B030D-6E8A-4147-A177-3AD203B41FA5}">
                      <a16:colId xmlns:a16="http://schemas.microsoft.com/office/drawing/2014/main" val="3672959859"/>
                    </a:ext>
                  </a:extLst>
                </a:gridCol>
                <a:gridCol w="732028">
                  <a:extLst>
                    <a:ext uri="{9D8B030D-6E8A-4147-A177-3AD203B41FA5}">
                      <a16:colId xmlns:a16="http://schemas.microsoft.com/office/drawing/2014/main" val="617673548"/>
                    </a:ext>
                  </a:extLst>
                </a:gridCol>
                <a:gridCol w="450479">
                  <a:extLst>
                    <a:ext uri="{9D8B030D-6E8A-4147-A177-3AD203B41FA5}">
                      <a16:colId xmlns:a16="http://schemas.microsoft.com/office/drawing/2014/main" val="774468330"/>
                    </a:ext>
                  </a:extLst>
                </a:gridCol>
                <a:gridCol w="451730">
                  <a:extLst>
                    <a:ext uri="{9D8B030D-6E8A-4147-A177-3AD203B41FA5}">
                      <a16:colId xmlns:a16="http://schemas.microsoft.com/office/drawing/2014/main" val="990774623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561179572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281727770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Classifier for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 vs 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4821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858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98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72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0.745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0.79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52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72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67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03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945828"/>
            <a:ext cx="613717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Classification-wise Comparision (MCI vs CN)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0CD5AB90-7539-420B-A32D-5A9236A3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3167216"/>
            <a:ext cx="7508771" cy="151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MCI: Highest Precision CNN, Highest Recall :KNN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CN: Highest Precision KNN, Highest Recall :CNN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CB4343-AE5C-439E-B72A-150821F6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86776"/>
              </p:ext>
            </p:extLst>
          </p:nvPr>
        </p:nvGraphicFramePr>
        <p:xfrm>
          <a:off x="855299" y="1348727"/>
          <a:ext cx="3830322" cy="1680086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182507">
                  <a:extLst>
                    <a:ext uri="{9D8B030D-6E8A-4147-A177-3AD203B41FA5}">
                      <a16:colId xmlns:a16="http://schemas.microsoft.com/office/drawing/2014/main" val="3679993119"/>
                    </a:ext>
                  </a:extLst>
                </a:gridCol>
                <a:gridCol w="732028">
                  <a:extLst>
                    <a:ext uri="{9D8B030D-6E8A-4147-A177-3AD203B41FA5}">
                      <a16:colId xmlns:a16="http://schemas.microsoft.com/office/drawing/2014/main" val="3117602751"/>
                    </a:ext>
                  </a:extLst>
                </a:gridCol>
                <a:gridCol w="450479">
                  <a:extLst>
                    <a:ext uri="{9D8B030D-6E8A-4147-A177-3AD203B41FA5}">
                      <a16:colId xmlns:a16="http://schemas.microsoft.com/office/drawing/2014/main" val="1042179467"/>
                    </a:ext>
                  </a:extLst>
                </a:gridCol>
                <a:gridCol w="451730">
                  <a:extLst>
                    <a:ext uri="{9D8B030D-6E8A-4147-A177-3AD203B41FA5}">
                      <a16:colId xmlns:a16="http://schemas.microsoft.com/office/drawing/2014/main" val="1484748296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2760606973"/>
                    </a:ext>
                  </a:extLst>
                </a:gridCol>
                <a:gridCol w="506789">
                  <a:extLst>
                    <a:ext uri="{9D8B030D-6E8A-4147-A177-3AD203B41FA5}">
                      <a16:colId xmlns:a16="http://schemas.microsoft.com/office/drawing/2014/main" val="652452120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Classifier for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 vs 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704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MCI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43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0.757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6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0.736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26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0.82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0.86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04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65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0.90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2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Motivation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Incurable, costly disease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Early detection can ensure better results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Clinical diagnosis is costly and often performed in mid stages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Using machine learning can be a faster and easier approach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aramond" panose="02020404030301010803" pitchFamily="18" charset="0"/>
              </a:rPr>
              <a:t>sMRI</a:t>
            </a:r>
            <a:r>
              <a:rPr lang="en-US" sz="1800" dirty="0">
                <a:latin typeface="Garamond" panose="02020404030301010803" pitchFamily="18" charset="0"/>
              </a:rPr>
              <a:t> can be used as it is non-invasive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26722" y="198701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Discussion and Conclusion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24" name="Grupo 12">
            <a:extLst>
              <a:ext uri="{FF2B5EF4-FFF2-40B4-BE49-F238E27FC236}">
                <a16:creationId xmlns:a16="http://schemas.microsoft.com/office/drawing/2014/main" id="{0642A76E-5D23-4D87-9A8D-31DEADF42648}"/>
              </a:ext>
            </a:extLst>
          </p:cNvPr>
          <p:cNvGrpSpPr/>
          <p:nvPr/>
        </p:nvGrpSpPr>
        <p:grpSpPr>
          <a:xfrm>
            <a:off x="4739292" y="1199770"/>
            <a:ext cx="3674493" cy="2743960"/>
            <a:chOff x="2352886" y="3223710"/>
            <a:chExt cx="689484" cy="684104"/>
          </a:xfrm>
        </p:grpSpPr>
        <p:sp>
          <p:nvSpPr>
            <p:cNvPr id="25" name="Google Shape;1115;p46">
              <a:extLst>
                <a:ext uri="{FF2B5EF4-FFF2-40B4-BE49-F238E27FC236}">
                  <a16:creationId xmlns:a16="http://schemas.microsoft.com/office/drawing/2014/main" id="{55982C9C-EA30-4F5D-A828-44128FA19AF1}"/>
                </a:ext>
              </a:extLst>
            </p:cNvPr>
            <p:cNvSpPr/>
            <p:nvPr/>
          </p:nvSpPr>
          <p:spPr>
            <a:xfrm>
              <a:off x="2671578" y="3223710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16;p46">
              <a:extLst>
                <a:ext uri="{FF2B5EF4-FFF2-40B4-BE49-F238E27FC236}">
                  <a16:creationId xmlns:a16="http://schemas.microsoft.com/office/drawing/2014/main" id="{DC771906-794D-492E-8D18-7EE34322B8FA}"/>
                </a:ext>
              </a:extLst>
            </p:cNvPr>
            <p:cNvSpPr/>
            <p:nvPr/>
          </p:nvSpPr>
          <p:spPr>
            <a:xfrm>
              <a:off x="2641942" y="3260777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17;p46">
              <a:extLst>
                <a:ext uri="{FF2B5EF4-FFF2-40B4-BE49-F238E27FC236}">
                  <a16:creationId xmlns:a16="http://schemas.microsoft.com/office/drawing/2014/main" id="{CDF311F0-00EE-4042-A567-041617812D4A}"/>
                </a:ext>
              </a:extLst>
            </p:cNvPr>
            <p:cNvSpPr/>
            <p:nvPr/>
          </p:nvSpPr>
          <p:spPr>
            <a:xfrm>
              <a:off x="2404193" y="3508860"/>
              <a:ext cx="77653" cy="105892"/>
            </a:xfrm>
            <a:custGeom>
              <a:avLst/>
              <a:gdLst/>
              <a:ahLst/>
              <a:cxnLst/>
              <a:rect l="l" t="t" r="r" b="b"/>
              <a:pathLst>
                <a:path w="776527" h="1058917" extrusionOk="0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18;p46">
              <a:extLst>
                <a:ext uri="{FF2B5EF4-FFF2-40B4-BE49-F238E27FC236}">
                  <a16:creationId xmlns:a16="http://schemas.microsoft.com/office/drawing/2014/main" id="{B6759F35-8E9C-4069-995F-1EB4BAE6F637}"/>
                </a:ext>
              </a:extLst>
            </p:cNvPr>
            <p:cNvSpPr/>
            <p:nvPr/>
          </p:nvSpPr>
          <p:spPr>
            <a:xfrm>
              <a:off x="2519217" y="3480695"/>
              <a:ext cx="173604" cy="422074"/>
            </a:xfrm>
            <a:custGeom>
              <a:avLst/>
              <a:gdLst/>
              <a:ahLst/>
              <a:cxnLst/>
              <a:rect l="l" t="t" r="r" b="b"/>
              <a:pathLst>
                <a:path w="1736039" h="4220736" extrusionOk="0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19;p46">
              <a:extLst>
                <a:ext uri="{FF2B5EF4-FFF2-40B4-BE49-F238E27FC236}">
                  <a16:creationId xmlns:a16="http://schemas.microsoft.com/office/drawing/2014/main" id="{FC317463-F58F-4086-8C93-65FF79AC0ED4}"/>
                </a:ext>
              </a:extLst>
            </p:cNvPr>
            <p:cNvSpPr/>
            <p:nvPr/>
          </p:nvSpPr>
          <p:spPr>
            <a:xfrm>
              <a:off x="2536258" y="3671128"/>
              <a:ext cx="139422" cy="93113"/>
            </a:xfrm>
            <a:custGeom>
              <a:avLst/>
              <a:gdLst/>
              <a:ahLst/>
              <a:cxnLst/>
              <a:rect l="l" t="t" r="r" b="b"/>
              <a:pathLst>
                <a:path w="1394218" h="931126" extrusionOk="0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20;p46">
              <a:extLst>
                <a:ext uri="{FF2B5EF4-FFF2-40B4-BE49-F238E27FC236}">
                  <a16:creationId xmlns:a16="http://schemas.microsoft.com/office/drawing/2014/main" id="{7846FAD6-4EC6-4233-86E3-C3A4F1DE2433}"/>
                </a:ext>
              </a:extLst>
            </p:cNvPr>
            <p:cNvSpPr/>
            <p:nvPr/>
          </p:nvSpPr>
          <p:spPr>
            <a:xfrm>
              <a:off x="2545983" y="3701060"/>
              <a:ext cx="119916" cy="81868"/>
            </a:xfrm>
            <a:custGeom>
              <a:avLst/>
              <a:gdLst/>
              <a:ahLst/>
              <a:cxnLst/>
              <a:rect l="l" t="t" r="r" b="b"/>
              <a:pathLst>
                <a:path w="1199158" h="818685" extrusionOk="0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21;p46">
              <a:extLst>
                <a:ext uri="{FF2B5EF4-FFF2-40B4-BE49-F238E27FC236}">
                  <a16:creationId xmlns:a16="http://schemas.microsoft.com/office/drawing/2014/main" id="{70DB5B0E-37C0-426A-BEA1-50C93F5FE984}"/>
                </a:ext>
              </a:extLst>
            </p:cNvPr>
            <p:cNvSpPr/>
            <p:nvPr/>
          </p:nvSpPr>
          <p:spPr>
            <a:xfrm>
              <a:off x="2476060" y="369197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22;p46">
              <a:extLst>
                <a:ext uri="{FF2B5EF4-FFF2-40B4-BE49-F238E27FC236}">
                  <a16:creationId xmlns:a16="http://schemas.microsoft.com/office/drawing/2014/main" id="{57F45F1C-776C-4BBB-8045-1EB8D59C181F}"/>
                </a:ext>
              </a:extLst>
            </p:cNvPr>
            <p:cNvSpPr/>
            <p:nvPr/>
          </p:nvSpPr>
          <p:spPr>
            <a:xfrm>
              <a:off x="2585250" y="3564606"/>
              <a:ext cx="40313" cy="61146"/>
            </a:xfrm>
            <a:custGeom>
              <a:avLst/>
              <a:gdLst/>
              <a:ahLst/>
              <a:cxnLst/>
              <a:rect l="l" t="t" r="r" b="b"/>
              <a:pathLst>
                <a:path w="403125" h="611464" extrusionOk="0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23;p46">
              <a:extLst>
                <a:ext uri="{FF2B5EF4-FFF2-40B4-BE49-F238E27FC236}">
                  <a16:creationId xmlns:a16="http://schemas.microsoft.com/office/drawing/2014/main" id="{43A9E6EB-1EA2-4B63-83F1-6BF3C9209E1F}"/>
                </a:ext>
              </a:extLst>
            </p:cNvPr>
            <p:cNvSpPr/>
            <p:nvPr/>
          </p:nvSpPr>
          <p:spPr>
            <a:xfrm>
              <a:off x="2570014" y="3631536"/>
              <a:ext cx="70782" cy="72390"/>
            </a:xfrm>
            <a:custGeom>
              <a:avLst/>
              <a:gdLst/>
              <a:ahLst/>
              <a:cxnLst/>
              <a:rect l="l" t="t" r="r" b="b"/>
              <a:pathLst>
                <a:path w="707821" h="723905" extrusionOk="0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24;p46">
              <a:extLst>
                <a:ext uri="{FF2B5EF4-FFF2-40B4-BE49-F238E27FC236}">
                  <a16:creationId xmlns:a16="http://schemas.microsoft.com/office/drawing/2014/main" id="{67CCC094-3560-45FB-B030-47A1C29F35AF}"/>
                </a:ext>
              </a:extLst>
            </p:cNvPr>
            <p:cNvSpPr/>
            <p:nvPr/>
          </p:nvSpPr>
          <p:spPr>
            <a:xfrm>
              <a:off x="2735375" y="3604036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7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25;p46">
              <a:extLst>
                <a:ext uri="{FF2B5EF4-FFF2-40B4-BE49-F238E27FC236}">
                  <a16:creationId xmlns:a16="http://schemas.microsoft.com/office/drawing/2014/main" id="{9B651FEF-D7AC-4CC5-97F2-9FBC7EDB413C}"/>
                </a:ext>
              </a:extLst>
            </p:cNvPr>
            <p:cNvSpPr/>
            <p:nvPr/>
          </p:nvSpPr>
          <p:spPr>
            <a:xfrm>
              <a:off x="2824931" y="3706805"/>
              <a:ext cx="79603" cy="58637"/>
            </a:xfrm>
            <a:custGeom>
              <a:avLst/>
              <a:gdLst/>
              <a:ahLst/>
              <a:cxnLst/>
              <a:rect l="l" t="t" r="r" b="b"/>
              <a:pathLst>
                <a:path w="796033" h="586368" extrusionOk="0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26;p46">
              <a:extLst>
                <a:ext uri="{FF2B5EF4-FFF2-40B4-BE49-F238E27FC236}">
                  <a16:creationId xmlns:a16="http://schemas.microsoft.com/office/drawing/2014/main" id="{1438C384-8ADE-4FD0-9701-6CADC64831E6}"/>
                </a:ext>
              </a:extLst>
            </p:cNvPr>
            <p:cNvSpPr/>
            <p:nvPr/>
          </p:nvSpPr>
          <p:spPr>
            <a:xfrm>
              <a:off x="2824931" y="3730991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27;p46">
              <a:extLst>
                <a:ext uri="{FF2B5EF4-FFF2-40B4-BE49-F238E27FC236}">
                  <a16:creationId xmlns:a16="http://schemas.microsoft.com/office/drawing/2014/main" id="{7226E663-ECE8-406E-8F88-0409967C0B90}"/>
                </a:ext>
              </a:extLst>
            </p:cNvPr>
            <p:cNvSpPr/>
            <p:nvPr/>
          </p:nvSpPr>
          <p:spPr>
            <a:xfrm>
              <a:off x="2921618" y="373849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28;p46">
              <a:extLst>
                <a:ext uri="{FF2B5EF4-FFF2-40B4-BE49-F238E27FC236}">
                  <a16:creationId xmlns:a16="http://schemas.microsoft.com/office/drawing/2014/main" id="{676F0E6B-C59D-472B-9327-3538DED683EC}"/>
                </a:ext>
              </a:extLst>
            </p:cNvPr>
            <p:cNvSpPr/>
            <p:nvPr/>
          </p:nvSpPr>
          <p:spPr>
            <a:xfrm>
              <a:off x="2758991" y="3668614"/>
              <a:ext cx="41799" cy="62843"/>
            </a:xfrm>
            <a:custGeom>
              <a:avLst/>
              <a:gdLst/>
              <a:ahLst/>
              <a:cxnLst/>
              <a:rect l="l" t="t" r="r" b="b"/>
              <a:pathLst>
                <a:path w="417987" h="628427" extrusionOk="0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29;p46">
              <a:extLst>
                <a:ext uri="{FF2B5EF4-FFF2-40B4-BE49-F238E27FC236}">
                  <a16:creationId xmlns:a16="http://schemas.microsoft.com/office/drawing/2014/main" id="{216BFB2F-977F-418A-9EAD-B0BC68FB1702}"/>
                </a:ext>
              </a:extLst>
            </p:cNvPr>
            <p:cNvSpPr/>
            <p:nvPr/>
          </p:nvSpPr>
          <p:spPr>
            <a:xfrm>
              <a:off x="2352886" y="3261165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8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30;p46">
              <a:extLst>
                <a:ext uri="{FF2B5EF4-FFF2-40B4-BE49-F238E27FC236}">
                  <a16:creationId xmlns:a16="http://schemas.microsoft.com/office/drawing/2014/main" id="{B5F73C08-6097-4028-827A-05E43053A7DC}"/>
                </a:ext>
              </a:extLst>
            </p:cNvPr>
            <p:cNvSpPr/>
            <p:nvPr/>
          </p:nvSpPr>
          <p:spPr>
            <a:xfrm>
              <a:off x="2442534" y="3365046"/>
              <a:ext cx="135892" cy="91161"/>
            </a:xfrm>
            <a:custGeom>
              <a:avLst/>
              <a:gdLst/>
              <a:ahLst/>
              <a:cxnLst/>
              <a:rect l="l" t="t" r="r" b="b"/>
              <a:pathLst>
                <a:path w="1358922" h="911612" extrusionOk="0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31;p46">
              <a:extLst>
                <a:ext uri="{FF2B5EF4-FFF2-40B4-BE49-F238E27FC236}">
                  <a16:creationId xmlns:a16="http://schemas.microsoft.com/office/drawing/2014/main" id="{BB56083E-BFA6-47E9-8E34-739B99D69A01}"/>
                </a:ext>
              </a:extLst>
            </p:cNvPr>
            <p:cNvSpPr/>
            <p:nvPr/>
          </p:nvSpPr>
          <p:spPr>
            <a:xfrm>
              <a:off x="2442534" y="3389232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32;p46">
              <a:extLst>
                <a:ext uri="{FF2B5EF4-FFF2-40B4-BE49-F238E27FC236}">
                  <a16:creationId xmlns:a16="http://schemas.microsoft.com/office/drawing/2014/main" id="{226C10CC-EF3B-4C08-BE4F-889C4AE25C73}"/>
                </a:ext>
              </a:extLst>
            </p:cNvPr>
            <p:cNvSpPr/>
            <p:nvPr/>
          </p:nvSpPr>
          <p:spPr>
            <a:xfrm>
              <a:off x="2376409" y="3325986"/>
              <a:ext cx="41892" cy="64677"/>
            </a:xfrm>
            <a:custGeom>
              <a:avLst/>
              <a:gdLst/>
              <a:ahLst/>
              <a:cxnLst/>
              <a:rect l="l" t="t" r="r" b="b"/>
              <a:pathLst>
                <a:path w="418915" h="646774" extrusionOk="0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608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Significance of Result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Each classifier has its own strength 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CNN performs best for early detection of AD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when false positive or false negative rate matters, precision and recall is considered.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In binary classifications, CNN and KNN performed best in terms of precision and recall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Random Forest performed well in certain cases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7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Significance of Result (continued)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In some cases, the accuracy values were in par with the values found in literature reviews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To authors knowledge, no work is done in 5 class classification.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Very little work is done in 3 class classification, and class wise precision and recall work is less available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In binary classifications, CNN and KNN performed best in terms of precision and recall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Further tuning, training and testing is needed to fully realize model potential.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33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Limitations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Dataset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Lack of quality 2d image dataset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Only a single dataset dealing with 5 class.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Small number of image instances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Oversampling reduces image diversity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With splitting the dataset, the model has lesser instances to train 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2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Limitations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Pre-processing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Not flexible like 3d images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Brain splitting could be performed to get better brain slices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More feature selection and extraction techniques could be used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15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Limitations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Algorithms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Using better kernel for SVM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More in-depth parameter tuning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Small training data so prone to overfitting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81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Working on more robust dataset with 3d image instances.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Unsupervised approaches can be taken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 Other frameworks of CNN such as </a:t>
            </a:r>
            <a:r>
              <a:rPr lang="en-US" sz="1800" dirty="0" err="1">
                <a:latin typeface="Garamond" panose="02020404030301010803" pitchFamily="18" charset="0"/>
              </a:rPr>
              <a:t>AlexNet</a:t>
            </a:r>
            <a:r>
              <a:rPr lang="en-US" sz="1800" dirty="0">
                <a:latin typeface="Garamond" panose="02020404030301010803" pitchFamily="18" charset="0"/>
              </a:rPr>
              <a:t>, VGG16, </a:t>
            </a:r>
            <a:r>
              <a:rPr lang="en-US" sz="1800" dirty="0" err="1">
                <a:latin typeface="Garamond" panose="02020404030301010803" pitchFamily="18" charset="0"/>
              </a:rPr>
              <a:t>ResNet</a:t>
            </a:r>
            <a:r>
              <a:rPr lang="en-US" sz="1800" dirty="0">
                <a:latin typeface="Garamond" panose="02020404030301010803" pitchFamily="18" charset="0"/>
              </a:rPr>
              <a:t>, Inception, GAN can be used.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PET and EEG data can be utilized in future iterations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93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6D4C71D6-955C-46E4-BF5D-C8553D5A1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3"/>
            <a:ext cx="7381025" cy="3411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Early detection is a difficult problem that is still remaining unsolvable 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Different classes are very similar and thus challenging to classify as classes increase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Early stages are similar with normal aging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Very little progress is made in 4-5 class classification.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Accuracies are not strong enough to replace clinical diagnosis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When testing accuracy can reach to 97-98% for 5-7 classes, then the models can be considered for replacing clinical diagnosis. 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18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2016600" y="198701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Thank</a:t>
            </a:r>
            <a:br>
              <a:rPr lang="en" sz="4000" dirty="0">
                <a:latin typeface="Garamond" panose="02020404030301010803" pitchFamily="18" charset="0"/>
              </a:rPr>
            </a:br>
            <a:r>
              <a:rPr lang="en" sz="4000" dirty="0">
                <a:latin typeface="Garamond" panose="02020404030301010803" pitchFamily="18" charset="0"/>
              </a:rPr>
              <a:t>You</a:t>
            </a:r>
            <a:endParaRPr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3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Thesis Objective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63;p16">
            <a:extLst>
              <a:ext uri="{FF2B5EF4-FFF2-40B4-BE49-F238E27FC236}">
                <a16:creationId xmlns:a16="http://schemas.microsoft.com/office/drawing/2014/main" id="{543C2486-F51D-4AA2-9731-AFCB1EA9B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Propose a Convolutional Neural Network for early detection of Alzheimer’s Disease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Comparing the model with other classifiers in terms of accuracy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Suggesting the best model for specific class detection in terms of precision and recall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2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9870" y="1683234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Garamond" panose="02020404030301010803" pitchFamily="18" charset="0"/>
              </a:rPr>
              <a:t>Background</a:t>
            </a:r>
            <a:endParaRPr sz="4000" dirty="0">
              <a:latin typeface="Garamond" panose="02020404030301010803" pitchFamily="18" charset="0"/>
            </a:endParaRPr>
          </a:p>
        </p:txBody>
      </p:sp>
      <p:grpSp>
        <p:nvGrpSpPr>
          <p:cNvPr id="120" name="Grupo 7">
            <a:extLst>
              <a:ext uri="{FF2B5EF4-FFF2-40B4-BE49-F238E27FC236}">
                <a16:creationId xmlns:a16="http://schemas.microsoft.com/office/drawing/2014/main" id="{11CB1EBD-A334-4D96-8A84-C177FC9B8607}"/>
              </a:ext>
            </a:extLst>
          </p:cNvPr>
          <p:cNvGrpSpPr/>
          <p:nvPr/>
        </p:nvGrpSpPr>
        <p:grpSpPr>
          <a:xfrm>
            <a:off x="4616530" y="1203967"/>
            <a:ext cx="3657600" cy="2735565"/>
            <a:chOff x="5449890" y="2388596"/>
            <a:chExt cx="677099" cy="759637"/>
          </a:xfrm>
        </p:grpSpPr>
        <p:sp>
          <p:nvSpPr>
            <p:cNvPr id="121" name="Google Shape;1302;p46">
              <a:extLst>
                <a:ext uri="{FF2B5EF4-FFF2-40B4-BE49-F238E27FC236}">
                  <a16:creationId xmlns:a16="http://schemas.microsoft.com/office/drawing/2014/main" id="{337C7B2E-AF07-4B7C-A742-DF67BDCCDED8}"/>
                </a:ext>
              </a:extLst>
            </p:cNvPr>
            <p:cNvSpPr/>
            <p:nvPr/>
          </p:nvSpPr>
          <p:spPr>
            <a:xfrm>
              <a:off x="5585132" y="2388596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303;p46">
              <a:extLst>
                <a:ext uri="{FF2B5EF4-FFF2-40B4-BE49-F238E27FC236}">
                  <a16:creationId xmlns:a16="http://schemas.microsoft.com/office/drawing/2014/main" id="{391F935B-84DF-42F0-ACF4-2DBDC71C9A84}"/>
                </a:ext>
              </a:extLst>
            </p:cNvPr>
            <p:cNvSpPr/>
            <p:nvPr/>
          </p:nvSpPr>
          <p:spPr>
            <a:xfrm>
              <a:off x="5561623" y="2401314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304;p46">
              <a:extLst>
                <a:ext uri="{FF2B5EF4-FFF2-40B4-BE49-F238E27FC236}">
                  <a16:creationId xmlns:a16="http://schemas.microsoft.com/office/drawing/2014/main" id="{19F9A5FA-D5CF-4A2A-8F6E-B045AC3131CA}"/>
                </a:ext>
              </a:extLst>
            </p:cNvPr>
            <p:cNvSpPr/>
            <p:nvPr/>
          </p:nvSpPr>
          <p:spPr>
            <a:xfrm>
              <a:off x="5561695" y="2401314"/>
              <a:ext cx="504724" cy="344515"/>
            </a:xfrm>
            <a:custGeom>
              <a:avLst/>
              <a:gdLst/>
              <a:ahLst/>
              <a:cxnLst/>
              <a:rect l="l" t="t" r="r" b="b"/>
              <a:pathLst>
                <a:path w="5047243" h="3445153" extrusionOk="0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305;p46">
              <a:extLst>
                <a:ext uri="{FF2B5EF4-FFF2-40B4-BE49-F238E27FC236}">
                  <a16:creationId xmlns:a16="http://schemas.microsoft.com/office/drawing/2014/main" id="{8494E387-7E84-40A1-B06C-0E42C2AE682E}"/>
                </a:ext>
              </a:extLst>
            </p:cNvPr>
            <p:cNvSpPr/>
            <p:nvPr/>
          </p:nvSpPr>
          <p:spPr>
            <a:xfrm>
              <a:off x="5514148" y="2579096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8" h="1115342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306;p46">
              <a:extLst>
                <a:ext uri="{FF2B5EF4-FFF2-40B4-BE49-F238E27FC236}">
                  <a16:creationId xmlns:a16="http://schemas.microsoft.com/office/drawing/2014/main" id="{3AB2A5E7-8993-419F-BEE6-8B273092CCCA}"/>
                </a:ext>
              </a:extLst>
            </p:cNvPr>
            <p:cNvSpPr/>
            <p:nvPr/>
          </p:nvSpPr>
          <p:spPr>
            <a:xfrm>
              <a:off x="5873279" y="2780382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9" h="1115343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307;p46">
              <a:extLst>
                <a:ext uri="{FF2B5EF4-FFF2-40B4-BE49-F238E27FC236}">
                  <a16:creationId xmlns:a16="http://schemas.microsoft.com/office/drawing/2014/main" id="{14BB6040-AB06-4800-99AA-CDD2305D505C}"/>
                </a:ext>
              </a:extLst>
            </p:cNvPr>
            <p:cNvSpPr/>
            <p:nvPr/>
          </p:nvSpPr>
          <p:spPr>
            <a:xfrm>
              <a:off x="5595689" y="2548855"/>
              <a:ext cx="289946" cy="179600"/>
            </a:xfrm>
            <a:custGeom>
              <a:avLst/>
              <a:gdLst/>
              <a:ahLst/>
              <a:cxnLst/>
              <a:rect l="l" t="t" r="r" b="b"/>
              <a:pathLst>
                <a:path w="2899464" h="1796003" extrusionOk="0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308;p46">
              <a:extLst>
                <a:ext uri="{FF2B5EF4-FFF2-40B4-BE49-F238E27FC236}">
                  <a16:creationId xmlns:a16="http://schemas.microsoft.com/office/drawing/2014/main" id="{EA029C79-93B4-417A-8269-D6895DAE8BFA}"/>
                </a:ext>
              </a:extLst>
            </p:cNvPr>
            <p:cNvSpPr/>
            <p:nvPr/>
          </p:nvSpPr>
          <p:spPr>
            <a:xfrm>
              <a:off x="5595689" y="2573678"/>
              <a:ext cx="250194" cy="156618"/>
            </a:xfrm>
            <a:custGeom>
              <a:avLst/>
              <a:gdLst/>
              <a:ahLst/>
              <a:cxnLst/>
              <a:rect l="l" t="t" r="r" b="b"/>
              <a:pathLst>
                <a:path w="2501945" h="1566179" extrusionOk="0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9;p46">
              <a:extLst>
                <a:ext uri="{FF2B5EF4-FFF2-40B4-BE49-F238E27FC236}">
                  <a16:creationId xmlns:a16="http://schemas.microsoft.com/office/drawing/2014/main" id="{D16C04EA-0709-4329-AC68-F541E3883760}"/>
                </a:ext>
              </a:extLst>
            </p:cNvPr>
            <p:cNvSpPr/>
            <p:nvPr/>
          </p:nvSpPr>
          <p:spPr>
            <a:xfrm>
              <a:off x="5595689" y="2598207"/>
              <a:ext cx="212867" cy="135104"/>
            </a:xfrm>
            <a:custGeom>
              <a:avLst/>
              <a:gdLst/>
              <a:ahLst/>
              <a:cxnLst/>
              <a:rect l="l" t="t" r="r" b="b"/>
              <a:pathLst>
                <a:path w="2128674" h="1351040" extrusionOk="0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0;p46">
              <a:extLst>
                <a:ext uri="{FF2B5EF4-FFF2-40B4-BE49-F238E27FC236}">
                  <a16:creationId xmlns:a16="http://schemas.microsoft.com/office/drawing/2014/main" id="{3D522784-29DD-476E-B3AB-2E54A929FCB3}"/>
                </a:ext>
              </a:extLst>
            </p:cNvPr>
            <p:cNvSpPr/>
            <p:nvPr/>
          </p:nvSpPr>
          <p:spPr>
            <a:xfrm>
              <a:off x="5474506" y="2661489"/>
              <a:ext cx="212280" cy="231733"/>
            </a:xfrm>
            <a:custGeom>
              <a:avLst/>
              <a:gdLst/>
              <a:ahLst/>
              <a:cxnLst/>
              <a:rect l="l" t="t" r="r" b="b"/>
              <a:pathLst>
                <a:path w="2122796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11;p46">
              <a:extLst>
                <a:ext uri="{FF2B5EF4-FFF2-40B4-BE49-F238E27FC236}">
                  <a16:creationId xmlns:a16="http://schemas.microsoft.com/office/drawing/2014/main" id="{2F13E79C-DE29-4C92-ACEF-97E82C628260}"/>
                </a:ext>
              </a:extLst>
            </p:cNvPr>
            <p:cNvSpPr/>
            <p:nvPr/>
          </p:nvSpPr>
          <p:spPr>
            <a:xfrm>
              <a:off x="5595689" y="2437983"/>
              <a:ext cx="20868" cy="31247"/>
            </a:xfrm>
            <a:custGeom>
              <a:avLst/>
              <a:gdLst/>
              <a:ahLst/>
              <a:cxnLst/>
              <a:rect l="l" t="t" r="r" b="b"/>
              <a:pathLst>
                <a:path w="208679" h="312470" extrusionOk="0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12;p46">
              <a:extLst>
                <a:ext uri="{FF2B5EF4-FFF2-40B4-BE49-F238E27FC236}">
                  <a16:creationId xmlns:a16="http://schemas.microsoft.com/office/drawing/2014/main" id="{40206961-495B-445A-A20C-E37298CD799E}"/>
                </a:ext>
              </a:extLst>
            </p:cNvPr>
            <p:cNvSpPr/>
            <p:nvPr/>
          </p:nvSpPr>
          <p:spPr>
            <a:xfrm>
              <a:off x="5872018" y="2838394"/>
              <a:ext cx="254971" cy="256404"/>
            </a:xfrm>
            <a:custGeom>
              <a:avLst/>
              <a:gdLst/>
              <a:ahLst/>
              <a:cxnLst/>
              <a:rect l="l" t="t" r="r" b="b"/>
              <a:pathLst>
                <a:path w="2549706" h="2564040" extrusionOk="0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13;p46">
              <a:extLst>
                <a:ext uri="{FF2B5EF4-FFF2-40B4-BE49-F238E27FC236}">
                  <a16:creationId xmlns:a16="http://schemas.microsoft.com/office/drawing/2014/main" id="{2124D5D7-1F64-4FE5-A5E8-7F9356F4D07E}"/>
                </a:ext>
              </a:extLst>
            </p:cNvPr>
            <p:cNvSpPr/>
            <p:nvPr/>
          </p:nvSpPr>
          <p:spPr>
            <a:xfrm>
              <a:off x="5890847" y="287141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14;p46">
              <a:extLst>
                <a:ext uri="{FF2B5EF4-FFF2-40B4-BE49-F238E27FC236}">
                  <a16:creationId xmlns:a16="http://schemas.microsoft.com/office/drawing/2014/main" id="{EC4FF48D-6F8E-47B4-A610-D83B96E3D5C7}"/>
                </a:ext>
              </a:extLst>
            </p:cNvPr>
            <p:cNvSpPr/>
            <p:nvPr/>
          </p:nvSpPr>
          <p:spPr>
            <a:xfrm>
              <a:off x="5938027" y="2899900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3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15;p46">
              <a:extLst>
                <a:ext uri="{FF2B5EF4-FFF2-40B4-BE49-F238E27FC236}">
                  <a16:creationId xmlns:a16="http://schemas.microsoft.com/office/drawing/2014/main" id="{36BD1B28-10E3-4D59-85E3-A3DD936BE494}"/>
                </a:ext>
              </a:extLst>
            </p:cNvPr>
            <p:cNvSpPr/>
            <p:nvPr/>
          </p:nvSpPr>
          <p:spPr>
            <a:xfrm>
              <a:off x="5985208" y="292662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16;p46">
              <a:extLst>
                <a:ext uri="{FF2B5EF4-FFF2-40B4-BE49-F238E27FC236}">
                  <a16:creationId xmlns:a16="http://schemas.microsoft.com/office/drawing/2014/main" id="{19A4C31F-5F2A-447B-8320-B039CE572742}"/>
                </a:ext>
              </a:extLst>
            </p:cNvPr>
            <p:cNvSpPr/>
            <p:nvPr/>
          </p:nvSpPr>
          <p:spPr>
            <a:xfrm>
              <a:off x="6032389" y="2955109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17;p46">
              <a:extLst>
                <a:ext uri="{FF2B5EF4-FFF2-40B4-BE49-F238E27FC236}">
                  <a16:creationId xmlns:a16="http://schemas.microsoft.com/office/drawing/2014/main" id="{72EE22B4-7D0A-441C-B0CD-A451D1282A66}"/>
                </a:ext>
              </a:extLst>
            </p:cNvPr>
            <p:cNvSpPr/>
            <p:nvPr/>
          </p:nvSpPr>
          <p:spPr>
            <a:xfrm>
              <a:off x="5449890" y="2673790"/>
              <a:ext cx="212279" cy="231733"/>
            </a:xfrm>
            <a:custGeom>
              <a:avLst/>
              <a:gdLst/>
              <a:ahLst/>
              <a:cxnLst/>
              <a:rect l="l" t="t" r="r" b="b"/>
              <a:pathLst>
                <a:path w="2122795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18;p46">
              <a:extLst>
                <a:ext uri="{FF2B5EF4-FFF2-40B4-BE49-F238E27FC236}">
                  <a16:creationId xmlns:a16="http://schemas.microsoft.com/office/drawing/2014/main" id="{F97BE1F5-E1DE-4F83-A4E2-BE5A44648F2F}"/>
                </a:ext>
              </a:extLst>
            </p:cNvPr>
            <p:cNvSpPr/>
            <p:nvPr/>
          </p:nvSpPr>
          <p:spPr>
            <a:xfrm>
              <a:off x="5464322" y="2708351"/>
              <a:ext cx="168633" cy="109625"/>
            </a:xfrm>
            <a:custGeom>
              <a:avLst/>
              <a:gdLst/>
              <a:ahLst/>
              <a:cxnLst/>
              <a:rect l="l" t="t" r="r" b="b"/>
              <a:pathLst>
                <a:path w="1686333" h="1096251" extrusionOk="0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319;p46">
              <a:extLst>
                <a:ext uri="{FF2B5EF4-FFF2-40B4-BE49-F238E27FC236}">
                  <a16:creationId xmlns:a16="http://schemas.microsoft.com/office/drawing/2014/main" id="{6F3B22AD-36B6-49BA-AA8A-4C65F5484EC2}"/>
                </a:ext>
              </a:extLst>
            </p:cNvPr>
            <p:cNvSpPr/>
            <p:nvPr/>
          </p:nvSpPr>
          <p:spPr>
            <a:xfrm>
              <a:off x="5464322" y="2733173"/>
              <a:ext cx="135054" cy="90241"/>
            </a:xfrm>
            <a:custGeom>
              <a:avLst/>
              <a:gdLst/>
              <a:ahLst/>
              <a:cxnLst/>
              <a:rect l="l" t="t" r="r" b="b"/>
              <a:pathLst>
                <a:path w="1350536" h="902407" extrusionOk="0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320;p46">
              <a:extLst>
                <a:ext uri="{FF2B5EF4-FFF2-40B4-BE49-F238E27FC236}">
                  <a16:creationId xmlns:a16="http://schemas.microsoft.com/office/drawing/2014/main" id="{6EF39002-7DDB-401D-9486-C16206325688}"/>
                </a:ext>
              </a:extLst>
            </p:cNvPr>
            <p:cNvSpPr/>
            <p:nvPr/>
          </p:nvSpPr>
          <p:spPr>
            <a:xfrm>
              <a:off x="5681609" y="2910721"/>
              <a:ext cx="170985" cy="237512"/>
            </a:xfrm>
            <a:custGeom>
              <a:avLst/>
              <a:gdLst/>
              <a:ahLst/>
              <a:cxnLst/>
              <a:rect l="l" t="t" r="r" b="b"/>
              <a:pathLst>
                <a:path w="1709846" h="2375115" extrusionOk="0">
                  <a:moveTo>
                    <a:pt x="714212" y="714693"/>
                  </a:moveTo>
                  <a:cubicBezTo>
                    <a:pt x="714212" y="860077"/>
                    <a:pt x="681881" y="953328"/>
                    <a:pt x="617220" y="993713"/>
                  </a:cubicBezTo>
                  <a:cubicBezTo>
                    <a:pt x="552559" y="1034097"/>
                    <a:pt x="465854" y="1023083"/>
                    <a:pt x="357106" y="959937"/>
                  </a:cubicBezTo>
                  <a:cubicBezTo>
                    <a:pt x="248358" y="897525"/>
                    <a:pt x="161653" y="808679"/>
                    <a:pt x="96992" y="693400"/>
                  </a:cubicBezTo>
                  <a:cubicBezTo>
                    <a:pt x="32331" y="578855"/>
                    <a:pt x="0" y="448157"/>
                    <a:pt x="0" y="302773"/>
                  </a:cubicBezTo>
                  <a:cubicBezTo>
                    <a:pt x="0" y="157389"/>
                    <a:pt x="32331" y="64138"/>
                    <a:pt x="96992" y="23754"/>
                  </a:cubicBezTo>
                  <a:cubicBezTo>
                    <a:pt x="161653" y="-16631"/>
                    <a:pt x="248358" y="-5617"/>
                    <a:pt x="357106" y="57529"/>
                  </a:cubicBezTo>
                  <a:cubicBezTo>
                    <a:pt x="465854" y="120676"/>
                    <a:pt x="552559" y="208788"/>
                    <a:pt x="617220" y="324067"/>
                  </a:cubicBezTo>
                  <a:cubicBezTo>
                    <a:pt x="681881" y="438611"/>
                    <a:pt x="714212" y="568576"/>
                    <a:pt x="714212" y="714693"/>
                  </a:cubicBezTo>
                  <a:close/>
                  <a:moveTo>
                    <a:pt x="486428" y="583261"/>
                  </a:moveTo>
                  <a:cubicBezTo>
                    <a:pt x="486428" y="503961"/>
                    <a:pt x="474672" y="440080"/>
                    <a:pt x="450424" y="390150"/>
                  </a:cubicBezTo>
                  <a:cubicBezTo>
                    <a:pt x="426176" y="340220"/>
                    <a:pt x="395315" y="304976"/>
                    <a:pt x="357841" y="282948"/>
                  </a:cubicBezTo>
                  <a:cubicBezTo>
                    <a:pt x="318897" y="260186"/>
                    <a:pt x="287301" y="260186"/>
                    <a:pt x="263053" y="281479"/>
                  </a:cubicBezTo>
                  <a:cubicBezTo>
                    <a:pt x="240275" y="304242"/>
                    <a:pt x="228518" y="354905"/>
                    <a:pt x="228518" y="433471"/>
                  </a:cubicBezTo>
                  <a:cubicBezTo>
                    <a:pt x="228518" y="512771"/>
                    <a:pt x="240275" y="577387"/>
                    <a:pt x="263053" y="627316"/>
                  </a:cubicBezTo>
                  <a:cubicBezTo>
                    <a:pt x="287301" y="677246"/>
                    <a:pt x="318897" y="713225"/>
                    <a:pt x="357841" y="735253"/>
                  </a:cubicBezTo>
                  <a:cubicBezTo>
                    <a:pt x="395315" y="757281"/>
                    <a:pt x="426176" y="757281"/>
                    <a:pt x="450424" y="735253"/>
                  </a:cubicBezTo>
                  <a:cubicBezTo>
                    <a:pt x="473937" y="713225"/>
                    <a:pt x="486428" y="661827"/>
                    <a:pt x="486428" y="583261"/>
                  </a:cubicBezTo>
                  <a:close/>
                  <a:moveTo>
                    <a:pt x="1107322" y="527457"/>
                  </a:moveTo>
                  <a:lnTo>
                    <a:pt x="1387275" y="688994"/>
                  </a:lnTo>
                  <a:lnTo>
                    <a:pt x="598850" y="1845456"/>
                  </a:lnTo>
                  <a:lnTo>
                    <a:pt x="318897" y="1683918"/>
                  </a:lnTo>
                  <a:lnTo>
                    <a:pt x="1107322" y="527457"/>
                  </a:lnTo>
                  <a:close/>
                  <a:moveTo>
                    <a:pt x="1709846" y="2072343"/>
                  </a:moveTo>
                  <a:cubicBezTo>
                    <a:pt x="1709846" y="2217726"/>
                    <a:pt x="1677516" y="2310978"/>
                    <a:pt x="1612855" y="2351362"/>
                  </a:cubicBezTo>
                  <a:cubicBezTo>
                    <a:pt x="1548194" y="2391746"/>
                    <a:pt x="1461489" y="2380732"/>
                    <a:pt x="1352741" y="2317586"/>
                  </a:cubicBezTo>
                  <a:cubicBezTo>
                    <a:pt x="1243992" y="2255174"/>
                    <a:pt x="1157288" y="2166328"/>
                    <a:pt x="1092626" y="2051049"/>
                  </a:cubicBezTo>
                  <a:cubicBezTo>
                    <a:pt x="1027965" y="1936504"/>
                    <a:pt x="995635" y="1805806"/>
                    <a:pt x="995635" y="1660422"/>
                  </a:cubicBezTo>
                  <a:cubicBezTo>
                    <a:pt x="995635" y="1515038"/>
                    <a:pt x="1027965" y="1421787"/>
                    <a:pt x="1092626" y="1381403"/>
                  </a:cubicBezTo>
                  <a:cubicBezTo>
                    <a:pt x="1157288" y="1341019"/>
                    <a:pt x="1243992" y="1352032"/>
                    <a:pt x="1352741" y="1415179"/>
                  </a:cubicBezTo>
                  <a:cubicBezTo>
                    <a:pt x="1461489" y="1477591"/>
                    <a:pt x="1548194" y="1566436"/>
                    <a:pt x="1612855" y="1681715"/>
                  </a:cubicBezTo>
                  <a:cubicBezTo>
                    <a:pt x="1677516" y="1796260"/>
                    <a:pt x="1709846" y="1926959"/>
                    <a:pt x="1709846" y="2072343"/>
                  </a:cubicBezTo>
                  <a:close/>
                  <a:moveTo>
                    <a:pt x="1482063" y="1940910"/>
                  </a:moveTo>
                  <a:cubicBezTo>
                    <a:pt x="1482063" y="1861609"/>
                    <a:pt x="1470306" y="1797729"/>
                    <a:pt x="1446058" y="1747799"/>
                  </a:cubicBezTo>
                  <a:cubicBezTo>
                    <a:pt x="1421810" y="1697869"/>
                    <a:pt x="1390949" y="1662625"/>
                    <a:pt x="1353475" y="1640597"/>
                  </a:cubicBezTo>
                  <a:cubicBezTo>
                    <a:pt x="1314532" y="1617835"/>
                    <a:pt x="1282936" y="1617835"/>
                    <a:pt x="1258688" y="1639128"/>
                  </a:cubicBezTo>
                  <a:cubicBezTo>
                    <a:pt x="1235910" y="1661890"/>
                    <a:pt x="1224153" y="1712555"/>
                    <a:pt x="1224153" y="1791121"/>
                  </a:cubicBezTo>
                  <a:cubicBezTo>
                    <a:pt x="1224153" y="1870421"/>
                    <a:pt x="1235910" y="1935036"/>
                    <a:pt x="1258688" y="1984965"/>
                  </a:cubicBezTo>
                  <a:cubicBezTo>
                    <a:pt x="1282936" y="2034895"/>
                    <a:pt x="1314532" y="2070874"/>
                    <a:pt x="1353475" y="2092902"/>
                  </a:cubicBezTo>
                  <a:cubicBezTo>
                    <a:pt x="1390949" y="2114930"/>
                    <a:pt x="1421810" y="2114930"/>
                    <a:pt x="1446058" y="2092902"/>
                  </a:cubicBezTo>
                  <a:cubicBezTo>
                    <a:pt x="1469571" y="2071608"/>
                    <a:pt x="1482063" y="2020210"/>
                    <a:pt x="1482063" y="194091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73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Alzhiemer’s Disease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163;p16">
            <a:extLst>
              <a:ext uri="{FF2B5EF4-FFF2-40B4-BE49-F238E27FC236}">
                <a16:creationId xmlns:a16="http://schemas.microsoft.com/office/drawing/2014/main" id="{B73E5C82-8545-4502-A5B3-99FAA5E7E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Frequently forget things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Early stages are similar with normal elderly aging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Has no permanent cure at the moment</a:t>
            </a:r>
          </a:p>
          <a:p>
            <a:pPr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Mild Cognitive Impairment 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4582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Risk Factors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299" y="1409224"/>
            <a:ext cx="7161649" cy="324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Age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Mostly effects elderly population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Risk doubles for every five year for people aged over 64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Sex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Data shows women are more prone to AD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Can be attributed to women generally living longer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Family History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</a:rPr>
              <a:t>Environmental and </a:t>
            </a:r>
            <a:r>
              <a:rPr lang="en-US" sz="1800" dirty="0" err="1">
                <a:latin typeface="Garamond" panose="02020404030301010803" pitchFamily="18" charset="0"/>
              </a:rPr>
              <a:t>Herediatry</a:t>
            </a:r>
            <a:r>
              <a:rPr lang="en-US" sz="1800" dirty="0">
                <a:latin typeface="Garamond" panose="02020404030301010803" pitchFamily="18" charset="0"/>
              </a:rPr>
              <a:t> factors play a role</a:t>
            </a: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76200" indent="0">
              <a:buClr>
                <a:schemeClr val="accent1">
                  <a:lumMod val="75000"/>
                </a:schemeClr>
              </a:buClr>
              <a:buNone/>
            </a:pP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86952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1688</Words>
  <Application>Microsoft Office PowerPoint</Application>
  <PresentationFormat>On-screen Show (16:9)</PresentationFormat>
  <Paragraphs>619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Barlow Light</vt:lpstr>
      <vt:lpstr>Garamond</vt:lpstr>
      <vt:lpstr>Barlow</vt:lpstr>
      <vt:lpstr>Wingdings</vt:lpstr>
      <vt:lpstr>Times New Roman</vt:lpstr>
      <vt:lpstr>Minola template</vt:lpstr>
      <vt:lpstr>Early Detection of Alzheimer’s Disease Using Deep Learning</vt:lpstr>
      <vt:lpstr>Submitted By</vt:lpstr>
      <vt:lpstr>Acknowledgement</vt:lpstr>
      <vt:lpstr>Introduction</vt:lpstr>
      <vt:lpstr>Motivation</vt:lpstr>
      <vt:lpstr>Thesis Objective</vt:lpstr>
      <vt:lpstr>Background</vt:lpstr>
      <vt:lpstr>Alzhiemer’s Disease</vt:lpstr>
      <vt:lpstr>Risk Factors</vt:lpstr>
      <vt:lpstr>Biomarkers</vt:lpstr>
      <vt:lpstr>Symptoms</vt:lpstr>
      <vt:lpstr>Diagnosis</vt:lpstr>
      <vt:lpstr>Structural Magnetic Resonance Imaging</vt:lpstr>
      <vt:lpstr>Organizations</vt:lpstr>
      <vt:lpstr>Machine Learning and Deep Learning</vt:lpstr>
      <vt:lpstr>Literature Review</vt:lpstr>
      <vt:lpstr>Literature Statistics</vt:lpstr>
      <vt:lpstr>Literature Statistics (Continued)</vt:lpstr>
      <vt:lpstr>Literature Statistics (Continued)</vt:lpstr>
      <vt:lpstr>Methodology</vt:lpstr>
      <vt:lpstr>Dataset Description</vt:lpstr>
      <vt:lpstr>Methods</vt:lpstr>
      <vt:lpstr>Data Pre-Processing</vt:lpstr>
      <vt:lpstr>Tools and libraries used</vt:lpstr>
      <vt:lpstr>Model training and classification</vt:lpstr>
      <vt:lpstr>Model training and classification</vt:lpstr>
      <vt:lpstr>Model training and classification</vt:lpstr>
      <vt:lpstr>Model training and classification</vt:lpstr>
      <vt:lpstr>Model training and classification</vt:lpstr>
      <vt:lpstr>Model training and classification</vt:lpstr>
      <vt:lpstr>Results</vt:lpstr>
      <vt:lpstr>Confusion Matrix</vt:lpstr>
      <vt:lpstr>Confusion Matrix</vt:lpstr>
      <vt:lpstr>Overall Performance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Confusion Matrices of the classifiers</vt:lpstr>
      <vt:lpstr>Classification-wise Comparision (5-class)</vt:lpstr>
      <vt:lpstr>Classification-wise Comparision (AD vs MCI vs CN)</vt:lpstr>
      <vt:lpstr>Classification-wise Comparision (AD vs CN)</vt:lpstr>
      <vt:lpstr>Classification-wise Comparision (MCI vs AD)</vt:lpstr>
      <vt:lpstr>Classification-wise Comparision (MCI vs CN)</vt:lpstr>
      <vt:lpstr>Discussion and Conclusion</vt:lpstr>
      <vt:lpstr>Significance of Result</vt:lpstr>
      <vt:lpstr>Significance of Result (continued)</vt:lpstr>
      <vt:lpstr>Limitations</vt:lpstr>
      <vt:lpstr>Limitations</vt:lpstr>
      <vt:lpstr>Limitations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Mohammad Fahim Shahriar</dc:creator>
  <cp:lastModifiedBy>Mohammad Fahim Shahriar</cp:lastModifiedBy>
  <cp:revision>103</cp:revision>
  <dcterms:modified xsi:type="dcterms:W3CDTF">2023-01-12T21:00:09Z</dcterms:modified>
</cp:coreProperties>
</file>