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17"/>
  </p:notesMasterIdLst>
  <p:handoutMasterIdLst>
    <p:handoutMasterId r:id="rId18"/>
  </p:handoutMasterIdLst>
  <p:sldIdLst>
    <p:sldId id="257" r:id="rId5"/>
    <p:sldId id="389" r:id="rId6"/>
    <p:sldId id="270" r:id="rId7"/>
    <p:sldId id="384" r:id="rId8"/>
    <p:sldId id="392" r:id="rId9"/>
    <p:sldId id="268" r:id="rId10"/>
    <p:sldId id="279" r:id="rId11"/>
    <p:sldId id="393" r:id="rId12"/>
    <p:sldId id="394" r:id="rId13"/>
    <p:sldId id="281" r:id="rId14"/>
    <p:sldId id="395" r:id="rId15"/>
    <p:sldId id="39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335B"/>
    <a:srgbClr val="CCE8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3725" autoAdjust="0"/>
  </p:normalViewPr>
  <p:slideViewPr>
    <p:cSldViewPr snapToGrid="0">
      <p:cViewPr varScale="1">
        <p:scale>
          <a:sx n="105" d="100"/>
          <a:sy n="105" d="100"/>
        </p:scale>
        <p:origin x="120" y="306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2709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48" d="100"/>
          <a:sy n="48" d="100"/>
        </p:scale>
        <p:origin x="1911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1471C2C-1567-47F4-803E-468024209D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8F5B09-2954-46C6-97BB-9E10649FE2C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7F2C1D-F243-42AB-ADF2-E7CB4E04900E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9A204B-EBA9-4C6D-BFB2-A104F00C8E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5F72FC-4D2D-4E5B-A4DD-62E2C822FB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CDBB5-5B4A-4483-935D-A73935186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2377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0CE34E-5667-4A32-A6BA-10C7A552BC63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CCE34D-CFF1-4FFE-815B-D050E7ED2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362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835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041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3312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5837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304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8194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E68F591-F3C7-4872-BBA0-0693794F4F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99414" y="1051551"/>
            <a:ext cx="3565524" cy="2384898"/>
          </a:xfrm>
        </p:spPr>
        <p:txBody>
          <a:bodyPr anchor="b" anchorCtr="0">
            <a:noAutofit/>
          </a:bodyPr>
          <a:lstStyle/>
          <a:p>
            <a:r>
              <a:rPr lang="en-US" sz="4800" dirty="0"/>
              <a:t>3DFloat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67766A8-18D5-4391-8DB7-7BFF642763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52360" cy="685800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38AD48E-7D67-4BE9-97B6-DB64DE525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6FF8E2-165B-49EB-8120-14190F949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915300" y="5534727"/>
            <a:ext cx="667802" cy="631474"/>
            <a:chOff x="10478914" y="1506691"/>
            <a:chExt cx="667802" cy="631474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9B763A7-EE7D-4306-8306-01E8C86E635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B3A935F-6844-4FCE-B0AE-5492715A58F1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16EB97-6E8A-4B50-8701-7CB158044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>
            <a:noAutofit/>
          </a:bodyPr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00948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7931" y="5260967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 rot="2700000">
            <a:off x="10834944" y="17126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8100000">
            <a:off x="10849344" y="51834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BCCE83C-72C8-4181-8D03-7CFB23A6F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C6FCDFCC-38D1-43A4-918F-491DBA6B2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3563936" cy="535354"/>
          </a:xfrm>
        </p:spPr>
        <p:txBody>
          <a:bodyPr anchor="b">
            <a:noAutofit/>
          </a:bodyPr>
          <a:lstStyle>
            <a:lvl1pPr marL="0" indent="0">
              <a:buNone/>
              <a:defRPr sz="20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8A9CB740-8581-4D62-8481-7ECBBEDA7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476" y="2432304"/>
            <a:ext cx="3563936" cy="3515555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AB16E493-D962-46EC-BBB8-D7E68A6404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41573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23" name="Content Placeholder 5">
            <a:extLst>
              <a:ext uri="{FF2B5EF4-FFF2-40B4-BE49-F238E27FC236}">
                <a16:creationId xmlns:a16="http://schemas.microsoft.com/office/drawing/2014/main" id="{88CC7C67-1BA6-42A6-B9D3-8EDF70A3DB3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41573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C17092A6-D0E6-4EF2-B3B8-AE35438D4D77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139659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 dirty="0"/>
              <a:t>Click to EDIT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4534254A-2561-400F-87CB-18A8D35381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39659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2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949202B-67AE-417A-A336-DF5257FFD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786D546-2834-435F-950F-DCEFE654B3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BD763BD-EAC5-4DB8-81AF-9743BB6A957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46AF837-10C6-44A5-B8D6-960A57487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225773" y="38522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477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97246E34-E6EE-4BF3-A0D3-A20868B5A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45BE5FFB-47D1-4474-B6CA-C3C936DF2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008D9209-1A62-4AC3-BF92-94348A9BC06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56248" y="54864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FADBFB6B-1787-4549-91B6-D748C66B13C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556248" y="342900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6966E3E-9B30-4375-AC9A-23256CC87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61347" y="125399"/>
            <a:ext cx="1404698" cy="1155641"/>
            <a:chOff x="11161347" y="125399"/>
            <a:chExt cx="1404698" cy="1155641"/>
          </a:xfrm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4EBBC5A2-A37E-47DF-9230-9A75067F188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161347" y="125399"/>
              <a:ext cx="1341675" cy="926985"/>
            </a:xfrm>
            <a:custGeom>
              <a:avLst/>
              <a:gdLst>
                <a:gd name="connsiteX0" fmla="*/ 1049126 w 1341675"/>
                <a:gd name="connsiteY0" fmla="*/ 8962 h 926985"/>
                <a:gd name="connsiteX1" fmla="*/ 1341675 w 1341675"/>
                <a:gd name="connsiteY1" fmla="*/ 301511 h 926985"/>
                <a:gd name="connsiteX2" fmla="*/ 1130649 w 1341675"/>
                <a:gd name="connsiteY2" fmla="*/ 512537 h 926985"/>
                <a:gd name="connsiteX3" fmla="*/ 1107397 w 1341675"/>
                <a:gd name="connsiteY3" fmla="*/ 499917 h 926985"/>
                <a:gd name="connsiteX4" fmla="*/ 926985 w 1341675"/>
                <a:gd name="connsiteY4" fmla="*/ 463493 h 926985"/>
                <a:gd name="connsiteX5" fmla="*/ 463493 w 1341675"/>
                <a:gd name="connsiteY5" fmla="*/ 926985 h 926985"/>
                <a:gd name="connsiteX6" fmla="*/ 0 w 1341675"/>
                <a:gd name="connsiteY6" fmla="*/ 926985 h 926985"/>
                <a:gd name="connsiteX7" fmla="*/ 926985 w 1341675"/>
                <a:gd name="connsiteY7" fmla="*/ 0 h 926985"/>
                <a:gd name="connsiteX8" fmla="*/ 1021763 w 1341675"/>
                <a:gd name="connsiteY8" fmla="*/ 4786 h 926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1675" h="926985">
                  <a:moveTo>
                    <a:pt x="1049126" y="8962"/>
                  </a:moveTo>
                  <a:lnTo>
                    <a:pt x="1341675" y="301511"/>
                  </a:lnTo>
                  <a:lnTo>
                    <a:pt x="1130649" y="512537"/>
                  </a:lnTo>
                  <a:lnTo>
                    <a:pt x="1107397" y="499917"/>
                  </a:lnTo>
                  <a:cubicBezTo>
                    <a:pt x="1051945" y="476462"/>
                    <a:pt x="990979" y="463493"/>
                    <a:pt x="926985" y="463493"/>
                  </a:cubicBezTo>
                  <a:cubicBezTo>
                    <a:pt x="671005" y="463493"/>
                    <a:pt x="463493" y="671005"/>
                    <a:pt x="463493" y="926985"/>
                  </a:cubicBezTo>
                  <a:lnTo>
                    <a:pt x="0" y="926985"/>
                  </a:lnTo>
                  <a:cubicBezTo>
                    <a:pt x="0" y="415026"/>
                    <a:pt x="415025" y="0"/>
                    <a:pt x="926985" y="0"/>
                  </a:cubicBezTo>
                  <a:cubicBezTo>
                    <a:pt x="958982" y="0"/>
                    <a:pt x="990601" y="1621"/>
                    <a:pt x="1021763" y="478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54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11781B9A-C230-4FFC-90A8-E0571B1DEDA7}"/>
                </a:ext>
              </a:extLst>
            </p:cNvPr>
            <p:cNvSpPr/>
            <p:nvPr/>
          </p:nvSpPr>
          <p:spPr>
            <a:xfrm rot="2700000">
              <a:off x="11798454" y="994196"/>
              <a:ext cx="107098" cy="46658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innerShdw blurRad="63500" dist="254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295925C-3570-40F1-B3CE-07D947ED464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228590" y="129580"/>
              <a:ext cx="1337455" cy="1042921"/>
            </a:xfrm>
            <a:custGeom>
              <a:avLst/>
              <a:gdLst>
                <a:gd name="connsiteX0" fmla="*/ 1084058 w 1337455"/>
                <a:gd name="connsiteY0" fmla="*/ 16081 h 1042921"/>
                <a:gd name="connsiteX1" fmla="*/ 1337455 w 1337455"/>
                <a:gd name="connsiteY1" fmla="*/ 269477 h 1042921"/>
                <a:gd name="connsiteX2" fmla="*/ 1060775 w 1337455"/>
                <a:gd name="connsiteY2" fmla="*/ 546158 h 1042921"/>
                <a:gd name="connsiteX3" fmla="*/ 1020394 w 1337455"/>
                <a:gd name="connsiteY3" fmla="*/ 532055 h 1042921"/>
                <a:gd name="connsiteX4" fmla="*/ 926985 w 1337455"/>
                <a:gd name="connsiteY4" fmla="*/ 521461 h 1042921"/>
                <a:gd name="connsiteX5" fmla="*/ 463492 w 1337455"/>
                <a:gd name="connsiteY5" fmla="*/ 1042921 h 1042921"/>
                <a:gd name="connsiteX6" fmla="*/ 0 w 1337455"/>
                <a:gd name="connsiteY6" fmla="*/ 1042921 h 1042921"/>
                <a:gd name="connsiteX7" fmla="*/ 926984 w 1337455"/>
                <a:gd name="connsiteY7" fmla="*/ 0 h 1042921"/>
                <a:gd name="connsiteX8" fmla="*/ 1021763 w 1337455"/>
                <a:gd name="connsiteY8" fmla="*/ 5384 h 104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7455" h="1042921">
                  <a:moveTo>
                    <a:pt x="1084058" y="16081"/>
                  </a:moveTo>
                  <a:lnTo>
                    <a:pt x="1337455" y="269477"/>
                  </a:lnTo>
                  <a:lnTo>
                    <a:pt x="1060775" y="546158"/>
                  </a:lnTo>
                  <a:lnTo>
                    <a:pt x="1020394" y="532055"/>
                  </a:lnTo>
                  <a:cubicBezTo>
                    <a:pt x="990222" y="525109"/>
                    <a:pt x="958982" y="521461"/>
                    <a:pt x="926985" y="521461"/>
                  </a:cubicBezTo>
                  <a:cubicBezTo>
                    <a:pt x="671005" y="521461"/>
                    <a:pt x="463493" y="754927"/>
                    <a:pt x="463492" y="1042921"/>
                  </a:cubicBezTo>
                  <a:lnTo>
                    <a:pt x="0" y="1042921"/>
                  </a:lnTo>
                  <a:cubicBezTo>
                    <a:pt x="0" y="466932"/>
                    <a:pt x="415025" y="0"/>
                    <a:pt x="926984" y="0"/>
                  </a:cubicBezTo>
                  <a:cubicBezTo>
                    <a:pt x="958982" y="0"/>
                    <a:pt x="990600" y="1824"/>
                    <a:pt x="1021763" y="5384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94664AE-6DC5-428F-9AC4-5A8F67571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4036" y="5610392"/>
            <a:ext cx="667802" cy="631474"/>
            <a:chOff x="10478914" y="1506691"/>
            <a:chExt cx="667802" cy="63147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288F304-7DF7-42FB-BD6F-D575128A1DDE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04835D9-7DE9-4DDD-A6C2-1C526822700A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3C43C1C-00B3-40E0-B073-B8C56206D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303845" y="54272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319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12362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165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332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562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0923D16-1EC5-4C17-ABA8-B13A1256B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4" y="549275"/>
            <a:ext cx="3565524" cy="1997855"/>
          </a:xfrm>
        </p:spPr>
        <p:txBody>
          <a:bodyPr wrap="square" anchor="b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0294D8B-CF64-4C26-8C78-57A375E7D33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0863" y="2677306"/>
            <a:ext cx="3565525" cy="3415519"/>
          </a:xfrm>
        </p:spPr>
        <p:txBody>
          <a:bodyPr anchor="t" anchorCtr="0">
            <a:noAutofit/>
          </a:bodyPr>
          <a:lstStyle>
            <a:lvl1pPr>
              <a:buNone/>
              <a:defRPr/>
            </a:lvl1pPr>
          </a:lstStyle>
          <a:p>
            <a:pPr>
              <a:lnSpc>
                <a:spcPct val="120000"/>
              </a:lnSpc>
            </a:pPr>
            <a:r>
              <a:rPr lang="en-US" sz="1600" dirty="0"/>
              <a:t>Click to add text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7BCF456-426F-435B-8DF0-A32A44F5A8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08928" y="1596771"/>
            <a:ext cx="3448558" cy="3448558"/>
          </a:xfrm>
          <a:custGeom>
            <a:avLst/>
            <a:gdLst>
              <a:gd name="connsiteX0" fmla="*/ 1724279 w 3448558"/>
              <a:gd name="connsiteY0" fmla="*/ 0 h 3448558"/>
              <a:gd name="connsiteX1" fmla="*/ 3448558 w 3448558"/>
              <a:gd name="connsiteY1" fmla="*/ 1724279 h 3448558"/>
              <a:gd name="connsiteX2" fmla="*/ 1724279 w 3448558"/>
              <a:gd name="connsiteY2" fmla="*/ 3448558 h 3448558"/>
              <a:gd name="connsiteX3" fmla="*/ 0 w 3448558"/>
              <a:gd name="connsiteY3" fmla="*/ 1724279 h 3448558"/>
              <a:gd name="connsiteX4" fmla="*/ 1724279 w 3448558"/>
              <a:gd name="connsiteY4" fmla="*/ 0 h 344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8558" h="3448558">
                <a:moveTo>
                  <a:pt x="1724279" y="0"/>
                </a:moveTo>
                <a:cubicBezTo>
                  <a:pt x="2676572" y="0"/>
                  <a:pt x="3448558" y="771986"/>
                  <a:pt x="3448558" y="1724279"/>
                </a:cubicBezTo>
                <a:cubicBezTo>
                  <a:pt x="3448558" y="2676572"/>
                  <a:pt x="2676572" y="3448558"/>
                  <a:pt x="1724279" y="3448558"/>
                </a:cubicBezTo>
                <a:cubicBezTo>
                  <a:pt x="771986" y="3448558"/>
                  <a:pt x="0" y="2676572"/>
                  <a:pt x="0" y="1724279"/>
                </a:cubicBezTo>
                <a:cubicBezTo>
                  <a:pt x="0" y="771986"/>
                  <a:pt x="771986" y="0"/>
                  <a:pt x="1724279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4813A609-7079-46D5-9C1D-52004ABDAC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18575" y="596392"/>
            <a:ext cx="2263776" cy="2263776"/>
          </a:xfrm>
          <a:custGeom>
            <a:avLst/>
            <a:gdLst>
              <a:gd name="connsiteX0" fmla="*/ 1131888 w 2263776"/>
              <a:gd name="connsiteY0" fmla="*/ 0 h 2263776"/>
              <a:gd name="connsiteX1" fmla="*/ 2263776 w 2263776"/>
              <a:gd name="connsiteY1" fmla="*/ 1131888 h 2263776"/>
              <a:gd name="connsiteX2" fmla="*/ 1131888 w 2263776"/>
              <a:gd name="connsiteY2" fmla="*/ 2263776 h 2263776"/>
              <a:gd name="connsiteX3" fmla="*/ 0 w 2263776"/>
              <a:gd name="connsiteY3" fmla="*/ 1131888 h 2263776"/>
              <a:gd name="connsiteX4" fmla="*/ 1131888 w 2263776"/>
              <a:gd name="connsiteY4" fmla="*/ 0 h 226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3776" h="2263776">
                <a:moveTo>
                  <a:pt x="1131888" y="0"/>
                </a:moveTo>
                <a:cubicBezTo>
                  <a:pt x="1757012" y="0"/>
                  <a:pt x="2263776" y="506764"/>
                  <a:pt x="2263776" y="1131888"/>
                </a:cubicBezTo>
                <a:cubicBezTo>
                  <a:pt x="2263776" y="1757012"/>
                  <a:pt x="1757012" y="2263776"/>
                  <a:pt x="1131888" y="2263776"/>
                </a:cubicBezTo>
                <a:cubicBezTo>
                  <a:pt x="506764" y="2263776"/>
                  <a:pt x="0" y="1757012"/>
                  <a:pt x="0" y="1131888"/>
                </a:cubicBezTo>
                <a:cubicBezTo>
                  <a:pt x="0" y="506764"/>
                  <a:pt x="506764" y="0"/>
                  <a:pt x="113188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A14F21DF-D5E0-4C6C-BA2C-D69D65DBB18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91612" y="3324733"/>
            <a:ext cx="2936876" cy="2936876"/>
          </a:xfrm>
          <a:custGeom>
            <a:avLst/>
            <a:gdLst>
              <a:gd name="connsiteX0" fmla="*/ 1468438 w 2936876"/>
              <a:gd name="connsiteY0" fmla="*/ 0 h 2936876"/>
              <a:gd name="connsiteX1" fmla="*/ 2936876 w 2936876"/>
              <a:gd name="connsiteY1" fmla="*/ 1468438 h 2936876"/>
              <a:gd name="connsiteX2" fmla="*/ 1468438 w 2936876"/>
              <a:gd name="connsiteY2" fmla="*/ 2936876 h 2936876"/>
              <a:gd name="connsiteX3" fmla="*/ 0 w 2936876"/>
              <a:gd name="connsiteY3" fmla="*/ 1468438 h 2936876"/>
              <a:gd name="connsiteX4" fmla="*/ 1468438 w 2936876"/>
              <a:gd name="connsiteY4" fmla="*/ 0 h 293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6876" h="2936876">
                <a:moveTo>
                  <a:pt x="1468438" y="0"/>
                </a:moveTo>
                <a:cubicBezTo>
                  <a:pt x="2279434" y="0"/>
                  <a:pt x="2936876" y="657442"/>
                  <a:pt x="2936876" y="1468438"/>
                </a:cubicBezTo>
                <a:cubicBezTo>
                  <a:pt x="2936876" y="2279434"/>
                  <a:pt x="2279434" y="2936876"/>
                  <a:pt x="1468438" y="2936876"/>
                </a:cubicBezTo>
                <a:cubicBezTo>
                  <a:pt x="657442" y="2936876"/>
                  <a:pt x="0" y="2279434"/>
                  <a:pt x="0" y="1468438"/>
                </a:cubicBezTo>
                <a:cubicBezTo>
                  <a:pt x="0" y="657442"/>
                  <a:pt x="657442" y="0"/>
                  <a:pt x="146843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2FF63B4-C261-4597-9EE0-811D250B9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6548755" y="85016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92CF088-7F97-4A11-8A81-0EF641F69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02297" y="5691007"/>
            <a:ext cx="667802" cy="631474"/>
            <a:chOff x="3409557" y="4940429"/>
            <a:chExt cx="667802" cy="631474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65B23B7-CE74-4974-ABD8-BFA31D583416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3537358" y="4940429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F99BB1F-6C9D-4972-9EF4-98ACD7BE71E5}"/>
                </a:ext>
              </a:extLst>
            </p:cNvPr>
            <p:cNvSpPr/>
            <p:nvPr/>
          </p:nvSpPr>
          <p:spPr>
            <a:xfrm rot="13500000">
              <a:off x="3544558" y="4858365"/>
              <a:ext cx="270000" cy="54000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84120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458B3A1-C77D-4AFC-B2C8-79520B53C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F551DA26-B267-4F28-B4D0-65B3EF6E111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8" name="Picture Placeholder 11">
            <a:extLst>
              <a:ext uri="{FF2B5EF4-FFF2-40B4-BE49-F238E27FC236}">
                <a16:creationId xmlns:a16="http://schemas.microsoft.com/office/drawing/2014/main" id="{95544A62-DA23-4840-99DE-09AFC8F4DC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54096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9" name="Picture Placeholder 11">
            <a:extLst>
              <a:ext uri="{FF2B5EF4-FFF2-40B4-BE49-F238E27FC236}">
                <a16:creationId xmlns:a16="http://schemas.microsoft.com/office/drawing/2014/main" id="{0C91AF30-C5BB-4601-BDEB-E60C93A1693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83808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0" name="Picture Placeholder 11">
            <a:extLst>
              <a:ext uri="{FF2B5EF4-FFF2-40B4-BE49-F238E27FC236}">
                <a16:creationId xmlns:a16="http://schemas.microsoft.com/office/drawing/2014/main" id="{5B625AA5-EA5B-4115-A461-DA2C7087D83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37904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1B1AE41C-3196-4E6F-A3A8-313A92677FF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228600" indent="-2286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70260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accent5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0517979-166D-4AAA-ABBC-0C3E5C2EC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111559-B769-4E2A-A891-97B3C4AA6BAC}"/>
              </a:ext>
            </a:extLst>
          </p:cNvPr>
          <p:cNvSpPr/>
          <p:nvPr userDrawn="1"/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16724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429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557281"/>
            <a:ext cx="6640285" cy="3300719"/>
          </a:xfrm>
          <a:gradFill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60000"/>
                </a:schemeClr>
              </a:gs>
            </a:gsLst>
            <a:lin ang="10800000" scaled="1"/>
          </a:gradFill>
        </p:spPr>
        <p:txBody>
          <a:bodyPr>
            <a:noAutofit/>
          </a:bodyPr>
          <a:lstStyle>
            <a:lvl1pPr marL="548640" indent="0">
              <a:lnSpc>
                <a:spcPct val="200000"/>
              </a:lnSpc>
              <a:buNone/>
              <a:defRPr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6640285" cy="3535509"/>
          </a:xfrm>
          <a:gradFill flip="none" rotWithShape="1"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70000"/>
                </a:schemeClr>
              </a:gs>
            </a:gsLst>
            <a:lin ang="10800000" scaled="1"/>
            <a:tileRect/>
          </a:gradFill>
        </p:spPr>
        <p:txBody>
          <a:bodyPr anchor="b" anchorCtr="0">
            <a:noAutofit/>
          </a:bodyPr>
          <a:lstStyle>
            <a:lvl1pPr marL="548640">
              <a:spcAft>
                <a:spcPts val="1200"/>
              </a:spcAft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304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Chart Table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07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062BF5C-3876-4161-B4FF-14CA94D32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6160" cy="3384550"/>
          </a:xfrm>
        </p:spPr>
        <p:txBody>
          <a:bodyPr wrap="square" anchor="b" anchorCtr="0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17C5C60-EC4D-410B-9997-0B7328960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0573155C-3428-4F4F-AE66-A519D777EAAE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1853496C-159E-4D47-94B5-0835FB6511B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CE93E330-715B-44E8-84D9-CE166D428DA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80A2FA6F-99B7-4984-A80C-570644889F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439C8C03-81B3-4DE8-B96A-78258E4467C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63" y="4097338"/>
            <a:ext cx="3565524" cy="2351087"/>
          </a:xfrm>
        </p:spPr>
        <p:txBody>
          <a:bodyPr>
            <a:noAutofit/>
          </a:bodyPr>
          <a:lstStyle>
            <a:lvl1pPr>
              <a:buNone/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C1FBB56D-C8B1-4ED9-A5DB-72BA636DADF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35809" y="656633"/>
            <a:ext cx="5132388" cy="5132388"/>
          </a:xfrm>
          <a:custGeom>
            <a:avLst/>
            <a:gdLst>
              <a:gd name="connsiteX0" fmla="*/ 2566194 w 5132388"/>
              <a:gd name="connsiteY0" fmla="*/ 0 h 5132388"/>
              <a:gd name="connsiteX1" fmla="*/ 5132388 w 5132388"/>
              <a:gd name="connsiteY1" fmla="*/ 2566194 h 5132388"/>
              <a:gd name="connsiteX2" fmla="*/ 2566194 w 5132388"/>
              <a:gd name="connsiteY2" fmla="*/ 5132388 h 5132388"/>
              <a:gd name="connsiteX3" fmla="*/ 0 w 5132388"/>
              <a:gd name="connsiteY3" fmla="*/ 2566194 h 5132388"/>
              <a:gd name="connsiteX4" fmla="*/ 2566194 w 5132388"/>
              <a:gd name="connsiteY4" fmla="*/ 0 h 513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087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38C6F9E-A74F-4F54-9409-B6B93DF8C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F0F71C5-78A4-4793-9BD4-3DF0EE3E3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288775" y="7626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Title 5">
            <a:extLst>
              <a:ext uri="{FF2B5EF4-FFF2-40B4-BE49-F238E27FC236}">
                <a16:creationId xmlns:a16="http://schemas.microsoft.com/office/drawing/2014/main" id="{36F60F77-4CC9-4F86-B70A-85012C6588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8640" y="548640"/>
            <a:ext cx="8281987" cy="1253041"/>
          </a:xfrm>
        </p:spPr>
        <p:txBody>
          <a:bodyPr>
            <a:noAutofit/>
          </a:bodyPr>
          <a:lstStyle/>
          <a:p>
            <a:r>
              <a:rPr lang="en-US" dirty="0"/>
              <a:t>Team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6093F87-C1F6-4FAB-B891-6F7D7FC20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800565" y="4518946"/>
            <a:ext cx="1980001" cy="1363916"/>
            <a:chOff x="4879602" y="3781429"/>
            <a:chExt cx="1980001" cy="1363916"/>
          </a:xfrm>
        </p:grpSpPr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E1A4FD5C-1E5B-46D1-BA9D-99928D19AF04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B7DF0ED5-A971-408F-A055-C7E5D7A623C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AA81F353-4C5B-4A37-9846-2C1E2D0FC25F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42B74EA3-11CE-4D3F-99AD-162563447653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6" name="Picture Placeholder 55">
            <a:extLst>
              <a:ext uri="{FF2B5EF4-FFF2-40B4-BE49-F238E27FC236}">
                <a16:creationId xmlns:a16="http://schemas.microsoft.com/office/drawing/2014/main" id="{8F41896B-6DDA-4F82-9F74-3EBF93A3CD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78992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7" name="Picture Placeholder 55">
            <a:extLst>
              <a:ext uri="{FF2B5EF4-FFF2-40B4-BE49-F238E27FC236}">
                <a16:creationId xmlns:a16="http://schemas.microsoft.com/office/drawing/2014/main" id="{EF85499B-C29A-4C8B-922C-7CE4771E352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38384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8" name="Picture Placeholder 55">
            <a:extLst>
              <a:ext uri="{FF2B5EF4-FFF2-40B4-BE49-F238E27FC236}">
                <a16:creationId xmlns:a16="http://schemas.microsoft.com/office/drawing/2014/main" id="{F82A1DB8-0AE7-4E17-B07B-FCF45B85EE1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661976" y="1993392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Picture Placeholder 55">
            <a:extLst>
              <a:ext uri="{FF2B5EF4-FFF2-40B4-BE49-F238E27FC236}">
                <a16:creationId xmlns:a16="http://schemas.microsoft.com/office/drawing/2014/main" id="{A83EEB6C-83B7-471D-B5A4-4071534048D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85568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63" name="Text Placeholder 62">
            <a:extLst>
              <a:ext uri="{FF2B5EF4-FFF2-40B4-BE49-F238E27FC236}">
                <a16:creationId xmlns:a16="http://schemas.microsoft.com/office/drawing/2014/main" id="{17A96A8C-F792-485A-9BB9-4DEDCA0CE6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9500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6C65AE07-519E-4E3B-8521-621C8343914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78733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5" name="Text Placeholder 62">
            <a:extLst>
              <a:ext uri="{FF2B5EF4-FFF2-40B4-BE49-F238E27FC236}">
                <a16:creationId xmlns:a16="http://schemas.microsoft.com/office/drawing/2014/main" id="{FB878318-C287-428B-8105-429BC4B03F5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39151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4" name="Text Placeholder 60">
            <a:extLst>
              <a:ext uri="{FF2B5EF4-FFF2-40B4-BE49-F238E27FC236}">
                <a16:creationId xmlns:a16="http://schemas.microsoft.com/office/drawing/2014/main" id="{1465E516-2CEF-4F9E-9375-7D41DCFCBB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38384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7" name="Text Placeholder 62">
            <a:extLst>
              <a:ext uri="{FF2B5EF4-FFF2-40B4-BE49-F238E27FC236}">
                <a16:creationId xmlns:a16="http://schemas.microsoft.com/office/drawing/2014/main" id="{FE012CE3-36AA-4016-A88E-27BCFFEFD69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62743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6" name="Text Placeholder 60">
            <a:extLst>
              <a:ext uri="{FF2B5EF4-FFF2-40B4-BE49-F238E27FC236}">
                <a16:creationId xmlns:a16="http://schemas.microsoft.com/office/drawing/2014/main" id="{8D5671AF-0137-4226-8A84-2784817E51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61976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9" name="Text Placeholder 62">
            <a:extLst>
              <a:ext uri="{FF2B5EF4-FFF2-40B4-BE49-F238E27FC236}">
                <a16:creationId xmlns:a16="http://schemas.microsoft.com/office/drawing/2014/main" id="{DA1587F0-23BF-4FB8-B06C-2B0AA928E93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33112" y="3787288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8" name="Text Placeholder 60">
            <a:extLst>
              <a:ext uri="{FF2B5EF4-FFF2-40B4-BE49-F238E27FC236}">
                <a16:creationId xmlns:a16="http://schemas.microsoft.com/office/drawing/2014/main" id="{565C0B22-B5E7-44BB-A17C-7FB5BB5D82B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32345" y="4238812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776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Content 2 column (comparison sl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 anchor="b">
            <a:no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5429114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731375"/>
            <a:ext cx="5436392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427370"/>
            <a:ext cx="5436391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392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255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33" r:id="rId3"/>
    <p:sldLayoutId id="2147483687" r:id="rId4"/>
    <p:sldLayoutId id="2147483734" r:id="rId5"/>
    <p:sldLayoutId id="2147483686" r:id="rId6"/>
    <p:sldLayoutId id="2147483696" r:id="rId7"/>
    <p:sldLayoutId id="2147483707" r:id="rId8"/>
    <p:sldLayoutId id="2147483689" r:id="rId9"/>
    <p:sldLayoutId id="2147483697" r:id="rId10"/>
    <p:sldLayoutId id="2147483731" r:id="rId11"/>
    <p:sldLayoutId id="2147483693" r:id="rId12"/>
    <p:sldLayoutId id="2147483685" r:id="rId13"/>
    <p:sldLayoutId id="2147483688" r:id="rId14"/>
    <p:sldLayoutId id="2147483691" r:id="rId15"/>
    <p:sldLayoutId id="2147483692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jpg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E938C-9D94-4B05-979A-D39FFC45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99414" y="1051551"/>
            <a:ext cx="3565524" cy="2384898"/>
          </a:xfrm>
        </p:spPr>
        <p:txBody>
          <a:bodyPr anchor="b" anchorCtr="0">
            <a:normAutofit/>
          </a:bodyPr>
          <a:lstStyle/>
          <a:p>
            <a:r>
              <a:rPr lang="en-US" dirty="0"/>
              <a:t>Group 1</a:t>
            </a:r>
            <a:br>
              <a:rPr lang="en-US" dirty="0"/>
            </a:br>
            <a:r>
              <a:rPr lang="en-US" dirty="0"/>
              <a:t>Simple Social</a:t>
            </a:r>
            <a:br>
              <a:rPr lang="en-US" dirty="0"/>
            </a:br>
            <a:r>
              <a:rPr lang="en-US" dirty="0"/>
              <a:t>Media Server</a:t>
            </a:r>
          </a:p>
        </p:txBody>
      </p:sp>
      <p:pic>
        <p:nvPicPr>
          <p:cNvPr id="14" name="Picture Placeholder 13" descr="Data Points Digital background">
            <a:extLst>
              <a:ext uri="{FF2B5EF4-FFF2-40B4-BE49-F238E27FC236}">
                <a16:creationId xmlns:a16="http://schemas.microsoft.com/office/drawing/2014/main" id="{9A8AD548-922D-4E1D-B19C-5F6E808B816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7452360" cy="6858000"/>
          </a:xfr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D9A11267-FC52-4990-8D98-010AFABA554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>
            <a:normAutofit/>
          </a:bodyPr>
          <a:lstStyle/>
          <a:p>
            <a:r>
              <a:rPr lang="en-US" dirty="0"/>
              <a:t>Matt Martin</a:t>
            </a:r>
          </a:p>
        </p:txBody>
      </p:sp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83B0A432-85AF-31C1-3FF7-FE0B2658448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33266"/>
          <a:stretch/>
        </p:blipFill>
        <p:spPr>
          <a:xfrm>
            <a:off x="3456859" y="5300663"/>
            <a:ext cx="2294655" cy="1557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8142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7788B34-4190-4916-9048-47720EA5A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/>
          <a:lstStyle/>
          <a:p>
            <a:r>
              <a:rPr lang="en-US" dirty="0"/>
              <a:t>Other Features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BA415A0-3B77-43FB-A408-5F1DA4B0AA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3563936" cy="535354"/>
          </a:xfrm>
        </p:spPr>
        <p:txBody>
          <a:bodyPr/>
          <a:lstStyle/>
          <a:p>
            <a:r>
              <a:rPr lang="en-US" dirty="0"/>
              <a:t>Search bar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598ECEC-4413-4244-8F21-0076EC5118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476" y="2432304"/>
            <a:ext cx="3563936" cy="3515555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Allows for searching of other users</a:t>
            </a:r>
          </a:p>
          <a:p>
            <a:pPr lvl="0"/>
            <a:r>
              <a:rPr lang="en-US" dirty="0"/>
              <a:t>If the user is a friend, their posts are displayed</a:t>
            </a:r>
          </a:p>
          <a:p>
            <a:pPr lvl="0"/>
            <a:r>
              <a:rPr lang="en-US" dirty="0"/>
              <a:t>The option to unfriend is also presented</a:t>
            </a:r>
          </a:p>
          <a:p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3A63626D-0E6E-4023-ABFC-A744C98621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41573" y="1731375"/>
            <a:ext cx="3566160" cy="535354"/>
          </a:xfrm>
        </p:spPr>
        <p:txBody>
          <a:bodyPr/>
          <a:lstStyle/>
          <a:p>
            <a:r>
              <a:rPr lang="en-US" dirty="0"/>
              <a:t>Concurrency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258E9390-685C-4BAD-BFAD-EC56E81C4745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41573" y="2427370"/>
            <a:ext cx="3508755" cy="3515555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By using a cookie system, multiple users are able to access the web server at the same time.</a:t>
            </a:r>
          </a:p>
          <a:p>
            <a:pPr lvl="0"/>
            <a:r>
              <a:rPr lang="en-US" dirty="0"/>
              <a:t>Different sessions are needed.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4A9BC34-CFDB-4D7A-8D6C-1CE608D090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139659" y="1731375"/>
            <a:ext cx="3566160" cy="535354"/>
          </a:xfrm>
        </p:spPr>
        <p:txBody>
          <a:bodyPr/>
          <a:lstStyle/>
          <a:p>
            <a:r>
              <a:rPr lang="en-US" dirty="0"/>
              <a:t>Handlers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1D014E48-5DD9-49CE-AD5B-0FEF69204F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39659" y="2427370"/>
            <a:ext cx="3508755" cy="3515555"/>
          </a:xfrm>
        </p:spPr>
        <p:txBody>
          <a:bodyPr>
            <a:normAutofit/>
          </a:bodyPr>
          <a:lstStyle/>
          <a:p>
            <a:pPr lvl="0"/>
            <a:r>
              <a:rPr lang="en-US" dirty="0" err="1"/>
              <a:t>profileView</a:t>
            </a:r>
            <a:r>
              <a:rPr lang="en-US" dirty="0"/>
              <a:t> for search</a:t>
            </a:r>
          </a:p>
          <a:p>
            <a:pPr lvl="0"/>
            <a:r>
              <a:rPr lang="en-US" dirty="0"/>
              <a:t>Most handlers call for session information to ensure the correct user is being handled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CF0A8666-4477-461C-A79D-E91232EE9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5470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7788B34-4190-4916-9048-47720EA5A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/>
          <a:lstStyle/>
          <a:p>
            <a:r>
              <a:rPr lang="en-US" dirty="0"/>
              <a:t>What did I learn?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BA415A0-3B77-43FB-A408-5F1DA4B0AA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3563936" cy="535354"/>
          </a:xfrm>
        </p:spPr>
        <p:txBody>
          <a:bodyPr/>
          <a:lstStyle/>
          <a:p>
            <a:r>
              <a:rPr lang="en-US" dirty="0"/>
              <a:t>Setting up a non theoretical database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598ECEC-4413-4244-8F21-0076EC5118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476" y="2432304"/>
            <a:ext cx="3563936" cy="3515555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Completed posted module 5 steps</a:t>
            </a:r>
          </a:p>
          <a:p>
            <a:pPr lvl="0"/>
            <a:r>
              <a:rPr lang="en-US" dirty="0"/>
              <a:t>Set up MySQL and configured to properly run the project</a:t>
            </a:r>
          </a:p>
          <a:p>
            <a:pPr lvl="0"/>
            <a:r>
              <a:rPr lang="en-US" dirty="0"/>
              <a:t>Deepened understanding of how</a:t>
            </a:r>
          </a:p>
          <a:p>
            <a:pPr lvl="0"/>
            <a:r>
              <a:rPr lang="en-US" dirty="0"/>
              <a:t>Go + a relational database can be a powerful too.</a:t>
            </a:r>
          </a:p>
          <a:p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3A63626D-0E6E-4023-ABFC-A744C98621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41573" y="1731375"/>
            <a:ext cx="3566160" cy="535354"/>
          </a:xfrm>
        </p:spPr>
        <p:txBody>
          <a:bodyPr/>
          <a:lstStyle/>
          <a:p>
            <a:r>
              <a:rPr lang="en-US" dirty="0"/>
              <a:t>Crash course in HTML and CSS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258E9390-685C-4BAD-BFAD-EC56E81C4745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41573" y="2427370"/>
            <a:ext cx="3508755" cy="3515555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Went from 0 experience in HTML to creating multiple templates with </a:t>
            </a:r>
            <a:r>
              <a:rPr lang="en-US" dirty="0" err="1"/>
              <a:t>css</a:t>
            </a:r>
            <a:endParaRPr lang="en-US" dirty="0"/>
          </a:p>
          <a:p>
            <a:pPr lvl="0"/>
            <a:r>
              <a:rPr lang="en-US" dirty="0"/>
              <a:t>Maintained a theme across multiple pages</a:t>
            </a:r>
          </a:p>
          <a:p>
            <a:pPr lvl="0"/>
            <a:r>
              <a:rPr lang="en-US" dirty="0"/>
              <a:t>Presenting data in a consumable format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4A9BC34-CFDB-4D7A-8D6C-1CE608D090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165783" y="2306464"/>
            <a:ext cx="3566160" cy="535354"/>
          </a:xfrm>
        </p:spPr>
        <p:txBody>
          <a:bodyPr/>
          <a:lstStyle/>
          <a:p>
            <a:r>
              <a:rPr lang="en-US" dirty="0"/>
              <a:t>Deeper understanding of handlers, error checking, templates, parsing etc.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1D014E48-5DD9-49CE-AD5B-0FEF69204F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223188" y="3005011"/>
            <a:ext cx="3508755" cy="3515555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Trial and error</a:t>
            </a:r>
          </a:p>
          <a:p>
            <a:pPr lvl="0"/>
            <a:r>
              <a:rPr lang="en-US" dirty="0"/>
              <a:t>Major rewrites</a:t>
            </a:r>
          </a:p>
          <a:p>
            <a:pPr lvl="0"/>
            <a:r>
              <a:rPr lang="en-US" dirty="0"/>
              <a:t>Backups are your friend.  (thank you GitHub!)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CF0A8666-4477-461C-A79D-E91232EE9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4372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>
            <a:extLst>
              <a:ext uri="{FF2B5EF4-FFF2-40B4-BE49-F238E27FC236}">
                <a16:creationId xmlns:a16="http://schemas.microsoft.com/office/drawing/2014/main" id="{F8FAEED9-1ECD-45F9-87A0-9394BAEABB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8E5E4638-9BCB-4C2E-914F-CC868E2020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/>
          <a:lstStyle/>
          <a:p>
            <a:r>
              <a:rPr lang="en-US" dirty="0"/>
              <a:t>Matt Martin</a:t>
            </a:r>
          </a:p>
          <a:p>
            <a:r>
              <a:rPr lang="en-US" dirty="0"/>
              <a:t>matrmart@iu.edu</a:t>
            </a:r>
          </a:p>
          <a:p>
            <a:r>
              <a:rPr lang="en-US" dirty="0"/>
              <a:t>Files served on domain:</a:t>
            </a:r>
          </a:p>
          <a:p>
            <a:r>
              <a:rPr lang="en-US" dirty="0"/>
              <a:t>Espinvr.com</a:t>
            </a:r>
          </a:p>
        </p:txBody>
      </p:sp>
      <p:pic>
        <p:nvPicPr>
          <p:cNvPr id="27" name="Picture Placeholder 26" descr="Data Points Digital background">
            <a:extLst>
              <a:ext uri="{FF2B5EF4-FFF2-40B4-BE49-F238E27FC236}">
                <a16:creationId xmlns:a16="http://schemas.microsoft.com/office/drawing/2014/main" id="{9E660784-34E2-4CDA-926A-DDD6AAF35046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6248" y="548640"/>
            <a:ext cx="5084064" cy="2880360"/>
          </a:xfrm>
        </p:spPr>
      </p:pic>
      <p:pic>
        <p:nvPicPr>
          <p:cNvPr id="33" name="Picture Placeholder 32" descr="Data Points Digital background">
            <a:extLst>
              <a:ext uri="{FF2B5EF4-FFF2-40B4-BE49-F238E27FC236}">
                <a16:creationId xmlns:a16="http://schemas.microsoft.com/office/drawing/2014/main" id="{48106962-23C6-4DFE-BB3A-E5FFF03F38CE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6248" y="3429000"/>
            <a:ext cx="5084064" cy="2880360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E60F23-FB58-4EF8-82FD-E86CED25F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3" name="Picture 2" descr="A picture containing text, first-aid kit&#10;&#10;Description automatically generated">
            <a:extLst>
              <a:ext uri="{FF2B5EF4-FFF2-40B4-BE49-F238E27FC236}">
                <a16:creationId xmlns:a16="http://schemas.microsoft.com/office/drawing/2014/main" id="{58F108D1-4521-FFB2-F7D4-7AA2279285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1525" y="1244089"/>
            <a:ext cx="1514475" cy="975604"/>
          </a:xfrm>
          <a:prstGeom prst="rect">
            <a:avLst/>
          </a:prstGeom>
        </p:spPr>
      </p:pic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210097DC-4F48-0169-5FC6-3A33C9A055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08770" y="2819400"/>
            <a:ext cx="1817354" cy="1848218"/>
          </a:xfrm>
          <a:prstGeom prst="rect">
            <a:avLst/>
          </a:prstGeom>
        </p:spPr>
      </p:pic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DED4BEA0-2022-EB0F-DEA3-974EA04B959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6242" y="222248"/>
            <a:ext cx="3405035" cy="2360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798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216FE842-FF18-68CE-B427-42C3DC9541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0959" y="196900"/>
            <a:ext cx="2294655" cy="23336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046426E-F6F6-4A7C-9181-8C309099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1997855"/>
          </a:xfrm>
        </p:spPr>
        <p:txBody>
          <a:bodyPr/>
          <a:lstStyle/>
          <a:p>
            <a:r>
              <a:rPr lang="en-US" dirty="0"/>
              <a:t>KEY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60D6F-4D0F-4D33-B2A7-159C8583F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677306"/>
            <a:ext cx="3565525" cy="3415519"/>
          </a:xfrm>
        </p:spPr>
        <p:txBody>
          <a:bodyPr/>
          <a:lstStyle/>
          <a:p>
            <a:r>
              <a:rPr lang="en-US" sz="1600" dirty="0"/>
              <a:t>Relational Database</a:t>
            </a:r>
          </a:p>
          <a:p>
            <a:r>
              <a:rPr lang="en-US" sz="1600" dirty="0"/>
              <a:t>Login/Logout</a:t>
            </a:r>
          </a:p>
          <a:p>
            <a:r>
              <a:rPr lang="en-US" sz="1600" dirty="0"/>
              <a:t>Profile Information/Update permissions</a:t>
            </a:r>
          </a:p>
          <a:p>
            <a:r>
              <a:rPr lang="en-US" sz="1600" dirty="0"/>
              <a:t>Post Text</a:t>
            </a:r>
          </a:p>
          <a:p>
            <a:r>
              <a:rPr lang="en-US" sz="1600" dirty="0"/>
              <a:t>News Feed</a:t>
            </a:r>
          </a:p>
          <a:p>
            <a:r>
              <a:rPr lang="en-US" sz="1600" dirty="0"/>
              <a:t>User Photo</a:t>
            </a:r>
          </a:p>
          <a:p>
            <a:r>
              <a:rPr lang="en-US" sz="1600" dirty="0"/>
              <a:t>Other features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8" name="Picture Placeholder 7" descr="Digital Data">
            <a:extLst>
              <a:ext uri="{FF2B5EF4-FFF2-40B4-BE49-F238E27FC236}">
                <a16:creationId xmlns:a16="http://schemas.microsoft.com/office/drawing/2014/main" id="{06D2324F-3B7B-45EF-9584-C8EADD2C8C0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08928" y="1596771"/>
            <a:ext cx="3448558" cy="3448558"/>
          </a:xfrm>
        </p:spPr>
      </p:pic>
      <p:pic>
        <p:nvPicPr>
          <p:cNvPr id="10" name="Picture Placeholder 9" descr="Data Points ">
            <a:extLst>
              <a:ext uri="{FF2B5EF4-FFF2-40B4-BE49-F238E27FC236}">
                <a16:creationId xmlns:a16="http://schemas.microsoft.com/office/drawing/2014/main" id="{71F862F9-0E8A-4DB9-8083-1C3AA6E5D77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18575" y="596392"/>
            <a:ext cx="2263776" cy="2263776"/>
          </a:xfrm>
        </p:spPr>
      </p:pic>
      <p:pic>
        <p:nvPicPr>
          <p:cNvPr id="12" name="Picture Placeholder 11" descr="Data Background">
            <a:extLst>
              <a:ext uri="{FF2B5EF4-FFF2-40B4-BE49-F238E27FC236}">
                <a16:creationId xmlns:a16="http://schemas.microsoft.com/office/drawing/2014/main" id="{A63F39B9-0715-40B5-8ECB-9B983F99C690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91612" y="3324733"/>
            <a:ext cx="2936876" cy="2936876"/>
          </a:xfrm>
        </p:spPr>
      </p:pic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3B199C97-F175-437D-8311-DB662925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410ACEA0-D098-1C9F-E62E-69A4E77B736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39850" y="1131944"/>
            <a:ext cx="1720200" cy="1192672"/>
          </a:xfrm>
          <a:prstGeom prst="rect">
            <a:avLst/>
          </a:prstGeom>
        </p:spPr>
      </p:pic>
      <p:pic>
        <p:nvPicPr>
          <p:cNvPr id="11" name="Picture 10" descr="A picture containing text, first-aid kit&#10;&#10;Description automatically generated">
            <a:extLst>
              <a:ext uri="{FF2B5EF4-FFF2-40B4-BE49-F238E27FC236}">
                <a16:creationId xmlns:a16="http://schemas.microsoft.com/office/drawing/2014/main" id="{9D236A16-B40B-CD2F-76D9-C95D42C337E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26635" y="4029075"/>
            <a:ext cx="2266829" cy="1460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234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D10F3D66-0109-4903-90B9-66D0E288F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7DAB968-9B52-4EFF-AD39-7657DFEA6E4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62BE440-9634-4380-B142-5DB692420C52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4B18D636-CC10-4B1E-AA38-419DCCF2D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>
            <a:normAutofit/>
          </a:bodyPr>
          <a:lstStyle/>
          <a:p>
            <a:r>
              <a:rPr lang="en-US" dirty="0"/>
              <a:t>Structure 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D098C43-2F2A-4100-89BC-5931039293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/>
          <a:lstStyle/>
          <a:p>
            <a:r>
              <a:rPr lang="en-US" dirty="0"/>
              <a:t>Modules used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DB251F7-EBE7-46AC-A920-FFE2C5AF68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5429114" cy="3515555"/>
          </a:xfrm>
        </p:spPr>
        <p:txBody>
          <a:bodyPr/>
          <a:lstStyle/>
          <a:p>
            <a:r>
              <a:rPr lang="en-US" dirty="0"/>
              <a:t>Gorilla/sessions</a:t>
            </a:r>
          </a:p>
          <a:p>
            <a:r>
              <a:rPr lang="en-US" dirty="0"/>
              <a:t>Database/</a:t>
            </a:r>
            <a:r>
              <a:rPr lang="en-US" dirty="0" err="1"/>
              <a:t>sql</a:t>
            </a:r>
            <a:endParaRPr lang="en-US" dirty="0"/>
          </a:p>
          <a:p>
            <a:r>
              <a:rPr lang="en-US" dirty="0"/>
              <a:t>Go-</a:t>
            </a:r>
            <a:r>
              <a:rPr lang="en-US" dirty="0" err="1"/>
              <a:t>sql</a:t>
            </a:r>
            <a:r>
              <a:rPr lang="en-US" dirty="0"/>
              <a:t>-driver/</a:t>
            </a:r>
            <a:r>
              <a:rPr lang="en-US" dirty="0" err="1"/>
              <a:t>mysql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0726BA7-44D6-4116-90E3-38325026EA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731375"/>
            <a:ext cx="5436392" cy="535354"/>
          </a:xfrm>
        </p:spPr>
        <p:txBody>
          <a:bodyPr/>
          <a:lstStyle/>
          <a:p>
            <a:r>
              <a:rPr lang="en-US" dirty="0"/>
              <a:t>Other necessary components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7FB7F30B-2A84-4C44-BC5A-E826ED6E74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427370"/>
            <a:ext cx="5436391" cy="3515555"/>
          </a:xfrm>
        </p:spPr>
        <p:txBody>
          <a:bodyPr/>
          <a:lstStyle/>
          <a:p>
            <a:r>
              <a:rPr lang="en-US" dirty="0" err="1"/>
              <a:t>MySql</a:t>
            </a:r>
            <a:r>
              <a:rPr lang="en-US" dirty="0"/>
              <a:t> 8.0</a:t>
            </a:r>
          </a:p>
          <a:p>
            <a:r>
              <a:rPr lang="en-US" dirty="0" err="1"/>
              <a:t>MySql</a:t>
            </a:r>
            <a:r>
              <a:rPr lang="en-US" dirty="0"/>
              <a:t> Workbench</a:t>
            </a:r>
          </a:p>
          <a:p>
            <a:r>
              <a:rPr lang="en-US" dirty="0"/>
              <a:t>HTML / CSS</a:t>
            </a: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6F3814E-455F-456B-B1AF-7B993965A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345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23418ADF-358F-4647-A511-FCFFEDA83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/>
          <a:lstStyle/>
          <a:p>
            <a:r>
              <a:rPr lang="en-US" dirty="0"/>
              <a:t>Database creation</a:t>
            </a:r>
          </a:p>
        </p:txBody>
      </p:sp>
      <p:pic>
        <p:nvPicPr>
          <p:cNvPr id="20" name="Picture Placeholder 19" descr="Data Points Digital background">
            <a:extLst>
              <a:ext uri="{FF2B5EF4-FFF2-40B4-BE49-F238E27FC236}">
                <a16:creationId xmlns:a16="http://schemas.microsoft.com/office/drawing/2014/main" id="{528A7D8D-1AB5-46C4-93FA-D92C2FD51692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/>
        </p:blipFill>
        <p:spPr>
          <a:xfrm>
            <a:off x="3054096" y="0"/>
            <a:ext cx="3054096" cy="3776472"/>
          </a:xfrm>
        </p:spPr>
      </p:pic>
      <p:pic>
        <p:nvPicPr>
          <p:cNvPr id="25" name="Picture Placeholder 24" descr="Digital Graph Screen">
            <a:extLst>
              <a:ext uri="{FF2B5EF4-FFF2-40B4-BE49-F238E27FC236}">
                <a16:creationId xmlns:a16="http://schemas.microsoft.com/office/drawing/2014/main" id="{B7353C46-ACC1-4078-85C2-26B57B0E58B7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/>
        </p:blipFill>
        <p:spPr>
          <a:xfrm>
            <a:off x="9137904" y="0"/>
            <a:ext cx="3054096" cy="3776472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E5127060-CDBF-435F-9009-A5451CCE305D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563" y="4508500"/>
            <a:ext cx="6221412" cy="1563688"/>
          </a:xfrm>
          <a:noFill/>
        </p:spPr>
        <p:txBody>
          <a:bodyPr>
            <a:normAutofit fontScale="77500" lnSpcReduction="20000"/>
          </a:bodyPr>
          <a:lstStyle/>
          <a:p>
            <a:r>
              <a:rPr lang="en-US" dirty="0"/>
              <a:t>Complete the database module</a:t>
            </a:r>
          </a:p>
          <a:p>
            <a:r>
              <a:rPr lang="en-US" dirty="0"/>
              <a:t>Establish relational database using Data Modeler</a:t>
            </a:r>
          </a:p>
          <a:p>
            <a:r>
              <a:rPr lang="en-US" dirty="0"/>
              <a:t>Adjust </a:t>
            </a:r>
            <a:r>
              <a:rPr lang="en-US" dirty="0" err="1"/>
              <a:t>ddl</a:t>
            </a:r>
            <a:r>
              <a:rPr lang="en-US" dirty="0"/>
              <a:t> into a more usable </a:t>
            </a:r>
            <a:r>
              <a:rPr lang="en-US" dirty="0" err="1"/>
              <a:t>sql</a:t>
            </a:r>
            <a:r>
              <a:rPr lang="en-US" dirty="0"/>
              <a:t> file to populate initial table</a:t>
            </a:r>
          </a:p>
          <a:p>
            <a:r>
              <a:rPr lang="en-US" dirty="0"/>
              <a:t>Setup </a:t>
            </a:r>
            <a:r>
              <a:rPr lang="en-US" dirty="0" err="1"/>
              <a:t>cfg</a:t>
            </a:r>
            <a:r>
              <a:rPr lang="en-US" dirty="0"/>
              <a:t> and connect to database from our project</a:t>
            </a:r>
          </a:p>
        </p:txBody>
      </p:sp>
      <p:pic>
        <p:nvPicPr>
          <p:cNvPr id="10" name="Picture Placeholder 9" descr="Text&#10;&#10;Description automatically generated">
            <a:extLst>
              <a:ext uri="{FF2B5EF4-FFF2-40B4-BE49-F238E27FC236}">
                <a16:creationId xmlns:a16="http://schemas.microsoft.com/office/drawing/2014/main" id="{F10A666E-48E3-0F4E-BE47-BF245CF1E83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5"/>
          <a:srcRect t="541" b="541"/>
          <a:stretch>
            <a:fillRect/>
          </a:stretch>
        </p:blipFill>
        <p:spPr/>
      </p:pic>
      <p:pic>
        <p:nvPicPr>
          <p:cNvPr id="28" name="Picture 27" descr="Diagram&#10;&#10;Description automatically generated">
            <a:extLst>
              <a:ext uri="{FF2B5EF4-FFF2-40B4-BE49-F238E27FC236}">
                <a16:creationId xmlns:a16="http://schemas.microsoft.com/office/drawing/2014/main" id="{319638BD-69DE-D285-BD47-A197C59E194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2797" r="-1051"/>
          <a:stretch/>
        </p:blipFill>
        <p:spPr>
          <a:xfrm>
            <a:off x="5478576" y="0"/>
            <a:ext cx="4470287" cy="3893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886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23418ADF-358F-4647-A511-FCFFEDA83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388" y="3942868"/>
            <a:ext cx="4500562" cy="1562959"/>
          </a:xfrm>
        </p:spPr>
        <p:txBody>
          <a:bodyPr/>
          <a:lstStyle/>
          <a:p>
            <a:r>
              <a:rPr lang="en-US" dirty="0"/>
              <a:t>Login/Logout</a:t>
            </a:r>
          </a:p>
        </p:txBody>
      </p:sp>
      <p:pic>
        <p:nvPicPr>
          <p:cNvPr id="20" name="Picture Placeholder 19" descr="Data Points Digital background">
            <a:extLst>
              <a:ext uri="{FF2B5EF4-FFF2-40B4-BE49-F238E27FC236}">
                <a16:creationId xmlns:a16="http://schemas.microsoft.com/office/drawing/2014/main" id="{528A7D8D-1AB5-46C4-93FA-D92C2FD51692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/>
        </p:blipFill>
        <p:spPr>
          <a:xfrm>
            <a:off x="-2819" y="0"/>
            <a:ext cx="3054096" cy="3776472"/>
          </a:xfrm>
        </p:spPr>
      </p:pic>
      <p:pic>
        <p:nvPicPr>
          <p:cNvPr id="25" name="Picture Placeholder 24" descr="Digital Graph Screen">
            <a:extLst>
              <a:ext uri="{FF2B5EF4-FFF2-40B4-BE49-F238E27FC236}">
                <a16:creationId xmlns:a16="http://schemas.microsoft.com/office/drawing/2014/main" id="{B7353C46-ACC1-4078-85C2-26B57B0E58B7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/>
        </p:blipFill>
        <p:spPr>
          <a:xfrm>
            <a:off x="6083808" y="0"/>
            <a:ext cx="3054096" cy="3776472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E5127060-CDBF-435F-9009-A5451CCE305D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776913" y="4723983"/>
            <a:ext cx="6221412" cy="1563688"/>
          </a:xfrm>
          <a:noFill/>
        </p:spPr>
        <p:txBody>
          <a:bodyPr>
            <a:normAutofit fontScale="77500" lnSpcReduction="20000"/>
          </a:bodyPr>
          <a:lstStyle/>
          <a:p>
            <a:r>
              <a:rPr lang="en-US" dirty="0"/>
              <a:t>Setup html template</a:t>
            </a:r>
          </a:p>
          <a:p>
            <a:r>
              <a:rPr lang="en-US" dirty="0"/>
              <a:t>Query database</a:t>
            </a:r>
          </a:p>
          <a:p>
            <a:r>
              <a:rPr lang="en-US" dirty="0"/>
              <a:t>Issue a cookie</a:t>
            </a:r>
          </a:p>
          <a:p>
            <a:r>
              <a:rPr lang="en-US" dirty="0"/>
              <a:t>Check for login at the beginning of all necessary handlers. Force a login</a:t>
            </a:r>
          </a:p>
        </p:txBody>
      </p:sp>
      <p:pic>
        <p:nvPicPr>
          <p:cNvPr id="16" name="Picture Placeholder 15" descr="A group of cookies&#10;&#10;Description automatically generated with low confidence">
            <a:extLst>
              <a:ext uri="{FF2B5EF4-FFF2-40B4-BE49-F238E27FC236}">
                <a16:creationId xmlns:a16="http://schemas.microsoft.com/office/drawing/2014/main" id="{7FA9D2AF-0445-3DC8-EA8D-6ED7498F1C16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5"/>
          <a:srcRect t="8784" b="8784"/>
          <a:stretch>
            <a:fillRect/>
          </a:stretch>
        </p:blipFill>
        <p:spPr>
          <a:xfrm>
            <a:off x="9137904" y="0"/>
            <a:ext cx="3054096" cy="3776472"/>
          </a:xfrm>
        </p:spPr>
      </p:pic>
      <p:pic>
        <p:nvPicPr>
          <p:cNvPr id="14" name="Picture Placeholder 13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6437E116-AC31-8F23-3350-8CE672DE51D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6"/>
          <a:srcRect t="1258" b="1258"/>
          <a:stretch>
            <a:fillRect/>
          </a:stretch>
        </p:blipFill>
        <p:spPr>
          <a:xfrm>
            <a:off x="3041904" y="0"/>
            <a:ext cx="3054096" cy="3776472"/>
          </a:xfrm>
        </p:spPr>
      </p:pic>
      <p:sp>
        <p:nvSpPr>
          <p:cNvPr id="15" name="Content Placeholder 11">
            <a:extLst>
              <a:ext uri="{FF2B5EF4-FFF2-40B4-BE49-F238E27FC236}">
                <a16:creationId xmlns:a16="http://schemas.microsoft.com/office/drawing/2014/main" id="{F9DBA5B9-FD31-2F80-16DF-B05575CE71B8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33388" y="4723983"/>
            <a:ext cx="6221412" cy="1563688"/>
          </a:xfrm>
          <a:noFill/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1600" dirty="0"/>
              <a:t>Handlers: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600" dirty="0"/>
              <a:t>login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600" dirty="0" err="1"/>
              <a:t>loginHandler</a:t>
            </a:r>
            <a:endParaRPr lang="en-US" sz="1600" dirty="0"/>
          </a:p>
          <a:p>
            <a:pPr marL="0" indent="0">
              <a:lnSpc>
                <a:spcPct val="120000"/>
              </a:lnSpc>
              <a:buNone/>
            </a:pPr>
            <a:r>
              <a:rPr lang="en-US" sz="1600" dirty="0"/>
              <a:t>logout</a:t>
            </a:r>
          </a:p>
          <a:p>
            <a:pPr marL="0" indent="0">
              <a:lnSpc>
                <a:spcPct val="120000"/>
              </a:lnSpc>
              <a:buNone/>
            </a:pPr>
            <a:endParaRPr lang="en-US" sz="1600" dirty="0"/>
          </a:p>
          <a:p>
            <a:pPr marL="0" indent="0">
              <a:lnSpc>
                <a:spcPct val="120000"/>
              </a:lnSpc>
              <a:buNone/>
            </a:pPr>
            <a:endParaRPr lang="en-US" sz="1600" dirty="0"/>
          </a:p>
          <a:p>
            <a:pPr marL="0" indent="0">
              <a:lnSpc>
                <a:spcPct val="12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5981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D2A30C0-1BC4-4764-9C0F-5D811CAB83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8640" y="548640"/>
            <a:ext cx="8281987" cy="1253041"/>
          </a:xfrm>
        </p:spPr>
        <p:txBody>
          <a:bodyPr/>
          <a:lstStyle/>
          <a:p>
            <a:r>
              <a:rPr lang="en-US" dirty="0"/>
              <a:t>Update permissions</a:t>
            </a:r>
          </a:p>
        </p:txBody>
      </p:sp>
      <p:sp>
        <p:nvSpPr>
          <p:cNvPr id="41" name="Text Placeholder 40">
            <a:extLst>
              <a:ext uri="{FF2B5EF4-FFF2-40B4-BE49-F238E27FC236}">
                <a16:creationId xmlns:a16="http://schemas.microsoft.com/office/drawing/2014/main" id="{91181F6D-A54F-4289-8C36-80ECE3B2C8E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18757" y="4144511"/>
            <a:ext cx="1711325" cy="365760"/>
          </a:xfrm>
        </p:spPr>
        <p:txBody>
          <a:bodyPr/>
          <a:lstStyle/>
          <a:p>
            <a:r>
              <a:rPr lang="en-US" dirty="0"/>
              <a:t>Not a friend</a:t>
            </a:r>
          </a:p>
        </p:txBody>
      </p:sp>
      <p:sp>
        <p:nvSpPr>
          <p:cNvPr id="15" name="Subtitle 14">
            <a:extLst>
              <a:ext uri="{FF2B5EF4-FFF2-40B4-BE49-F238E27FC236}">
                <a16:creationId xmlns:a16="http://schemas.microsoft.com/office/drawing/2014/main" id="{84D39D81-9726-4BD7-BDC0-FA0B2AD0D21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18510" y="4680586"/>
            <a:ext cx="1711572" cy="638175"/>
          </a:xfrm>
        </p:spPr>
        <p:txBody>
          <a:bodyPr/>
          <a:lstStyle/>
          <a:p>
            <a:r>
              <a:rPr lang="en-US" dirty="0"/>
              <a:t>Limited view</a:t>
            </a:r>
          </a:p>
        </p:txBody>
      </p:sp>
      <p:sp>
        <p:nvSpPr>
          <p:cNvPr id="43" name="Text Placeholder 42">
            <a:extLst>
              <a:ext uri="{FF2B5EF4-FFF2-40B4-BE49-F238E27FC236}">
                <a16:creationId xmlns:a16="http://schemas.microsoft.com/office/drawing/2014/main" id="{E4387CED-5FBE-4AFF-B64D-975B5574F16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765659" y="4144511"/>
            <a:ext cx="1711325" cy="365760"/>
          </a:xfrm>
        </p:spPr>
        <p:txBody>
          <a:bodyPr/>
          <a:lstStyle/>
          <a:p>
            <a:r>
              <a:rPr lang="en-US" dirty="0"/>
              <a:t>Is a friend</a:t>
            </a:r>
          </a:p>
        </p:txBody>
      </p:sp>
      <p:sp>
        <p:nvSpPr>
          <p:cNvPr id="42" name="Text Placeholder 41">
            <a:extLst>
              <a:ext uri="{FF2B5EF4-FFF2-40B4-BE49-F238E27FC236}">
                <a16:creationId xmlns:a16="http://schemas.microsoft.com/office/drawing/2014/main" id="{CCDF84CD-BC27-4182-9FBA-9D4FEED9541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764892" y="4596035"/>
            <a:ext cx="1711572" cy="638175"/>
          </a:xfrm>
        </p:spPr>
        <p:txBody>
          <a:bodyPr/>
          <a:lstStyle/>
          <a:p>
            <a:r>
              <a:rPr lang="en-US" dirty="0"/>
              <a:t>Information is viewable</a:t>
            </a:r>
          </a:p>
        </p:txBody>
      </p:sp>
      <p:sp>
        <p:nvSpPr>
          <p:cNvPr id="45" name="Text Placeholder 44">
            <a:extLst>
              <a:ext uri="{FF2B5EF4-FFF2-40B4-BE49-F238E27FC236}">
                <a16:creationId xmlns:a16="http://schemas.microsoft.com/office/drawing/2014/main" id="{FE5CD03B-066A-46AF-8FB8-E8A78074ABE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974964" y="4314826"/>
            <a:ext cx="1711325" cy="365760"/>
          </a:xfrm>
        </p:spPr>
        <p:txBody>
          <a:bodyPr/>
          <a:lstStyle/>
          <a:p>
            <a:r>
              <a:rPr lang="en-US" dirty="0" err="1"/>
              <a:t>UserView</a:t>
            </a:r>
            <a:endParaRPr lang="en-US" dirty="0"/>
          </a:p>
        </p:txBody>
      </p:sp>
      <p:sp>
        <p:nvSpPr>
          <p:cNvPr id="44" name="Text Placeholder 43">
            <a:extLst>
              <a:ext uri="{FF2B5EF4-FFF2-40B4-BE49-F238E27FC236}">
                <a16:creationId xmlns:a16="http://schemas.microsoft.com/office/drawing/2014/main" id="{10E83414-3440-46C7-8C07-7D073B69C42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974717" y="4912472"/>
            <a:ext cx="2823582" cy="862199"/>
          </a:xfrm>
        </p:spPr>
        <p:txBody>
          <a:bodyPr/>
          <a:lstStyle/>
          <a:p>
            <a:r>
              <a:rPr lang="en-US" dirty="0"/>
              <a:t>Displays all posts from the user and friends newest to oldest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F9A883-CC44-4401-AE67-8FCEACB7D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10" name="Picture Placeholder 9" descr="Graphical user interface, text, chat or text message&#10;&#10;Description automatically generated">
            <a:extLst>
              <a:ext uri="{FF2B5EF4-FFF2-40B4-BE49-F238E27FC236}">
                <a16:creationId xmlns:a16="http://schemas.microsoft.com/office/drawing/2014/main" id="{CF12B22A-D17B-762C-8C4C-EF6FDCFB98C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15331" r="15331"/>
          <a:stretch>
            <a:fillRect/>
          </a:stretch>
        </p:blipFill>
        <p:spPr>
          <a:xfrm>
            <a:off x="292416" y="1581707"/>
            <a:ext cx="2628900" cy="2231012"/>
          </a:xfrm>
        </p:spPr>
      </p:pic>
      <p:pic>
        <p:nvPicPr>
          <p:cNvPr id="14" name="Picture Placeholder 1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BA06A735-B0FB-D328-D180-845FE671FBC2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4"/>
          <a:srcRect l="2378" r="2378"/>
          <a:stretch>
            <a:fillRect/>
          </a:stretch>
        </p:blipFill>
        <p:spPr>
          <a:xfrm>
            <a:off x="3436009" y="1581708"/>
            <a:ext cx="2656369" cy="2254324"/>
          </a:xfrm>
        </p:spPr>
      </p:pic>
      <p:pic>
        <p:nvPicPr>
          <p:cNvPr id="22" name="Picture Placeholder 21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87CE822B-78C3-03BA-B3B4-2E5A904AD8D6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5"/>
          <a:srcRect l="730" r="730"/>
          <a:stretch>
            <a:fillRect/>
          </a:stretch>
        </p:blipFill>
        <p:spPr>
          <a:xfrm>
            <a:off x="7892285" y="1420952"/>
            <a:ext cx="3266955" cy="2772497"/>
          </a:xfrm>
        </p:spPr>
      </p:pic>
      <p:sp>
        <p:nvSpPr>
          <p:cNvPr id="27" name="Content Placeholder 11">
            <a:extLst>
              <a:ext uri="{FF2B5EF4-FFF2-40B4-BE49-F238E27FC236}">
                <a16:creationId xmlns:a16="http://schemas.microsoft.com/office/drawing/2014/main" id="{24D9A71B-FBE4-CF12-FB23-9D5335BBB99D}"/>
              </a:ext>
            </a:extLst>
          </p:cNvPr>
          <p:cNvSpPr txBox="1">
            <a:spLocks/>
          </p:cNvSpPr>
          <p:nvPr/>
        </p:nvSpPr>
        <p:spPr>
          <a:xfrm>
            <a:off x="6326856" y="1858879"/>
            <a:ext cx="6221412" cy="1563688"/>
          </a:xfrm>
          <a:prstGeom prst="rect">
            <a:avLst/>
          </a:prstGeom>
          <a:noFill/>
        </p:spPr>
        <p:txBody>
          <a:bodyPr vert="horz" wrap="square" lIns="0" tIns="0" rIns="0" bIns="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1600" dirty="0"/>
              <a:t>Handlers:</a:t>
            </a: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1600" dirty="0" err="1"/>
              <a:t>profileView</a:t>
            </a:r>
            <a:endParaRPr lang="en-US" sz="1600" dirty="0"/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1600" dirty="0" err="1"/>
              <a:t>userView</a:t>
            </a:r>
            <a:endParaRPr lang="en-US" sz="1600" dirty="0"/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1600" dirty="0" err="1"/>
              <a:t>adjFriend</a:t>
            </a:r>
            <a:endParaRPr lang="en-US" sz="1600" dirty="0"/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endParaRPr lang="en-US" sz="1600" dirty="0"/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endParaRPr lang="en-US" sz="1600" dirty="0"/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8766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C15EE852-24F1-4643-8082-AB45CFF2B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6160" cy="3384550"/>
          </a:xfrm>
        </p:spPr>
        <p:txBody>
          <a:bodyPr>
            <a:normAutofit/>
          </a:bodyPr>
          <a:lstStyle/>
          <a:p>
            <a:r>
              <a:rPr lang="en-US" sz="4800" dirty="0"/>
              <a:t>Post Text</a:t>
            </a:r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r>
              <a:rPr lang="en-US" sz="2800" dirty="0"/>
              <a:t>Interact with the </a:t>
            </a:r>
            <a:r>
              <a:rPr lang="en-US" sz="2800" dirty="0" err="1"/>
              <a:t>SocMed</a:t>
            </a:r>
            <a:r>
              <a:rPr lang="en-US" sz="2800" dirty="0"/>
              <a:t> database post table several ways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4139825C-53C7-44F4-A064-9795CECD081B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62" y="4097338"/>
            <a:ext cx="3566159" cy="2211387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Queries for your posts or your friends posts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Create a new post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Insert the new post into the database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1C563B34-DD53-4FB1-B8C2-8914E01C6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Content Placeholder 11">
            <a:extLst>
              <a:ext uri="{FF2B5EF4-FFF2-40B4-BE49-F238E27FC236}">
                <a16:creationId xmlns:a16="http://schemas.microsoft.com/office/drawing/2014/main" id="{B75A0C22-B4EB-E397-02AC-065BCCB4D010}"/>
              </a:ext>
            </a:extLst>
          </p:cNvPr>
          <p:cNvSpPr txBox="1">
            <a:spLocks/>
          </p:cNvSpPr>
          <p:nvPr/>
        </p:nvSpPr>
        <p:spPr>
          <a:xfrm>
            <a:off x="4432183" y="3786442"/>
            <a:ext cx="1649215" cy="2211386"/>
          </a:xfrm>
          <a:prstGeom prst="rect">
            <a:avLst/>
          </a:prstGeom>
          <a:noFill/>
        </p:spPr>
        <p:txBody>
          <a:bodyPr vert="horz" wrap="square" lIns="0" tIns="0" rIns="0" bIns="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1600" dirty="0"/>
              <a:t>Handlers:</a:t>
            </a: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1600" dirty="0" err="1"/>
              <a:t>profileView</a:t>
            </a:r>
            <a:endParaRPr lang="en-US" sz="1600" dirty="0"/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1600" dirty="0" err="1"/>
              <a:t>userView</a:t>
            </a:r>
            <a:endParaRPr lang="en-US" sz="1600" dirty="0"/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1600" dirty="0" err="1"/>
              <a:t>newPost</a:t>
            </a:r>
            <a:endParaRPr lang="en-US" sz="1600" dirty="0"/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1600" dirty="0" err="1"/>
              <a:t>addPost</a:t>
            </a:r>
            <a:endParaRPr lang="en-US" sz="1600" dirty="0"/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endParaRPr lang="en-US" sz="1600" dirty="0"/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endParaRPr lang="en-US" dirty="0"/>
          </a:p>
        </p:txBody>
      </p:sp>
      <p:pic>
        <p:nvPicPr>
          <p:cNvPr id="24" name="Picture Placeholder 2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0C2D5436-FFA7-E8F6-2B0A-90E7FE0ECD7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18158" r="1815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955183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Placeholder 15" descr="Data Points Digital background">
            <a:extLst>
              <a:ext uri="{FF2B5EF4-FFF2-40B4-BE49-F238E27FC236}">
                <a16:creationId xmlns:a16="http://schemas.microsoft.com/office/drawing/2014/main" id="{F8547934-9C83-C1B3-6109-7E75E6A44C6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3776472"/>
          </a:xfrm>
        </p:spPr>
      </p:pic>
      <p:sp>
        <p:nvSpPr>
          <p:cNvPr id="11" name="Title 10">
            <a:extLst>
              <a:ext uri="{FF2B5EF4-FFF2-40B4-BE49-F238E27FC236}">
                <a16:creationId xmlns:a16="http://schemas.microsoft.com/office/drawing/2014/main" id="{23418ADF-358F-4647-A511-FCFFEDA83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391" y="3945262"/>
            <a:ext cx="4500562" cy="1562959"/>
          </a:xfrm>
        </p:spPr>
        <p:txBody>
          <a:bodyPr/>
          <a:lstStyle/>
          <a:p>
            <a:r>
              <a:rPr lang="en-US" dirty="0"/>
              <a:t>News Feed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E5127060-CDBF-435F-9009-A5451CCE305D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563" y="4508500"/>
            <a:ext cx="6221412" cy="1563688"/>
          </a:xfrm>
          <a:noFill/>
        </p:spPr>
        <p:txBody>
          <a:bodyPr>
            <a:normAutofit/>
          </a:bodyPr>
          <a:lstStyle/>
          <a:p>
            <a:r>
              <a:rPr lang="en-US" dirty="0"/>
              <a:t>Reutilizes Profile Template</a:t>
            </a:r>
          </a:p>
          <a:p>
            <a:r>
              <a:rPr lang="en-US" dirty="0"/>
              <a:t>Presents your data</a:t>
            </a:r>
          </a:p>
          <a:p>
            <a:r>
              <a:rPr lang="en-US" dirty="0"/>
              <a:t>Presents your friends posts</a:t>
            </a:r>
          </a:p>
        </p:txBody>
      </p:sp>
      <p:pic>
        <p:nvPicPr>
          <p:cNvPr id="19" name="Picture Placeholder 18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19E36FBF-F480-6DC1-0349-57F8E80B32B3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4"/>
          <a:srcRect l="219" r="97"/>
          <a:stretch/>
        </p:blipFill>
        <p:spPr>
          <a:xfrm>
            <a:off x="3630167" y="8572"/>
            <a:ext cx="4500562" cy="3776472"/>
          </a:xfrm>
        </p:spPr>
      </p:pic>
      <p:sp>
        <p:nvSpPr>
          <p:cNvPr id="29" name="Content Placeholder 11">
            <a:extLst>
              <a:ext uri="{FF2B5EF4-FFF2-40B4-BE49-F238E27FC236}">
                <a16:creationId xmlns:a16="http://schemas.microsoft.com/office/drawing/2014/main" id="{9DC7A9FB-F0B4-85B3-46B5-7CFE6435AE1D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33388" y="4723983"/>
            <a:ext cx="6221412" cy="1563688"/>
          </a:xfrm>
          <a:noFill/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1600" dirty="0"/>
              <a:t>Handlers: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600" dirty="0" err="1"/>
              <a:t>profileView</a:t>
            </a:r>
            <a:endParaRPr lang="en-US" sz="1600" dirty="0"/>
          </a:p>
          <a:p>
            <a:pPr marL="0" indent="0">
              <a:lnSpc>
                <a:spcPct val="120000"/>
              </a:lnSpc>
              <a:buNone/>
            </a:pPr>
            <a:r>
              <a:rPr lang="en-US" sz="1600" dirty="0" err="1"/>
              <a:t>userView</a:t>
            </a:r>
            <a:endParaRPr lang="en-US" sz="1600" dirty="0"/>
          </a:p>
          <a:p>
            <a:pPr marL="0" indent="0">
              <a:lnSpc>
                <a:spcPct val="120000"/>
              </a:lnSpc>
              <a:buNone/>
            </a:pPr>
            <a:r>
              <a:rPr lang="en-US" sz="1600" dirty="0" err="1"/>
              <a:t>allFeed</a:t>
            </a:r>
            <a:r>
              <a:rPr lang="en-US" sz="1600" dirty="0"/>
              <a:t> (demonstration only tool)</a:t>
            </a:r>
          </a:p>
          <a:p>
            <a:pPr marL="0" indent="0">
              <a:lnSpc>
                <a:spcPct val="120000"/>
              </a:lnSpc>
              <a:buNone/>
            </a:pPr>
            <a:endParaRPr lang="en-US" sz="1600" dirty="0"/>
          </a:p>
          <a:p>
            <a:pPr marL="0" indent="0">
              <a:lnSpc>
                <a:spcPct val="120000"/>
              </a:lnSpc>
              <a:buNone/>
            </a:pPr>
            <a:endParaRPr lang="en-US" sz="1600" dirty="0"/>
          </a:p>
          <a:p>
            <a:pPr marL="0" indent="0">
              <a:lnSpc>
                <a:spcPct val="12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93950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C15EE852-24F1-4643-8082-AB45CFF2B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6160" cy="3384550"/>
          </a:xfrm>
        </p:spPr>
        <p:txBody>
          <a:bodyPr>
            <a:normAutofit/>
          </a:bodyPr>
          <a:lstStyle/>
          <a:p>
            <a:r>
              <a:rPr lang="en-US" sz="4800" dirty="0"/>
              <a:t>Update your photo!</a:t>
            </a:r>
            <a:br>
              <a:rPr lang="en-US" sz="2800" dirty="0"/>
            </a:br>
            <a:br>
              <a:rPr lang="en-US" sz="2800" dirty="0"/>
            </a:br>
            <a:endParaRPr lang="en-US" sz="2800" dirty="0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4139825C-53C7-44F4-A064-9795CECD081B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62" y="4097338"/>
            <a:ext cx="3566159" cy="2211387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Update the database with a link to a new hosted photo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1C563B34-DD53-4FB1-B8C2-8914E01C6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Content Placeholder 11">
            <a:extLst>
              <a:ext uri="{FF2B5EF4-FFF2-40B4-BE49-F238E27FC236}">
                <a16:creationId xmlns:a16="http://schemas.microsoft.com/office/drawing/2014/main" id="{B75A0C22-B4EB-E397-02AC-065BCCB4D010}"/>
              </a:ext>
            </a:extLst>
          </p:cNvPr>
          <p:cNvSpPr txBox="1">
            <a:spLocks/>
          </p:cNvSpPr>
          <p:nvPr/>
        </p:nvSpPr>
        <p:spPr>
          <a:xfrm>
            <a:off x="4367566" y="3933825"/>
            <a:ext cx="1649215" cy="2211386"/>
          </a:xfrm>
          <a:prstGeom prst="rect">
            <a:avLst/>
          </a:prstGeom>
          <a:noFill/>
        </p:spPr>
        <p:txBody>
          <a:bodyPr vert="horz" wrap="square" lIns="0" tIns="0" rIns="0" bIns="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1600" dirty="0"/>
              <a:t>Handlers:</a:t>
            </a: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1600" dirty="0" err="1"/>
              <a:t>newPic</a:t>
            </a:r>
            <a:endParaRPr lang="en-US" sz="1600" dirty="0"/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1600" dirty="0" err="1"/>
              <a:t>addNewPic</a:t>
            </a:r>
            <a:endParaRPr lang="en-US" sz="1600" dirty="0"/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endParaRPr lang="en-US" dirty="0"/>
          </a:p>
        </p:txBody>
      </p:sp>
      <p:pic>
        <p:nvPicPr>
          <p:cNvPr id="24" name="Picture Placeholder 2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0C2D5436-FFA7-E8F6-2B0A-90E7FE0ECD7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18158" r="1815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59680484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0811A92-D464-4AC4-A396-BA73B10CEEA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904751AB-E840-446F-8D49-E697067EC88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E4876F9-7AE1-498D-B8FE-1E3AD703D2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{24E8B5FA-80D0-4697-AA5D-9B967AE590FB}tf33713516_win32</Template>
  <TotalTime>326</TotalTime>
  <Words>432</Words>
  <Application>Microsoft Office PowerPoint</Application>
  <PresentationFormat>Widescreen</PresentationFormat>
  <Paragraphs>116</Paragraphs>
  <Slides>12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Gill Sans MT</vt:lpstr>
      <vt:lpstr>Walbaum Display</vt:lpstr>
      <vt:lpstr>3DFloatVTI</vt:lpstr>
      <vt:lpstr>Group 1 Simple Social Media Server</vt:lpstr>
      <vt:lpstr>KEY FEATURES</vt:lpstr>
      <vt:lpstr>Structure </vt:lpstr>
      <vt:lpstr>Database creation</vt:lpstr>
      <vt:lpstr>Login/Logout</vt:lpstr>
      <vt:lpstr>Update permissions</vt:lpstr>
      <vt:lpstr>Post Text   Interact with the SocMed database post table several ways</vt:lpstr>
      <vt:lpstr>News Feed</vt:lpstr>
      <vt:lpstr>Update your photo!  </vt:lpstr>
      <vt:lpstr>Other Features</vt:lpstr>
      <vt:lpstr>What did I learn?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1 Simple Social Media Server</dc:title>
  <dc:creator>Matthew Martin</dc:creator>
  <cp:lastModifiedBy>Matthew Martin</cp:lastModifiedBy>
  <cp:revision>2</cp:revision>
  <dcterms:created xsi:type="dcterms:W3CDTF">2022-11-30T23:17:25Z</dcterms:created>
  <dcterms:modified xsi:type="dcterms:W3CDTF">2022-12-01T04:44:08Z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