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57" r:id="rId3"/>
    <p:sldId id="258" r:id="rId4"/>
    <p:sldId id="266" r:id="rId5"/>
    <p:sldId id="260" r:id="rId6"/>
    <p:sldId id="267" r:id="rId7"/>
    <p:sldId id="268" r:id="rId8"/>
    <p:sldId id="269" r:id="rId9"/>
    <p:sldId id="270" r:id="rId10"/>
    <p:sldId id="272" r:id="rId11"/>
    <p:sldId id="273" r:id="rId12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74A06F3-DB72-4F18-9D3C-CF65C269A8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AB50A324-E7FC-4847-938B-BA06F96CBD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37FADEAD-6F9C-44B1-B97B-C4F2978F8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FA427-5F6C-44C9-B7B6-3BC8A07E0E0E}" type="datetimeFigureOut">
              <a:rPr lang="hu-HU" smtClean="0"/>
              <a:t>2022. 01. 17.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EF5808B4-9394-46DA-986D-9EF258371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D83F4E4F-9829-40BE-AAD1-730DD98C1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33604-AEF6-4C13-9F6D-5DBD80042F0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58918648"/>
      </p:ext>
    </p:extLst>
  </p:cSld>
  <p:clrMapOvr>
    <a:masterClrMapping/>
  </p:clrMapOvr>
  <p:transition spd="slow">
    <p:cove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D30F51C-F7F9-4DD7-9911-634626274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FFA9C04A-0C17-4723-B29D-C05CE686EC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A131478-E8A2-436A-B650-545C6785D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FA427-5F6C-44C9-B7B6-3BC8A07E0E0E}" type="datetimeFigureOut">
              <a:rPr lang="hu-HU" smtClean="0"/>
              <a:t>2022. 01. 17.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23CA630A-28D5-4F7D-9BDF-402651058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706ACCD5-39AD-4C76-B1A3-59C1231A0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33604-AEF6-4C13-9F6D-5DBD80042F0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93730882"/>
      </p:ext>
    </p:extLst>
  </p:cSld>
  <p:clrMapOvr>
    <a:masterClrMapping/>
  </p:clrMapOvr>
  <p:transition spd="slow">
    <p:cover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52D2AC27-3E0A-40BD-BD30-33A1974383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82AC17B6-8241-496B-A69D-5397BDF34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318351C-9D8C-4105-B3F5-CFC9DECCF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FA427-5F6C-44C9-B7B6-3BC8A07E0E0E}" type="datetimeFigureOut">
              <a:rPr lang="hu-HU" smtClean="0"/>
              <a:t>2022. 01. 17.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9527535-8BD7-4191-B6C9-48D97DF59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5623B7D5-B4A4-455D-90D0-7EFED21FC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33604-AEF6-4C13-9F6D-5DBD80042F0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7021716"/>
      </p:ext>
    </p:extLst>
  </p:cSld>
  <p:clrMapOvr>
    <a:masterClrMapping/>
  </p:clrMapOvr>
  <p:transition spd="slow">
    <p:cove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7373D14-B770-4CEB-A7DF-89358F39B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A0546A8-B8DF-4998-9424-389D1C162A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8C3EA12E-43DC-4D7E-821F-295B3A7B5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FA427-5F6C-44C9-B7B6-3BC8A07E0E0E}" type="datetimeFigureOut">
              <a:rPr lang="hu-HU" smtClean="0"/>
              <a:t>2022. 01. 17.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058875E4-72F5-45F8-A565-D002CA40C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63A56265-3044-44B5-8155-C506ED6D1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33604-AEF6-4C13-9F6D-5DBD80042F0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99934691"/>
      </p:ext>
    </p:extLst>
  </p:cSld>
  <p:clrMapOvr>
    <a:masterClrMapping/>
  </p:clrMapOvr>
  <p:transition spd="slow">
    <p:cove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B52FE41-B60A-44CA-B669-5B1BEC360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429A5230-3028-4D0B-B77D-5888F03C7A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472D356-6282-4B18-A572-494D7910D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FA427-5F6C-44C9-B7B6-3BC8A07E0E0E}" type="datetimeFigureOut">
              <a:rPr lang="hu-HU" smtClean="0"/>
              <a:t>2022. 01. 17.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33B0435C-7A91-4D80-B317-BBE60D362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1B973273-E633-4914-B345-8EF387DBE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33604-AEF6-4C13-9F6D-5DBD80042F0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10687968"/>
      </p:ext>
    </p:extLst>
  </p:cSld>
  <p:clrMapOvr>
    <a:masterClrMapping/>
  </p:clrMapOvr>
  <p:transition spd="slow">
    <p:cove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BAF31C9-98CE-49DE-9B60-129775CA8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C33278D-C176-4A0D-9700-6349B347E4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98BF8E5C-59F8-4765-A733-249B689186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D6DA7CB5-57BA-4E74-BC90-8FCEC1DDC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FA427-5F6C-44C9-B7B6-3BC8A07E0E0E}" type="datetimeFigureOut">
              <a:rPr lang="hu-HU" smtClean="0"/>
              <a:t>2022. 01. 17.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15245A61-224A-4ED7-9AF1-D7A38507E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35E726BD-46D9-40D2-B527-5C9D8AAC6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33604-AEF6-4C13-9F6D-5DBD80042F0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10611767"/>
      </p:ext>
    </p:extLst>
  </p:cSld>
  <p:clrMapOvr>
    <a:masterClrMapping/>
  </p:clrMapOvr>
  <p:transition spd="slow">
    <p:cove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DEABF86-6A32-444F-AA84-4124CE8D9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EB82DBF8-7AA9-4EBB-8EF2-21C9DDC2A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16B2BBD3-EA6B-4B69-9198-5BBF686B47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89C951FA-9EFE-409F-AC5C-48C5207A62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DE0318C6-3526-4141-923E-A9C453DBFF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FAF065CD-91FD-4741-B484-7A60577C6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FA427-5F6C-44C9-B7B6-3BC8A07E0E0E}" type="datetimeFigureOut">
              <a:rPr lang="hu-HU" smtClean="0"/>
              <a:t>2022. 01. 17.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FE3D8818-CCE0-4651-872C-ECC433390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81FF74A4-0DB5-4695-B182-EAB1715D3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33604-AEF6-4C13-9F6D-5DBD80042F0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84050776"/>
      </p:ext>
    </p:extLst>
  </p:cSld>
  <p:clrMapOvr>
    <a:masterClrMapping/>
  </p:clrMapOvr>
  <p:transition spd="slow">
    <p:cove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8ADE3BC-E4DA-4A25-BF80-ED3A9DD7F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96D7E7CB-EF7D-4482-8C19-B501730F5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FA427-5F6C-44C9-B7B6-3BC8A07E0E0E}" type="datetimeFigureOut">
              <a:rPr lang="hu-HU" smtClean="0"/>
              <a:t>2022. 01. 17.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5AE9D0B9-2978-4D2A-A9B8-90BB496EC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193EB868-0A09-4030-9731-D392C753D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33604-AEF6-4C13-9F6D-5DBD80042F0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76053116"/>
      </p:ext>
    </p:extLst>
  </p:cSld>
  <p:clrMapOvr>
    <a:masterClrMapping/>
  </p:clrMapOvr>
  <p:transition spd="slow">
    <p:cove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72794110-4CA9-42BF-90DE-A879FBF72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FA427-5F6C-44C9-B7B6-3BC8A07E0E0E}" type="datetimeFigureOut">
              <a:rPr lang="hu-HU" smtClean="0"/>
              <a:t>2022. 01. 17.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7CE9546D-228F-4D77-980A-C089F7F7D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C7F9050B-A6FD-4D1B-AFCA-BA61BB142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33604-AEF6-4C13-9F6D-5DBD80042F0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73703396"/>
      </p:ext>
    </p:extLst>
  </p:cSld>
  <p:clrMapOvr>
    <a:masterClrMapping/>
  </p:clrMapOvr>
  <p:transition spd="slow">
    <p:cove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A7AF1D1-8072-4A8D-9E5B-E49D8F4B7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B734439-FEC9-47A9-93C9-4C09FA1EC0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BC8F21E1-466E-42C4-AD94-A97530689D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A5646177-03CE-4293-82DF-C179CF418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FA427-5F6C-44C9-B7B6-3BC8A07E0E0E}" type="datetimeFigureOut">
              <a:rPr lang="hu-HU" smtClean="0"/>
              <a:t>2022. 01. 17.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2C07C6E0-A557-467F-AC9A-6EA772B19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10A57FF8-9332-428D-BC9B-7AACA47E8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33604-AEF6-4C13-9F6D-5DBD80042F0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70916933"/>
      </p:ext>
    </p:extLst>
  </p:cSld>
  <p:clrMapOvr>
    <a:masterClrMapping/>
  </p:clrMapOvr>
  <p:transition spd="slow">
    <p:cove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5593DA1-47E7-43BB-BA6E-9FA4FF181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69E387BB-565C-4B06-A953-78FC1D8AFB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F004E49D-2854-4392-8917-8C3172D3B5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F1D3E1F7-F3AA-4D6F-9A89-E8C3A1A26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FA427-5F6C-44C9-B7B6-3BC8A07E0E0E}" type="datetimeFigureOut">
              <a:rPr lang="hu-HU" smtClean="0"/>
              <a:t>2022. 01. 17.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51193470-A170-4917-A75D-56B900E58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69F039A6-0974-4704-A0E5-B8F6A178E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33604-AEF6-4C13-9F6D-5DBD80042F0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24339875"/>
      </p:ext>
    </p:extLst>
  </p:cSld>
  <p:clrMapOvr>
    <a:masterClrMapping/>
  </p:clrMapOvr>
  <p:transition spd="slow">
    <p:cove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9C02928D-497B-4E48-A5FB-A8621381D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0E4116DF-0E99-44B5-8CAF-BE26B5917D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385F84D7-8B48-4448-B4C1-B1E7998705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FFA427-5F6C-44C9-B7B6-3BC8A07E0E0E}" type="datetimeFigureOut">
              <a:rPr lang="hu-HU" smtClean="0"/>
              <a:t>2022. 01. 17.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AA58666C-684E-4A56-9965-77C06987EE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1AD3A6DB-92FA-4C77-A178-D2377910B0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833604-AEF6-4C13-9F6D-5DBD80042F0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16758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cover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67A4584D-2F63-4B55-B255-296D601BFD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5240" y="1008993"/>
            <a:ext cx="10099935" cy="3542045"/>
          </a:xfrm>
        </p:spPr>
        <p:txBody>
          <a:bodyPr anchor="b">
            <a:normAutofit/>
          </a:bodyPr>
          <a:lstStyle/>
          <a:p>
            <a:pPr algn="l"/>
            <a:r>
              <a:rPr lang="hu-HU" sz="9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South </a:t>
            </a:r>
            <a:r>
              <a:rPr lang="hu-HU" sz="96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Broker</a:t>
            </a:r>
            <a:r>
              <a:rPr lang="hu-HU" sz="9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szerverei</a:t>
            </a:r>
            <a:endParaRPr lang="en-US" sz="115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C0121D64-B17A-46A1-9710-D562B2969B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5241" y="4582814"/>
            <a:ext cx="7132335" cy="1312657"/>
          </a:xfrm>
        </p:spPr>
        <p:txBody>
          <a:bodyPr anchor="t">
            <a:normAutofit/>
          </a:bodyPr>
          <a:lstStyle/>
          <a:p>
            <a:pPr algn="l"/>
            <a:r>
              <a:rPr lang="hu-HU" dirty="0"/>
              <a:t>Készítette: </a:t>
            </a:r>
          </a:p>
          <a:p>
            <a:pPr algn="l"/>
            <a:r>
              <a:rPr lang="hu-HU" dirty="0"/>
              <a:t>Mátravölgyi Bendegúz, Haraszti Gyula, Kassai Laci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609275"/>
      </p:ext>
    </p:extLst>
  </p:cSld>
  <p:clrMapOvr>
    <a:masterClrMapping/>
  </p:clrMapOvr>
  <p:transition spd="slow">
    <p:cove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églalap 1">
            <a:extLst>
              <a:ext uri="{FF2B5EF4-FFF2-40B4-BE49-F238E27FC236}">
                <a16:creationId xmlns:a16="http://schemas.microsoft.com/office/drawing/2014/main" id="{35CE6CB7-052D-485C-B9A3-C950B4D8CFA8}"/>
              </a:ext>
            </a:extLst>
          </p:cNvPr>
          <p:cNvSpPr/>
          <p:nvPr/>
        </p:nvSpPr>
        <p:spPr>
          <a:xfrm>
            <a:off x="1653363" y="365760"/>
            <a:ext cx="9367203" cy="11887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z="4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WEB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3" name="Kép 12">
            <a:extLst>
              <a:ext uri="{FF2B5EF4-FFF2-40B4-BE49-F238E27FC236}">
                <a16:creationId xmlns:a16="http://schemas.microsoft.com/office/drawing/2014/main" id="{FEC2DD83-2593-474D-B382-F83C348D30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3524" y="2421999"/>
            <a:ext cx="8063355" cy="3630045"/>
          </a:xfrm>
          <a:prstGeom prst="rect">
            <a:avLst/>
          </a:prstGeom>
        </p:spPr>
      </p:pic>
      <p:sp>
        <p:nvSpPr>
          <p:cNvPr id="15" name="Szövegdoboz 14">
            <a:extLst>
              <a:ext uri="{FF2B5EF4-FFF2-40B4-BE49-F238E27FC236}">
                <a16:creationId xmlns:a16="http://schemas.microsoft.com/office/drawing/2014/main" id="{3EAB9DA2-279A-4C99-AB97-E84EE06C3004}"/>
              </a:ext>
            </a:extLst>
          </p:cNvPr>
          <p:cNvSpPr txBox="1"/>
          <p:nvPr/>
        </p:nvSpPr>
        <p:spPr>
          <a:xfrm>
            <a:off x="1263525" y="1920240"/>
            <a:ext cx="40725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Működő képes http és https</a:t>
            </a:r>
          </a:p>
          <a:p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357663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églalap 1">
            <a:extLst>
              <a:ext uri="{FF2B5EF4-FFF2-40B4-BE49-F238E27FC236}">
                <a16:creationId xmlns:a16="http://schemas.microsoft.com/office/drawing/2014/main" id="{35CE6CB7-052D-485C-B9A3-C950B4D8CFA8}"/>
              </a:ext>
            </a:extLst>
          </p:cNvPr>
          <p:cNvSpPr/>
          <p:nvPr/>
        </p:nvSpPr>
        <p:spPr>
          <a:xfrm>
            <a:off x="1653363" y="365760"/>
            <a:ext cx="9367203" cy="11887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z="4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SYSLOG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E8717F63-3311-4EEC-BEF8-C29277919A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9691" y="1960417"/>
            <a:ext cx="7653233" cy="4179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910914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>
            <a:extLst>
              <a:ext uri="{FF2B5EF4-FFF2-40B4-BE49-F238E27FC236}">
                <a16:creationId xmlns:a16="http://schemas.microsoft.com/office/drawing/2014/main" id="{51CCC392-3B05-46EE-A56E-AA9DBBB6C078}"/>
              </a:ext>
            </a:extLst>
          </p:cNvPr>
          <p:cNvSpPr/>
          <p:nvPr/>
        </p:nvSpPr>
        <p:spPr>
          <a:xfrm>
            <a:off x="838200" y="365126"/>
            <a:ext cx="5340605" cy="11461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kern="1200" cap="none" spc="0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+mj-lt"/>
                <a:ea typeface="+mj-ea"/>
                <a:cs typeface="+mj-cs"/>
              </a:rPr>
              <a:t>Cég</a:t>
            </a:r>
            <a:r>
              <a:rPr lang="en-US" sz="4400" b="1" kern="1200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en-US" sz="4400" b="1" kern="1200" cap="none" spc="0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+mj-lt"/>
                <a:ea typeface="+mj-ea"/>
                <a:cs typeface="+mj-cs"/>
              </a:rPr>
              <a:t>felépítés</a:t>
            </a:r>
            <a:r>
              <a:rPr lang="en-US" sz="4400" b="1" kern="1200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+mj-lt"/>
                <a:ea typeface="+mj-ea"/>
                <a:cs typeface="+mj-cs"/>
              </a:rPr>
              <a:t>: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05C7EBC3-4672-4DAB-81C2-58661FAFAE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78805" y="-2"/>
            <a:ext cx="6013194" cy="1511304"/>
          </a:xfrm>
          <a:custGeom>
            <a:avLst/>
            <a:gdLst>
              <a:gd name="connsiteX0" fmla="*/ 4545473 w 6013194"/>
              <a:gd name="connsiteY0" fmla="*/ 0 h 1511304"/>
              <a:gd name="connsiteX1" fmla="*/ 6013194 w 6013194"/>
              <a:gd name="connsiteY1" fmla="*/ 0 h 1511304"/>
              <a:gd name="connsiteX2" fmla="*/ 6013194 w 6013194"/>
              <a:gd name="connsiteY2" fmla="*/ 1508760 h 1511304"/>
              <a:gd name="connsiteX3" fmla="*/ 4545474 w 6013194"/>
              <a:gd name="connsiteY3" fmla="*/ 1508760 h 1511304"/>
              <a:gd name="connsiteX4" fmla="*/ 4545474 w 6013194"/>
              <a:gd name="connsiteY4" fmla="*/ 1511304 h 1511304"/>
              <a:gd name="connsiteX5" fmla="*/ 0 w 6013194"/>
              <a:gd name="connsiteY5" fmla="*/ 1511304 h 1511304"/>
              <a:gd name="connsiteX6" fmla="*/ 697617 w 6013194"/>
              <a:gd name="connsiteY6" fmla="*/ 3 h 1511304"/>
              <a:gd name="connsiteX7" fmla="*/ 4545473 w 6013194"/>
              <a:gd name="connsiteY7" fmla="*/ 3 h 151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13194" h="1511304">
                <a:moveTo>
                  <a:pt x="4545473" y="0"/>
                </a:moveTo>
                <a:lnTo>
                  <a:pt x="6013194" y="0"/>
                </a:lnTo>
                <a:lnTo>
                  <a:pt x="6013194" y="1508760"/>
                </a:lnTo>
                <a:lnTo>
                  <a:pt x="4545474" y="1508760"/>
                </a:lnTo>
                <a:lnTo>
                  <a:pt x="4545474" y="1511304"/>
                </a:lnTo>
                <a:lnTo>
                  <a:pt x="0" y="1511304"/>
                </a:lnTo>
                <a:lnTo>
                  <a:pt x="697617" y="3"/>
                </a:lnTo>
                <a:lnTo>
                  <a:pt x="4545473" y="3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40BF962F-4C6F-461E-86F2-C43F56CC93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80797" y="1690688"/>
            <a:ext cx="8711202" cy="5167312"/>
          </a:xfrm>
          <a:custGeom>
            <a:avLst/>
            <a:gdLst>
              <a:gd name="connsiteX0" fmla="*/ 0 w 8711202"/>
              <a:gd name="connsiteY0" fmla="*/ 0 h 5167312"/>
              <a:gd name="connsiteX1" fmla="*/ 7243482 w 8711202"/>
              <a:gd name="connsiteY1" fmla="*/ 0 h 5167312"/>
              <a:gd name="connsiteX2" fmla="*/ 8711202 w 8711202"/>
              <a:gd name="connsiteY2" fmla="*/ 0 h 5167312"/>
              <a:gd name="connsiteX3" fmla="*/ 8711202 w 8711202"/>
              <a:gd name="connsiteY3" fmla="*/ 5167312 h 5167312"/>
              <a:gd name="connsiteX4" fmla="*/ 7243482 w 8711202"/>
              <a:gd name="connsiteY4" fmla="*/ 5167312 h 5167312"/>
              <a:gd name="connsiteX5" fmla="*/ 221324 w 8711202"/>
              <a:gd name="connsiteY5" fmla="*/ 5167312 h 5167312"/>
              <a:gd name="connsiteX6" fmla="*/ 2615203 w 8711202"/>
              <a:gd name="connsiteY6" fmla="*/ 952 h 5167312"/>
              <a:gd name="connsiteX7" fmla="*/ 0 w 8711202"/>
              <a:gd name="connsiteY7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11202" h="5167312">
                <a:moveTo>
                  <a:pt x="0" y="0"/>
                </a:moveTo>
                <a:lnTo>
                  <a:pt x="7243482" y="0"/>
                </a:lnTo>
                <a:lnTo>
                  <a:pt x="8711202" y="0"/>
                </a:lnTo>
                <a:lnTo>
                  <a:pt x="8711202" y="5167312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2E94A4F7-38E4-45EA-8E2E-CE1B5766B4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5931454" cy="5166360"/>
          </a:xfrm>
          <a:custGeom>
            <a:avLst/>
            <a:gdLst>
              <a:gd name="connsiteX0" fmla="*/ 0 w 5931454"/>
              <a:gd name="connsiteY0" fmla="*/ 0 h 5166360"/>
              <a:gd name="connsiteX1" fmla="*/ 5931454 w 5931454"/>
              <a:gd name="connsiteY1" fmla="*/ 0 h 5166360"/>
              <a:gd name="connsiteX2" fmla="*/ 3537575 w 5931454"/>
              <a:gd name="connsiteY2" fmla="*/ 5166360 h 5166360"/>
              <a:gd name="connsiteX3" fmla="*/ 0 w 5931454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31454" h="5166360">
                <a:moveTo>
                  <a:pt x="0" y="0"/>
                </a:moveTo>
                <a:lnTo>
                  <a:pt x="5931454" y="0"/>
                </a:lnTo>
                <a:lnTo>
                  <a:pt x="3537575" y="5166360"/>
                </a:lnTo>
                <a:lnTo>
                  <a:pt x="0" y="516636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44D7E147-8654-4483-82EE-224121BF6527}"/>
              </a:ext>
            </a:extLst>
          </p:cNvPr>
          <p:cNvSpPr txBox="1"/>
          <p:nvPr/>
        </p:nvSpPr>
        <p:spPr>
          <a:xfrm>
            <a:off x="838200" y="2173288"/>
            <a:ext cx="3603171" cy="36396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hu-HU" sz="1400" dirty="0">
                <a:solidFill>
                  <a:srgbClr val="FFFFFF"/>
                </a:solidFill>
              </a:rPr>
              <a:t>South Brokers (</a:t>
            </a:r>
            <a:r>
              <a:rPr lang="en-US" sz="1400" dirty="0">
                <a:solidFill>
                  <a:srgbClr val="FFFFFF"/>
                </a:solidFill>
              </a:rPr>
              <a:t>50 </a:t>
            </a:r>
            <a:r>
              <a:rPr lang="en-US" sz="1400" dirty="0" err="1">
                <a:solidFill>
                  <a:srgbClr val="FFFFFF"/>
                </a:solidFill>
              </a:rPr>
              <a:t>Fő</a:t>
            </a:r>
            <a:r>
              <a:rPr lang="hu-HU" sz="1400" dirty="0">
                <a:solidFill>
                  <a:srgbClr val="FFFFFF"/>
                </a:solidFill>
              </a:rPr>
              <a:t>)</a:t>
            </a:r>
            <a:endParaRPr lang="en-US" sz="1400" dirty="0">
              <a:solidFill>
                <a:srgbClr val="FFFFFF"/>
              </a:solidFill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rgbClr val="FFFFFF"/>
                </a:solidFill>
              </a:rPr>
              <a:t>Ügyvezető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igazgató</a:t>
            </a:r>
            <a:endParaRPr lang="en-US" sz="1400" dirty="0">
              <a:solidFill>
                <a:srgbClr val="FFFFFF"/>
              </a:solidFill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rgbClr val="FFFFFF"/>
                </a:solidFill>
              </a:rPr>
              <a:t>Pénzügy</a:t>
            </a:r>
            <a:endParaRPr lang="en-US" sz="1400" dirty="0">
              <a:solidFill>
                <a:srgbClr val="FFFFFF"/>
              </a:solidFill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FFFFFF"/>
                </a:solidFill>
              </a:rPr>
              <a:t>Marketing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FFFFFF"/>
                </a:solidFill>
              </a:rPr>
              <a:t>HR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rgbClr val="FFFFFF"/>
                </a:solidFill>
              </a:rPr>
              <a:t>Bróker</a:t>
            </a:r>
            <a:endParaRPr lang="hu-HU" sz="1400" dirty="0">
              <a:solidFill>
                <a:srgbClr val="FFFFFF"/>
              </a:solidFill>
            </a:endParaRP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u-HU" sz="1400" dirty="0" err="1">
                <a:solidFill>
                  <a:srgbClr val="FFFFFF"/>
                </a:solidFill>
              </a:rPr>
              <a:t>Broker</a:t>
            </a:r>
            <a:r>
              <a:rPr lang="hu-HU" sz="1400" dirty="0">
                <a:solidFill>
                  <a:srgbClr val="FFFFFF"/>
                </a:solidFill>
              </a:rPr>
              <a:t> fonok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u-HU" sz="1400" dirty="0">
                <a:solidFill>
                  <a:srgbClr val="FFFFFF"/>
                </a:solidFill>
              </a:rPr>
              <a:t>Junior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u-HU" sz="1400" dirty="0">
                <a:solidFill>
                  <a:srgbClr val="FFFFFF"/>
                </a:solidFill>
              </a:rPr>
              <a:t>Senior</a:t>
            </a:r>
            <a:endParaRPr lang="en-US" sz="1400" dirty="0">
              <a:solidFill>
                <a:srgbClr val="FFFFFF"/>
              </a:solidFill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FFFFFF"/>
                </a:solidFill>
              </a:rPr>
              <a:t>IT 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FFFFFF"/>
                </a:solidFill>
              </a:rPr>
              <a:t>IT </a:t>
            </a:r>
            <a:r>
              <a:rPr lang="en-US" sz="1400" dirty="0" err="1">
                <a:solidFill>
                  <a:srgbClr val="FFFFFF"/>
                </a:solidFill>
              </a:rPr>
              <a:t>főnök</a:t>
            </a:r>
            <a:endParaRPr lang="hu-HU" sz="1400" dirty="0">
              <a:solidFill>
                <a:srgbClr val="FFFFFF"/>
              </a:solidFill>
            </a:endParaRP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u-HU" sz="1400" dirty="0">
                <a:solidFill>
                  <a:srgbClr val="FFFFFF"/>
                </a:solidFill>
              </a:rPr>
              <a:t>Szerver </a:t>
            </a:r>
            <a:r>
              <a:rPr lang="hu-HU" sz="1400" dirty="0" err="1">
                <a:solidFill>
                  <a:srgbClr val="FFFFFF"/>
                </a:solidFill>
              </a:rPr>
              <a:t>kezelo</a:t>
            </a:r>
            <a:endParaRPr lang="hu-HU" sz="1400" dirty="0">
              <a:solidFill>
                <a:srgbClr val="FFFFFF"/>
              </a:solidFill>
            </a:endParaRP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u-HU" sz="1400" dirty="0" err="1">
                <a:solidFill>
                  <a:srgbClr val="FFFFFF"/>
                </a:solidFill>
              </a:rPr>
              <a:t>Rendszergazdak</a:t>
            </a:r>
            <a:endParaRPr lang="hu-HU" sz="1400" dirty="0">
              <a:solidFill>
                <a:srgbClr val="FFFFFF"/>
              </a:solidFill>
            </a:endParaRP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u-HU" sz="1400" dirty="0" err="1">
                <a:solidFill>
                  <a:srgbClr val="FFFFFF"/>
                </a:solidFill>
              </a:rPr>
              <a:t>Gazdinfos</a:t>
            </a:r>
            <a:endParaRPr lang="hu-HU" sz="1400" dirty="0">
              <a:solidFill>
                <a:srgbClr val="FFFFFF"/>
              </a:solidFill>
            </a:endParaRP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u-HU" sz="1400" dirty="0">
                <a:solidFill>
                  <a:srgbClr val="FFFFFF"/>
                </a:solidFill>
              </a:rPr>
              <a:t>Help Desk</a:t>
            </a:r>
            <a:endParaRPr lang="en-US" sz="1400" dirty="0">
              <a:solidFill>
                <a:srgbClr val="FFFFFF"/>
              </a:solidFill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FFFFFF"/>
                </a:solidFill>
              </a:rPr>
              <a:t>FTP </a:t>
            </a:r>
            <a:r>
              <a:rPr lang="en-US" sz="1400" dirty="0" err="1">
                <a:solidFill>
                  <a:srgbClr val="FFFFFF"/>
                </a:solidFill>
              </a:rPr>
              <a:t>felhasználók</a:t>
            </a:r>
            <a:endParaRPr lang="en-US" sz="1400" dirty="0">
              <a:solidFill>
                <a:srgbClr val="FFFFFF"/>
              </a:solidFill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FFFFFF"/>
              </a:solidFill>
            </a:endParaRPr>
          </a:p>
        </p:txBody>
      </p:sp>
      <p:pic>
        <p:nvPicPr>
          <p:cNvPr id="8" name="Kép 7">
            <a:extLst>
              <a:ext uri="{FF2B5EF4-FFF2-40B4-BE49-F238E27FC236}">
                <a16:creationId xmlns:a16="http://schemas.microsoft.com/office/drawing/2014/main" id="{2FB4F67F-D2EA-4DF5-ACF8-C99F99D35E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3968" y="1912685"/>
            <a:ext cx="3457700" cy="4723318"/>
          </a:xfrm>
          <a:custGeom>
            <a:avLst/>
            <a:gdLst/>
            <a:ahLst/>
            <a:cxnLst/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72135351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Szövegdoboz 1">
            <a:extLst>
              <a:ext uri="{FF2B5EF4-FFF2-40B4-BE49-F238E27FC236}">
                <a16:creationId xmlns:a16="http://schemas.microsoft.com/office/drawing/2014/main" id="{B5632DF4-B2F1-4EA1-ACEB-F8C9C71F193C}"/>
              </a:ext>
            </a:extLst>
          </p:cNvPr>
          <p:cNvSpPr txBox="1"/>
          <p:nvPr/>
        </p:nvSpPr>
        <p:spPr>
          <a:xfrm>
            <a:off x="1653363" y="2176272"/>
            <a:ext cx="9367204" cy="404164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 err="1"/>
              <a:t>Adatközponti</a:t>
            </a:r>
            <a:r>
              <a:rPr lang="en-US" sz="2400" dirty="0"/>
              <a:t> </a:t>
            </a:r>
            <a:r>
              <a:rPr lang="en-US" sz="2400" dirty="0" err="1"/>
              <a:t>szervereink</a:t>
            </a:r>
            <a:r>
              <a:rPr lang="en-US" sz="2400" dirty="0"/>
              <a:t>:</a:t>
            </a:r>
            <a:endParaRPr lang="hu-HU" sz="2400" dirty="0"/>
          </a:p>
          <a:p>
            <a:pPr marL="1257300" lvl="2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</a:rPr>
              <a:t>FTP/TFTP/NTP/</a:t>
            </a:r>
            <a:r>
              <a:rPr lang="hu-HU" sz="2400" dirty="0">
                <a:effectLst/>
              </a:rPr>
              <a:t>SYSLOG</a:t>
            </a:r>
            <a:r>
              <a:rPr lang="en-US" sz="2400" dirty="0">
                <a:effectLst/>
              </a:rPr>
              <a:t> : Windows</a:t>
            </a:r>
          </a:p>
          <a:p>
            <a:pPr marL="1257300" lvl="2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hu-HU" sz="2400" dirty="0"/>
              <a:t>AD/</a:t>
            </a:r>
            <a:r>
              <a:rPr lang="en-US" sz="2400" dirty="0"/>
              <a:t>DNS/DHCP: </a:t>
            </a:r>
            <a:r>
              <a:rPr lang="hu-HU" sz="2400" dirty="0"/>
              <a:t>	</a:t>
            </a:r>
            <a:r>
              <a:rPr lang="en-US" sz="2400" dirty="0"/>
              <a:t>Linux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 err="1"/>
              <a:t>Cég</a:t>
            </a:r>
            <a:r>
              <a:rPr lang="en-US" sz="2400" dirty="0"/>
              <a:t> </a:t>
            </a:r>
            <a:r>
              <a:rPr lang="en-US" sz="2400" dirty="0" err="1"/>
              <a:t>szervereink</a:t>
            </a:r>
            <a:r>
              <a:rPr lang="en-US" sz="2400" dirty="0"/>
              <a:t>:</a:t>
            </a:r>
            <a:endParaRPr lang="hu-HU" sz="2400" dirty="0"/>
          </a:p>
          <a:p>
            <a:pPr marL="1257300" lvl="2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err="1"/>
              <a:t>Tartalék</a:t>
            </a:r>
            <a:r>
              <a:rPr lang="en-US" sz="2400" dirty="0"/>
              <a:t> </a:t>
            </a:r>
            <a:r>
              <a:rPr lang="hu-HU" sz="2400" dirty="0"/>
              <a:t>MAIL/IIS/FILE</a:t>
            </a:r>
            <a:r>
              <a:rPr lang="en-US" sz="2400" dirty="0"/>
              <a:t>: </a:t>
            </a:r>
            <a:r>
              <a:rPr lang="hu-HU" sz="2400" dirty="0"/>
              <a:t>	</a:t>
            </a:r>
            <a:r>
              <a:rPr lang="en-US" sz="2400" dirty="0"/>
              <a:t>Windows</a:t>
            </a:r>
          </a:p>
          <a:p>
            <a:pPr marL="1257300" lvl="2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err="1"/>
              <a:t>Tartalék</a:t>
            </a:r>
            <a:r>
              <a:rPr lang="en-US" sz="2400" dirty="0"/>
              <a:t> </a:t>
            </a:r>
            <a:r>
              <a:rPr lang="hu-HU" sz="2400" dirty="0"/>
              <a:t>SDC/</a:t>
            </a:r>
            <a:r>
              <a:rPr lang="en-US" sz="2400" dirty="0"/>
              <a:t>DNS/</a:t>
            </a:r>
            <a:r>
              <a:rPr lang="hu-HU" sz="2400" dirty="0"/>
              <a:t>DHCP_F/PRINT</a:t>
            </a:r>
            <a:r>
              <a:rPr lang="en-US" sz="2400" dirty="0"/>
              <a:t>: Linux</a:t>
            </a:r>
          </a:p>
        </p:txBody>
      </p:sp>
      <p:sp>
        <p:nvSpPr>
          <p:cNvPr id="6" name="Téglalap 5">
            <a:extLst>
              <a:ext uri="{FF2B5EF4-FFF2-40B4-BE49-F238E27FC236}">
                <a16:creationId xmlns:a16="http://schemas.microsoft.com/office/drawing/2014/main" id="{6B1756EE-DA81-446B-983F-86ABF783E126}"/>
              </a:ext>
            </a:extLst>
          </p:cNvPr>
          <p:cNvSpPr/>
          <p:nvPr/>
        </p:nvSpPr>
        <p:spPr>
          <a:xfrm>
            <a:off x="1764100" y="303148"/>
            <a:ext cx="5340605" cy="11461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hu-HU" sz="4400" b="1" kern="1200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+mj-lt"/>
                <a:ea typeface="+mj-ea"/>
                <a:cs typeface="+mj-cs"/>
              </a:rPr>
              <a:t>Szerverek:</a:t>
            </a:r>
            <a:endParaRPr lang="en-US" sz="4400" b="1" kern="1200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85861012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>
            <a:extLst>
              <a:ext uri="{FF2B5EF4-FFF2-40B4-BE49-F238E27FC236}">
                <a16:creationId xmlns:a16="http://schemas.microsoft.com/office/drawing/2014/main" id="{51CCC392-3B05-46EE-A56E-AA9DBBB6C078}"/>
              </a:ext>
            </a:extLst>
          </p:cNvPr>
          <p:cNvSpPr/>
          <p:nvPr/>
        </p:nvSpPr>
        <p:spPr>
          <a:xfrm>
            <a:off x="838200" y="365126"/>
            <a:ext cx="5340605" cy="11461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hu-HU" sz="4400" b="1" kern="1200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+mj-lt"/>
                <a:ea typeface="+mj-ea"/>
                <a:cs typeface="+mj-cs"/>
              </a:rPr>
              <a:t>DHCP szerver</a:t>
            </a:r>
            <a:r>
              <a:rPr lang="en-US" sz="4400" b="1" kern="1200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+mj-lt"/>
                <a:ea typeface="+mj-ea"/>
                <a:cs typeface="+mj-cs"/>
              </a:rPr>
              <a:t>: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05C7EBC3-4672-4DAB-81C2-58661FAFAE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78805" y="-2"/>
            <a:ext cx="6013194" cy="1511304"/>
          </a:xfrm>
          <a:custGeom>
            <a:avLst/>
            <a:gdLst>
              <a:gd name="connsiteX0" fmla="*/ 4545473 w 6013194"/>
              <a:gd name="connsiteY0" fmla="*/ 0 h 1511304"/>
              <a:gd name="connsiteX1" fmla="*/ 6013194 w 6013194"/>
              <a:gd name="connsiteY1" fmla="*/ 0 h 1511304"/>
              <a:gd name="connsiteX2" fmla="*/ 6013194 w 6013194"/>
              <a:gd name="connsiteY2" fmla="*/ 1508760 h 1511304"/>
              <a:gd name="connsiteX3" fmla="*/ 4545474 w 6013194"/>
              <a:gd name="connsiteY3" fmla="*/ 1508760 h 1511304"/>
              <a:gd name="connsiteX4" fmla="*/ 4545474 w 6013194"/>
              <a:gd name="connsiteY4" fmla="*/ 1511304 h 1511304"/>
              <a:gd name="connsiteX5" fmla="*/ 0 w 6013194"/>
              <a:gd name="connsiteY5" fmla="*/ 1511304 h 1511304"/>
              <a:gd name="connsiteX6" fmla="*/ 697617 w 6013194"/>
              <a:gd name="connsiteY6" fmla="*/ 3 h 1511304"/>
              <a:gd name="connsiteX7" fmla="*/ 4545473 w 6013194"/>
              <a:gd name="connsiteY7" fmla="*/ 3 h 151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13194" h="1511304">
                <a:moveTo>
                  <a:pt x="4545473" y="0"/>
                </a:moveTo>
                <a:lnTo>
                  <a:pt x="6013194" y="0"/>
                </a:lnTo>
                <a:lnTo>
                  <a:pt x="6013194" y="1508760"/>
                </a:lnTo>
                <a:lnTo>
                  <a:pt x="4545474" y="1508760"/>
                </a:lnTo>
                <a:lnTo>
                  <a:pt x="4545474" y="1511304"/>
                </a:lnTo>
                <a:lnTo>
                  <a:pt x="0" y="1511304"/>
                </a:lnTo>
                <a:lnTo>
                  <a:pt x="697617" y="3"/>
                </a:lnTo>
                <a:lnTo>
                  <a:pt x="4545473" y="3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40BF962F-4C6F-461E-86F2-C43F56CC93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80797" y="1690688"/>
            <a:ext cx="8711202" cy="5167312"/>
          </a:xfrm>
          <a:custGeom>
            <a:avLst/>
            <a:gdLst>
              <a:gd name="connsiteX0" fmla="*/ 0 w 8711202"/>
              <a:gd name="connsiteY0" fmla="*/ 0 h 5167312"/>
              <a:gd name="connsiteX1" fmla="*/ 7243482 w 8711202"/>
              <a:gd name="connsiteY1" fmla="*/ 0 h 5167312"/>
              <a:gd name="connsiteX2" fmla="*/ 8711202 w 8711202"/>
              <a:gd name="connsiteY2" fmla="*/ 0 h 5167312"/>
              <a:gd name="connsiteX3" fmla="*/ 8711202 w 8711202"/>
              <a:gd name="connsiteY3" fmla="*/ 5167312 h 5167312"/>
              <a:gd name="connsiteX4" fmla="*/ 7243482 w 8711202"/>
              <a:gd name="connsiteY4" fmla="*/ 5167312 h 5167312"/>
              <a:gd name="connsiteX5" fmla="*/ 221324 w 8711202"/>
              <a:gd name="connsiteY5" fmla="*/ 5167312 h 5167312"/>
              <a:gd name="connsiteX6" fmla="*/ 2615203 w 8711202"/>
              <a:gd name="connsiteY6" fmla="*/ 952 h 5167312"/>
              <a:gd name="connsiteX7" fmla="*/ 0 w 8711202"/>
              <a:gd name="connsiteY7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11202" h="5167312">
                <a:moveTo>
                  <a:pt x="0" y="0"/>
                </a:moveTo>
                <a:lnTo>
                  <a:pt x="7243482" y="0"/>
                </a:lnTo>
                <a:lnTo>
                  <a:pt x="8711202" y="0"/>
                </a:lnTo>
                <a:lnTo>
                  <a:pt x="8711202" y="5167312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2E94A4F7-38E4-45EA-8E2E-CE1B5766B4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5931454" cy="5166360"/>
          </a:xfrm>
          <a:custGeom>
            <a:avLst/>
            <a:gdLst>
              <a:gd name="connsiteX0" fmla="*/ 0 w 5931454"/>
              <a:gd name="connsiteY0" fmla="*/ 0 h 5166360"/>
              <a:gd name="connsiteX1" fmla="*/ 5931454 w 5931454"/>
              <a:gd name="connsiteY1" fmla="*/ 0 h 5166360"/>
              <a:gd name="connsiteX2" fmla="*/ 3537575 w 5931454"/>
              <a:gd name="connsiteY2" fmla="*/ 5166360 h 5166360"/>
              <a:gd name="connsiteX3" fmla="*/ 0 w 5931454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31454" h="5166360">
                <a:moveTo>
                  <a:pt x="0" y="0"/>
                </a:moveTo>
                <a:lnTo>
                  <a:pt x="5931454" y="0"/>
                </a:lnTo>
                <a:lnTo>
                  <a:pt x="3537575" y="5166360"/>
                </a:lnTo>
                <a:lnTo>
                  <a:pt x="0" y="516636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9" name="Kép 8">
            <a:extLst>
              <a:ext uri="{FF2B5EF4-FFF2-40B4-BE49-F238E27FC236}">
                <a16:creationId xmlns:a16="http://schemas.microsoft.com/office/drawing/2014/main" id="{B6CB1871-04DB-4999-96EC-DB00254DA5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0223" y="1950478"/>
            <a:ext cx="5355824" cy="4614812"/>
          </a:xfrm>
          <a:prstGeom prst="rect">
            <a:avLst/>
          </a:prstGeom>
        </p:spPr>
      </p:pic>
      <p:sp>
        <p:nvSpPr>
          <p:cNvPr id="10" name="Szövegdoboz 9">
            <a:extLst>
              <a:ext uri="{FF2B5EF4-FFF2-40B4-BE49-F238E27FC236}">
                <a16:creationId xmlns:a16="http://schemas.microsoft.com/office/drawing/2014/main" id="{045846DB-C379-4172-B284-38595649F658}"/>
              </a:ext>
            </a:extLst>
          </p:cNvPr>
          <p:cNvSpPr txBox="1"/>
          <p:nvPr/>
        </p:nvSpPr>
        <p:spPr>
          <a:xfrm>
            <a:off x="0" y="1804301"/>
            <a:ext cx="4589558" cy="404164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 dirty="0" err="1">
                <a:solidFill>
                  <a:schemeClr val="bg1"/>
                </a:solidFill>
              </a:rPr>
              <a:t>Feladata</a:t>
            </a:r>
            <a:r>
              <a:rPr lang="en-US" sz="1300" dirty="0">
                <a:solidFill>
                  <a:schemeClr val="bg1"/>
                </a:solidFill>
              </a:rPr>
              <a:t>: </a:t>
            </a:r>
          </a:p>
          <a:p>
            <a:pPr lvl="2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chemeClr val="bg1"/>
                </a:solidFill>
              </a:rPr>
              <a:t>A </a:t>
            </a:r>
            <a:r>
              <a:rPr lang="en-US" sz="1300" dirty="0" err="1">
                <a:solidFill>
                  <a:schemeClr val="bg1"/>
                </a:solidFill>
              </a:rPr>
              <a:t>cégen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belüli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hálózati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gépeknek</a:t>
            </a:r>
            <a:r>
              <a:rPr lang="en-US" sz="1300" dirty="0">
                <a:solidFill>
                  <a:schemeClr val="bg1"/>
                </a:solidFill>
              </a:rPr>
              <a:t> IP </a:t>
            </a:r>
            <a:r>
              <a:rPr lang="en-US" sz="1300" dirty="0" err="1">
                <a:solidFill>
                  <a:schemeClr val="bg1"/>
                </a:solidFill>
              </a:rPr>
              <a:t>címet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adjon</a:t>
            </a:r>
            <a:r>
              <a:rPr lang="en-US" sz="1300" dirty="0">
                <a:solidFill>
                  <a:schemeClr val="bg1"/>
                </a:solidFill>
              </a:rPr>
              <a:t>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300" dirty="0">
              <a:solidFill>
                <a:schemeClr val="bg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chemeClr val="bg1"/>
                </a:solidFill>
              </a:rPr>
              <a:t>Az IP </a:t>
            </a:r>
            <a:r>
              <a:rPr lang="en-US" sz="1300" dirty="0" err="1">
                <a:solidFill>
                  <a:schemeClr val="bg1"/>
                </a:solidFill>
              </a:rPr>
              <a:t>cím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tartomány</a:t>
            </a:r>
            <a:r>
              <a:rPr lang="en-US" sz="1300" dirty="0">
                <a:solidFill>
                  <a:schemeClr val="bg1"/>
                </a:solidFill>
              </a:rPr>
              <a:t>, </a:t>
            </a:r>
            <a:r>
              <a:rPr lang="en-US" sz="1300" dirty="0" err="1">
                <a:solidFill>
                  <a:schemeClr val="bg1"/>
                </a:solidFill>
              </a:rPr>
              <a:t>amit</a:t>
            </a:r>
            <a:r>
              <a:rPr lang="en-US" sz="1300" dirty="0">
                <a:solidFill>
                  <a:schemeClr val="bg1"/>
                </a:solidFill>
              </a:rPr>
              <a:t> használtunk:192.168.99.0 /24</a:t>
            </a:r>
            <a:endParaRPr lang="hu-HU" sz="1300" dirty="0">
              <a:solidFill>
                <a:schemeClr val="bg1"/>
              </a:solidFill>
            </a:endParaRPr>
          </a:p>
          <a:p>
            <a:pPr lvl="2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 dirty="0" err="1">
                <a:solidFill>
                  <a:schemeClr val="bg1"/>
                </a:solidFill>
              </a:rPr>
              <a:t>Fixen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kiosztott</a:t>
            </a:r>
            <a:r>
              <a:rPr lang="en-US" sz="1300" dirty="0">
                <a:solidFill>
                  <a:schemeClr val="bg1"/>
                </a:solidFill>
              </a:rPr>
              <a:t> IP </a:t>
            </a:r>
            <a:r>
              <a:rPr lang="en-US" sz="1300" dirty="0" err="1">
                <a:solidFill>
                  <a:schemeClr val="bg1"/>
                </a:solidFill>
              </a:rPr>
              <a:t>címeink</a:t>
            </a:r>
            <a:r>
              <a:rPr lang="en-US" sz="1300" dirty="0">
                <a:solidFill>
                  <a:schemeClr val="bg1"/>
                </a:solidFill>
              </a:rPr>
              <a:t>: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300" dirty="0">
              <a:solidFill>
                <a:schemeClr val="bg1"/>
              </a:solidFill>
            </a:endParaRPr>
          </a:p>
          <a:p>
            <a:pPr marL="34290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 dirty="0" err="1">
                <a:solidFill>
                  <a:schemeClr val="bg1"/>
                </a:solidFill>
              </a:rPr>
              <a:t>forgalomirányító</a:t>
            </a:r>
            <a:r>
              <a:rPr lang="en-US" sz="1300" dirty="0">
                <a:solidFill>
                  <a:schemeClr val="bg1"/>
                </a:solidFill>
              </a:rPr>
              <a:t>:	 </a:t>
            </a:r>
            <a:r>
              <a:rPr lang="hu-HU" sz="1300" dirty="0">
                <a:solidFill>
                  <a:schemeClr val="bg1"/>
                </a:solidFill>
              </a:rPr>
              <a:t>	</a:t>
            </a:r>
            <a:r>
              <a:rPr lang="en-US" sz="1300" dirty="0" err="1">
                <a:solidFill>
                  <a:schemeClr val="bg1"/>
                </a:solidFill>
              </a:rPr>
              <a:t>ip</a:t>
            </a:r>
            <a:r>
              <a:rPr lang="en-US" sz="1300" dirty="0">
                <a:solidFill>
                  <a:schemeClr val="bg1"/>
                </a:solidFill>
              </a:rPr>
              <a:t>: 192.168.99.1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300" dirty="0">
              <a:solidFill>
                <a:schemeClr val="bg1"/>
              </a:solidFill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chemeClr val="bg1"/>
                </a:solidFill>
              </a:rPr>
              <a:t>dc/ad/</a:t>
            </a:r>
            <a:r>
              <a:rPr lang="en-US" sz="1300" dirty="0" err="1">
                <a:solidFill>
                  <a:schemeClr val="bg1"/>
                </a:solidFill>
              </a:rPr>
              <a:t>dhcp</a:t>
            </a:r>
            <a:r>
              <a:rPr lang="en-US" sz="1300" dirty="0">
                <a:solidFill>
                  <a:schemeClr val="bg1"/>
                </a:solidFill>
              </a:rPr>
              <a:t>/</a:t>
            </a:r>
            <a:r>
              <a:rPr lang="en-US" sz="1300" dirty="0" err="1">
                <a:solidFill>
                  <a:schemeClr val="bg1"/>
                </a:solidFill>
              </a:rPr>
              <a:t>dns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szerver</a:t>
            </a:r>
            <a:r>
              <a:rPr lang="en-US" sz="1300" dirty="0">
                <a:solidFill>
                  <a:schemeClr val="bg1"/>
                </a:solidFill>
              </a:rPr>
              <a:t>:</a:t>
            </a:r>
            <a:r>
              <a:rPr lang="hu-HU" sz="1300" dirty="0">
                <a:solidFill>
                  <a:schemeClr val="bg1"/>
                </a:solidFill>
              </a:rPr>
              <a:t> 	</a:t>
            </a:r>
            <a:r>
              <a:rPr lang="en-US" sz="1300" dirty="0" err="1">
                <a:solidFill>
                  <a:schemeClr val="bg1"/>
                </a:solidFill>
              </a:rPr>
              <a:t>ip</a:t>
            </a:r>
            <a:r>
              <a:rPr lang="en-US" sz="1300" dirty="0">
                <a:solidFill>
                  <a:schemeClr val="bg1"/>
                </a:solidFill>
              </a:rPr>
              <a:t>: 192.168.99.254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300" dirty="0">
              <a:solidFill>
                <a:schemeClr val="bg1"/>
              </a:solidFill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 dirty="0" err="1">
                <a:solidFill>
                  <a:schemeClr val="bg1"/>
                </a:solidFill>
              </a:rPr>
              <a:t>sdc</a:t>
            </a:r>
            <a:r>
              <a:rPr lang="en-US" sz="1300" dirty="0">
                <a:solidFill>
                  <a:schemeClr val="bg1"/>
                </a:solidFill>
              </a:rPr>
              <a:t>/</a:t>
            </a:r>
            <a:r>
              <a:rPr lang="en-US" sz="1300" dirty="0" err="1">
                <a:solidFill>
                  <a:schemeClr val="bg1"/>
                </a:solidFill>
              </a:rPr>
              <a:t>dhcp_failover</a:t>
            </a:r>
            <a:r>
              <a:rPr lang="en-US" sz="1300" dirty="0">
                <a:solidFill>
                  <a:schemeClr val="bg1"/>
                </a:solidFill>
              </a:rPr>
              <a:t>	</a:t>
            </a:r>
            <a:r>
              <a:rPr lang="hu-HU" sz="1300" dirty="0">
                <a:solidFill>
                  <a:schemeClr val="bg1"/>
                </a:solidFill>
              </a:rPr>
              <a:t>	</a:t>
            </a:r>
            <a:r>
              <a:rPr lang="en-US" sz="1300" dirty="0">
                <a:solidFill>
                  <a:schemeClr val="bg1"/>
                </a:solidFill>
              </a:rPr>
              <a:t>ip:192.168.99.252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300" dirty="0">
              <a:solidFill>
                <a:schemeClr val="bg1"/>
              </a:solidFill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chemeClr val="bg1"/>
                </a:solidFill>
              </a:rPr>
              <a:t>ftp/file/web </a:t>
            </a:r>
            <a:r>
              <a:rPr lang="en-US" sz="1300" dirty="0" err="1">
                <a:solidFill>
                  <a:schemeClr val="bg1"/>
                </a:solidFill>
              </a:rPr>
              <a:t>szerver</a:t>
            </a:r>
            <a:r>
              <a:rPr lang="en-US" sz="1300" dirty="0">
                <a:solidFill>
                  <a:schemeClr val="bg1"/>
                </a:solidFill>
              </a:rPr>
              <a:t>:	</a:t>
            </a:r>
            <a:r>
              <a:rPr lang="hu-HU" sz="1300" dirty="0">
                <a:solidFill>
                  <a:schemeClr val="bg1"/>
                </a:solidFill>
              </a:rPr>
              <a:t>	</a:t>
            </a:r>
            <a:r>
              <a:rPr lang="en-US" sz="1300" dirty="0" err="1">
                <a:solidFill>
                  <a:schemeClr val="bg1"/>
                </a:solidFill>
              </a:rPr>
              <a:t>ip</a:t>
            </a:r>
            <a:r>
              <a:rPr lang="en-US" sz="1300" dirty="0">
                <a:solidFill>
                  <a:schemeClr val="bg1"/>
                </a:solidFill>
              </a:rPr>
              <a:t>: 192.168.99.253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300" dirty="0">
              <a:solidFill>
                <a:schemeClr val="bg1"/>
              </a:solidFill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chemeClr val="bg1"/>
                </a:solidFill>
              </a:rPr>
              <a:t>mail/print </a:t>
            </a:r>
            <a:r>
              <a:rPr lang="en-US" sz="1300" dirty="0" err="1">
                <a:solidFill>
                  <a:schemeClr val="bg1"/>
                </a:solidFill>
              </a:rPr>
              <a:t>szerver</a:t>
            </a:r>
            <a:r>
              <a:rPr lang="en-US" sz="1300" dirty="0">
                <a:solidFill>
                  <a:schemeClr val="bg1"/>
                </a:solidFill>
              </a:rPr>
              <a:t>	</a:t>
            </a:r>
            <a:r>
              <a:rPr lang="hu-HU" sz="1300" dirty="0">
                <a:solidFill>
                  <a:schemeClr val="bg1"/>
                </a:solidFill>
              </a:rPr>
              <a:t>	</a:t>
            </a:r>
            <a:r>
              <a:rPr lang="en-US" sz="1300" dirty="0">
                <a:solidFill>
                  <a:schemeClr val="bg1"/>
                </a:solidFill>
              </a:rPr>
              <a:t>ip:192.168.99.250</a:t>
            </a:r>
          </a:p>
        </p:txBody>
      </p:sp>
    </p:spTree>
    <p:extLst>
      <p:ext uri="{BB962C8B-B14F-4D97-AF65-F5344CB8AC3E}">
        <p14:creationId xmlns:p14="http://schemas.microsoft.com/office/powerpoint/2010/main" val="207922183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églalap 1">
            <a:extLst>
              <a:ext uri="{FF2B5EF4-FFF2-40B4-BE49-F238E27FC236}">
                <a16:creationId xmlns:a16="http://schemas.microsoft.com/office/drawing/2014/main" id="{35CE6CB7-052D-485C-B9A3-C950B4D8CFA8}"/>
              </a:ext>
            </a:extLst>
          </p:cNvPr>
          <p:cNvSpPr/>
          <p:nvPr/>
        </p:nvSpPr>
        <p:spPr>
          <a:xfrm>
            <a:off x="1653363" y="365760"/>
            <a:ext cx="9367203" cy="11887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hu-HU" sz="4400" b="1" kern="1200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+mj-lt"/>
                <a:ea typeface="+mj-ea"/>
                <a:cs typeface="+mj-cs"/>
              </a:rPr>
              <a:t>DNS</a:t>
            </a:r>
            <a:r>
              <a:rPr lang="en-US" sz="4400" b="1" kern="1200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en-US" sz="4400" b="1" kern="1200" cap="none" spc="0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+mj-lt"/>
                <a:ea typeface="+mj-ea"/>
                <a:cs typeface="+mj-cs"/>
              </a:rPr>
              <a:t>szerverek</a:t>
            </a:r>
            <a:r>
              <a:rPr lang="en-US" sz="4400" b="1" kern="1200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+mj-lt"/>
                <a:ea typeface="+mj-ea"/>
                <a:cs typeface="+mj-cs"/>
              </a:rPr>
              <a:t>: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1" name="Kép 10">
            <a:extLst>
              <a:ext uri="{FF2B5EF4-FFF2-40B4-BE49-F238E27FC236}">
                <a16:creationId xmlns:a16="http://schemas.microsoft.com/office/drawing/2014/main" id="{D8B10CFE-8AB1-48F8-B54D-09D833854A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1954" y="3300464"/>
            <a:ext cx="5506218" cy="1300549"/>
          </a:xfrm>
          <a:prstGeom prst="rect">
            <a:avLst/>
          </a:prstGeom>
        </p:spPr>
      </p:pic>
      <p:pic>
        <p:nvPicPr>
          <p:cNvPr id="13" name="Kép 12">
            <a:extLst>
              <a:ext uri="{FF2B5EF4-FFF2-40B4-BE49-F238E27FC236}">
                <a16:creationId xmlns:a16="http://schemas.microsoft.com/office/drawing/2014/main" id="{FAF91CF7-5EC3-46E3-86C4-A64DBCFCA9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6964" y="5362375"/>
            <a:ext cx="5506218" cy="971686"/>
          </a:xfrm>
          <a:prstGeom prst="rect">
            <a:avLst/>
          </a:prstGeom>
        </p:spPr>
      </p:pic>
      <p:sp>
        <p:nvSpPr>
          <p:cNvPr id="14" name="Szövegdoboz 13">
            <a:extLst>
              <a:ext uri="{FF2B5EF4-FFF2-40B4-BE49-F238E27FC236}">
                <a16:creationId xmlns:a16="http://schemas.microsoft.com/office/drawing/2014/main" id="{AA90FEF8-EAC3-41B5-86E6-00877CC8AE60}"/>
              </a:ext>
            </a:extLst>
          </p:cNvPr>
          <p:cNvSpPr txBox="1"/>
          <p:nvPr/>
        </p:nvSpPr>
        <p:spPr>
          <a:xfrm>
            <a:off x="6275578" y="2824364"/>
            <a:ext cx="2325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/>
              <a:t>Forward</a:t>
            </a:r>
            <a:r>
              <a:rPr lang="hu-HU" dirty="0"/>
              <a:t> </a:t>
            </a:r>
            <a:r>
              <a:rPr lang="hu-HU" dirty="0" err="1"/>
              <a:t>Lookup</a:t>
            </a:r>
            <a:r>
              <a:rPr lang="hu-HU" dirty="0"/>
              <a:t> </a:t>
            </a:r>
            <a:r>
              <a:rPr lang="hu-HU" dirty="0" err="1"/>
              <a:t>zone</a:t>
            </a:r>
            <a:r>
              <a:rPr lang="hu-HU" dirty="0"/>
              <a:t>:</a:t>
            </a:r>
          </a:p>
        </p:txBody>
      </p:sp>
      <p:sp>
        <p:nvSpPr>
          <p:cNvPr id="15" name="Szövegdoboz 14">
            <a:extLst>
              <a:ext uri="{FF2B5EF4-FFF2-40B4-BE49-F238E27FC236}">
                <a16:creationId xmlns:a16="http://schemas.microsoft.com/office/drawing/2014/main" id="{148BF237-8C5D-422C-80C3-77BA584DD8B7}"/>
              </a:ext>
            </a:extLst>
          </p:cNvPr>
          <p:cNvSpPr txBox="1"/>
          <p:nvPr/>
        </p:nvSpPr>
        <p:spPr>
          <a:xfrm>
            <a:off x="6381954" y="4797028"/>
            <a:ext cx="2218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Reverse </a:t>
            </a:r>
            <a:r>
              <a:rPr lang="hu-HU" dirty="0" err="1"/>
              <a:t>Lookup</a:t>
            </a:r>
            <a:r>
              <a:rPr lang="hu-HU" dirty="0"/>
              <a:t> </a:t>
            </a:r>
            <a:r>
              <a:rPr lang="hu-HU" dirty="0" err="1"/>
              <a:t>zone</a:t>
            </a:r>
            <a:r>
              <a:rPr lang="hu-HU" dirty="0"/>
              <a:t>:</a:t>
            </a:r>
          </a:p>
        </p:txBody>
      </p:sp>
      <p:sp>
        <p:nvSpPr>
          <p:cNvPr id="16" name="Szövegdoboz 15">
            <a:extLst>
              <a:ext uri="{FF2B5EF4-FFF2-40B4-BE49-F238E27FC236}">
                <a16:creationId xmlns:a16="http://schemas.microsoft.com/office/drawing/2014/main" id="{21AF2A01-9B3D-4E83-A47C-2F891D59A60E}"/>
              </a:ext>
            </a:extLst>
          </p:cNvPr>
          <p:cNvSpPr txBox="1"/>
          <p:nvPr/>
        </p:nvSpPr>
        <p:spPr>
          <a:xfrm>
            <a:off x="1353105" y="1796337"/>
            <a:ext cx="73780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Feladata: </a:t>
            </a:r>
          </a:p>
          <a:p>
            <a:r>
              <a:rPr lang="hu-HU" dirty="0"/>
              <a:t>	IP címek és weboldalak összerendelése</a:t>
            </a:r>
          </a:p>
          <a:p>
            <a:r>
              <a:rPr lang="hu-HU" dirty="0"/>
              <a:t>	Számítógépeknek segít a weboldal címekhez IP címet keresni</a:t>
            </a:r>
          </a:p>
        </p:txBody>
      </p:sp>
      <p:pic>
        <p:nvPicPr>
          <p:cNvPr id="7" name="Kép 6" descr="A képen szöveg látható&#10;&#10;Automatikusan generált leírás">
            <a:extLst>
              <a:ext uri="{FF2B5EF4-FFF2-40B4-BE49-F238E27FC236}">
                <a16:creationId xmlns:a16="http://schemas.microsoft.com/office/drawing/2014/main" id="{A6CF7AE4-1373-4AEA-A476-81441115DC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422" y="3320447"/>
            <a:ext cx="4925112" cy="295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26940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>
            <a:extLst>
              <a:ext uri="{FF2B5EF4-FFF2-40B4-BE49-F238E27FC236}">
                <a16:creationId xmlns:a16="http://schemas.microsoft.com/office/drawing/2014/main" id="{51CCC392-3B05-46EE-A56E-AA9DBBB6C078}"/>
              </a:ext>
            </a:extLst>
          </p:cNvPr>
          <p:cNvSpPr/>
          <p:nvPr/>
        </p:nvSpPr>
        <p:spPr>
          <a:xfrm>
            <a:off x="838200" y="365126"/>
            <a:ext cx="5340605" cy="11461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z="4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Group Policy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05C7EBC3-4672-4DAB-81C2-58661FAFAE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78805" y="-2"/>
            <a:ext cx="6013194" cy="1511304"/>
          </a:xfrm>
          <a:custGeom>
            <a:avLst/>
            <a:gdLst>
              <a:gd name="connsiteX0" fmla="*/ 4545473 w 6013194"/>
              <a:gd name="connsiteY0" fmla="*/ 0 h 1511304"/>
              <a:gd name="connsiteX1" fmla="*/ 6013194 w 6013194"/>
              <a:gd name="connsiteY1" fmla="*/ 0 h 1511304"/>
              <a:gd name="connsiteX2" fmla="*/ 6013194 w 6013194"/>
              <a:gd name="connsiteY2" fmla="*/ 1508760 h 1511304"/>
              <a:gd name="connsiteX3" fmla="*/ 4545474 w 6013194"/>
              <a:gd name="connsiteY3" fmla="*/ 1508760 h 1511304"/>
              <a:gd name="connsiteX4" fmla="*/ 4545474 w 6013194"/>
              <a:gd name="connsiteY4" fmla="*/ 1511304 h 1511304"/>
              <a:gd name="connsiteX5" fmla="*/ 0 w 6013194"/>
              <a:gd name="connsiteY5" fmla="*/ 1511304 h 1511304"/>
              <a:gd name="connsiteX6" fmla="*/ 697617 w 6013194"/>
              <a:gd name="connsiteY6" fmla="*/ 3 h 1511304"/>
              <a:gd name="connsiteX7" fmla="*/ 4545473 w 6013194"/>
              <a:gd name="connsiteY7" fmla="*/ 3 h 151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13194" h="1511304">
                <a:moveTo>
                  <a:pt x="4545473" y="0"/>
                </a:moveTo>
                <a:lnTo>
                  <a:pt x="6013194" y="0"/>
                </a:lnTo>
                <a:lnTo>
                  <a:pt x="6013194" y="1508760"/>
                </a:lnTo>
                <a:lnTo>
                  <a:pt x="4545474" y="1508760"/>
                </a:lnTo>
                <a:lnTo>
                  <a:pt x="4545474" y="1511304"/>
                </a:lnTo>
                <a:lnTo>
                  <a:pt x="0" y="1511304"/>
                </a:lnTo>
                <a:lnTo>
                  <a:pt x="697617" y="3"/>
                </a:lnTo>
                <a:lnTo>
                  <a:pt x="4545473" y="3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40BF962F-4C6F-461E-86F2-C43F56CC93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80797" y="1690688"/>
            <a:ext cx="8711202" cy="5167312"/>
          </a:xfrm>
          <a:custGeom>
            <a:avLst/>
            <a:gdLst>
              <a:gd name="connsiteX0" fmla="*/ 0 w 8711202"/>
              <a:gd name="connsiteY0" fmla="*/ 0 h 5167312"/>
              <a:gd name="connsiteX1" fmla="*/ 7243482 w 8711202"/>
              <a:gd name="connsiteY1" fmla="*/ 0 h 5167312"/>
              <a:gd name="connsiteX2" fmla="*/ 8711202 w 8711202"/>
              <a:gd name="connsiteY2" fmla="*/ 0 h 5167312"/>
              <a:gd name="connsiteX3" fmla="*/ 8711202 w 8711202"/>
              <a:gd name="connsiteY3" fmla="*/ 5167312 h 5167312"/>
              <a:gd name="connsiteX4" fmla="*/ 7243482 w 8711202"/>
              <a:gd name="connsiteY4" fmla="*/ 5167312 h 5167312"/>
              <a:gd name="connsiteX5" fmla="*/ 221324 w 8711202"/>
              <a:gd name="connsiteY5" fmla="*/ 5167312 h 5167312"/>
              <a:gd name="connsiteX6" fmla="*/ 2615203 w 8711202"/>
              <a:gd name="connsiteY6" fmla="*/ 952 h 5167312"/>
              <a:gd name="connsiteX7" fmla="*/ 0 w 8711202"/>
              <a:gd name="connsiteY7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11202" h="5167312">
                <a:moveTo>
                  <a:pt x="0" y="0"/>
                </a:moveTo>
                <a:lnTo>
                  <a:pt x="7243482" y="0"/>
                </a:lnTo>
                <a:lnTo>
                  <a:pt x="8711202" y="0"/>
                </a:lnTo>
                <a:lnTo>
                  <a:pt x="8711202" y="5167312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2E94A4F7-38E4-45EA-8E2E-CE1B5766B4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5931454" cy="5166360"/>
          </a:xfrm>
          <a:custGeom>
            <a:avLst/>
            <a:gdLst>
              <a:gd name="connsiteX0" fmla="*/ 0 w 5931454"/>
              <a:gd name="connsiteY0" fmla="*/ 0 h 5166360"/>
              <a:gd name="connsiteX1" fmla="*/ 5931454 w 5931454"/>
              <a:gd name="connsiteY1" fmla="*/ 0 h 5166360"/>
              <a:gd name="connsiteX2" fmla="*/ 3537575 w 5931454"/>
              <a:gd name="connsiteY2" fmla="*/ 5166360 h 5166360"/>
              <a:gd name="connsiteX3" fmla="*/ 0 w 5931454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31454" h="5166360">
                <a:moveTo>
                  <a:pt x="0" y="0"/>
                </a:moveTo>
                <a:lnTo>
                  <a:pt x="5931454" y="0"/>
                </a:lnTo>
                <a:lnTo>
                  <a:pt x="3537575" y="5166360"/>
                </a:lnTo>
                <a:lnTo>
                  <a:pt x="0" y="516636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8" name="Kép 7">
            <a:extLst>
              <a:ext uri="{FF2B5EF4-FFF2-40B4-BE49-F238E27FC236}">
                <a16:creationId xmlns:a16="http://schemas.microsoft.com/office/drawing/2014/main" id="{228F528D-6F69-4F8E-8D18-B57C44C9B9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241" y="2223741"/>
            <a:ext cx="5830367" cy="2410518"/>
          </a:xfrm>
          <a:prstGeom prst="rect">
            <a:avLst/>
          </a:prstGeom>
        </p:spPr>
      </p:pic>
      <p:sp>
        <p:nvSpPr>
          <p:cNvPr id="11" name="Szövegdoboz 10">
            <a:extLst>
              <a:ext uri="{FF2B5EF4-FFF2-40B4-BE49-F238E27FC236}">
                <a16:creationId xmlns:a16="http://schemas.microsoft.com/office/drawing/2014/main" id="{1D88AB64-EE02-46C4-9261-2B94BC07C772}"/>
              </a:ext>
            </a:extLst>
          </p:cNvPr>
          <p:cNvSpPr txBox="1"/>
          <p:nvPr/>
        </p:nvSpPr>
        <p:spPr>
          <a:xfrm>
            <a:off x="163787" y="1750040"/>
            <a:ext cx="441745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Minden </a:t>
            </a:r>
            <a:r>
              <a:rPr lang="hu-H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kliensenk</a:t>
            </a:r>
            <a:r>
              <a:rPr lang="hu-H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:(</a:t>
            </a:r>
            <a:r>
              <a:rPr lang="hu-H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kiveve</a:t>
            </a:r>
            <a:r>
              <a:rPr lang="hu-H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IT </a:t>
            </a:r>
            <a:r>
              <a:rPr lang="hu-H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osztaly</a:t>
            </a:r>
            <a:r>
              <a:rPr lang="hu-H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firefox</a:t>
            </a:r>
            <a:r>
              <a:rPr lang="hu-H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hu-H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tavtelep</a:t>
            </a:r>
            <a:r>
              <a:rPr lang="hu-H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hatter</a:t>
            </a:r>
            <a:r>
              <a:rPr lang="hu-H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egyseges</a:t>
            </a:r>
            <a:endParaRPr lang="hu-H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minden </a:t>
            </a:r>
            <a:r>
              <a:rPr lang="hu-H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usb</a:t>
            </a:r>
            <a:r>
              <a:rPr lang="hu-H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port letiltva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task</a:t>
            </a:r>
            <a:r>
              <a:rPr lang="hu-H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menegert</a:t>
            </a:r>
            <a:r>
              <a:rPr lang="hu-H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nem lehet </a:t>
            </a:r>
            <a:r>
              <a:rPr lang="hu-H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elinidtani</a:t>
            </a:r>
            <a:endParaRPr lang="hu-H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cmd</a:t>
            </a:r>
            <a:r>
              <a:rPr lang="hu-H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-t nem lehet </a:t>
            </a:r>
            <a:r>
              <a:rPr lang="hu-H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elinidtani</a:t>
            </a:r>
            <a:endParaRPr lang="hu-H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automatikus </a:t>
            </a:r>
            <a:r>
              <a:rPr lang="hu-H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win</a:t>
            </a:r>
            <a:r>
              <a:rPr lang="hu-H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update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bejelntkezeskor</a:t>
            </a:r>
            <a:r>
              <a:rPr lang="hu-H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induljon el: </a:t>
            </a:r>
            <a:r>
              <a:rPr lang="hu-H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thunderbird</a:t>
            </a:r>
            <a:endParaRPr lang="hu-H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</a:t>
            </a:r>
            <a:r>
              <a:rPr lang="hu-H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panelt nem lehet </a:t>
            </a:r>
            <a:r>
              <a:rPr lang="hu-H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megynitni</a:t>
            </a:r>
            <a:endParaRPr lang="hu-H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hu-H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semmit nem tud </a:t>
            </a:r>
            <a:r>
              <a:rPr lang="hu-H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letolteni</a:t>
            </a:r>
            <a:endParaRPr lang="hu-H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Guest</a:t>
            </a:r>
            <a:r>
              <a:rPr lang="hu-H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account </a:t>
            </a:r>
            <a:r>
              <a:rPr lang="hu-H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levan</a:t>
            </a:r>
            <a:r>
              <a:rPr lang="hu-H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tiltva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jelszo</a:t>
            </a:r>
            <a:r>
              <a:rPr lang="hu-H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minimum 6karakter es 1 </a:t>
            </a:r>
            <a:r>
              <a:rPr lang="hu-H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specialis</a:t>
            </a:r>
            <a:endParaRPr lang="hu-H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519237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églalap 1">
            <a:extLst>
              <a:ext uri="{FF2B5EF4-FFF2-40B4-BE49-F238E27FC236}">
                <a16:creationId xmlns:a16="http://schemas.microsoft.com/office/drawing/2014/main" id="{35CE6CB7-052D-485C-B9A3-C950B4D8CFA8}"/>
              </a:ext>
            </a:extLst>
          </p:cNvPr>
          <p:cNvSpPr/>
          <p:nvPr/>
        </p:nvSpPr>
        <p:spPr>
          <a:xfrm>
            <a:off x="1653363" y="365760"/>
            <a:ext cx="9367203" cy="11887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z="4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Mail-szerver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7" name="Kép 16">
            <a:extLst>
              <a:ext uri="{FF2B5EF4-FFF2-40B4-BE49-F238E27FC236}">
                <a16:creationId xmlns:a16="http://schemas.microsoft.com/office/drawing/2014/main" id="{39AD19CA-2DD5-4FA2-BB4F-D9AEC02E20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827" y="3486560"/>
            <a:ext cx="11547075" cy="1999840"/>
          </a:xfrm>
          <a:prstGeom prst="rect">
            <a:avLst/>
          </a:prstGeom>
        </p:spPr>
      </p:pic>
      <p:sp>
        <p:nvSpPr>
          <p:cNvPr id="18" name="Szövegdoboz 17">
            <a:extLst>
              <a:ext uri="{FF2B5EF4-FFF2-40B4-BE49-F238E27FC236}">
                <a16:creationId xmlns:a16="http://schemas.microsoft.com/office/drawing/2014/main" id="{1D567BCA-C0BA-4438-8025-EBA82DB32455}"/>
              </a:ext>
            </a:extLst>
          </p:cNvPr>
          <p:cNvSpPr txBox="1"/>
          <p:nvPr/>
        </p:nvSpPr>
        <p:spPr>
          <a:xfrm>
            <a:off x="1278834" y="1920240"/>
            <a:ext cx="28160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Privát e-mail szerver</a:t>
            </a:r>
          </a:p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Biztonságos</a:t>
            </a:r>
          </a:p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cég tagjai használhatják</a:t>
            </a:r>
          </a:p>
          <a:p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Thunderbird</a:t>
            </a:r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215881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>
            <a:extLst>
              <a:ext uri="{FF2B5EF4-FFF2-40B4-BE49-F238E27FC236}">
                <a16:creationId xmlns:a16="http://schemas.microsoft.com/office/drawing/2014/main" id="{51CCC392-3B05-46EE-A56E-AA9DBBB6C078}"/>
              </a:ext>
            </a:extLst>
          </p:cNvPr>
          <p:cNvSpPr/>
          <p:nvPr/>
        </p:nvSpPr>
        <p:spPr>
          <a:xfrm>
            <a:off x="838200" y="365126"/>
            <a:ext cx="5340605" cy="11461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z="4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Biztonsági mentés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05C7EBC3-4672-4DAB-81C2-58661FAFAE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78805" y="-2"/>
            <a:ext cx="6013194" cy="1511304"/>
          </a:xfrm>
          <a:custGeom>
            <a:avLst/>
            <a:gdLst>
              <a:gd name="connsiteX0" fmla="*/ 4545473 w 6013194"/>
              <a:gd name="connsiteY0" fmla="*/ 0 h 1511304"/>
              <a:gd name="connsiteX1" fmla="*/ 6013194 w 6013194"/>
              <a:gd name="connsiteY1" fmla="*/ 0 h 1511304"/>
              <a:gd name="connsiteX2" fmla="*/ 6013194 w 6013194"/>
              <a:gd name="connsiteY2" fmla="*/ 1508760 h 1511304"/>
              <a:gd name="connsiteX3" fmla="*/ 4545474 w 6013194"/>
              <a:gd name="connsiteY3" fmla="*/ 1508760 h 1511304"/>
              <a:gd name="connsiteX4" fmla="*/ 4545474 w 6013194"/>
              <a:gd name="connsiteY4" fmla="*/ 1511304 h 1511304"/>
              <a:gd name="connsiteX5" fmla="*/ 0 w 6013194"/>
              <a:gd name="connsiteY5" fmla="*/ 1511304 h 1511304"/>
              <a:gd name="connsiteX6" fmla="*/ 697617 w 6013194"/>
              <a:gd name="connsiteY6" fmla="*/ 3 h 1511304"/>
              <a:gd name="connsiteX7" fmla="*/ 4545473 w 6013194"/>
              <a:gd name="connsiteY7" fmla="*/ 3 h 151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13194" h="1511304">
                <a:moveTo>
                  <a:pt x="4545473" y="0"/>
                </a:moveTo>
                <a:lnTo>
                  <a:pt x="6013194" y="0"/>
                </a:lnTo>
                <a:lnTo>
                  <a:pt x="6013194" y="1508760"/>
                </a:lnTo>
                <a:lnTo>
                  <a:pt x="4545474" y="1508760"/>
                </a:lnTo>
                <a:lnTo>
                  <a:pt x="4545474" y="1511304"/>
                </a:lnTo>
                <a:lnTo>
                  <a:pt x="0" y="1511304"/>
                </a:lnTo>
                <a:lnTo>
                  <a:pt x="697617" y="3"/>
                </a:lnTo>
                <a:lnTo>
                  <a:pt x="4545473" y="3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40BF962F-4C6F-461E-86F2-C43F56CC93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80797" y="1690688"/>
            <a:ext cx="8711202" cy="5167312"/>
          </a:xfrm>
          <a:custGeom>
            <a:avLst/>
            <a:gdLst>
              <a:gd name="connsiteX0" fmla="*/ 0 w 8711202"/>
              <a:gd name="connsiteY0" fmla="*/ 0 h 5167312"/>
              <a:gd name="connsiteX1" fmla="*/ 7243482 w 8711202"/>
              <a:gd name="connsiteY1" fmla="*/ 0 h 5167312"/>
              <a:gd name="connsiteX2" fmla="*/ 8711202 w 8711202"/>
              <a:gd name="connsiteY2" fmla="*/ 0 h 5167312"/>
              <a:gd name="connsiteX3" fmla="*/ 8711202 w 8711202"/>
              <a:gd name="connsiteY3" fmla="*/ 5167312 h 5167312"/>
              <a:gd name="connsiteX4" fmla="*/ 7243482 w 8711202"/>
              <a:gd name="connsiteY4" fmla="*/ 5167312 h 5167312"/>
              <a:gd name="connsiteX5" fmla="*/ 221324 w 8711202"/>
              <a:gd name="connsiteY5" fmla="*/ 5167312 h 5167312"/>
              <a:gd name="connsiteX6" fmla="*/ 2615203 w 8711202"/>
              <a:gd name="connsiteY6" fmla="*/ 952 h 5167312"/>
              <a:gd name="connsiteX7" fmla="*/ 0 w 8711202"/>
              <a:gd name="connsiteY7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11202" h="5167312">
                <a:moveTo>
                  <a:pt x="0" y="0"/>
                </a:moveTo>
                <a:lnTo>
                  <a:pt x="7243482" y="0"/>
                </a:lnTo>
                <a:lnTo>
                  <a:pt x="8711202" y="0"/>
                </a:lnTo>
                <a:lnTo>
                  <a:pt x="8711202" y="5167312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2E94A4F7-38E4-45EA-8E2E-CE1B5766B4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5931454" cy="5166360"/>
          </a:xfrm>
          <a:custGeom>
            <a:avLst/>
            <a:gdLst>
              <a:gd name="connsiteX0" fmla="*/ 0 w 5931454"/>
              <a:gd name="connsiteY0" fmla="*/ 0 h 5166360"/>
              <a:gd name="connsiteX1" fmla="*/ 5931454 w 5931454"/>
              <a:gd name="connsiteY1" fmla="*/ 0 h 5166360"/>
              <a:gd name="connsiteX2" fmla="*/ 3537575 w 5931454"/>
              <a:gd name="connsiteY2" fmla="*/ 5166360 h 5166360"/>
              <a:gd name="connsiteX3" fmla="*/ 0 w 5931454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31454" h="5166360">
                <a:moveTo>
                  <a:pt x="0" y="0"/>
                </a:moveTo>
                <a:lnTo>
                  <a:pt x="5931454" y="0"/>
                </a:lnTo>
                <a:lnTo>
                  <a:pt x="3537575" y="5166360"/>
                </a:lnTo>
                <a:lnTo>
                  <a:pt x="0" y="516636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82915AA5-315C-4504-8273-F22A1D6A9C83}"/>
              </a:ext>
            </a:extLst>
          </p:cNvPr>
          <p:cNvSpPr txBox="1"/>
          <p:nvPr/>
        </p:nvSpPr>
        <p:spPr>
          <a:xfrm>
            <a:off x="374469" y="1827454"/>
            <a:ext cx="463485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Ment</a:t>
            </a:r>
            <a:r>
              <a:rPr lang="hu-H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</a:t>
            </a:r>
            <a:r>
              <a:rPr lang="sv-S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 9.00 és 17.00 k</a:t>
            </a:r>
            <a:r>
              <a:rPr lang="hu-H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ö</a:t>
            </a:r>
            <a:r>
              <a:rPr lang="sv-S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hu-H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ö</a:t>
            </a:r>
            <a:r>
              <a:rPr lang="sv-S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tt f</a:t>
            </a:r>
            <a:r>
              <a:rPr lang="hu-H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</a:t>
            </a:r>
            <a:r>
              <a:rPr lang="sv-S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 </a:t>
            </a:r>
            <a:r>
              <a:rPr lang="hu-H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ó</a:t>
            </a:r>
            <a:r>
              <a:rPr lang="sv-S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hu-H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</a:t>
            </a:r>
            <a:r>
              <a:rPr lang="sv-S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nk</a:t>
            </a:r>
            <a:r>
              <a:rPr lang="hu-H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</a:t>
            </a:r>
            <a:r>
              <a:rPr lang="sv-S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nt</a:t>
            </a:r>
            <a:endParaRPr lang="hu-H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hu-H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hu-H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Hálózat működő képessége minden időszakban</a:t>
            </a:r>
          </a:p>
          <a:p>
            <a:r>
              <a:rPr lang="hu-H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Kliens elromlik vagy valami kitörlődik </a:t>
            </a:r>
          </a:p>
          <a:p>
            <a:r>
              <a:rPr lang="hu-H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Helyettesítő szerverek</a:t>
            </a:r>
          </a:p>
        </p:txBody>
      </p:sp>
      <p:pic>
        <p:nvPicPr>
          <p:cNvPr id="10" name="Kép 9">
            <a:extLst>
              <a:ext uri="{FF2B5EF4-FFF2-40B4-BE49-F238E27FC236}">
                <a16:creationId xmlns:a16="http://schemas.microsoft.com/office/drawing/2014/main" id="{6986FCC9-6B07-4FFD-B522-1BECF3104F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3897" y="2991374"/>
            <a:ext cx="6253634" cy="3066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36496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églalap 1">
            <a:extLst>
              <a:ext uri="{FF2B5EF4-FFF2-40B4-BE49-F238E27FC236}">
                <a16:creationId xmlns:a16="http://schemas.microsoft.com/office/drawing/2014/main" id="{35CE6CB7-052D-485C-B9A3-C950B4D8CFA8}"/>
              </a:ext>
            </a:extLst>
          </p:cNvPr>
          <p:cNvSpPr/>
          <p:nvPr/>
        </p:nvSpPr>
        <p:spPr>
          <a:xfrm>
            <a:off x="1653363" y="365760"/>
            <a:ext cx="9367203" cy="11887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z="4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Fájl rendszer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9" name="Kép 8">
            <a:extLst>
              <a:ext uri="{FF2B5EF4-FFF2-40B4-BE49-F238E27FC236}">
                <a16:creationId xmlns:a16="http://schemas.microsoft.com/office/drawing/2014/main" id="{D5FAE2C9-200C-4B10-B21E-550A7F57F7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7674" y="2579133"/>
            <a:ext cx="7821116" cy="3391373"/>
          </a:xfrm>
          <a:prstGeom prst="rect">
            <a:avLst/>
          </a:prstGeom>
        </p:spPr>
      </p:pic>
      <p:sp>
        <p:nvSpPr>
          <p:cNvPr id="11" name="Szövegdoboz 10">
            <a:extLst>
              <a:ext uri="{FF2B5EF4-FFF2-40B4-BE49-F238E27FC236}">
                <a16:creationId xmlns:a16="http://schemas.microsoft.com/office/drawing/2014/main" id="{1B31048D-CCC9-40E3-88B7-ADC5ADAEEA7D}"/>
              </a:ext>
            </a:extLst>
          </p:cNvPr>
          <p:cNvSpPr txBox="1"/>
          <p:nvPr/>
        </p:nvSpPr>
        <p:spPr>
          <a:xfrm>
            <a:off x="1348923" y="1883861"/>
            <a:ext cx="41110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Fájlok mentésére és megosztására képes</a:t>
            </a:r>
          </a:p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Két féle mappa</a:t>
            </a:r>
          </a:p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	Egyéni: 1GB</a:t>
            </a:r>
          </a:p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	Közös: 10GB</a:t>
            </a:r>
          </a:p>
          <a:p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Kvótázás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beállítva</a:t>
            </a:r>
          </a:p>
        </p:txBody>
      </p:sp>
    </p:spTree>
    <p:extLst>
      <p:ext uri="{BB962C8B-B14F-4D97-AF65-F5344CB8AC3E}">
        <p14:creationId xmlns:p14="http://schemas.microsoft.com/office/powerpoint/2010/main" val="345102146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328</Words>
  <Application>Microsoft Office PowerPoint</Application>
  <PresentationFormat>Szélesvásznú</PresentationFormat>
  <Paragraphs>82</Paragraphs>
  <Slides>11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Office-téma</vt:lpstr>
      <vt:lpstr>South Broker szerverei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László</dc:creator>
  <cp:lastModifiedBy>Donát Fábián</cp:lastModifiedBy>
  <cp:revision>17</cp:revision>
  <dcterms:created xsi:type="dcterms:W3CDTF">2022-01-16T13:17:09Z</dcterms:created>
  <dcterms:modified xsi:type="dcterms:W3CDTF">2022-01-17T20:58:42Z</dcterms:modified>
</cp:coreProperties>
</file>