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76" r:id="rId2"/>
    <p:sldId id="256" r:id="rId3"/>
    <p:sldId id="257" r:id="rId4"/>
    <p:sldId id="258" r:id="rId5"/>
    <p:sldId id="259" r:id="rId6"/>
    <p:sldId id="271" r:id="rId7"/>
    <p:sldId id="272" r:id="rId8"/>
    <p:sldId id="273" r:id="rId9"/>
    <p:sldId id="266" r:id="rId10"/>
    <p:sldId id="260" r:id="rId11"/>
    <p:sldId id="267" r:id="rId12"/>
    <p:sldId id="268" r:id="rId13"/>
    <p:sldId id="269" r:id="rId14"/>
    <p:sldId id="270" r:id="rId15"/>
    <p:sldId id="274" r:id="rId16"/>
    <p:sldId id="27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8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2/2/2022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84694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2/2/2022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959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2/2/2022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3971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2/2/2022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536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2/2/2022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384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2/2/2022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436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2/2/2022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89372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2/2/2022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694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2/2/2022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256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2/2/2022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116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2/2/2022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430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2/2/2022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2925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62" r:id="rId5"/>
    <p:sldLayoutId id="2147483667" r:id="rId6"/>
    <p:sldLayoutId id="2147483663" r:id="rId7"/>
    <p:sldLayoutId id="2147483664" r:id="rId8"/>
    <p:sldLayoutId id="2147483665" r:id="rId9"/>
    <p:sldLayoutId id="2147483666" r:id="rId10"/>
    <p:sldLayoutId id="2147483668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49BB7E9A-6937-4BF0-9F51-A20F197B55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E0939753-89D7-48A8-8441-B9FF25CE8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4167" y="0"/>
            <a:ext cx="5687681" cy="5708856"/>
          </a:xfrm>
          <a:custGeom>
            <a:avLst/>
            <a:gdLst>
              <a:gd name="connsiteX0" fmla="*/ 2787282 w 5687681"/>
              <a:gd name="connsiteY0" fmla="*/ 0 h 5708856"/>
              <a:gd name="connsiteX1" fmla="*/ 3988996 w 5687681"/>
              <a:gd name="connsiteY1" fmla="*/ 0 h 5708856"/>
              <a:gd name="connsiteX2" fmla="*/ 4236253 w 5687681"/>
              <a:gd name="connsiteY2" fmla="*/ 68070 h 5708856"/>
              <a:gd name="connsiteX3" fmla="*/ 4483543 w 5687681"/>
              <a:gd name="connsiteY3" fmla="*/ 168573 h 5708856"/>
              <a:gd name="connsiteX4" fmla="*/ 5265611 w 5687681"/>
              <a:gd name="connsiteY4" fmla="*/ 790441 h 5708856"/>
              <a:gd name="connsiteX5" fmla="*/ 5682608 w 5687681"/>
              <a:gd name="connsiteY5" fmla="*/ 1499885 h 5708856"/>
              <a:gd name="connsiteX6" fmla="*/ 5687681 w 5687681"/>
              <a:gd name="connsiteY6" fmla="*/ 1513862 h 5708856"/>
              <a:gd name="connsiteX7" fmla="*/ 5687681 w 5687681"/>
              <a:gd name="connsiteY7" fmla="*/ 3841322 h 5708856"/>
              <a:gd name="connsiteX8" fmla="*/ 5651147 w 5687681"/>
              <a:gd name="connsiteY8" fmla="*/ 3896489 h 5708856"/>
              <a:gd name="connsiteX9" fmla="*/ 4734255 w 5687681"/>
              <a:gd name="connsiteY9" fmla="*/ 4737639 h 5708856"/>
              <a:gd name="connsiteX10" fmla="*/ 4532663 w 5687681"/>
              <a:gd name="connsiteY10" fmla="*/ 4898543 h 5708856"/>
              <a:gd name="connsiteX11" fmla="*/ 2876165 w 5687681"/>
              <a:gd name="connsiteY11" fmla="*/ 5708856 h 5708856"/>
              <a:gd name="connsiteX12" fmla="*/ 694066 w 5687681"/>
              <a:gd name="connsiteY12" fmla="*/ 4391717 h 5708856"/>
              <a:gd name="connsiteX13" fmla="*/ 461517 w 5687681"/>
              <a:gd name="connsiteY13" fmla="*/ 4054756 h 5708856"/>
              <a:gd name="connsiteX14" fmla="*/ 0 w 5687681"/>
              <a:gd name="connsiteY14" fmla="*/ 2993139 h 5708856"/>
              <a:gd name="connsiteX15" fmla="*/ 278855 w 5687681"/>
              <a:gd name="connsiteY15" fmla="*/ 1849819 h 5708856"/>
              <a:gd name="connsiteX16" fmla="*/ 1047879 w 5687681"/>
              <a:gd name="connsiteY16" fmla="*/ 867400 h 5708856"/>
              <a:gd name="connsiteX17" fmla="*/ 2159714 w 5687681"/>
              <a:gd name="connsiteY17" fmla="*/ 186098 h 5708856"/>
              <a:gd name="connsiteX18" fmla="*/ 2785137 w 5687681"/>
              <a:gd name="connsiteY18" fmla="*/ 372 h 570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687681" h="5708856">
                <a:moveTo>
                  <a:pt x="2787282" y="0"/>
                </a:moveTo>
                <a:lnTo>
                  <a:pt x="3988996" y="0"/>
                </a:lnTo>
                <a:lnTo>
                  <a:pt x="4236253" y="68070"/>
                </a:lnTo>
                <a:cubicBezTo>
                  <a:pt x="4321147" y="96843"/>
                  <a:pt x="4403628" y="130356"/>
                  <a:pt x="4483543" y="168573"/>
                </a:cubicBezTo>
                <a:cubicBezTo>
                  <a:pt x="4783119" y="311949"/>
                  <a:pt x="5046239" y="521215"/>
                  <a:pt x="5265611" y="790441"/>
                </a:cubicBezTo>
                <a:cubicBezTo>
                  <a:pt x="5433740" y="996857"/>
                  <a:pt x="5573537" y="1235870"/>
                  <a:pt x="5682608" y="1499885"/>
                </a:cubicBezTo>
                <a:lnTo>
                  <a:pt x="5687681" y="1513862"/>
                </a:lnTo>
                <a:lnTo>
                  <a:pt x="5687681" y="3841322"/>
                </a:lnTo>
                <a:lnTo>
                  <a:pt x="5651147" y="3896489"/>
                </a:lnTo>
                <a:cubicBezTo>
                  <a:pt x="5427171" y="4186934"/>
                  <a:pt x="5090625" y="4454446"/>
                  <a:pt x="4734255" y="4737639"/>
                </a:cubicBezTo>
                <a:cubicBezTo>
                  <a:pt x="4668506" y="4789825"/>
                  <a:pt x="4600584" y="4843856"/>
                  <a:pt x="4532663" y="4898543"/>
                </a:cubicBezTo>
                <a:cubicBezTo>
                  <a:pt x="3924681" y="5387974"/>
                  <a:pt x="3480945" y="5708856"/>
                  <a:pt x="2876165" y="5708856"/>
                </a:cubicBezTo>
                <a:cubicBezTo>
                  <a:pt x="1954665" y="5708856"/>
                  <a:pt x="1302047" y="5314966"/>
                  <a:pt x="694066" y="4391717"/>
                </a:cubicBezTo>
                <a:cubicBezTo>
                  <a:pt x="614503" y="4270875"/>
                  <a:pt x="536731" y="4160972"/>
                  <a:pt x="461517" y="4054756"/>
                </a:cubicBezTo>
                <a:cubicBezTo>
                  <a:pt x="149788" y="3614348"/>
                  <a:pt x="0" y="3385316"/>
                  <a:pt x="0" y="2993139"/>
                </a:cubicBezTo>
                <a:cubicBezTo>
                  <a:pt x="0" y="2603731"/>
                  <a:pt x="93889" y="2219065"/>
                  <a:pt x="278855" y="1849819"/>
                </a:cubicBezTo>
                <a:cubicBezTo>
                  <a:pt x="459854" y="1488610"/>
                  <a:pt x="718625" y="1157977"/>
                  <a:pt x="1047879" y="867400"/>
                </a:cubicBezTo>
                <a:cubicBezTo>
                  <a:pt x="1371504" y="581701"/>
                  <a:pt x="1755887" y="346080"/>
                  <a:pt x="2159714" y="186098"/>
                </a:cubicBezTo>
                <a:cubicBezTo>
                  <a:pt x="2367064" y="103803"/>
                  <a:pt x="2576044" y="41801"/>
                  <a:pt x="2785137" y="372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9F5CCFC5-858F-4B45-9B10-D49DD0280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5450" y="0"/>
            <a:ext cx="5866550" cy="5788550"/>
          </a:xfrm>
          <a:custGeom>
            <a:avLst/>
            <a:gdLst>
              <a:gd name="connsiteX0" fmla="*/ 2331396 w 5798121"/>
              <a:gd name="connsiteY0" fmla="*/ 0 h 5788550"/>
              <a:gd name="connsiteX1" fmla="*/ 4658651 w 5798121"/>
              <a:gd name="connsiteY1" fmla="*/ 0 h 5788550"/>
              <a:gd name="connsiteX2" fmla="*/ 4682835 w 5798121"/>
              <a:gd name="connsiteY2" fmla="*/ 9816 h 5788550"/>
              <a:gd name="connsiteX3" fmla="*/ 5499667 w 5798121"/>
              <a:gd name="connsiteY3" fmla="*/ 658449 h 5788550"/>
              <a:gd name="connsiteX4" fmla="*/ 5665313 w 5798121"/>
              <a:gd name="connsiteY4" fmla="*/ 884789 h 5788550"/>
              <a:gd name="connsiteX5" fmla="*/ 5798121 w 5798121"/>
              <a:gd name="connsiteY5" fmla="*/ 1110681 h 5788550"/>
              <a:gd name="connsiteX6" fmla="*/ 5798121 w 5798121"/>
              <a:gd name="connsiteY6" fmla="*/ 4016954 h 5788550"/>
              <a:gd name="connsiteX7" fmla="*/ 5706359 w 5798121"/>
              <a:gd name="connsiteY7" fmla="*/ 4121532 h 5788550"/>
              <a:gd name="connsiteX8" fmla="*/ 4944692 w 5798121"/>
              <a:gd name="connsiteY8" fmla="*/ 4775532 h 5788550"/>
              <a:gd name="connsiteX9" fmla="*/ 4734137 w 5798121"/>
              <a:gd name="connsiteY9" fmla="*/ 4943362 h 5788550"/>
              <a:gd name="connsiteX10" fmla="*/ 3004009 w 5798121"/>
              <a:gd name="connsiteY10" fmla="*/ 5788550 h 5788550"/>
              <a:gd name="connsiteX11" fmla="*/ 724917 w 5798121"/>
              <a:gd name="connsiteY11" fmla="*/ 4414722 h 5788550"/>
              <a:gd name="connsiteX12" fmla="*/ 482031 w 5798121"/>
              <a:gd name="connsiteY12" fmla="*/ 4063258 h 5788550"/>
              <a:gd name="connsiteX13" fmla="*/ 0 w 5798121"/>
              <a:gd name="connsiteY13" fmla="*/ 2955950 h 5788550"/>
              <a:gd name="connsiteX14" fmla="*/ 291250 w 5798121"/>
              <a:gd name="connsiteY14" fmla="*/ 1763422 h 5788550"/>
              <a:gd name="connsiteX15" fmla="*/ 1094457 w 5798121"/>
              <a:gd name="connsiteY15" fmla="*/ 738720 h 5788550"/>
              <a:gd name="connsiteX16" fmla="*/ 2255713 w 5798121"/>
              <a:gd name="connsiteY16" fmla="*/ 28095 h 5788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798121" h="5788550">
                <a:moveTo>
                  <a:pt x="2331396" y="0"/>
                </a:moveTo>
                <a:lnTo>
                  <a:pt x="4658651" y="0"/>
                </a:lnTo>
                <a:lnTo>
                  <a:pt x="4682835" y="9816"/>
                </a:lnTo>
                <a:cubicBezTo>
                  <a:pt x="4995727" y="159362"/>
                  <a:pt x="5270543" y="377635"/>
                  <a:pt x="5499667" y="658449"/>
                </a:cubicBezTo>
                <a:cubicBezTo>
                  <a:pt x="5558201" y="730215"/>
                  <a:pt x="5613447" y="805760"/>
                  <a:pt x="5665313" y="884789"/>
                </a:cubicBezTo>
                <a:lnTo>
                  <a:pt x="5798121" y="1110681"/>
                </a:lnTo>
                <a:lnTo>
                  <a:pt x="5798121" y="4016954"/>
                </a:lnTo>
                <a:lnTo>
                  <a:pt x="5706359" y="4121532"/>
                </a:lnTo>
                <a:cubicBezTo>
                  <a:pt x="5491360" y="4341659"/>
                  <a:pt x="5223849" y="4553996"/>
                  <a:pt x="4944692" y="4775532"/>
                </a:cubicBezTo>
                <a:cubicBezTo>
                  <a:pt x="4876021" y="4829964"/>
                  <a:pt x="4805079" y="4886320"/>
                  <a:pt x="4734137" y="4943362"/>
                </a:cubicBezTo>
                <a:cubicBezTo>
                  <a:pt x="4099133" y="5453857"/>
                  <a:pt x="3635672" y="5788550"/>
                  <a:pt x="3004009" y="5788550"/>
                </a:cubicBezTo>
                <a:cubicBezTo>
                  <a:pt x="2041550" y="5788550"/>
                  <a:pt x="1359922" y="5377707"/>
                  <a:pt x="724917" y="4414722"/>
                </a:cubicBezTo>
                <a:cubicBezTo>
                  <a:pt x="641818" y="4288679"/>
                  <a:pt x="560588" y="4174046"/>
                  <a:pt x="482031" y="4063258"/>
                </a:cubicBezTo>
                <a:cubicBezTo>
                  <a:pt x="156446" y="3603895"/>
                  <a:pt x="0" y="3365006"/>
                  <a:pt x="0" y="2955950"/>
                </a:cubicBezTo>
                <a:cubicBezTo>
                  <a:pt x="0" y="2549782"/>
                  <a:pt x="98062" y="2148559"/>
                  <a:pt x="291250" y="1763422"/>
                </a:cubicBezTo>
                <a:cubicBezTo>
                  <a:pt x="480295" y="1386666"/>
                  <a:pt x="750568" y="1041802"/>
                  <a:pt x="1094457" y="738720"/>
                </a:cubicBezTo>
                <a:cubicBezTo>
                  <a:pt x="1432467" y="440725"/>
                  <a:pt x="1833935" y="194963"/>
                  <a:pt x="2255713" y="28095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981C4CF7-317C-4FA2-8500-47AB32FE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2912"/>
            <a:ext cx="5411050" cy="1822123"/>
          </a:xfrm>
        </p:spPr>
        <p:txBody>
          <a:bodyPr anchor="b">
            <a:normAutofit/>
          </a:bodyPr>
          <a:lstStyle/>
          <a:p>
            <a:r>
              <a:rPr lang="hu-HU" dirty="0"/>
              <a:t>Cég bemutatása</a:t>
            </a:r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9A17907-3AC9-4201-AD1F-D8F8EE9B02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496720"/>
            <a:ext cx="5181599" cy="3467518"/>
          </a:xfrm>
        </p:spPr>
        <p:txBody>
          <a:bodyPr anchor="t">
            <a:normAutofit/>
          </a:bodyPr>
          <a:lstStyle/>
          <a:p>
            <a:r>
              <a:rPr lang="hu-HU" dirty="0"/>
              <a:t>MNB által felügyelt</a:t>
            </a:r>
          </a:p>
          <a:p>
            <a:r>
              <a:rPr lang="hu-HU" dirty="0"/>
              <a:t>Bróker Cég</a:t>
            </a:r>
          </a:p>
          <a:p>
            <a:endParaRPr lang="en-US" dirty="0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2348ECDC-D455-4B71-90F6-2ECC12B798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23734" y="0"/>
            <a:ext cx="5568114" cy="5577748"/>
          </a:xfrm>
          <a:custGeom>
            <a:avLst/>
            <a:gdLst>
              <a:gd name="connsiteX0" fmla="*/ 2959946 w 5568114"/>
              <a:gd name="connsiteY0" fmla="*/ 0 h 5577748"/>
              <a:gd name="connsiteX1" fmla="*/ 3614224 w 5568114"/>
              <a:gd name="connsiteY1" fmla="*/ 0 h 5577748"/>
              <a:gd name="connsiteX2" fmla="*/ 3844432 w 5568114"/>
              <a:gd name="connsiteY2" fmla="*/ 36392 h 5577748"/>
              <a:gd name="connsiteX3" fmla="*/ 4336826 w 5568114"/>
              <a:gd name="connsiteY3" fmla="*/ 203778 h 5577748"/>
              <a:gd name="connsiteX4" fmla="*/ 5093304 w 5568114"/>
              <a:gd name="connsiteY4" fmla="*/ 806978 h 5577748"/>
              <a:gd name="connsiteX5" fmla="*/ 5496656 w 5568114"/>
              <a:gd name="connsiteY5" fmla="*/ 1495125 h 5577748"/>
              <a:gd name="connsiteX6" fmla="*/ 5568114 w 5568114"/>
              <a:gd name="connsiteY6" fmla="*/ 1692569 h 5577748"/>
              <a:gd name="connsiteX7" fmla="*/ 5568114 w 5568114"/>
              <a:gd name="connsiteY7" fmla="*/ 3665503 h 5577748"/>
              <a:gd name="connsiteX8" fmla="*/ 5466225 w 5568114"/>
              <a:gd name="connsiteY8" fmla="*/ 3819786 h 5577748"/>
              <a:gd name="connsiteX9" fmla="*/ 4579336 w 5568114"/>
              <a:gd name="connsiteY9" fmla="*/ 4635686 h 5577748"/>
              <a:gd name="connsiteX10" fmla="*/ 4384340 w 5568114"/>
              <a:gd name="connsiteY10" fmla="*/ 4791760 h 5577748"/>
              <a:gd name="connsiteX11" fmla="*/ 2782048 w 5568114"/>
              <a:gd name="connsiteY11" fmla="*/ 5577748 h 5577748"/>
              <a:gd name="connsiteX12" fmla="*/ 671354 w 5568114"/>
              <a:gd name="connsiteY12" fmla="*/ 4300148 h 5577748"/>
              <a:gd name="connsiteX13" fmla="*/ 446415 w 5568114"/>
              <a:gd name="connsiteY13" fmla="*/ 3973302 h 5577748"/>
              <a:gd name="connsiteX14" fmla="*/ 0 w 5568114"/>
              <a:gd name="connsiteY14" fmla="*/ 2943554 h 5577748"/>
              <a:gd name="connsiteX15" fmla="*/ 269730 w 5568114"/>
              <a:gd name="connsiteY15" fmla="*/ 1834555 h 5577748"/>
              <a:gd name="connsiteX16" fmla="*/ 1013589 w 5568114"/>
              <a:gd name="connsiteY16" fmla="*/ 881627 h 5577748"/>
              <a:gd name="connsiteX17" fmla="*/ 2089042 w 5568114"/>
              <a:gd name="connsiteY17" fmla="*/ 220777 h 5577748"/>
              <a:gd name="connsiteX18" fmla="*/ 2845684 w 5568114"/>
              <a:gd name="connsiteY18" fmla="*/ 14234 h 5577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568114" h="5577748">
                <a:moveTo>
                  <a:pt x="2959946" y="0"/>
                </a:moveTo>
                <a:lnTo>
                  <a:pt x="3614224" y="0"/>
                </a:lnTo>
                <a:lnTo>
                  <a:pt x="3844432" y="36392"/>
                </a:lnTo>
                <a:cubicBezTo>
                  <a:pt x="4017699" y="73748"/>
                  <a:pt x="4182227" y="129639"/>
                  <a:pt x="4336826" y="203778"/>
                </a:cubicBezTo>
                <a:cubicBezTo>
                  <a:pt x="4626600" y="342850"/>
                  <a:pt x="4881111" y="545834"/>
                  <a:pt x="5093304" y="806978"/>
                </a:cubicBezTo>
                <a:cubicBezTo>
                  <a:pt x="5255931" y="1007198"/>
                  <a:pt x="5391154" y="1239036"/>
                  <a:pt x="5496656" y="1495125"/>
                </a:cubicBezTo>
                <a:lnTo>
                  <a:pt x="5568114" y="1692569"/>
                </a:lnTo>
                <a:lnTo>
                  <a:pt x="5568114" y="3665503"/>
                </a:lnTo>
                <a:lnTo>
                  <a:pt x="5466225" y="3819786"/>
                </a:lnTo>
                <a:cubicBezTo>
                  <a:pt x="5249576" y="4101511"/>
                  <a:pt x="4924044" y="4360994"/>
                  <a:pt x="4579336" y="4635686"/>
                </a:cubicBezTo>
                <a:cubicBezTo>
                  <a:pt x="4515738" y="4686305"/>
                  <a:pt x="4450038" y="4738713"/>
                  <a:pt x="4384340" y="4791760"/>
                </a:cubicBezTo>
                <a:cubicBezTo>
                  <a:pt x="3796254" y="5266498"/>
                  <a:pt x="3367038" y="5577748"/>
                  <a:pt x="2782048" y="5577748"/>
                </a:cubicBezTo>
                <a:cubicBezTo>
                  <a:pt x="1890703" y="5577748"/>
                  <a:pt x="1259439" y="5195682"/>
                  <a:pt x="671354" y="4300148"/>
                </a:cubicBezTo>
                <a:cubicBezTo>
                  <a:pt x="594395" y="4182934"/>
                  <a:pt x="519167" y="4076330"/>
                  <a:pt x="446415" y="3973302"/>
                </a:cubicBezTo>
                <a:cubicBezTo>
                  <a:pt x="144886" y="3546115"/>
                  <a:pt x="0" y="3323958"/>
                  <a:pt x="0" y="2943554"/>
                </a:cubicBezTo>
                <a:cubicBezTo>
                  <a:pt x="0" y="2565835"/>
                  <a:pt x="90816" y="2192716"/>
                  <a:pt x="269730" y="1834555"/>
                </a:cubicBezTo>
                <a:cubicBezTo>
                  <a:pt x="444806" y="1484188"/>
                  <a:pt x="695109" y="1163480"/>
                  <a:pt x="1013589" y="881627"/>
                </a:cubicBezTo>
                <a:cubicBezTo>
                  <a:pt x="1326624" y="604505"/>
                  <a:pt x="1698428" y="375956"/>
                  <a:pt x="2089042" y="220777"/>
                </a:cubicBezTo>
                <a:cubicBezTo>
                  <a:pt x="2339747" y="120996"/>
                  <a:pt x="2592918" y="51971"/>
                  <a:pt x="2845684" y="14234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1026" name="Picture 2" descr="Cycling industry stocks unrelentingly popular - Bike Europe">
            <a:extLst>
              <a:ext uri="{FF2B5EF4-FFF2-40B4-BE49-F238E27FC236}">
                <a16:creationId xmlns:a16="http://schemas.microsoft.com/office/drawing/2014/main" id="{6D607B78-BB07-4CBE-8C94-9B046B4A42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55" r="12412"/>
          <a:stretch/>
        </p:blipFill>
        <p:spPr bwMode="auto">
          <a:xfrm>
            <a:off x="6877878" y="294199"/>
            <a:ext cx="5150794" cy="5001370"/>
          </a:xfrm>
          <a:custGeom>
            <a:avLst/>
            <a:gdLst/>
            <a:ahLst/>
            <a:cxnLst/>
            <a:rect l="l" t="t" r="r" b="b"/>
            <a:pathLst>
              <a:path w="5044104" h="4896924">
                <a:moveTo>
                  <a:pt x="2886613" y="0"/>
                </a:moveTo>
                <a:cubicBezTo>
                  <a:pt x="3218269" y="0"/>
                  <a:pt x="3523512" y="65865"/>
                  <a:pt x="3794011" y="195584"/>
                </a:cubicBezTo>
                <a:cubicBezTo>
                  <a:pt x="4047516" y="317247"/>
                  <a:pt x="4270172" y="494825"/>
                  <a:pt x="4455804" y="723284"/>
                </a:cubicBezTo>
                <a:cubicBezTo>
                  <a:pt x="4835198" y="1190375"/>
                  <a:pt x="5044104" y="1854168"/>
                  <a:pt x="5044104" y="2592438"/>
                </a:cubicBezTo>
                <a:cubicBezTo>
                  <a:pt x="5044104" y="2886985"/>
                  <a:pt x="4963247" y="3123382"/>
                  <a:pt x="4782050" y="3358996"/>
                </a:cubicBezTo>
                <a:cubicBezTo>
                  <a:pt x="4592516" y="3605460"/>
                  <a:pt x="4307730" y="3832465"/>
                  <a:pt x="4006167" y="4072775"/>
                </a:cubicBezTo>
                <a:cubicBezTo>
                  <a:pt x="3950530" y="4117058"/>
                  <a:pt x="3893052" y="4162907"/>
                  <a:pt x="3835576" y="4209314"/>
                </a:cubicBezTo>
                <a:cubicBezTo>
                  <a:pt x="3321099" y="4624632"/>
                  <a:pt x="2945605" y="4896924"/>
                  <a:pt x="2433835" y="4896924"/>
                </a:cubicBezTo>
                <a:cubicBezTo>
                  <a:pt x="1654054" y="4896924"/>
                  <a:pt x="1101803" y="4562680"/>
                  <a:pt x="587325" y="3779234"/>
                </a:cubicBezTo>
                <a:cubicBezTo>
                  <a:pt x="519999" y="3676690"/>
                  <a:pt x="454187" y="3583430"/>
                  <a:pt x="390540" y="3493298"/>
                </a:cubicBezTo>
                <a:cubicBezTo>
                  <a:pt x="126752" y="3119579"/>
                  <a:pt x="0" y="2925228"/>
                  <a:pt x="0" y="2592438"/>
                </a:cubicBezTo>
                <a:cubicBezTo>
                  <a:pt x="0" y="2261996"/>
                  <a:pt x="79450" y="1935577"/>
                  <a:pt x="235969" y="1622244"/>
                </a:cubicBezTo>
                <a:cubicBezTo>
                  <a:pt x="389133" y="1315731"/>
                  <a:pt x="608107" y="1035165"/>
                  <a:pt x="886724" y="788590"/>
                </a:cubicBezTo>
                <a:cubicBezTo>
                  <a:pt x="1160578" y="546153"/>
                  <a:pt x="1485846" y="346211"/>
                  <a:pt x="1827568" y="210454"/>
                </a:cubicBezTo>
                <a:cubicBezTo>
                  <a:pt x="2178491" y="70787"/>
                  <a:pt x="2534934" y="0"/>
                  <a:pt x="2886613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84222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>
            <a:extLst>
              <a:ext uri="{FF2B5EF4-FFF2-40B4-BE49-F238E27FC236}">
                <a16:creationId xmlns:a16="http://schemas.microsoft.com/office/drawing/2014/main" id="{35CE6CB7-052D-485C-B9A3-C950B4D8CFA8}"/>
              </a:ext>
            </a:extLst>
          </p:cNvPr>
          <p:cNvSpPr/>
          <p:nvPr/>
        </p:nvSpPr>
        <p:spPr>
          <a:xfrm>
            <a:off x="1653363" y="365760"/>
            <a:ext cx="9367203" cy="11887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hu-HU" sz="4400" b="1" kern="1200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+mj-lt"/>
                <a:ea typeface="+mj-ea"/>
                <a:cs typeface="+mj-cs"/>
              </a:rPr>
              <a:t>DNS</a:t>
            </a:r>
            <a:r>
              <a:rPr lang="en-US" sz="4400" b="1" kern="1200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n-US" sz="4400" b="1" kern="1200" cap="none" spc="0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+mj-lt"/>
                <a:ea typeface="+mj-ea"/>
                <a:cs typeface="+mj-cs"/>
              </a:rPr>
              <a:t>szerverek</a:t>
            </a:r>
            <a:r>
              <a:rPr lang="en-US" sz="4400" b="1" kern="1200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+mj-lt"/>
                <a:ea typeface="+mj-ea"/>
                <a:cs typeface="+mj-cs"/>
              </a:rPr>
              <a:t>:</a:t>
            </a:r>
          </a:p>
        </p:txBody>
      </p:sp>
      <p:pic>
        <p:nvPicPr>
          <p:cNvPr id="11" name="Kép 10">
            <a:extLst>
              <a:ext uri="{FF2B5EF4-FFF2-40B4-BE49-F238E27FC236}">
                <a16:creationId xmlns:a16="http://schemas.microsoft.com/office/drawing/2014/main" id="{D8B10CFE-8AB1-48F8-B54D-09D833854A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1954" y="3300464"/>
            <a:ext cx="5506218" cy="1300549"/>
          </a:xfrm>
          <a:prstGeom prst="rect">
            <a:avLst/>
          </a:prstGeom>
        </p:spPr>
      </p:pic>
      <p:pic>
        <p:nvPicPr>
          <p:cNvPr id="13" name="Kép 12">
            <a:extLst>
              <a:ext uri="{FF2B5EF4-FFF2-40B4-BE49-F238E27FC236}">
                <a16:creationId xmlns:a16="http://schemas.microsoft.com/office/drawing/2014/main" id="{FAF91CF7-5EC3-46E3-86C4-A64DBCFCA9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6964" y="5362375"/>
            <a:ext cx="5506218" cy="971686"/>
          </a:xfrm>
          <a:prstGeom prst="rect">
            <a:avLst/>
          </a:prstGeom>
        </p:spPr>
      </p:pic>
      <p:sp>
        <p:nvSpPr>
          <p:cNvPr id="14" name="Szövegdoboz 13">
            <a:extLst>
              <a:ext uri="{FF2B5EF4-FFF2-40B4-BE49-F238E27FC236}">
                <a16:creationId xmlns:a16="http://schemas.microsoft.com/office/drawing/2014/main" id="{AA90FEF8-EAC3-41B5-86E6-00877CC8AE60}"/>
              </a:ext>
            </a:extLst>
          </p:cNvPr>
          <p:cNvSpPr txBox="1"/>
          <p:nvPr/>
        </p:nvSpPr>
        <p:spPr>
          <a:xfrm>
            <a:off x="6275578" y="2824364"/>
            <a:ext cx="2325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Forward</a:t>
            </a:r>
            <a:r>
              <a:rPr lang="hu-HU" dirty="0"/>
              <a:t> </a:t>
            </a:r>
            <a:r>
              <a:rPr lang="hu-HU" dirty="0" err="1"/>
              <a:t>Lookup</a:t>
            </a:r>
            <a:r>
              <a:rPr lang="hu-HU" dirty="0"/>
              <a:t> </a:t>
            </a:r>
            <a:r>
              <a:rPr lang="hu-HU" dirty="0" err="1"/>
              <a:t>zone</a:t>
            </a:r>
            <a:r>
              <a:rPr lang="hu-HU" dirty="0"/>
              <a:t>:</a:t>
            </a:r>
          </a:p>
        </p:txBody>
      </p:sp>
      <p:sp>
        <p:nvSpPr>
          <p:cNvPr id="15" name="Szövegdoboz 14">
            <a:extLst>
              <a:ext uri="{FF2B5EF4-FFF2-40B4-BE49-F238E27FC236}">
                <a16:creationId xmlns:a16="http://schemas.microsoft.com/office/drawing/2014/main" id="{148BF237-8C5D-422C-80C3-77BA584DD8B7}"/>
              </a:ext>
            </a:extLst>
          </p:cNvPr>
          <p:cNvSpPr txBox="1"/>
          <p:nvPr/>
        </p:nvSpPr>
        <p:spPr>
          <a:xfrm>
            <a:off x="6381954" y="4797028"/>
            <a:ext cx="2218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Reverse </a:t>
            </a:r>
            <a:r>
              <a:rPr lang="hu-HU" dirty="0" err="1"/>
              <a:t>Lookup</a:t>
            </a:r>
            <a:r>
              <a:rPr lang="hu-HU" dirty="0"/>
              <a:t> </a:t>
            </a:r>
            <a:r>
              <a:rPr lang="hu-HU" dirty="0" err="1"/>
              <a:t>zone</a:t>
            </a:r>
            <a:r>
              <a:rPr lang="hu-HU" dirty="0"/>
              <a:t>:</a:t>
            </a:r>
          </a:p>
        </p:txBody>
      </p:sp>
      <p:sp>
        <p:nvSpPr>
          <p:cNvPr id="16" name="Szövegdoboz 15">
            <a:extLst>
              <a:ext uri="{FF2B5EF4-FFF2-40B4-BE49-F238E27FC236}">
                <a16:creationId xmlns:a16="http://schemas.microsoft.com/office/drawing/2014/main" id="{21AF2A01-9B3D-4E83-A47C-2F891D59A60E}"/>
              </a:ext>
            </a:extLst>
          </p:cNvPr>
          <p:cNvSpPr txBox="1"/>
          <p:nvPr/>
        </p:nvSpPr>
        <p:spPr>
          <a:xfrm>
            <a:off x="1353105" y="1796337"/>
            <a:ext cx="73780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Feladata: </a:t>
            </a:r>
          </a:p>
          <a:p>
            <a:r>
              <a:rPr lang="hu-HU" dirty="0"/>
              <a:t>	IP címek és weboldalak összerendelése</a:t>
            </a:r>
          </a:p>
          <a:p>
            <a:r>
              <a:rPr lang="hu-HU" dirty="0"/>
              <a:t>	Számítógépeknek segít a weboldal címekhez IP címet keresni</a:t>
            </a:r>
          </a:p>
        </p:txBody>
      </p:sp>
      <p:pic>
        <p:nvPicPr>
          <p:cNvPr id="7" name="Kép 6" descr="A képen szöveg látható&#10;&#10;Automatikusan generált leírás">
            <a:extLst>
              <a:ext uri="{FF2B5EF4-FFF2-40B4-BE49-F238E27FC236}">
                <a16:creationId xmlns:a16="http://schemas.microsoft.com/office/drawing/2014/main" id="{A6CF7AE4-1373-4AEA-A476-81441115DC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422" y="3320447"/>
            <a:ext cx="4925112" cy="295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269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>
            <a:extLst>
              <a:ext uri="{FF2B5EF4-FFF2-40B4-BE49-F238E27FC236}">
                <a16:creationId xmlns:a16="http://schemas.microsoft.com/office/drawing/2014/main" id="{51CCC392-3B05-46EE-A56E-AA9DBBB6C078}"/>
              </a:ext>
            </a:extLst>
          </p:cNvPr>
          <p:cNvSpPr/>
          <p:nvPr/>
        </p:nvSpPr>
        <p:spPr>
          <a:xfrm>
            <a:off x="838200" y="365126"/>
            <a:ext cx="5340605" cy="11461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z="4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Group Policy</a:t>
            </a:r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228F528D-6F69-4F8E-8D18-B57C44C9B9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241" y="2223741"/>
            <a:ext cx="5830367" cy="2410518"/>
          </a:xfrm>
          <a:prstGeom prst="rect">
            <a:avLst/>
          </a:prstGeom>
        </p:spPr>
      </p:pic>
      <p:sp>
        <p:nvSpPr>
          <p:cNvPr id="11" name="Szövegdoboz 10">
            <a:extLst>
              <a:ext uri="{FF2B5EF4-FFF2-40B4-BE49-F238E27FC236}">
                <a16:creationId xmlns:a16="http://schemas.microsoft.com/office/drawing/2014/main" id="{1D88AB64-EE02-46C4-9261-2B94BC07C772}"/>
              </a:ext>
            </a:extLst>
          </p:cNvPr>
          <p:cNvSpPr txBox="1"/>
          <p:nvPr/>
        </p:nvSpPr>
        <p:spPr>
          <a:xfrm>
            <a:off x="163787" y="1750040"/>
            <a:ext cx="441745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Minden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kliensenk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:(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kiveve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osztaly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firefox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tavtelep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hatter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egyseges</a:t>
            </a:r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minden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usb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port letiltva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menegert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nem lehet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elinidtani</a:t>
            </a:r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cmd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-t nem lehet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elinidtani</a:t>
            </a:r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automatikus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win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update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bejelntkezeskor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induljon el: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thunderbird</a:t>
            </a:r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control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panelt nem lehet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megynitni</a:t>
            </a:r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semmit nem tud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letolteni</a:t>
            </a:r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Guest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account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levan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tiltva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jelszo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minimum 6karakter es 1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specialis</a:t>
            </a:r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5192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>
            <a:extLst>
              <a:ext uri="{FF2B5EF4-FFF2-40B4-BE49-F238E27FC236}">
                <a16:creationId xmlns:a16="http://schemas.microsoft.com/office/drawing/2014/main" id="{35CE6CB7-052D-485C-B9A3-C950B4D8CFA8}"/>
              </a:ext>
            </a:extLst>
          </p:cNvPr>
          <p:cNvSpPr/>
          <p:nvPr/>
        </p:nvSpPr>
        <p:spPr>
          <a:xfrm>
            <a:off x="1653363" y="365760"/>
            <a:ext cx="9367203" cy="11887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z="4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Mail-szerver</a:t>
            </a:r>
          </a:p>
        </p:txBody>
      </p:sp>
      <p:pic>
        <p:nvPicPr>
          <p:cNvPr id="17" name="Kép 16">
            <a:extLst>
              <a:ext uri="{FF2B5EF4-FFF2-40B4-BE49-F238E27FC236}">
                <a16:creationId xmlns:a16="http://schemas.microsoft.com/office/drawing/2014/main" id="{39AD19CA-2DD5-4FA2-BB4F-D9AEC02E20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827" y="3486560"/>
            <a:ext cx="11547075" cy="1999840"/>
          </a:xfrm>
          <a:prstGeom prst="rect">
            <a:avLst/>
          </a:prstGeom>
        </p:spPr>
      </p:pic>
      <p:sp>
        <p:nvSpPr>
          <p:cNvPr id="18" name="Szövegdoboz 17">
            <a:extLst>
              <a:ext uri="{FF2B5EF4-FFF2-40B4-BE49-F238E27FC236}">
                <a16:creationId xmlns:a16="http://schemas.microsoft.com/office/drawing/2014/main" id="{1D567BCA-C0BA-4438-8025-EBA82DB32455}"/>
              </a:ext>
            </a:extLst>
          </p:cNvPr>
          <p:cNvSpPr txBox="1"/>
          <p:nvPr/>
        </p:nvSpPr>
        <p:spPr>
          <a:xfrm>
            <a:off x="1278834" y="1920240"/>
            <a:ext cx="28160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Privát e-mail szerver</a:t>
            </a:r>
          </a:p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Biztonságos</a:t>
            </a:r>
          </a:p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cég tagjai használhatják</a:t>
            </a:r>
          </a:p>
          <a:p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Thunderbird</a:t>
            </a:r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2158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>
            <a:extLst>
              <a:ext uri="{FF2B5EF4-FFF2-40B4-BE49-F238E27FC236}">
                <a16:creationId xmlns:a16="http://schemas.microsoft.com/office/drawing/2014/main" id="{51CCC392-3B05-46EE-A56E-AA9DBBB6C078}"/>
              </a:ext>
            </a:extLst>
          </p:cNvPr>
          <p:cNvSpPr/>
          <p:nvPr/>
        </p:nvSpPr>
        <p:spPr>
          <a:xfrm>
            <a:off x="838200" y="365126"/>
            <a:ext cx="5340605" cy="11461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hu-HU" sz="4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Biztonsági mentés</a:t>
            </a:r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82915AA5-315C-4504-8273-F22A1D6A9C83}"/>
              </a:ext>
            </a:extLst>
          </p:cNvPr>
          <p:cNvSpPr txBox="1"/>
          <p:nvPr/>
        </p:nvSpPr>
        <p:spPr>
          <a:xfrm>
            <a:off x="374469" y="1827454"/>
            <a:ext cx="463485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Ment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é</a:t>
            </a:r>
            <a:r>
              <a:rPr lang="sv-SE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9.00 és 17.00 k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ö</a:t>
            </a:r>
            <a:r>
              <a:rPr lang="sv-SE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ö</a:t>
            </a:r>
            <a:r>
              <a:rPr lang="sv-S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tt f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é</a:t>
            </a:r>
            <a:r>
              <a:rPr lang="sv-SE" dirty="0">
                <a:latin typeface="Times New Roman" panose="02020603050405020304" pitchFamily="18" charset="0"/>
                <a:cs typeface="Times New Roman" panose="02020603050405020304" pitchFamily="18" charset="0"/>
              </a:rPr>
              <a:t>l 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ó</a:t>
            </a:r>
            <a:r>
              <a:rPr lang="sv-SE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á</a:t>
            </a:r>
            <a:r>
              <a:rPr lang="sv-SE" dirty="0">
                <a:latin typeface="Times New Roman" panose="02020603050405020304" pitchFamily="18" charset="0"/>
                <a:cs typeface="Times New Roman" panose="02020603050405020304" pitchFamily="18" charset="0"/>
              </a:rPr>
              <a:t>nk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é</a:t>
            </a:r>
            <a:r>
              <a:rPr lang="sv-SE" dirty="0">
                <a:latin typeface="Times New Roman" panose="02020603050405020304" pitchFamily="18" charset="0"/>
                <a:cs typeface="Times New Roman" panose="02020603050405020304" pitchFamily="18" charset="0"/>
              </a:rPr>
              <a:t>nt</a:t>
            </a:r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Hálózat működő képessége minden időszakban</a:t>
            </a:r>
          </a:p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Kliens elromlik vagy valami kitörlődik </a:t>
            </a:r>
          </a:p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Helyettesítő szerverek</a:t>
            </a:r>
          </a:p>
        </p:txBody>
      </p:sp>
      <p:pic>
        <p:nvPicPr>
          <p:cNvPr id="10" name="Kép 9">
            <a:extLst>
              <a:ext uri="{FF2B5EF4-FFF2-40B4-BE49-F238E27FC236}">
                <a16:creationId xmlns:a16="http://schemas.microsoft.com/office/drawing/2014/main" id="{6986FCC9-6B07-4FFD-B522-1BECF3104F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3897" y="2991374"/>
            <a:ext cx="6253634" cy="3066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364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>
            <a:extLst>
              <a:ext uri="{FF2B5EF4-FFF2-40B4-BE49-F238E27FC236}">
                <a16:creationId xmlns:a16="http://schemas.microsoft.com/office/drawing/2014/main" id="{35CE6CB7-052D-485C-B9A3-C950B4D8CFA8}"/>
              </a:ext>
            </a:extLst>
          </p:cNvPr>
          <p:cNvSpPr/>
          <p:nvPr/>
        </p:nvSpPr>
        <p:spPr>
          <a:xfrm>
            <a:off x="1653363" y="365760"/>
            <a:ext cx="9367203" cy="11887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z="4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Fájl rendszer</a:t>
            </a:r>
          </a:p>
        </p:txBody>
      </p:sp>
      <p:pic>
        <p:nvPicPr>
          <p:cNvPr id="9" name="Kép 8">
            <a:extLst>
              <a:ext uri="{FF2B5EF4-FFF2-40B4-BE49-F238E27FC236}">
                <a16:creationId xmlns:a16="http://schemas.microsoft.com/office/drawing/2014/main" id="{D5FAE2C9-200C-4B10-B21E-550A7F57F7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7674" y="2579133"/>
            <a:ext cx="7821116" cy="3391373"/>
          </a:xfrm>
          <a:prstGeom prst="rect">
            <a:avLst/>
          </a:prstGeom>
        </p:spPr>
      </p:pic>
      <p:sp>
        <p:nvSpPr>
          <p:cNvPr id="11" name="Szövegdoboz 10">
            <a:extLst>
              <a:ext uri="{FF2B5EF4-FFF2-40B4-BE49-F238E27FC236}">
                <a16:creationId xmlns:a16="http://schemas.microsoft.com/office/drawing/2014/main" id="{1B31048D-CCC9-40E3-88B7-ADC5ADAEEA7D}"/>
              </a:ext>
            </a:extLst>
          </p:cNvPr>
          <p:cNvSpPr txBox="1"/>
          <p:nvPr/>
        </p:nvSpPr>
        <p:spPr>
          <a:xfrm>
            <a:off x="1348923" y="1883861"/>
            <a:ext cx="41110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Fájlok mentésére és megosztására képes</a:t>
            </a:r>
          </a:p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Két féle mappa</a:t>
            </a:r>
          </a:p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Egyéni: 1GB</a:t>
            </a:r>
          </a:p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Közös: 10GB</a:t>
            </a:r>
          </a:p>
          <a:p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Kvótázás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beállítva</a:t>
            </a:r>
          </a:p>
        </p:txBody>
      </p:sp>
    </p:spTree>
    <p:extLst>
      <p:ext uri="{BB962C8B-B14F-4D97-AF65-F5344CB8AC3E}">
        <p14:creationId xmlns:p14="http://schemas.microsoft.com/office/powerpoint/2010/main" val="3451021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>
            <a:extLst>
              <a:ext uri="{FF2B5EF4-FFF2-40B4-BE49-F238E27FC236}">
                <a16:creationId xmlns:a16="http://schemas.microsoft.com/office/drawing/2014/main" id="{35CE6CB7-052D-485C-B9A3-C950B4D8CFA8}"/>
              </a:ext>
            </a:extLst>
          </p:cNvPr>
          <p:cNvSpPr/>
          <p:nvPr/>
        </p:nvSpPr>
        <p:spPr>
          <a:xfrm>
            <a:off x="1653363" y="365760"/>
            <a:ext cx="9367203" cy="11887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z="4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WEB</a:t>
            </a:r>
          </a:p>
        </p:txBody>
      </p:sp>
      <p:pic>
        <p:nvPicPr>
          <p:cNvPr id="13" name="Kép 12">
            <a:extLst>
              <a:ext uri="{FF2B5EF4-FFF2-40B4-BE49-F238E27FC236}">
                <a16:creationId xmlns:a16="http://schemas.microsoft.com/office/drawing/2014/main" id="{FEC2DD83-2593-474D-B382-F83C348D30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3524" y="2421999"/>
            <a:ext cx="8063355" cy="3630045"/>
          </a:xfrm>
          <a:prstGeom prst="rect">
            <a:avLst/>
          </a:prstGeom>
        </p:spPr>
      </p:pic>
      <p:sp>
        <p:nvSpPr>
          <p:cNvPr id="15" name="Szövegdoboz 14">
            <a:extLst>
              <a:ext uri="{FF2B5EF4-FFF2-40B4-BE49-F238E27FC236}">
                <a16:creationId xmlns:a16="http://schemas.microsoft.com/office/drawing/2014/main" id="{3EAB9DA2-279A-4C99-AB97-E84EE06C3004}"/>
              </a:ext>
            </a:extLst>
          </p:cNvPr>
          <p:cNvSpPr txBox="1"/>
          <p:nvPr/>
        </p:nvSpPr>
        <p:spPr>
          <a:xfrm>
            <a:off x="1263525" y="1920240"/>
            <a:ext cx="40725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Működő képes http és https</a:t>
            </a:r>
          </a:p>
          <a:p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3576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B0F7D69-D93C-4C38-A23D-76E000D69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9BA1798-17F7-4F80-A991-C449074B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CD419D4-EA9D-42D9-BF62-B07F0B7B67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C6FEC9B-9608-4181-A9E5-A1B80E720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B1564ED-F26F-451D-97D6-A6EC3E83FD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AA4342DD-7680-4127-930E-CCB5085E3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1FF0434-7F50-41AF-93EE-7466DED915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217ADE80-AC1E-4A7D-916F-75AF3D3F3F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7D8DC9C7-2C47-4A29-8D99-5A642EC4A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9E85769A-34B7-4E26-8919-D5FA94CA16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églalap 1">
            <a:extLst>
              <a:ext uri="{FF2B5EF4-FFF2-40B4-BE49-F238E27FC236}">
                <a16:creationId xmlns:a16="http://schemas.microsoft.com/office/drawing/2014/main" id="{35CE6CB7-052D-485C-B9A3-C950B4D8CFA8}"/>
              </a:ext>
            </a:extLst>
          </p:cNvPr>
          <p:cNvSpPr/>
          <p:nvPr/>
        </p:nvSpPr>
        <p:spPr>
          <a:xfrm>
            <a:off x="6090045" y="1346200"/>
            <a:ext cx="5624118" cy="3284538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 cap="none" spc="15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+mj-lt"/>
                <a:ea typeface="+mj-ea"/>
                <a:cs typeface="+mj-cs"/>
              </a:rPr>
              <a:t>SYSLOG</a:t>
            </a: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36808283-A1DB-43B4-A966-F9598351A8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9884" y="1"/>
            <a:ext cx="4160139" cy="2705499"/>
          </a:xfrm>
          <a:custGeom>
            <a:avLst/>
            <a:gdLst>
              <a:gd name="connsiteX0" fmla="*/ 287297 w 4160139"/>
              <a:gd name="connsiteY0" fmla="*/ 0 h 2705499"/>
              <a:gd name="connsiteX1" fmla="*/ 3995256 w 4160139"/>
              <a:gd name="connsiteY1" fmla="*/ 0 h 2705499"/>
              <a:gd name="connsiteX2" fmla="*/ 4034877 w 4160139"/>
              <a:gd name="connsiteY2" fmla="*/ 103389 h 2705499"/>
              <a:gd name="connsiteX3" fmla="*/ 4160139 w 4160139"/>
              <a:gd name="connsiteY3" fmla="*/ 910537 h 2705499"/>
              <a:gd name="connsiteX4" fmla="*/ 3944007 w 4160139"/>
              <a:gd name="connsiteY4" fmla="*/ 1507609 h 2705499"/>
              <a:gd name="connsiteX5" fmla="*/ 3304097 w 4160139"/>
              <a:gd name="connsiteY5" fmla="*/ 2063570 h 2705499"/>
              <a:gd name="connsiteX6" fmla="*/ 3163402 w 4160139"/>
              <a:gd name="connsiteY6" fmla="*/ 2169920 h 2705499"/>
              <a:gd name="connsiteX7" fmla="*/ 2007312 w 4160139"/>
              <a:gd name="connsiteY7" fmla="*/ 2705499 h 2705499"/>
              <a:gd name="connsiteX8" fmla="*/ 484397 w 4160139"/>
              <a:gd name="connsiteY8" fmla="*/ 1834932 h 2705499"/>
              <a:gd name="connsiteX9" fmla="*/ 322099 w 4160139"/>
              <a:gd name="connsiteY9" fmla="*/ 1612216 h 2705499"/>
              <a:gd name="connsiteX10" fmla="*/ 0 w 4160139"/>
              <a:gd name="connsiteY10" fmla="*/ 910537 h 2705499"/>
              <a:gd name="connsiteX11" fmla="*/ 194617 w 4160139"/>
              <a:gd name="connsiteY11" fmla="*/ 154855 h 2705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160139" h="2705499">
                <a:moveTo>
                  <a:pt x="287297" y="0"/>
                </a:moveTo>
                <a:lnTo>
                  <a:pt x="3995256" y="0"/>
                </a:lnTo>
                <a:lnTo>
                  <a:pt x="4034877" y="103389"/>
                </a:lnTo>
                <a:cubicBezTo>
                  <a:pt x="4117064" y="350002"/>
                  <a:pt x="4160139" y="623018"/>
                  <a:pt x="4160139" y="910537"/>
                </a:cubicBezTo>
                <a:cubicBezTo>
                  <a:pt x="4160139" y="1139959"/>
                  <a:pt x="4093451" y="1324089"/>
                  <a:pt x="3944007" y="1507609"/>
                </a:cubicBezTo>
                <a:cubicBezTo>
                  <a:pt x="3787690" y="1699579"/>
                  <a:pt x="3552811" y="1876392"/>
                  <a:pt x="3304097" y="2063570"/>
                </a:cubicBezTo>
                <a:cubicBezTo>
                  <a:pt x="3258210" y="2098062"/>
                  <a:pt x="3210805" y="2133774"/>
                  <a:pt x="3163402" y="2169920"/>
                </a:cubicBezTo>
                <a:cubicBezTo>
                  <a:pt x="2739085" y="2493411"/>
                  <a:pt x="2429395" y="2705499"/>
                  <a:pt x="2007312" y="2705499"/>
                </a:cubicBezTo>
                <a:cubicBezTo>
                  <a:pt x="1364186" y="2705499"/>
                  <a:pt x="908715" y="2445156"/>
                  <a:pt x="484397" y="1834932"/>
                </a:cubicBezTo>
                <a:cubicBezTo>
                  <a:pt x="428870" y="1755060"/>
                  <a:pt x="374591" y="1682420"/>
                  <a:pt x="322099" y="1612216"/>
                </a:cubicBezTo>
                <a:cubicBezTo>
                  <a:pt x="104539" y="1321127"/>
                  <a:pt x="0" y="1169747"/>
                  <a:pt x="0" y="910537"/>
                </a:cubicBezTo>
                <a:cubicBezTo>
                  <a:pt x="0" y="653156"/>
                  <a:pt x="65526" y="398909"/>
                  <a:pt x="194617" y="154855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6B881382-2905-40A6-B674-0F8E1249E2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93627" y="1"/>
            <a:ext cx="3932649" cy="2526221"/>
          </a:xfrm>
          <a:custGeom>
            <a:avLst/>
            <a:gdLst>
              <a:gd name="connsiteX0" fmla="*/ 327220 w 3932649"/>
              <a:gd name="connsiteY0" fmla="*/ 0 h 2526221"/>
              <a:gd name="connsiteX1" fmla="*/ 3746109 w 3932649"/>
              <a:gd name="connsiteY1" fmla="*/ 0 h 2526221"/>
              <a:gd name="connsiteX2" fmla="*/ 3749094 w 3932649"/>
              <a:gd name="connsiteY2" fmla="*/ 5803 h 2526221"/>
              <a:gd name="connsiteX3" fmla="*/ 3932649 w 3932649"/>
              <a:gd name="connsiteY3" fmla="*/ 899994 h 2526221"/>
              <a:gd name="connsiteX4" fmla="*/ 3728337 w 3932649"/>
              <a:gd name="connsiteY4" fmla="*/ 1440938 h 2526221"/>
              <a:gd name="connsiteX5" fmla="*/ 3123419 w 3932649"/>
              <a:gd name="connsiteY5" fmla="*/ 1944636 h 2526221"/>
              <a:gd name="connsiteX6" fmla="*/ 2990418 w 3932649"/>
              <a:gd name="connsiteY6" fmla="*/ 2040989 h 2526221"/>
              <a:gd name="connsiteX7" fmla="*/ 1897546 w 3932649"/>
              <a:gd name="connsiteY7" fmla="*/ 2526221 h 2526221"/>
              <a:gd name="connsiteX8" fmla="*/ 457909 w 3932649"/>
              <a:gd name="connsiteY8" fmla="*/ 1737492 h 2526221"/>
              <a:gd name="connsiteX9" fmla="*/ 304485 w 3932649"/>
              <a:gd name="connsiteY9" fmla="*/ 1535712 h 2526221"/>
              <a:gd name="connsiteX10" fmla="*/ 0 w 3932649"/>
              <a:gd name="connsiteY10" fmla="*/ 899994 h 2526221"/>
              <a:gd name="connsiteX11" fmla="*/ 183974 w 3932649"/>
              <a:gd name="connsiteY11" fmla="*/ 215351 h 2526221"/>
              <a:gd name="connsiteX12" fmla="*/ 283080 w 3932649"/>
              <a:gd name="connsiteY12" fmla="*/ 56648 h 2526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932649" h="2526221">
                <a:moveTo>
                  <a:pt x="327220" y="0"/>
                </a:moveTo>
                <a:lnTo>
                  <a:pt x="3746109" y="0"/>
                </a:lnTo>
                <a:lnTo>
                  <a:pt x="3749094" y="5803"/>
                </a:lnTo>
                <a:cubicBezTo>
                  <a:pt x="3869026" y="269299"/>
                  <a:pt x="3932649" y="574382"/>
                  <a:pt x="3932649" y="899994"/>
                </a:cubicBezTo>
                <a:cubicBezTo>
                  <a:pt x="3932649" y="1107850"/>
                  <a:pt x="3869608" y="1274671"/>
                  <a:pt x="3728337" y="1440938"/>
                </a:cubicBezTo>
                <a:cubicBezTo>
                  <a:pt x="3580568" y="1614862"/>
                  <a:pt x="3358533" y="1775054"/>
                  <a:pt x="3123419" y="1944636"/>
                </a:cubicBezTo>
                <a:cubicBezTo>
                  <a:pt x="3080041" y="1975886"/>
                  <a:pt x="3035229" y="2008241"/>
                  <a:pt x="2990418" y="2040989"/>
                </a:cubicBezTo>
                <a:cubicBezTo>
                  <a:pt x="2589303" y="2334070"/>
                  <a:pt x="2296549" y="2526221"/>
                  <a:pt x="1897546" y="2526221"/>
                </a:cubicBezTo>
                <a:cubicBezTo>
                  <a:pt x="1289588" y="2526221"/>
                  <a:pt x="859023" y="2290352"/>
                  <a:pt x="457909" y="1737492"/>
                </a:cubicBezTo>
                <a:cubicBezTo>
                  <a:pt x="405418" y="1665129"/>
                  <a:pt x="354108" y="1599316"/>
                  <a:pt x="304485" y="1535712"/>
                </a:cubicBezTo>
                <a:cubicBezTo>
                  <a:pt x="98822" y="1271987"/>
                  <a:pt x="0" y="1134838"/>
                  <a:pt x="0" y="899994"/>
                </a:cubicBezTo>
                <a:cubicBezTo>
                  <a:pt x="0" y="666809"/>
                  <a:pt x="61943" y="436462"/>
                  <a:pt x="183974" y="215351"/>
                </a:cubicBezTo>
                <a:cubicBezTo>
                  <a:pt x="213828" y="161276"/>
                  <a:pt x="246888" y="108345"/>
                  <a:pt x="283080" y="56648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E8717F63-3311-4EEC-BEF8-C29277919A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93" r="18558" b="1"/>
          <a:stretch/>
        </p:blipFill>
        <p:spPr>
          <a:xfrm>
            <a:off x="1839747" y="3"/>
            <a:ext cx="3440421" cy="2402343"/>
          </a:xfrm>
          <a:custGeom>
            <a:avLst/>
            <a:gdLst/>
            <a:ahLst/>
            <a:cxnLst/>
            <a:rect l="l" t="t" r="r" b="b"/>
            <a:pathLst>
              <a:path w="3440421" h="2402343">
                <a:moveTo>
                  <a:pt x="379897" y="0"/>
                </a:moveTo>
                <a:lnTo>
                  <a:pt x="3218884" y="0"/>
                </a:lnTo>
                <a:lnTo>
                  <a:pt x="3279840" y="122543"/>
                </a:lnTo>
                <a:cubicBezTo>
                  <a:pt x="3384762" y="360883"/>
                  <a:pt x="3440421" y="636841"/>
                  <a:pt x="3440421" y="931368"/>
                </a:cubicBezTo>
                <a:cubicBezTo>
                  <a:pt x="3440421" y="1119380"/>
                  <a:pt x="3385271" y="1270275"/>
                  <a:pt x="3261683" y="1420669"/>
                </a:cubicBezTo>
                <a:cubicBezTo>
                  <a:pt x="3132407" y="1577990"/>
                  <a:pt x="2938164" y="1722889"/>
                  <a:pt x="2732478" y="1876281"/>
                </a:cubicBezTo>
                <a:cubicBezTo>
                  <a:pt x="2694529" y="1904547"/>
                  <a:pt x="2655326" y="1933813"/>
                  <a:pt x="2616125" y="1963435"/>
                </a:cubicBezTo>
                <a:cubicBezTo>
                  <a:pt x="2265215" y="2228536"/>
                  <a:pt x="2009103" y="2402343"/>
                  <a:pt x="1660040" y="2402343"/>
                </a:cubicBezTo>
                <a:cubicBezTo>
                  <a:pt x="1128177" y="2402343"/>
                  <a:pt x="751504" y="2188992"/>
                  <a:pt x="400595" y="1688912"/>
                </a:cubicBezTo>
                <a:cubicBezTo>
                  <a:pt x="354674" y="1623457"/>
                  <a:pt x="309786" y="1563928"/>
                  <a:pt x="266375" y="1506395"/>
                </a:cubicBezTo>
                <a:cubicBezTo>
                  <a:pt x="86453" y="1267847"/>
                  <a:pt x="0" y="1143791"/>
                  <a:pt x="0" y="931368"/>
                </a:cubicBezTo>
                <a:cubicBezTo>
                  <a:pt x="0" y="720444"/>
                  <a:pt x="54190" y="512088"/>
                  <a:pt x="160947" y="312085"/>
                </a:cubicBezTo>
                <a:cubicBezTo>
                  <a:pt x="213181" y="214260"/>
                  <a:pt x="276637" y="120576"/>
                  <a:pt x="350789" y="31674"/>
                </a:cubicBezTo>
                <a:close/>
              </a:path>
            </a:pathLst>
          </a:custGeom>
        </p:spPr>
      </p:pic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F5631074-8AE6-4D14-80C0-3068E1D44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6" y="3018886"/>
            <a:ext cx="5253985" cy="3839114"/>
          </a:xfrm>
          <a:custGeom>
            <a:avLst/>
            <a:gdLst>
              <a:gd name="connsiteX0" fmla="*/ 2652764 w 5253985"/>
              <a:gd name="connsiteY0" fmla="*/ 0 h 3839114"/>
              <a:gd name="connsiteX1" fmla="*/ 3746786 w 5253985"/>
              <a:gd name="connsiteY1" fmla="*/ 229373 h 3839114"/>
              <a:gd name="connsiteX2" fmla="*/ 4544690 w 5253985"/>
              <a:gd name="connsiteY2" fmla="*/ 848244 h 3839114"/>
              <a:gd name="connsiteX3" fmla="*/ 5253985 w 5253985"/>
              <a:gd name="connsiteY3" fmla="*/ 3040325 h 3839114"/>
              <a:gd name="connsiteX4" fmla="*/ 5014333 w 5253985"/>
              <a:gd name="connsiteY4" fmla="*/ 3835527 h 3839114"/>
              <a:gd name="connsiteX5" fmla="*/ 5011695 w 5253985"/>
              <a:gd name="connsiteY5" fmla="*/ 3839114 h 3839114"/>
              <a:gd name="connsiteX6" fmla="*/ 0 w 5253985"/>
              <a:gd name="connsiteY6" fmla="*/ 3839114 h 3839114"/>
              <a:gd name="connsiteX7" fmla="*/ 0 w 5253985"/>
              <a:gd name="connsiteY7" fmla="*/ 1152678 h 3839114"/>
              <a:gd name="connsiteX8" fmla="*/ 3216 w 5253985"/>
              <a:gd name="connsiteY8" fmla="*/ 1149041 h 3839114"/>
              <a:gd name="connsiteX9" fmla="*/ 241558 w 5253985"/>
              <a:gd name="connsiteY9" fmla="*/ 924832 h 3839114"/>
              <a:gd name="connsiteX10" fmla="*/ 1375905 w 5253985"/>
              <a:gd name="connsiteY10" fmla="*/ 246814 h 3839114"/>
              <a:gd name="connsiteX11" fmla="*/ 2652764 w 5253985"/>
              <a:gd name="connsiteY11" fmla="*/ 0 h 3839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53985" h="3839114">
                <a:moveTo>
                  <a:pt x="2652764" y="0"/>
                </a:moveTo>
                <a:cubicBezTo>
                  <a:pt x="3052630" y="0"/>
                  <a:pt x="3420654" y="77244"/>
                  <a:pt x="3746786" y="229373"/>
                </a:cubicBezTo>
                <a:cubicBezTo>
                  <a:pt x="4052428" y="372058"/>
                  <a:pt x="4320877" y="580316"/>
                  <a:pt x="4544690" y="848244"/>
                </a:cubicBezTo>
                <a:cubicBezTo>
                  <a:pt x="5002112" y="1396033"/>
                  <a:pt x="5253985" y="2174508"/>
                  <a:pt x="5253985" y="3040325"/>
                </a:cubicBezTo>
                <a:cubicBezTo>
                  <a:pt x="5253985" y="3342582"/>
                  <a:pt x="5179347" y="3592625"/>
                  <a:pt x="5014333" y="3835527"/>
                </a:cubicBezTo>
                <a:lnTo>
                  <a:pt x="5011695" y="3839114"/>
                </a:lnTo>
                <a:lnTo>
                  <a:pt x="0" y="3839114"/>
                </a:lnTo>
                <a:lnTo>
                  <a:pt x="0" y="1152678"/>
                </a:lnTo>
                <a:lnTo>
                  <a:pt x="3216" y="1149041"/>
                </a:lnTo>
                <a:cubicBezTo>
                  <a:pt x="78091" y="1071911"/>
                  <a:pt x="157577" y="997126"/>
                  <a:pt x="241558" y="924832"/>
                </a:cubicBezTo>
                <a:cubicBezTo>
                  <a:pt x="571735" y="640510"/>
                  <a:pt x="963900" y="406025"/>
                  <a:pt x="1375905" y="246814"/>
                </a:cubicBezTo>
                <a:cubicBezTo>
                  <a:pt x="1799001" y="83016"/>
                  <a:pt x="2228753" y="0"/>
                  <a:pt x="2652764" y="0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58E7DDC4-E7EF-41AA-BF97-1D1A652737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2896807"/>
            <a:ext cx="5496741" cy="3961193"/>
          </a:xfrm>
          <a:custGeom>
            <a:avLst/>
            <a:gdLst>
              <a:gd name="connsiteX0" fmla="*/ 2687984 w 5496741"/>
              <a:gd name="connsiteY0" fmla="*/ 0 h 3961193"/>
              <a:gd name="connsiteX1" fmla="*/ 3869291 w 5496741"/>
              <a:gd name="connsiteY1" fmla="*/ 241782 h 3961193"/>
              <a:gd name="connsiteX2" fmla="*/ 4730855 w 5496741"/>
              <a:gd name="connsiteY2" fmla="*/ 894134 h 3961193"/>
              <a:gd name="connsiteX3" fmla="*/ 5496741 w 5496741"/>
              <a:gd name="connsiteY3" fmla="*/ 3204808 h 3961193"/>
              <a:gd name="connsiteX4" fmla="*/ 5308405 w 5496741"/>
              <a:gd name="connsiteY4" fmla="*/ 3932698 h 3961193"/>
              <a:gd name="connsiteX5" fmla="*/ 5290213 w 5496741"/>
              <a:gd name="connsiteY5" fmla="*/ 3961193 h 3961193"/>
              <a:gd name="connsiteX6" fmla="*/ 0 w 5496741"/>
              <a:gd name="connsiteY6" fmla="*/ 3961193 h 3961193"/>
              <a:gd name="connsiteX7" fmla="*/ 0 w 5496741"/>
              <a:gd name="connsiteY7" fmla="*/ 1052376 h 3961193"/>
              <a:gd name="connsiteX8" fmla="*/ 84403 w 5496741"/>
              <a:gd name="connsiteY8" fmla="*/ 974866 h 3961193"/>
              <a:gd name="connsiteX9" fmla="*/ 1309253 w 5496741"/>
              <a:gd name="connsiteY9" fmla="*/ 260167 h 3961193"/>
              <a:gd name="connsiteX10" fmla="*/ 2687984 w 5496741"/>
              <a:gd name="connsiteY10" fmla="*/ 0 h 3961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96741" h="3961193">
                <a:moveTo>
                  <a:pt x="2687984" y="0"/>
                </a:moveTo>
                <a:cubicBezTo>
                  <a:pt x="3119754" y="0"/>
                  <a:pt x="3517139" y="81423"/>
                  <a:pt x="3869291" y="241782"/>
                </a:cubicBezTo>
                <a:cubicBezTo>
                  <a:pt x="4199319" y="392186"/>
                  <a:pt x="4489185" y="611711"/>
                  <a:pt x="4730855" y="894134"/>
                </a:cubicBezTo>
                <a:cubicBezTo>
                  <a:pt x="5224771" y="1471559"/>
                  <a:pt x="5496741" y="2292150"/>
                  <a:pt x="5496741" y="3204808"/>
                </a:cubicBezTo>
                <a:cubicBezTo>
                  <a:pt x="5496741" y="3477901"/>
                  <a:pt x="5437529" y="3710558"/>
                  <a:pt x="5308405" y="3932698"/>
                </a:cubicBezTo>
                <a:lnTo>
                  <a:pt x="5290213" y="3961193"/>
                </a:lnTo>
                <a:lnTo>
                  <a:pt x="0" y="3961193"/>
                </a:lnTo>
                <a:lnTo>
                  <a:pt x="0" y="1052376"/>
                </a:lnTo>
                <a:lnTo>
                  <a:pt x="84403" y="974866"/>
                </a:lnTo>
                <a:cubicBezTo>
                  <a:pt x="440924" y="675162"/>
                  <a:pt x="864377" y="427991"/>
                  <a:pt x="1309253" y="260167"/>
                </a:cubicBezTo>
                <a:cubicBezTo>
                  <a:pt x="1766105" y="87507"/>
                  <a:pt x="2230145" y="0"/>
                  <a:pt x="2687984" y="0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D9CC255C-0586-4E56-B44A-BB42BFD8A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2764456"/>
            <a:ext cx="5719379" cy="4093544"/>
          </a:xfrm>
          <a:custGeom>
            <a:avLst/>
            <a:gdLst>
              <a:gd name="connsiteX0" fmla="*/ 2598837 w 5719379"/>
              <a:gd name="connsiteY0" fmla="*/ 0 h 4093544"/>
              <a:gd name="connsiteX1" fmla="*/ 3911275 w 5719379"/>
              <a:gd name="connsiteY1" fmla="*/ 254318 h 4093544"/>
              <a:gd name="connsiteX2" fmla="*/ 4868477 w 5719379"/>
              <a:gd name="connsiteY2" fmla="*/ 940493 h 4093544"/>
              <a:gd name="connsiteX3" fmla="*/ 5719379 w 5719379"/>
              <a:gd name="connsiteY3" fmla="*/ 3370969 h 4093544"/>
              <a:gd name="connsiteX4" fmla="*/ 5575448 w 5719379"/>
              <a:gd name="connsiteY4" fmla="*/ 4018702 h 4093544"/>
              <a:gd name="connsiteX5" fmla="*/ 5533988 w 5719379"/>
              <a:gd name="connsiteY5" fmla="*/ 4093544 h 4093544"/>
              <a:gd name="connsiteX6" fmla="*/ 0 w 5719379"/>
              <a:gd name="connsiteY6" fmla="*/ 4093544 h 4093544"/>
              <a:gd name="connsiteX7" fmla="*/ 0 w 5719379"/>
              <a:gd name="connsiteY7" fmla="*/ 811758 h 4093544"/>
              <a:gd name="connsiteX8" fmla="*/ 16471 w 5719379"/>
              <a:gd name="connsiteY8" fmla="*/ 799779 h 4093544"/>
              <a:gd name="connsiteX9" fmla="*/ 1067060 w 5719379"/>
              <a:gd name="connsiteY9" fmla="*/ 273655 h 4093544"/>
              <a:gd name="connsiteX10" fmla="*/ 2598837 w 5719379"/>
              <a:gd name="connsiteY10" fmla="*/ 0 h 4093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719379" h="4093544">
                <a:moveTo>
                  <a:pt x="2598837" y="0"/>
                </a:moveTo>
                <a:cubicBezTo>
                  <a:pt x="3078535" y="0"/>
                  <a:pt x="3520032" y="85645"/>
                  <a:pt x="3911275" y="254318"/>
                </a:cubicBezTo>
                <a:cubicBezTo>
                  <a:pt x="4277938" y="412520"/>
                  <a:pt x="4599980" y="643426"/>
                  <a:pt x="4868477" y="940493"/>
                </a:cubicBezTo>
                <a:cubicBezTo>
                  <a:pt x="5417220" y="1547855"/>
                  <a:pt x="5719379" y="2410992"/>
                  <a:pt x="5719379" y="3370969"/>
                </a:cubicBezTo>
                <a:cubicBezTo>
                  <a:pt x="5719379" y="3610346"/>
                  <a:pt x="5673695" y="3820187"/>
                  <a:pt x="5575448" y="4018702"/>
                </a:cubicBezTo>
                <a:lnTo>
                  <a:pt x="5533988" y="4093544"/>
                </a:lnTo>
                <a:lnTo>
                  <a:pt x="0" y="4093544"/>
                </a:lnTo>
                <a:lnTo>
                  <a:pt x="0" y="811758"/>
                </a:lnTo>
                <a:lnTo>
                  <a:pt x="16471" y="799779"/>
                </a:lnTo>
                <a:cubicBezTo>
                  <a:pt x="339059" y="585391"/>
                  <a:pt x="696365" y="406049"/>
                  <a:pt x="1067060" y="273655"/>
                </a:cubicBezTo>
                <a:cubicBezTo>
                  <a:pt x="1574625" y="92045"/>
                  <a:pt x="2090175" y="0"/>
                  <a:pt x="2598837" y="0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4" name="Kép 3" descr="A képen számítógép látható&#10;&#10;Automatikusan generált leírás">
            <a:extLst>
              <a:ext uri="{FF2B5EF4-FFF2-40B4-BE49-F238E27FC236}">
                <a16:creationId xmlns:a16="http://schemas.microsoft.com/office/drawing/2014/main" id="{8F6BABF9-FD61-4787-A7D4-8D7317FE957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770"/>
          <a:stretch/>
        </p:blipFill>
        <p:spPr>
          <a:xfrm>
            <a:off x="151" y="3200016"/>
            <a:ext cx="4967392" cy="3657982"/>
          </a:xfrm>
          <a:custGeom>
            <a:avLst/>
            <a:gdLst/>
            <a:ahLst/>
            <a:cxnLst/>
            <a:rect l="l" t="t" r="r" b="b"/>
            <a:pathLst>
              <a:path w="4967392" h="3657982">
                <a:moveTo>
                  <a:pt x="2611465" y="0"/>
                </a:moveTo>
                <a:cubicBezTo>
                  <a:pt x="2973626" y="0"/>
                  <a:pt x="3306944" y="71395"/>
                  <a:pt x="3602322" y="212004"/>
                </a:cubicBezTo>
                <a:cubicBezTo>
                  <a:pt x="3879142" y="343883"/>
                  <a:pt x="4122277" y="536370"/>
                  <a:pt x="4324984" y="784010"/>
                </a:cubicBezTo>
                <a:cubicBezTo>
                  <a:pt x="4739271" y="1290317"/>
                  <a:pt x="4967392" y="2009841"/>
                  <a:pt x="4967392" y="2810095"/>
                </a:cubicBezTo>
                <a:cubicBezTo>
                  <a:pt x="4967392" y="3129372"/>
                  <a:pt x="4879100" y="3385618"/>
                  <a:pt x="4681235" y="3641013"/>
                </a:cubicBezTo>
                <a:lnTo>
                  <a:pt x="4666298" y="3657982"/>
                </a:lnTo>
                <a:lnTo>
                  <a:pt x="0" y="3657982"/>
                </a:lnTo>
                <a:lnTo>
                  <a:pt x="0" y="1311761"/>
                </a:lnTo>
                <a:lnTo>
                  <a:pt x="20961" y="1282259"/>
                </a:lnTo>
                <a:cubicBezTo>
                  <a:pt x="139676" y="1131288"/>
                  <a:pt x="275515" y="988438"/>
                  <a:pt x="427636" y="854799"/>
                </a:cubicBezTo>
                <a:cubicBezTo>
                  <a:pt x="726679" y="592007"/>
                  <a:pt x="1081863" y="375279"/>
                  <a:pt x="1455015" y="228124"/>
                </a:cubicBezTo>
                <a:cubicBezTo>
                  <a:pt x="1838214" y="76730"/>
                  <a:pt x="2227440" y="0"/>
                  <a:pt x="2611465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977910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1C2EC6A0-484A-4855-8104-E82B067B59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0045" y="1346200"/>
            <a:ext cx="5624118" cy="3284538"/>
          </a:xfrm>
        </p:spPr>
        <p:txBody>
          <a:bodyPr anchor="b">
            <a:normAutofit/>
          </a:bodyPr>
          <a:lstStyle/>
          <a:p>
            <a:r>
              <a:rPr lang="hu-HU" dirty="0"/>
              <a:t>Hálózat bemutatása</a:t>
            </a:r>
            <a:endParaRPr lang="en-US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667A78C8-3B67-4569-92B1-4B045DD4EB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369" y="4630738"/>
            <a:ext cx="5617794" cy="1150937"/>
          </a:xfrm>
        </p:spPr>
        <p:txBody>
          <a:bodyPr anchor="t">
            <a:normAutofit fontScale="92500"/>
          </a:bodyPr>
          <a:lstStyle/>
          <a:p>
            <a:r>
              <a:rPr lang="hu-HU" dirty="0"/>
              <a:t>Készítette: Haraszti Gyula, Kassai László, Mátravölgyi Bendi</a:t>
            </a:r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6CB0275-66F1-4491-93B8-121D0C717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14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8D32C3D-8F76-4E99-BE56-0836CC38C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84938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0539FB-59EE-4788-A512-0BC61B9243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173" r="17438"/>
          <a:stretch/>
        </p:blipFill>
        <p:spPr>
          <a:xfrm>
            <a:off x="153" y="10"/>
            <a:ext cx="5033023" cy="6857990"/>
          </a:xfrm>
          <a:custGeom>
            <a:avLst/>
            <a:gdLst/>
            <a:ahLst/>
            <a:cxnLst/>
            <a:rect l="l" t="t" r="r" b="b"/>
            <a:pathLst>
              <a:path w="4710787" h="6858000">
                <a:moveTo>
                  <a:pt x="0" y="0"/>
                </a:moveTo>
                <a:lnTo>
                  <a:pt x="1214365" y="0"/>
                </a:lnTo>
                <a:lnTo>
                  <a:pt x="1994531" y="0"/>
                </a:lnTo>
                <a:lnTo>
                  <a:pt x="3087764" y="0"/>
                </a:lnTo>
                <a:lnTo>
                  <a:pt x="3109888" y="14997"/>
                </a:lnTo>
                <a:cubicBezTo>
                  <a:pt x="4137051" y="754641"/>
                  <a:pt x="4710787" y="2093192"/>
                  <a:pt x="4710787" y="3621656"/>
                </a:cubicBezTo>
                <a:cubicBezTo>
                  <a:pt x="4710787" y="4969131"/>
                  <a:pt x="3782062" y="5602839"/>
                  <a:pt x="2836437" y="6374814"/>
                </a:cubicBezTo>
                <a:cubicBezTo>
                  <a:pt x="2664234" y="6515397"/>
                  <a:pt x="2493607" y="6653108"/>
                  <a:pt x="2319789" y="6780599"/>
                </a:cubicBezTo>
                <a:lnTo>
                  <a:pt x="2208033" y="6858000"/>
                </a:lnTo>
                <a:lnTo>
                  <a:pt x="1994531" y="6858000"/>
                </a:lnTo>
                <a:lnTo>
                  <a:pt x="121436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0766076-46F5-42D5-A773-2B3BEF2B8B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25575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96965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Kép 8">
            <a:extLst>
              <a:ext uri="{FF2B5EF4-FFF2-40B4-BE49-F238E27FC236}">
                <a16:creationId xmlns:a16="http://schemas.microsoft.com/office/drawing/2014/main" id="{1D51537A-391B-4F0D-9D37-1A74700454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98568"/>
            <a:ext cx="12192000" cy="4860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930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>
            <a:extLst>
              <a:ext uri="{FF2B5EF4-FFF2-40B4-BE49-F238E27FC236}">
                <a16:creationId xmlns:a16="http://schemas.microsoft.com/office/drawing/2014/main" id="{63E78878-81A5-4611-9DFA-37AC13EEF7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" y="79358"/>
            <a:ext cx="6048375" cy="904875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F4171111-296C-4349-87FA-3AFE9796E1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5" y="984233"/>
            <a:ext cx="6048375" cy="2019300"/>
          </a:xfrm>
          <a:prstGeom prst="rect">
            <a:avLst/>
          </a:prstGeom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AB627493-62B0-444B-9734-5D5ED70547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26" y="2822558"/>
            <a:ext cx="4485874" cy="3876675"/>
          </a:xfrm>
          <a:prstGeom prst="rect">
            <a:avLst/>
          </a:prstGeom>
        </p:spPr>
      </p:pic>
      <p:pic>
        <p:nvPicPr>
          <p:cNvPr id="13" name="Kép 12">
            <a:extLst>
              <a:ext uri="{FF2B5EF4-FFF2-40B4-BE49-F238E27FC236}">
                <a16:creationId xmlns:a16="http://schemas.microsoft.com/office/drawing/2014/main" id="{991AD5F4-0120-43E7-A7A7-9FB19950AE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79358"/>
            <a:ext cx="6096000" cy="2190750"/>
          </a:xfrm>
          <a:prstGeom prst="rect">
            <a:avLst/>
          </a:prstGeom>
        </p:spPr>
      </p:pic>
      <p:pic>
        <p:nvPicPr>
          <p:cNvPr id="14" name="Kép 13" descr="A képen szöveg látható&#10;&#10;Automatikusan generált leírás">
            <a:extLst>
              <a:ext uri="{FF2B5EF4-FFF2-40B4-BE49-F238E27FC236}">
                <a16:creationId xmlns:a16="http://schemas.microsoft.com/office/drawing/2014/main" id="{C77402C5-BB5D-4B7D-B803-F183BBD2490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3500" y="3003533"/>
            <a:ext cx="2579569" cy="2806700"/>
          </a:xfrm>
          <a:prstGeom prst="rect">
            <a:avLst/>
          </a:prstGeom>
        </p:spPr>
      </p:pic>
      <p:pic>
        <p:nvPicPr>
          <p:cNvPr id="15" name="Kép 14" descr="A képen szöveg látható&#10;&#10;Automatikusan generált leírás">
            <a:extLst>
              <a:ext uri="{FF2B5EF4-FFF2-40B4-BE49-F238E27FC236}">
                <a16:creationId xmlns:a16="http://schemas.microsoft.com/office/drawing/2014/main" id="{9B83A965-DF3B-46B0-8F36-6BE2248CE87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9170" y="2270108"/>
            <a:ext cx="6132830" cy="733425"/>
          </a:xfrm>
          <a:prstGeom prst="rect">
            <a:avLst/>
          </a:prstGeom>
        </p:spPr>
      </p:pic>
      <p:pic>
        <p:nvPicPr>
          <p:cNvPr id="16" name="Kép 15" descr="A képen szöveg látható&#10;&#10;Automatikusan generált leírás">
            <a:extLst>
              <a:ext uri="{FF2B5EF4-FFF2-40B4-BE49-F238E27FC236}">
                <a16:creationId xmlns:a16="http://schemas.microsoft.com/office/drawing/2014/main" id="{D781260C-6C15-42BB-AE37-B6289F7C611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33500" y="5810233"/>
            <a:ext cx="7658500" cy="889000"/>
          </a:xfrm>
          <a:prstGeom prst="rect">
            <a:avLst/>
          </a:prstGeom>
        </p:spPr>
      </p:pic>
      <p:pic>
        <p:nvPicPr>
          <p:cNvPr id="17" name="Kép 16" descr="A képen szöveg, beltéri látható&#10;&#10;Automatikusan generált leírás">
            <a:extLst>
              <a:ext uri="{FF2B5EF4-FFF2-40B4-BE49-F238E27FC236}">
                <a16:creationId xmlns:a16="http://schemas.microsoft.com/office/drawing/2014/main" id="{C91A4D36-A3D8-45C2-B8DA-FFC2BF46EA0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5876" y="3007895"/>
            <a:ext cx="5076124" cy="2802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285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3F2E40E-CF17-4616-920A-6DA74393C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7096B3B-E2E9-4D14-B32E-62AC147479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F6CC6A6D-771F-4E96-BA6D-A94F0FA017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171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7A4584D-2F63-4B55-B255-296D601BFD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5240" y="1008993"/>
            <a:ext cx="10099935" cy="3542045"/>
          </a:xfrm>
        </p:spPr>
        <p:txBody>
          <a:bodyPr anchor="b">
            <a:normAutofit fontScale="90000"/>
          </a:bodyPr>
          <a:lstStyle/>
          <a:p>
            <a:pPr algn="l"/>
            <a:r>
              <a:rPr lang="hu-HU" sz="9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South </a:t>
            </a:r>
            <a:r>
              <a:rPr lang="hu-HU" sz="96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Broker</a:t>
            </a:r>
            <a:r>
              <a:rPr lang="hu-HU" sz="9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szerverei</a:t>
            </a:r>
            <a:endParaRPr lang="en-US" sz="115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C0121D64-B17A-46A1-9710-D562B2969B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5241" y="4582814"/>
            <a:ext cx="7132335" cy="1312657"/>
          </a:xfrm>
        </p:spPr>
        <p:txBody>
          <a:bodyPr anchor="t">
            <a:normAutofit fontScale="77500" lnSpcReduction="20000"/>
          </a:bodyPr>
          <a:lstStyle/>
          <a:p>
            <a:pPr algn="l"/>
            <a:r>
              <a:rPr lang="hu-HU" dirty="0"/>
              <a:t>Készítette: </a:t>
            </a:r>
          </a:p>
          <a:p>
            <a:pPr algn="l"/>
            <a:r>
              <a:rPr lang="hu-HU" dirty="0"/>
              <a:t>Mátravölgyi Bendegúz, Haraszti Gyula, Kassai Laci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6092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>
            <a:extLst>
              <a:ext uri="{FF2B5EF4-FFF2-40B4-BE49-F238E27FC236}">
                <a16:creationId xmlns:a16="http://schemas.microsoft.com/office/drawing/2014/main" id="{51CCC392-3B05-46EE-A56E-AA9DBBB6C078}"/>
              </a:ext>
            </a:extLst>
          </p:cNvPr>
          <p:cNvSpPr/>
          <p:nvPr/>
        </p:nvSpPr>
        <p:spPr>
          <a:xfrm>
            <a:off x="838200" y="365126"/>
            <a:ext cx="5340605" cy="11461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kern="1200" cap="none" spc="0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+mj-lt"/>
                <a:ea typeface="+mj-ea"/>
                <a:cs typeface="+mj-cs"/>
              </a:rPr>
              <a:t>Cég</a:t>
            </a:r>
            <a:r>
              <a:rPr lang="en-US" sz="4400" b="1" kern="1200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n-US" sz="4400" b="1" kern="1200" cap="none" spc="0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+mj-lt"/>
                <a:ea typeface="+mj-ea"/>
                <a:cs typeface="+mj-cs"/>
              </a:rPr>
              <a:t>felépítés</a:t>
            </a:r>
            <a:r>
              <a:rPr lang="en-US" sz="4400" b="1" kern="1200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+mj-lt"/>
                <a:ea typeface="+mj-ea"/>
                <a:cs typeface="+mj-cs"/>
              </a:rPr>
              <a:t>:</a:t>
            </a: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44D7E147-8654-4483-82EE-224121BF6527}"/>
              </a:ext>
            </a:extLst>
          </p:cNvPr>
          <p:cNvSpPr txBox="1"/>
          <p:nvPr/>
        </p:nvSpPr>
        <p:spPr>
          <a:xfrm>
            <a:off x="838200" y="2173288"/>
            <a:ext cx="3603171" cy="36396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hu-HU" sz="1400" dirty="0"/>
              <a:t>South Brokers (</a:t>
            </a:r>
            <a:r>
              <a:rPr lang="en-US" sz="1400" dirty="0"/>
              <a:t>50 </a:t>
            </a:r>
            <a:r>
              <a:rPr lang="en-US" sz="1400" dirty="0" err="1"/>
              <a:t>Fő</a:t>
            </a:r>
            <a:r>
              <a:rPr lang="hu-HU" sz="1400" dirty="0"/>
              <a:t>)</a:t>
            </a:r>
            <a:endParaRPr lang="en-US" sz="14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 err="1"/>
              <a:t>Ügyvezető</a:t>
            </a:r>
            <a:r>
              <a:rPr lang="en-US" sz="1400" dirty="0"/>
              <a:t> </a:t>
            </a:r>
            <a:r>
              <a:rPr lang="en-US" sz="1400" dirty="0" err="1"/>
              <a:t>igazgató</a:t>
            </a:r>
            <a:endParaRPr lang="en-US" sz="14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 err="1"/>
              <a:t>Pénzügy</a:t>
            </a:r>
            <a:endParaRPr lang="en-US" sz="14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Marketing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HR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 err="1"/>
              <a:t>Bróker</a:t>
            </a:r>
            <a:endParaRPr lang="hu-HU" sz="1400" dirty="0"/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u-HU" sz="1400" dirty="0" err="1"/>
              <a:t>Broker</a:t>
            </a:r>
            <a:r>
              <a:rPr lang="hu-HU" sz="1400" dirty="0"/>
              <a:t> fonok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u-HU" sz="1400" dirty="0"/>
              <a:t>Junior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u-HU" sz="1400" dirty="0"/>
              <a:t>Senior</a:t>
            </a:r>
            <a:endParaRPr lang="en-US" sz="14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IT 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IT </a:t>
            </a:r>
            <a:r>
              <a:rPr lang="en-US" sz="1400" dirty="0" err="1"/>
              <a:t>főnök</a:t>
            </a:r>
            <a:endParaRPr lang="hu-HU" sz="1400" dirty="0"/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u-HU" sz="1400" dirty="0"/>
              <a:t>Szerver </a:t>
            </a:r>
            <a:r>
              <a:rPr lang="hu-HU" sz="1400" dirty="0" err="1"/>
              <a:t>kezelo</a:t>
            </a:r>
            <a:endParaRPr lang="hu-HU" sz="1400" dirty="0"/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u-HU" sz="1400" dirty="0" err="1"/>
              <a:t>Rendszergazdak</a:t>
            </a:r>
            <a:endParaRPr lang="hu-HU" sz="1400" dirty="0"/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u-HU" sz="1400" dirty="0" err="1"/>
              <a:t>Gazdinfos</a:t>
            </a:r>
            <a:endParaRPr lang="hu-HU" sz="1400" dirty="0"/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u-HU" sz="1400" dirty="0"/>
              <a:t>Help Desk</a:t>
            </a:r>
            <a:endParaRPr lang="en-US" sz="14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FTP </a:t>
            </a:r>
            <a:r>
              <a:rPr lang="en-US" sz="1400" dirty="0" err="1"/>
              <a:t>felhasználók</a:t>
            </a:r>
            <a:endParaRPr lang="en-US" sz="14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2FB4F67F-D2EA-4DF5-ACF8-C99F99D35E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3968" y="1912685"/>
            <a:ext cx="3457700" cy="4723318"/>
          </a:xfrm>
          <a:custGeom>
            <a:avLst/>
            <a:gdLst/>
            <a:ahLst/>
            <a:cxnLst/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721353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doboz 1">
            <a:extLst>
              <a:ext uri="{FF2B5EF4-FFF2-40B4-BE49-F238E27FC236}">
                <a16:creationId xmlns:a16="http://schemas.microsoft.com/office/drawing/2014/main" id="{B5632DF4-B2F1-4EA1-ACEB-F8C9C71F193C}"/>
              </a:ext>
            </a:extLst>
          </p:cNvPr>
          <p:cNvSpPr txBox="1"/>
          <p:nvPr/>
        </p:nvSpPr>
        <p:spPr>
          <a:xfrm>
            <a:off x="1653363" y="2176272"/>
            <a:ext cx="9367204" cy="404164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 err="1"/>
              <a:t>Adatközponti</a:t>
            </a:r>
            <a:r>
              <a:rPr lang="en-US" sz="2400" dirty="0"/>
              <a:t> </a:t>
            </a:r>
            <a:r>
              <a:rPr lang="en-US" sz="2400" dirty="0" err="1"/>
              <a:t>szervereink</a:t>
            </a:r>
            <a:r>
              <a:rPr lang="en-US" sz="2400" dirty="0"/>
              <a:t>:</a:t>
            </a:r>
            <a:endParaRPr lang="hu-HU" sz="2400" dirty="0"/>
          </a:p>
          <a:p>
            <a:pPr marL="1257300" lvl="2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</a:rPr>
              <a:t>FTP/TFTP/NTP/</a:t>
            </a:r>
            <a:r>
              <a:rPr lang="hu-HU" sz="2400" dirty="0">
                <a:effectLst/>
              </a:rPr>
              <a:t>SYSLOG</a:t>
            </a:r>
            <a:r>
              <a:rPr lang="en-US" sz="2400" dirty="0">
                <a:effectLst/>
              </a:rPr>
              <a:t> : Windows</a:t>
            </a:r>
          </a:p>
          <a:p>
            <a:pPr marL="1257300" lvl="2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hu-HU" sz="2400" dirty="0"/>
              <a:t>AD/</a:t>
            </a:r>
            <a:r>
              <a:rPr lang="en-US" sz="2400" dirty="0"/>
              <a:t>DNS/DHCP: </a:t>
            </a:r>
            <a:r>
              <a:rPr lang="hu-HU" sz="2400" dirty="0"/>
              <a:t>	</a:t>
            </a:r>
            <a:r>
              <a:rPr lang="en-US" sz="2400" dirty="0"/>
              <a:t>Linux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 err="1"/>
              <a:t>Cég</a:t>
            </a:r>
            <a:r>
              <a:rPr lang="en-US" sz="2400" dirty="0"/>
              <a:t> </a:t>
            </a:r>
            <a:r>
              <a:rPr lang="en-US" sz="2400" dirty="0" err="1"/>
              <a:t>szervereink</a:t>
            </a:r>
            <a:r>
              <a:rPr lang="en-US" sz="2400" dirty="0"/>
              <a:t>:</a:t>
            </a:r>
            <a:endParaRPr lang="hu-HU" sz="2400" dirty="0"/>
          </a:p>
          <a:p>
            <a:pPr marL="1257300" lvl="2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err="1"/>
              <a:t>Tartalék</a:t>
            </a:r>
            <a:r>
              <a:rPr lang="en-US" sz="2400" dirty="0"/>
              <a:t> </a:t>
            </a:r>
            <a:r>
              <a:rPr lang="hu-HU" sz="2400" dirty="0"/>
              <a:t>MAIL/IIS/FILE</a:t>
            </a:r>
            <a:r>
              <a:rPr lang="en-US" sz="2400" dirty="0"/>
              <a:t>: </a:t>
            </a:r>
            <a:r>
              <a:rPr lang="hu-HU" sz="2400" dirty="0"/>
              <a:t>	</a:t>
            </a:r>
            <a:r>
              <a:rPr lang="en-US" sz="2400" dirty="0"/>
              <a:t>Windows</a:t>
            </a:r>
          </a:p>
          <a:p>
            <a:pPr marL="1257300" lvl="2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err="1"/>
              <a:t>Tartalék</a:t>
            </a:r>
            <a:r>
              <a:rPr lang="en-US" sz="2400" dirty="0"/>
              <a:t> </a:t>
            </a:r>
            <a:r>
              <a:rPr lang="hu-HU" sz="2400" dirty="0"/>
              <a:t>SDC/</a:t>
            </a:r>
            <a:r>
              <a:rPr lang="en-US" sz="2400" dirty="0"/>
              <a:t>DNS/</a:t>
            </a:r>
            <a:r>
              <a:rPr lang="hu-HU" sz="2400" dirty="0"/>
              <a:t>DHCP_F/PRINT</a:t>
            </a:r>
            <a:r>
              <a:rPr lang="en-US" sz="2400" dirty="0"/>
              <a:t>: Linux</a:t>
            </a:r>
          </a:p>
        </p:txBody>
      </p:sp>
      <p:sp>
        <p:nvSpPr>
          <p:cNvPr id="6" name="Téglalap 5">
            <a:extLst>
              <a:ext uri="{FF2B5EF4-FFF2-40B4-BE49-F238E27FC236}">
                <a16:creationId xmlns:a16="http://schemas.microsoft.com/office/drawing/2014/main" id="{6B1756EE-DA81-446B-983F-86ABF783E126}"/>
              </a:ext>
            </a:extLst>
          </p:cNvPr>
          <p:cNvSpPr/>
          <p:nvPr/>
        </p:nvSpPr>
        <p:spPr>
          <a:xfrm>
            <a:off x="1764100" y="303148"/>
            <a:ext cx="5340605" cy="11461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hu-HU" sz="4400" b="1" kern="1200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+mj-lt"/>
                <a:ea typeface="+mj-ea"/>
                <a:cs typeface="+mj-cs"/>
              </a:rPr>
              <a:t>Szerverek:</a:t>
            </a:r>
            <a:endParaRPr lang="en-US" sz="4400" b="1" kern="1200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858610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>
            <a:extLst>
              <a:ext uri="{FF2B5EF4-FFF2-40B4-BE49-F238E27FC236}">
                <a16:creationId xmlns:a16="http://schemas.microsoft.com/office/drawing/2014/main" id="{51CCC392-3B05-46EE-A56E-AA9DBBB6C078}"/>
              </a:ext>
            </a:extLst>
          </p:cNvPr>
          <p:cNvSpPr/>
          <p:nvPr/>
        </p:nvSpPr>
        <p:spPr>
          <a:xfrm>
            <a:off x="838200" y="365126"/>
            <a:ext cx="5340605" cy="11461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hu-HU" sz="4400" b="1" kern="1200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+mj-lt"/>
                <a:ea typeface="+mj-ea"/>
                <a:cs typeface="+mj-cs"/>
              </a:rPr>
              <a:t>DHCP szerver</a:t>
            </a:r>
            <a:r>
              <a:rPr lang="en-US" sz="4400" b="1" kern="1200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+mj-lt"/>
                <a:ea typeface="+mj-ea"/>
                <a:cs typeface="+mj-cs"/>
              </a:rPr>
              <a:t>:</a:t>
            </a:r>
          </a:p>
        </p:txBody>
      </p:sp>
      <p:pic>
        <p:nvPicPr>
          <p:cNvPr id="9" name="Kép 8">
            <a:extLst>
              <a:ext uri="{FF2B5EF4-FFF2-40B4-BE49-F238E27FC236}">
                <a16:creationId xmlns:a16="http://schemas.microsoft.com/office/drawing/2014/main" id="{B6CB1871-04DB-4999-96EC-DB00254DA5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0223" y="1950478"/>
            <a:ext cx="5355824" cy="4614812"/>
          </a:xfrm>
          <a:prstGeom prst="rect">
            <a:avLst/>
          </a:prstGeom>
        </p:spPr>
      </p:pic>
      <p:sp>
        <p:nvSpPr>
          <p:cNvPr id="10" name="Szövegdoboz 9">
            <a:extLst>
              <a:ext uri="{FF2B5EF4-FFF2-40B4-BE49-F238E27FC236}">
                <a16:creationId xmlns:a16="http://schemas.microsoft.com/office/drawing/2014/main" id="{045846DB-C379-4172-B284-38595649F658}"/>
              </a:ext>
            </a:extLst>
          </p:cNvPr>
          <p:cNvSpPr txBox="1"/>
          <p:nvPr/>
        </p:nvSpPr>
        <p:spPr>
          <a:xfrm>
            <a:off x="0" y="1804301"/>
            <a:ext cx="4589558" cy="4041648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dirty="0" err="1"/>
              <a:t>Feladata</a:t>
            </a:r>
            <a:r>
              <a:rPr lang="en-US" sz="1300" dirty="0"/>
              <a:t>: </a:t>
            </a:r>
          </a:p>
          <a:p>
            <a:pPr lvl="2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dirty="0"/>
              <a:t>A </a:t>
            </a:r>
            <a:r>
              <a:rPr lang="en-US" sz="1300" dirty="0" err="1"/>
              <a:t>cégen</a:t>
            </a:r>
            <a:r>
              <a:rPr lang="en-US" sz="1300" dirty="0"/>
              <a:t> </a:t>
            </a:r>
            <a:r>
              <a:rPr lang="en-US" sz="1300" dirty="0" err="1"/>
              <a:t>belüli</a:t>
            </a:r>
            <a:r>
              <a:rPr lang="en-US" sz="1300" dirty="0"/>
              <a:t> </a:t>
            </a:r>
            <a:r>
              <a:rPr lang="en-US" sz="1300" dirty="0" err="1"/>
              <a:t>hálózati</a:t>
            </a:r>
            <a:r>
              <a:rPr lang="en-US" sz="1300" dirty="0"/>
              <a:t> </a:t>
            </a:r>
            <a:r>
              <a:rPr lang="en-US" sz="1300" dirty="0" err="1"/>
              <a:t>gépeknek</a:t>
            </a:r>
            <a:r>
              <a:rPr lang="en-US" sz="1300" dirty="0"/>
              <a:t> IP </a:t>
            </a:r>
            <a:r>
              <a:rPr lang="en-US" sz="1300" dirty="0" err="1"/>
              <a:t>címet</a:t>
            </a:r>
            <a:r>
              <a:rPr lang="en-US" sz="1300" dirty="0"/>
              <a:t> </a:t>
            </a:r>
            <a:r>
              <a:rPr lang="en-US" sz="1300" dirty="0" err="1"/>
              <a:t>adjon</a:t>
            </a:r>
            <a:r>
              <a:rPr lang="en-US" sz="1300" dirty="0"/>
              <a:t>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3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dirty="0"/>
              <a:t>Az IP </a:t>
            </a:r>
            <a:r>
              <a:rPr lang="en-US" sz="1300" dirty="0" err="1"/>
              <a:t>cím</a:t>
            </a:r>
            <a:r>
              <a:rPr lang="en-US" sz="1300" dirty="0"/>
              <a:t> </a:t>
            </a:r>
            <a:r>
              <a:rPr lang="en-US" sz="1300" dirty="0" err="1"/>
              <a:t>tartomány</a:t>
            </a:r>
            <a:r>
              <a:rPr lang="en-US" sz="1300" dirty="0"/>
              <a:t>, </a:t>
            </a:r>
            <a:r>
              <a:rPr lang="en-US" sz="1300" dirty="0" err="1"/>
              <a:t>amit</a:t>
            </a:r>
            <a:r>
              <a:rPr lang="en-US" sz="1300" dirty="0"/>
              <a:t> használtunk:192.168.99.0 /24</a:t>
            </a:r>
            <a:endParaRPr lang="hu-HU" sz="1300" dirty="0"/>
          </a:p>
          <a:p>
            <a:pPr lvl="2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dirty="0" err="1"/>
              <a:t>Fixen</a:t>
            </a:r>
            <a:r>
              <a:rPr lang="en-US" sz="1300" dirty="0"/>
              <a:t> </a:t>
            </a:r>
            <a:r>
              <a:rPr lang="en-US" sz="1300" dirty="0" err="1"/>
              <a:t>kiosztott</a:t>
            </a:r>
            <a:r>
              <a:rPr lang="en-US" sz="1300" dirty="0"/>
              <a:t> IP </a:t>
            </a:r>
            <a:r>
              <a:rPr lang="en-US" sz="1300" dirty="0" err="1"/>
              <a:t>címeink</a:t>
            </a:r>
            <a:r>
              <a:rPr lang="en-US" sz="1300" dirty="0"/>
              <a:t>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300" dirty="0"/>
          </a:p>
          <a:p>
            <a:pPr marL="34290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dirty="0" err="1"/>
              <a:t>forgalomirányító</a:t>
            </a:r>
            <a:r>
              <a:rPr lang="en-US" sz="1300" dirty="0"/>
              <a:t>:	 </a:t>
            </a:r>
            <a:r>
              <a:rPr lang="hu-HU" sz="1300" dirty="0"/>
              <a:t>	</a:t>
            </a:r>
            <a:r>
              <a:rPr lang="en-US" sz="1300" dirty="0" err="1"/>
              <a:t>ip</a:t>
            </a:r>
            <a:r>
              <a:rPr lang="en-US" sz="1300" dirty="0"/>
              <a:t>: 192.168.99.1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3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dirty="0"/>
              <a:t>dc/ad/</a:t>
            </a:r>
            <a:r>
              <a:rPr lang="en-US" sz="1300" dirty="0" err="1"/>
              <a:t>dhcp</a:t>
            </a:r>
            <a:r>
              <a:rPr lang="en-US" sz="1300" dirty="0"/>
              <a:t>/</a:t>
            </a:r>
            <a:r>
              <a:rPr lang="en-US" sz="1300" dirty="0" err="1"/>
              <a:t>dns</a:t>
            </a:r>
            <a:r>
              <a:rPr lang="en-US" sz="1300" dirty="0"/>
              <a:t> </a:t>
            </a:r>
            <a:r>
              <a:rPr lang="en-US" sz="1300" dirty="0" err="1"/>
              <a:t>szerver</a:t>
            </a:r>
            <a:r>
              <a:rPr lang="en-US" sz="1300" dirty="0"/>
              <a:t>:</a:t>
            </a:r>
            <a:r>
              <a:rPr lang="hu-HU" sz="1300" dirty="0"/>
              <a:t> 	</a:t>
            </a:r>
            <a:r>
              <a:rPr lang="en-US" sz="1300" dirty="0" err="1"/>
              <a:t>ip</a:t>
            </a:r>
            <a:r>
              <a:rPr lang="en-US" sz="1300" dirty="0"/>
              <a:t>: 192.168.99.254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3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dirty="0" err="1"/>
              <a:t>sdc</a:t>
            </a:r>
            <a:r>
              <a:rPr lang="en-US" sz="1300" dirty="0"/>
              <a:t>/</a:t>
            </a:r>
            <a:r>
              <a:rPr lang="en-US" sz="1300" dirty="0" err="1"/>
              <a:t>dhcp_failover</a:t>
            </a:r>
            <a:r>
              <a:rPr lang="en-US" sz="1300" dirty="0"/>
              <a:t>	</a:t>
            </a:r>
            <a:r>
              <a:rPr lang="hu-HU" sz="1300" dirty="0"/>
              <a:t>	</a:t>
            </a:r>
            <a:r>
              <a:rPr lang="en-US" sz="1300" dirty="0"/>
              <a:t>ip:192.168.99.252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3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dirty="0"/>
              <a:t>ftp/file/web </a:t>
            </a:r>
            <a:r>
              <a:rPr lang="en-US" sz="1300" dirty="0" err="1"/>
              <a:t>szerver</a:t>
            </a:r>
            <a:r>
              <a:rPr lang="en-US" sz="1300" dirty="0"/>
              <a:t>:	</a:t>
            </a:r>
            <a:r>
              <a:rPr lang="hu-HU" sz="1300" dirty="0"/>
              <a:t>	</a:t>
            </a:r>
            <a:r>
              <a:rPr lang="en-US" sz="1300" dirty="0" err="1"/>
              <a:t>ip</a:t>
            </a:r>
            <a:r>
              <a:rPr lang="en-US" sz="1300" dirty="0"/>
              <a:t>: 192.168.99.253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3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dirty="0"/>
              <a:t>mail/print </a:t>
            </a:r>
            <a:r>
              <a:rPr lang="en-US" sz="1300" dirty="0" err="1"/>
              <a:t>szerver</a:t>
            </a:r>
            <a:r>
              <a:rPr lang="en-US" sz="1300" dirty="0"/>
              <a:t>	</a:t>
            </a:r>
            <a:r>
              <a:rPr lang="hu-HU" sz="1300" dirty="0"/>
              <a:t>	</a:t>
            </a:r>
            <a:r>
              <a:rPr lang="en-US" sz="1300" dirty="0"/>
              <a:t>ip:192.168.99.250</a:t>
            </a:r>
          </a:p>
        </p:txBody>
      </p:sp>
    </p:spTree>
    <p:extLst>
      <p:ext uri="{BB962C8B-B14F-4D97-AF65-F5344CB8AC3E}">
        <p14:creationId xmlns:p14="http://schemas.microsoft.com/office/powerpoint/2010/main" val="2079221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ketchLinesVTI">
  <a:themeElements>
    <a:clrScheme name="AnalogousFromDarkSeedLeftStep">
      <a:dk1>
        <a:srgbClr val="000000"/>
      </a:dk1>
      <a:lt1>
        <a:srgbClr val="FFFFFF"/>
      </a:lt1>
      <a:dk2>
        <a:srgbClr val="41242D"/>
      </a:dk2>
      <a:lt2>
        <a:srgbClr val="E8E2E2"/>
      </a:lt2>
      <a:accent1>
        <a:srgbClr val="46AEB2"/>
      </a:accent1>
      <a:accent2>
        <a:srgbClr val="3BB184"/>
      </a:accent2>
      <a:accent3>
        <a:srgbClr val="48B65E"/>
      </a:accent3>
      <a:accent4>
        <a:srgbClr val="55B13B"/>
      </a:accent4>
      <a:accent5>
        <a:srgbClr val="87AD44"/>
      </a:accent5>
      <a:accent6>
        <a:srgbClr val="AAA438"/>
      </a:accent6>
      <a:hlink>
        <a:srgbClr val="5B8E2F"/>
      </a:hlink>
      <a:folHlink>
        <a:srgbClr val="7F7F7F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347</Words>
  <Application>Microsoft Office PowerPoint</Application>
  <PresentationFormat>Szélesvásznú</PresentationFormat>
  <Paragraphs>87</Paragraphs>
  <Slides>16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16</vt:i4>
      </vt:variant>
    </vt:vector>
  </HeadingPairs>
  <TitlesOfParts>
    <vt:vector size="21" baseType="lpstr">
      <vt:lpstr>Meiryo</vt:lpstr>
      <vt:lpstr>Arial</vt:lpstr>
      <vt:lpstr>Corbel</vt:lpstr>
      <vt:lpstr>Times New Roman</vt:lpstr>
      <vt:lpstr>SketchLinesVTI</vt:lpstr>
      <vt:lpstr>Cég bemutatása</vt:lpstr>
      <vt:lpstr>Hálózat bemutatása</vt:lpstr>
      <vt:lpstr>PowerPoint-bemutató</vt:lpstr>
      <vt:lpstr>PowerPoint-bemutató</vt:lpstr>
      <vt:lpstr>PowerPoint-bemutató</vt:lpstr>
      <vt:lpstr>South Broker szerverei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Hálózat bemutatása</dc:title>
  <dc:creator>Donát Fábián</dc:creator>
  <cp:lastModifiedBy>Donát Fábián</cp:lastModifiedBy>
  <cp:revision>4</cp:revision>
  <dcterms:created xsi:type="dcterms:W3CDTF">2022-01-12T19:10:01Z</dcterms:created>
  <dcterms:modified xsi:type="dcterms:W3CDTF">2022-02-02T10:29:39Z</dcterms:modified>
</cp:coreProperties>
</file>