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2"/>
  </p:notesMasterIdLst>
  <p:sldIdLst>
    <p:sldId id="409" r:id="rId3"/>
    <p:sldId id="372" r:id="rId4"/>
    <p:sldId id="272" r:id="rId5"/>
    <p:sldId id="359" r:id="rId6"/>
    <p:sldId id="361" r:id="rId7"/>
    <p:sldId id="401" r:id="rId8"/>
    <p:sldId id="363" r:id="rId9"/>
    <p:sldId id="327" r:id="rId10"/>
    <p:sldId id="403" r:id="rId11"/>
    <p:sldId id="331" r:id="rId12"/>
    <p:sldId id="332" r:id="rId13"/>
    <p:sldId id="346" r:id="rId14"/>
    <p:sldId id="400" r:id="rId15"/>
    <p:sldId id="340" r:id="rId16"/>
    <p:sldId id="341" r:id="rId17"/>
    <p:sldId id="394" r:id="rId18"/>
    <p:sldId id="395" r:id="rId19"/>
    <p:sldId id="378" r:id="rId20"/>
    <p:sldId id="379" r:id="rId21"/>
    <p:sldId id="380" r:id="rId22"/>
    <p:sldId id="408" r:id="rId23"/>
    <p:sldId id="371" r:id="rId24"/>
    <p:sldId id="407" r:id="rId25"/>
    <p:sldId id="402" r:id="rId26"/>
    <p:sldId id="399" r:id="rId27"/>
    <p:sldId id="396" r:id="rId28"/>
    <p:sldId id="390" r:id="rId29"/>
    <p:sldId id="391" r:id="rId30"/>
    <p:sldId id="404" r:id="rId31"/>
    <p:sldId id="405" r:id="rId32"/>
    <p:sldId id="398" r:id="rId33"/>
    <p:sldId id="322" r:id="rId34"/>
    <p:sldId id="384" r:id="rId35"/>
    <p:sldId id="385" r:id="rId36"/>
    <p:sldId id="273" r:id="rId37"/>
    <p:sldId id="324" r:id="rId38"/>
    <p:sldId id="410" r:id="rId39"/>
    <p:sldId id="358" r:id="rId40"/>
    <p:sldId id="366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수" initials="이준" lastIdx="2" clrIdx="0">
    <p:extLst>
      <p:ext uri="{19B8F6BF-5375-455C-9EA6-DF929625EA0E}">
        <p15:presenceInfo xmlns:p15="http://schemas.microsoft.com/office/powerpoint/2012/main" userId="f072d0e571417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7A0"/>
    <a:srgbClr val="4990AE"/>
    <a:srgbClr val="3D6B91"/>
    <a:srgbClr val="365472"/>
    <a:srgbClr val="53AEA7"/>
    <a:srgbClr val="48D0AE"/>
    <a:srgbClr val="43B6B4"/>
    <a:srgbClr val="3D96BA"/>
    <a:srgbClr val="35709A"/>
    <a:srgbClr val="315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66159" autoAdjust="0"/>
  </p:normalViewPr>
  <p:slideViewPr>
    <p:cSldViewPr>
      <p:cViewPr>
        <p:scale>
          <a:sx n="75" d="100"/>
          <a:sy n="75" d="100"/>
        </p:scale>
        <p:origin x="2754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62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435B-A4E7-4235-870B-492B0C698B50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E49-A7BB-4165-AC71-D4B4E5CB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5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구상한 기능이 매뉴얼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일일업무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지점관리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급여관리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,,.,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중에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메인업무를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잡았다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9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7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0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7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2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5538-DD08-4CF7-9E35-733068561A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7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수요일에 업데이트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5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지점 정보 페이징을 쓰는 화면이 없어서 예시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아예 사용을 </a:t>
            </a:r>
            <a:r>
              <a:rPr lang="ko-KR" altLang="en-US" dirty="0" err="1"/>
              <a:t>안하는</a:t>
            </a:r>
            <a:r>
              <a:rPr lang="ko-KR" altLang="en-US" dirty="0"/>
              <a:t> 중이기 때문에 왜 중요한지 설명도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일단 있는 페이지부터 구현 끝낸 다음에 생각해보기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%(</a:t>
            </a:r>
            <a:r>
              <a:rPr lang="ko-KR" altLang="en-US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와일드카드</a:t>
            </a:r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)</a:t>
            </a:r>
            <a:b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</a:br>
            <a:endParaRPr lang="en-US" altLang="ko-KR" sz="1600" b="1" dirty="0">
              <a:solidFill>
                <a:srgbClr val="3284E2"/>
              </a:solidFill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%?% : ?(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입력값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의 앞뒤로 어떤 값이든 올 수 있다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업무명을 정확히 모를 때 사용 가능</a:t>
            </a:r>
          </a:p>
          <a:p>
            <a:pPr algn="r"/>
            <a:endParaRPr lang="ko-KR" altLang="en-US" sz="1200" dirty="0"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와일드카드 문법으로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검색어가 포함되는 업무명을 모두 조회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2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15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77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IoT,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빅데이터와의 연계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솔루션 판매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컨설팅업으로 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3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4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3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3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CBD </a:t>
            </a:r>
            <a:r>
              <a:rPr lang="ko-KR" altLang="en-US" dirty="0"/>
              <a:t>방법론</a:t>
            </a:r>
            <a:r>
              <a:rPr lang="en-US" altLang="ko-KR" dirty="0"/>
              <a:t>: </a:t>
            </a:r>
            <a:r>
              <a:rPr lang="ko-KR" altLang="en-US" dirty="0"/>
              <a:t>미니 프로젝트에서 익혔던 </a:t>
            </a:r>
            <a:r>
              <a:rPr lang="en-US" altLang="ko-KR" dirty="0"/>
              <a:t>MVC 2</a:t>
            </a:r>
            <a:r>
              <a:rPr lang="ko-KR" altLang="en-US" dirty="0"/>
              <a:t>를 확장</a:t>
            </a:r>
            <a:r>
              <a:rPr lang="en-US" altLang="ko-KR" dirty="0"/>
              <a:t>, </a:t>
            </a:r>
            <a:r>
              <a:rPr lang="ko-KR" altLang="en-US" dirty="0"/>
              <a:t>발전시키는 방향으로 </a:t>
            </a:r>
            <a:r>
              <a:rPr lang="en-US" altLang="ko-KR" dirty="0"/>
              <a:t>xx</a:t>
            </a:r>
          </a:p>
          <a:p>
            <a:r>
              <a:rPr lang="en-US" altLang="ko-KR" dirty="0" err="1"/>
              <a:t>MyBatis</a:t>
            </a:r>
            <a:r>
              <a:rPr lang="en-US" altLang="ko-KR" dirty="0"/>
              <a:t>, Spring Framework </a:t>
            </a:r>
            <a:r>
              <a:rPr lang="ko-KR" altLang="en-US" dirty="0"/>
              <a:t>등을 사용함으로써 디자인 패턴에 대한 이해도를 높인다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J2EE </a:t>
            </a:r>
            <a:r>
              <a:rPr lang="ko-KR" altLang="en-US" dirty="0"/>
              <a:t>방법론 </a:t>
            </a:r>
            <a:r>
              <a:rPr lang="en-US" altLang="ko-KR" dirty="0"/>
              <a:t>– </a:t>
            </a:r>
            <a:r>
              <a:rPr lang="ko-KR" altLang="en-US" dirty="0"/>
              <a:t>자바에서 구조 패턴을 더욱 명확하게 사용하도록 유도하는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코딩보다는 우리는 설계 과정을 중시했다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18EAE-B92F-46E3-B5E8-9D405D5FA6F5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DDD524-0986-4434-AFD6-DFFCC8637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6"/>
          <a:stretch/>
        </p:blipFill>
        <p:spPr>
          <a:xfrm>
            <a:off x="494021" y="1275606"/>
            <a:ext cx="1800200" cy="1727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1ABF14-F5E0-4B5D-A7AE-5413F9F2BE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3" r="-123"/>
          <a:stretch/>
        </p:blipFill>
        <p:spPr>
          <a:xfrm>
            <a:off x="296253" y="3147814"/>
            <a:ext cx="2195736" cy="6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DE35-1F84-49FF-9E40-4C8F961A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37E9-E30D-4E8F-99EB-810A197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36B1-EFEF-421B-AC2F-EBEAA6D0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1587-406B-4DA2-8F98-6307E01FFA51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50300-3D42-4A52-8EE1-8ED5A83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D163-9DDD-47A1-9A38-C84DC39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2FD3-8CD4-4366-AB83-F88C447A3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16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376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7A147D-F651-4A70-95F3-19D35808050D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4DCA3-4A4E-408E-ABD2-72754EAC64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6"/>
          <a:stretch/>
        </p:blipFill>
        <p:spPr>
          <a:xfrm>
            <a:off x="494021" y="1275606"/>
            <a:ext cx="1800200" cy="17277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EAFFAB-0A80-4D91-920B-A46256E76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3" r="-123"/>
          <a:stretch/>
        </p:blipFill>
        <p:spPr>
          <a:xfrm>
            <a:off x="296253" y="3147814"/>
            <a:ext cx="2195736" cy="6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3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AD18D-6E05-44B9-A8D6-AE1A3F6AF2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E3F2B-718B-4195-847D-F206C1BA9D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5" y="1707857"/>
            <a:ext cx="7839030" cy="17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88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67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59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43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19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0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59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99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7226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1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30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6310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81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655A-3549-400F-8E99-6E3D560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92CF-F050-4740-9B25-3C16A5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F05D-9A06-466A-BD3D-709D3C8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15B-8874-4349-8AC7-8275F617780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72AA-8AE3-4CBD-BEBF-B143E85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94D5-A643-4858-8AAF-E004F08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6D39-3191-40D5-ABF7-69F43346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8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5F3-E95A-4835-95F6-1EE12A2B62C5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0E7-8C2A-4628-9DE9-D8B78DADA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9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718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425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51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98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587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241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299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876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939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43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0380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67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745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0189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465FE-1944-4AFF-9E7E-85A6773B32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B56DD-97CD-406C-9E79-41DDF782F7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5" y="1707857"/>
            <a:ext cx="7839030" cy="172778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  <p:sldLayoutId id="2147483706" r:id="rId15"/>
    <p:sldLayoutId id="2147483707" r:id="rId16"/>
    <p:sldLayoutId id="2147483708" r:id="rId17"/>
    <p:sldLayoutId id="2147483689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9" r:id="rId33"/>
    <p:sldLayoutId id="2147483710" r:id="rId3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21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715766"/>
            <a:ext cx="5503516" cy="12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493644" y="1040217"/>
            <a:ext cx="4199231" cy="3530695"/>
            <a:chOff x="2447130" y="1081421"/>
            <a:chExt cx="4249106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4"/>
              <a:chOff x="4242525" y="2067694"/>
              <a:chExt cx="2223612" cy="252012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525" y="3147814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47130" y="1082615"/>
              <a:ext cx="3870647" cy="3302832"/>
              <a:chOff x="2447130" y="1082615"/>
              <a:chExt cx="3870647" cy="33028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36661" y="2078349"/>
                <a:ext cx="85830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829855"/>
                <a:ext cx="592370" cy="37163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1" y="1824690"/>
                <a:ext cx="1657168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47130" y="3327748"/>
                <a:ext cx="2165751" cy="46454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4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716016" y="4016115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216F50BD-34AE-4070-9241-86A3D3EEA65E}"/>
              </a:ext>
            </a:extLst>
          </p:cNvPr>
          <p:cNvGrpSpPr/>
          <p:nvPr/>
        </p:nvGrpSpPr>
        <p:grpSpPr>
          <a:xfrm>
            <a:off x="5076057" y="972035"/>
            <a:ext cx="3425006" cy="586316"/>
            <a:chOff x="3233964" y="1954419"/>
            <a:chExt cx="1410044" cy="5863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8F370C-0DEC-4BC8-A504-0CEF6BA507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위대한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체크비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680D39-2AEE-40D7-9EFA-1AA50BDA0EB8}"/>
                </a:ext>
              </a:extLst>
            </p:cNvPr>
            <p:cNvSpPr txBox="1"/>
            <p:nvPr/>
          </p:nvSpPr>
          <p:spPr>
            <a:xfrm>
              <a:off x="3243489" y="2263736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출석 관리 및 업무 배정을 통한 직원 관리 어플</a:t>
              </a:r>
            </a:p>
          </p:txBody>
        </p:sp>
      </p:grpSp>
      <p:grpSp>
        <p:nvGrpSpPr>
          <p:cNvPr id="74" name="Group 15">
            <a:extLst>
              <a:ext uri="{FF2B5EF4-FFF2-40B4-BE49-F238E27FC236}">
                <a16:creationId xmlns:a16="http://schemas.microsoft.com/office/drawing/2014/main" id="{976350C0-DECC-481C-9C83-C83D5F0544D5}"/>
              </a:ext>
            </a:extLst>
          </p:cNvPr>
          <p:cNvGrpSpPr/>
          <p:nvPr/>
        </p:nvGrpSpPr>
        <p:grpSpPr>
          <a:xfrm>
            <a:off x="5076056" y="1654475"/>
            <a:ext cx="3456381" cy="586316"/>
            <a:chOff x="3233964" y="1954419"/>
            <a:chExt cx="1422961" cy="5863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DD8BA1-8F02-4C74-9306-2AF5F03C5C4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B982-16B7-4C69-99F8-BE06907337A4}"/>
                </a:ext>
              </a:extLst>
            </p:cNvPr>
            <p:cNvSpPr txBox="1"/>
            <p:nvPr/>
          </p:nvSpPr>
          <p:spPr>
            <a:xfrm>
              <a:off x="3243488" y="2263736"/>
              <a:ext cx="14134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출퇴근 기록기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자동급여 계산기 어플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2CD47A-84E9-4D89-BFD1-48EB7C887DDB}"/>
              </a:ext>
            </a:extLst>
          </p:cNvPr>
          <p:cNvSpPr/>
          <p:nvPr/>
        </p:nvSpPr>
        <p:spPr>
          <a:xfrm>
            <a:off x="4812457" y="670415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D03019-95D9-49D4-B885-7E5C30B66C76}"/>
              </a:ext>
            </a:extLst>
          </p:cNvPr>
          <p:cNvSpPr/>
          <p:nvPr/>
        </p:nvSpPr>
        <p:spPr>
          <a:xfrm>
            <a:off x="5221092" y="483518"/>
            <a:ext cx="645553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8E409F12-DAF4-46F2-8B89-0AF1963BD0A3}"/>
              </a:ext>
            </a:extLst>
          </p:cNvPr>
          <p:cNvGrpSpPr/>
          <p:nvPr/>
        </p:nvGrpSpPr>
        <p:grpSpPr>
          <a:xfrm>
            <a:off x="5035423" y="3118715"/>
            <a:ext cx="3785048" cy="586316"/>
            <a:chOff x="3233964" y="1954419"/>
            <a:chExt cx="1558270" cy="5863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C25C68-3F37-4789-8FA0-776838E1D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Todoist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AEED2-8DBD-47F9-9238-C1149DDC0645}"/>
                </a:ext>
              </a:extLst>
            </p:cNvPr>
            <p:cNvSpPr txBox="1"/>
            <p:nvPr/>
          </p:nvSpPr>
          <p:spPr>
            <a:xfrm>
              <a:off x="3243488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스케줄에 중요 순위 배정하는 효율적 시간관리 어플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4F9EF8D2-6580-4653-8258-35E791CD5BF7}"/>
              </a:ext>
            </a:extLst>
          </p:cNvPr>
          <p:cNvGrpSpPr/>
          <p:nvPr/>
        </p:nvGrpSpPr>
        <p:grpSpPr>
          <a:xfrm>
            <a:off x="5035422" y="3801155"/>
            <a:ext cx="3785050" cy="586316"/>
            <a:chOff x="3233964" y="1954419"/>
            <a:chExt cx="1558271" cy="5863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FB8712-B9D5-405C-814B-D9021E3BCFB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MyDuty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15F4C0-8EF0-494D-B1F3-B64FCF69AED2}"/>
                </a:ext>
              </a:extLst>
            </p:cNvPr>
            <p:cNvSpPr txBox="1"/>
            <p:nvPr/>
          </p:nvSpPr>
          <p:spPr>
            <a:xfrm>
              <a:off x="3243489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간호사들의 교대근무를 위한 그룹 스케줄 관리 어플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3F3BB9-E256-47D9-82EA-879372199639}"/>
              </a:ext>
            </a:extLst>
          </p:cNvPr>
          <p:cNvSpPr/>
          <p:nvPr/>
        </p:nvSpPr>
        <p:spPr>
          <a:xfrm>
            <a:off x="4802987" y="2877928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BAD61-4E13-4662-B3C1-4A8599E41323}"/>
              </a:ext>
            </a:extLst>
          </p:cNvPr>
          <p:cNvSpPr/>
          <p:nvPr/>
        </p:nvSpPr>
        <p:spPr>
          <a:xfrm>
            <a:off x="5099192" y="2715766"/>
            <a:ext cx="1128991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 UX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A8E67E-AB2C-4F78-8016-2421438CB58E}"/>
              </a:ext>
            </a:extLst>
          </p:cNvPr>
          <p:cNvSpPr/>
          <p:nvPr/>
        </p:nvSpPr>
        <p:spPr>
          <a:xfrm>
            <a:off x="395536" y="54868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E227DE-1ED7-412F-9676-A8F0ED719E1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975093" y="1997037"/>
            <a:ext cx="3503417" cy="2863258"/>
            <a:chOff x="2407681" y="1081421"/>
            <a:chExt cx="4288554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3"/>
              <a:chOff x="4242763" y="2067694"/>
              <a:chExt cx="2223374" cy="252008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763" y="3147778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07681" y="1082615"/>
              <a:ext cx="3998700" cy="3328965"/>
              <a:chOff x="2407680" y="1082615"/>
              <a:chExt cx="3998701" cy="33289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14479" y="2061583"/>
                <a:ext cx="1003129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786540"/>
                <a:ext cx="716613" cy="4582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0" y="1824690"/>
                <a:ext cx="1657167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07680" y="3320438"/>
                <a:ext cx="2270004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677683" y="3991501"/>
                <a:ext cx="1113928" cy="4200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9C56C-0EF8-41BB-A22A-0BFE9F1314EB}"/>
              </a:ext>
            </a:extLst>
          </p:cNvPr>
          <p:cNvSpPr txBox="1"/>
          <p:nvPr/>
        </p:nvSpPr>
        <p:spPr>
          <a:xfrm>
            <a:off x="3779912" y="1284538"/>
            <a:ext cx="4864584" cy="31307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중심의 새로운 매장 관리 솔루션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 서비스들은 직원 관리에 치중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 중심 솔루션으로 매장 관리 발전 유도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B2B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모델로 차별화된 플랫폼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사업자가 아닌 프랜차이즈 기업을 타겟팅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본사 매뉴얼을 효율적으로 배포하고 관리감독   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비즈니스 모델 확장 가능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데이터화된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 노하우를 기업에게 판매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매장 관리 컨설팅으로의 사업 확장을 기대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928F3-5BA5-450E-A5FF-CAD6A06F3667}"/>
              </a:ext>
            </a:extLst>
          </p:cNvPr>
          <p:cNvSpPr txBox="1"/>
          <p:nvPr/>
        </p:nvSpPr>
        <p:spPr>
          <a:xfrm>
            <a:off x="4102828" y="631104"/>
            <a:ext cx="4524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MATRIX ’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차별점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경쟁우위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B7873F3F-8F8D-4F3D-B3D7-37B9B6C4349D}"/>
              </a:ext>
            </a:extLst>
          </p:cNvPr>
          <p:cNvSpPr/>
          <p:nvPr/>
        </p:nvSpPr>
        <p:spPr>
          <a:xfrm rot="2700000">
            <a:off x="1023746" y="-535037"/>
            <a:ext cx="2563759" cy="2573742"/>
          </a:xfrm>
          <a:prstGeom prst="roundRect">
            <a:avLst>
              <a:gd name="adj" fmla="val 134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C048DA-8B95-40BE-82D1-7E11B6578C6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7" y="462499"/>
            <a:ext cx="3238952" cy="7139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02E18FC-D498-4870-9770-5DF82FB65D9F}"/>
              </a:ext>
            </a:extLst>
          </p:cNvPr>
          <p:cNvSpPr txBox="1"/>
          <p:nvPr/>
        </p:nvSpPr>
        <p:spPr>
          <a:xfrm>
            <a:off x="1405380" y="1292514"/>
            <a:ext cx="18544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4BA9-089D-42A7-AA8C-9D785C838FEB}"/>
              </a:ext>
            </a:extLst>
          </p:cNvPr>
          <p:cNvSpPr/>
          <p:nvPr/>
        </p:nvSpPr>
        <p:spPr>
          <a:xfrm>
            <a:off x="-324544" y="-164554"/>
            <a:ext cx="4896544" cy="5688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A5D5-E98C-4C93-A83F-A83B5461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49" y="267654"/>
            <a:ext cx="1440000" cy="144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1E6662-DBBD-4001-A09D-335CDC67A927}"/>
              </a:ext>
            </a:extLst>
          </p:cNvPr>
          <p:cNvGrpSpPr/>
          <p:nvPr/>
        </p:nvGrpSpPr>
        <p:grpSpPr>
          <a:xfrm>
            <a:off x="251600" y="267654"/>
            <a:ext cx="1440000" cy="1440000"/>
            <a:chOff x="1403728" y="336780"/>
            <a:chExt cx="1440000" cy="14454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DCEB7-29F7-4B72-B37B-14204617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8" y="339502"/>
              <a:ext cx="1440000" cy="1442722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809123-2E61-4492-8E39-AAEB8F735B74}"/>
                </a:ext>
              </a:extLst>
            </p:cNvPr>
            <p:cNvSpPr/>
            <p:nvPr/>
          </p:nvSpPr>
          <p:spPr>
            <a:xfrm>
              <a:off x="1403728" y="336780"/>
              <a:ext cx="1440000" cy="1445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64919-7F98-47C0-A355-3DA40ADBB2CB}"/>
              </a:ext>
            </a:extLst>
          </p:cNvPr>
          <p:cNvSpPr txBox="1"/>
          <p:nvPr/>
        </p:nvSpPr>
        <p:spPr>
          <a:xfrm>
            <a:off x="1835696" y="123478"/>
            <a:ext cx="266429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1.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점주 페르소나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C9A7-21CF-43D2-BB66-BCD181126E24}"/>
              </a:ext>
            </a:extLst>
          </p:cNvPr>
          <p:cNvSpPr txBox="1"/>
          <p:nvPr/>
        </p:nvSpPr>
        <p:spPr>
          <a:xfrm>
            <a:off x="6444208" y="123478"/>
            <a:ext cx="256517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2.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페르소나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AC8943-2B68-48D9-91B6-8894887A6C32}"/>
              </a:ext>
            </a:extLst>
          </p:cNvPr>
          <p:cNvGrpSpPr/>
          <p:nvPr/>
        </p:nvGrpSpPr>
        <p:grpSpPr>
          <a:xfrm>
            <a:off x="251600" y="1995686"/>
            <a:ext cx="3888352" cy="2700000"/>
            <a:chOff x="251600" y="2108229"/>
            <a:chExt cx="3888352" cy="2700000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B653A5AB-4DAD-4FBB-934F-D73A06A2E6FE}"/>
                </a:ext>
              </a:extLst>
            </p:cNvPr>
            <p:cNvSpPr/>
            <p:nvPr/>
          </p:nvSpPr>
          <p:spPr>
            <a:xfrm>
              <a:off x="251600" y="2108229"/>
              <a:ext cx="3888352" cy="2700000"/>
            </a:xfrm>
            <a:prstGeom prst="wedgeRectCallout">
              <a:avLst>
                <a:gd name="adj1" fmla="val 52"/>
                <a:gd name="adj2" fmla="val -588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A850A1-C211-48C1-A0B5-3D79F47FAAEC}"/>
                </a:ext>
              </a:extLst>
            </p:cNvPr>
            <p:cNvSpPr txBox="1"/>
            <p:nvPr/>
          </p:nvSpPr>
          <p:spPr>
            <a:xfrm>
              <a:off x="251600" y="2139702"/>
              <a:ext cx="3888352" cy="2489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직원들에게 다했냐고 묻기도 지쳐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…”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언제나 최고의 상태로 매장을 유지하고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그녀는 매일 아침 본사에서 전달받은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매뉴얼 프린트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들여다보며 직원들에게 할 일을 지정해준다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매번 프린트를 참고하기는 번거롭고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 저녁 알바생들에게 일을 끝냈는지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메신저로 확인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것도 수고로운 일이다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그녀는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간편하게 매장 업무와 직원들을 관리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방법이 없는지 고민하고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BC2BE-658F-4028-A170-BE09727C3ADB}"/>
              </a:ext>
            </a:extLst>
          </p:cNvPr>
          <p:cNvSpPr txBox="1"/>
          <p:nvPr/>
        </p:nvSpPr>
        <p:spPr>
          <a:xfrm>
            <a:off x="1835696" y="758550"/>
            <a:ext cx="266429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홍점장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45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C3274-D438-47BD-863E-6A189171AE26}"/>
              </a:ext>
            </a:extLst>
          </p:cNvPr>
          <p:cNvSpPr txBox="1"/>
          <p:nvPr/>
        </p:nvSpPr>
        <p:spPr>
          <a:xfrm>
            <a:off x="6444208" y="758550"/>
            <a:ext cx="280831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정알바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최고참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CE432D-0A8A-42F7-BD22-0C402975ACA3}"/>
              </a:ext>
            </a:extLst>
          </p:cNvPr>
          <p:cNvGrpSpPr/>
          <p:nvPr/>
        </p:nvGrpSpPr>
        <p:grpSpPr>
          <a:xfrm>
            <a:off x="4914556" y="1996853"/>
            <a:ext cx="3744002" cy="2700000"/>
            <a:chOff x="4914556" y="2109396"/>
            <a:chExt cx="3744002" cy="2700000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FF35E6C9-BD82-4282-A021-490FADDC7A8E}"/>
                </a:ext>
              </a:extLst>
            </p:cNvPr>
            <p:cNvSpPr/>
            <p:nvPr/>
          </p:nvSpPr>
          <p:spPr>
            <a:xfrm>
              <a:off x="4914558" y="2109396"/>
              <a:ext cx="3744000" cy="2700000"/>
            </a:xfrm>
            <a:prstGeom prst="wedgeRectCallout">
              <a:avLst>
                <a:gd name="adj1" fmla="val 517"/>
                <a:gd name="adj2" fmla="val -5984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6A9BD-2868-47EA-ACFB-3E85EA7ECF50}"/>
                </a:ext>
              </a:extLst>
            </p:cNvPr>
            <p:cNvSpPr txBox="1"/>
            <p:nvPr/>
          </p:nvSpPr>
          <p:spPr>
            <a:xfrm>
              <a:off x="4914556" y="2129983"/>
              <a:ext cx="3744001" cy="2489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“홀 청소는 끝난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 오늘 뭘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해야하지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?”    </a:t>
              </a:r>
            </a:p>
            <a:p>
              <a:pPr algn="r">
                <a:lnSpc>
                  <a:spcPct val="130000"/>
                </a:lnSpc>
              </a:pPr>
              <a:endParaRPr lang="en-US" altLang="ko-KR" sz="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할 일을 끝내고 맘 편히 퇴근하고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그는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카페의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마감조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직원이다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출근 직후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남아있는 업무가 있는지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매장 전체를 확인부터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어제는 누군가가 실수를 해서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최고참인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그가 수습해야 했는데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한 사람을 못 찾아내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답답했다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오늘 해야 할 일을 어디서나 확인하고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할 일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마친 뒤 마음 편히 퇴근하고 싶어한다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9" idx="1"/>
          </p:cNvCxnSpPr>
          <p:nvPr/>
        </p:nvCxnSpPr>
        <p:spPr>
          <a:xfrm rot="5400000" flipH="1" flipV="1">
            <a:off x="3488687" y="494908"/>
            <a:ext cx="669888" cy="2216817"/>
          </a:xfrm>
          <a:prstGeom prst="bentConnector2">
            <a:avLst/>
          </a:prstGeom>
          <a:ln w="28575">
            <a:solidFill>
              <a:srgbClr val="4496C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79EE8-93EF-4B3D-A432-239B07E6160A}"/>
              </a:ext>
            </a:extLst>
          </p:cNvPr>
          <p:cNvSpPr txBox="1"/>
          <p:nvPr/>
        </p:nvSpPr>
        <p:spPr>
          <a:xfrm>
            <a:off x="5218238" y="908721"/>
            <a:ext cx="3349263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상세설계서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endParaRPr lang="ko-KR" altLang="en-US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7BAD1-5904-4C09-ADFE-5C9DCD74E64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DD96F-BF4C-4A40-BB0A-2B2A269259C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00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600" b="1" dirty="0">
              <a:solidFill>
                <a:srgbClr val="3284E2"/>
              </a:solidFill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600" b="1" dirty="0">
              <a:solidFill>
                <a:srgbClr val="3284E2"/>
              </a:solidFill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600" b="1" dirty="0">
                <a:solidFill>
                  <a:srgbClr val="3284E2"/>
                </a:solidFill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Use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Case Diagram</a:t>
            </a:r>
          </a:p>
          <a:p>
            <a:pPr marL="0" indent="0">
              <a:buNone/>
            </a:pPr>
            <a:b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1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9EEC9-5A74-4A4C-8267-DE802A2C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57" y="1509712"/>
            <a:ext cx="3663797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E3800E-0C20-4E69-B679-0489558DAFA0}"/>
              </a:ext>
            </a:extLst>
          </p:cNvPr>
          <p:cNvSpPr/>
          <p:nvPr/>
        </p:nvSpPr>
        <p:spPr>
          <a:xfrm>
            <a:off x="5198071" y="1496853"/>
            <a:ext cx="1876400" cy="1506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C6D-1EA4-4544-AE03-C6BBCBA2D98F}"/>
              </a:ext>
            </a:extLst>
          </p:cNvPr>
          <p:cNvSpPr txBox="1"/>
          <p:nvPr/>
        </p:nvSpPr>
        <p:spPr>
          <a:xfrm>
            <a:off x="4804123" y="74209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업무 범위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24B6-8D67-4FDE-980D-BB9380E37767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0E6FA-9882-43A0-B081-4BCD50B3C7F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600" b="1" dirty="0">
              <a:solidFill>
                <a:srgbClr val="3284E2"/>
              </a:solidFill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600" b="1" dirty="0">
              <a:solidFill>
                <a:srgbClr val="3284E2"/>
              </a:solidFill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600" b="1" dirty="0">
                <a:solidFill>
                  <a:srgbClr val="3284E2"/>
                </a:solidFill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Use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Case Diagram</a:t>
            </a:r>
            <a:b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2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68" y="2972147"/>
            <a:ext cx="329411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Actor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배정업무 현황 관리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매뉴얼 중심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468CA-8C07-4DAC-8770-5BCA3F983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1806285"/>
            <a:ext cx="4443387" cy="24818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6ED9-5754-47FA-8EB9-21822F742750}"/>
              </a:ext>
            </a:extLst>
          </p:cNvPr>
          <p:cNvSpPr/>
          <p:nvPr/>
        </p:nvSpPr>
        <p:spPr>
          <a:xfrm>
            <a:off x="4671664" y="1679079"/>
            <a:ext cx="3092895" cy="26090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E086-9C93-43CE-B810-9AE6E6093289}"/>
              </a:ext>
            </a:extLst>
          </p:cNvPr>
          <p:cNvSpPr txBox="1"/>
          <p:nvPr/>
        </p:nvSpPr>
        <p:spPr>
          <a:xfrm>
            <a:off x="4885963" y="5412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핵심 상세업무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3630A-552B-4139-AB4A-EA072D97001A}"/>
              </a:ext>
            </a:extLst>
          </p:cNvPr>
          <p:cNvSpPr/>
          <p:nvPr/>
        </p:nvSpPr>
        <p:spPr>
          <a:xfrm>
            <a:off x="4499992" y="1419622"/>
            <a:ext cx="3384376" cy="1944216"/>
          </a:xfrm>
          <a:prstGeom prst="rect">
            <a:avLst/>
          </a:prstGeom>
          <a:noFill/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D227-0ACB-400C-9768-6C7B06B16CE4}"/>
              </a:ext>
            </a:extLst>
          </p:cNvPr>
          <p:cNvSpPr txBox="1"/>
          <p:nvPr/>
        </p:nvSpPr>
        <p:spPr>
          <a:xfrm>
            <a:off x="4885963" y="906274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구현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48CD-58C3-4179-99A5-67D91F75347C}"/>
              </a:ext>
            </a:extLst>
          </p:cNvPr>
          <p:cNvSpPr txBox="1"/>
          <p:nvPr/>
        </p:nvSpPr>
        <p:spPr>
          <a:xfrm>
            <a:off x="7356360" y="546874"/>
            <a:ext cx="8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68E12-76F2-4AED-B247-7DAAEF4C796D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977D6-057B-47CD-A96F-ADDED8E5DC2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1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4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600" b="1" dirty="0">
                <a:solidFill>
                  <a:srgbClr val="3284E2"/>
                </a:solidFill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Diagram</a:t>
            </a:r>
            <a:b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ver.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20FB-8D62-4E38-B02C-24C611861D89}"/>
              </a:ext>
            </a:extLst>
          </p:cNvPr>
          <p:cNvSpPr txBox="1"/>
          <p:nvPr/>
        </p:nvSpPr>
        <p:spPr>
          <a:xfrm>
            <a:off x="209025" y="2756990"/>
            <a:ext cx="38701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유저 타입에 따른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접근 제한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관리자⊃직원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업무 다양한 버전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44BA4-882E-4731-A525-352DF5FCF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58332"/>
            <a:ext cx="3600400" cy="46268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43E299-1EEB-4E5D-A9D8-A6CD1AB4AA70}"/>
              </a:ext>
            </a:extLst>
          </p:cNvPr>
          <p:cNvSpPr/>
          <p:nvPr/>
        </p:nvSpPr>
        <p:spPr>
          <a:xfrm>
            <a:off x="4644008" y="2846275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69B15F-1B66-4609-AE6D-58D0E044D9F3}"/>
              </a:ext>
            </a:extLst>
          </p:cNvPr>
          <p:cNvSpPr/>
          <p:nvPr/>
        </p:nvSpPr>
        <p:spPr>
          <a:xfrm>
            <a:off x="6588224" y="2699185"/>
            <a:ext cx="1728192" cy="52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D2513-C764-4269-9854-446FE8087272}"/>
              </a:ext>
            </a:extLst>
          </p:cNvPr>
          <p:cNvSpPr/>
          <p:nvPr/>
        </p:nvSpPr>
        <p:spPr>
          <a:xfrm>
            <a:off x="5220072" y="3579862"/>
            <a:ext cx="2520280" cy="623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3E8F5-79C6-401D-9664-E2691A49F408}"/>
              </a:ext>
            </a:extLst>
          </p:cNvPr>
          <p:cNvSpPr/>
          <p:nvPr/>
        </p:nvSpPr>
        <p:spPr>
          <a:xfrm>
            <a:off x="395536" y="48351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830DC2-A18A-4770-83EE-77EA34FCAD8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9" y="411511"/>
            <a:ext cx="2828967" cy="43204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3779912" y="380401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929263" y="699542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D27B8C4-C521-465F-A1BF-61210D43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6" y="493084"/>
            <a:ext cx="2828967" cy="413340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6732240" y="627534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830B0-4B1F-41A9-8235-F87B5DA18B65}"/>
              </a:ext>
            </a:extLst>
          </p:cNvPr>
          <p:cNvSpPr txBox="1"/>
          <p:nvPr/>
        </p:nvSpPr>
        <p:spPr>
          <a:xfrm>
            <a:off x="7499042" y="342874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5A08F5E-096A-4640-B013-A64F10C59C2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47264"/>
            <a:ext cx="1935792" cy="3433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4884"/>
            <a:ext cx="194879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69" y="1145757"/>
            <a:ext cx="1948799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타입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44E17-A8B8-45D3-8505-5D4AECF0E749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0DA50-5BFA-42FC-B00E-EEF5025D11B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37826"/>
            <a:ext cx="1935792" cy="3423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2" y="1140717"/>
            <a:ext cx="194113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08" y="1131590"/>
            <a:ext cx="1938120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업무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업무 선택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대상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1" idx="1"/>
          </p:cNvCxnSpPr>
          <p:nvPr/>
        </p:nvCxnSpPr>
        <p:spPr>
          <a:xfrm rot="5400000" flipH="1" flipV="1">
            <a:off x="2644221" y="-591981"/>
            <a:ext cx="427466" cy="4148172"/>
          </a:xfrm>
          <a:prstGeom prst="bentConnector2">
            <a:avLst/>
          </a:prstGeom>
          <a:ln w="28575">
            <a:solidFill>
              <a:srgbClr val="3960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94B-2F65-4C9F-AF61-BE9777EB5541}"/>
              </a:ext>
            </a:extLst>
          </p:cNvPr>
          <p:cNvSpPr txBox="1"/>
          <p:nvPr/>
        </p:nvSpPr>
        <p:spPr>
          <a:xfrm>
            <a:off x="5357775" y="1049829"/>
            <a:ext cx="2795625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D88C6-7BA0-407D-BD6B-E23E0C08CCE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CD34A-0636-41CD-B74C-F5221401788B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08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35" y="1138475"/>
            <a:ext cx="1935792" cy="3411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" y="1153978"/>
            <a:ext cx="1941139" cy="33956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6" y="1131590"/>
            <a:ext cx="1938120" cy="34115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FF1C1-73BB-41A4-A204-088754AB2E67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573714" y="617105"/>
            <a:ext cx="194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공간별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467544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2771800" y="617105"/>
            <a:ext cx="20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616500" y="1013705"/>
            <a:ext cx="1343697" cy="0"/>
          </a:xfrm>
          <a:prstGeom prst="line">
            <a:avLst/>
          </a:prstGeom>
          <a:ln w="38100">
            <a:solidFill>
              <a:srgbClr val="3676A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5195617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직원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4716016" y="1013705"/>
            <a:ext cx="1343697" cy="0"/>
          </a:xfrm>
          <a:prstGeom prst="line">
            <a:avLst/>
          </a:prstGeom>
          <a:ln w="38100">
            <a:solidFill>
              <a:srgbClr val="4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EE10B6-012F-49C2-A863-B09D0A2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44" y="1132863"/>
            <a:ext cx="1938120" cy="3408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2CB09-DDFB-492F-A18D-64431F4EB362}"/>
              </a:ext>
            </a:extLst>
          </p:cNvPr>
          <p:cNvSpPr txBox="1"/>
          <p:nvPr/>
        </p:nvSpPr>
        <p:spPr>
          <a:xfrm>
            <a:off x="7283849" y="61989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상세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33900C-56B2-4715-8C13-87022DACD130}"/>
              </a:ext>
            </a:extLst>
          </p:cNvPr>
          <p:cNvCxnSpPr>
            <a:cxnSpLocks/>
          </p:cNvCxnSpPr>
          <p:nvPr/>
        </p:nvCxnSpPr>
        <p:spPr>
          <a:xfrm>
            <a:off x="6804248" y="1016497"/>
            <a:ext cx="1343697" cy="0"/>
          </a:xfrm>
          <a:prstGeom prst="line">
            <a:avLst/>
          </a:prstGeom>
          <a:ln w="38100">
            <a:solidFill>
              <a:srgbClr val="49D4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2898C-30CF-4FBE-AEF9-FDF5FF6C1946}"/>
              </a:ext>
            </a:extLst>
          </p:cNvPr>
          <p:cNvSpPr/>
          <p:nvPr/>
        </p:nvSpPr>
        <p:spPr>
          <a:xfrm>
            <a:off x="358466" y="1505809"/>
            <a:ext cx="897297" cy="330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AC85A0-B6D4-4717-AB1F-1DAF4C5A57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81102" y="2678398"/>
            <a:ext cx="933411" cy="7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각형 11">
            <a:extLst>
              <a:ext uri="{FF2B5EF4-FFF2-40B4-BE49-F238E27FC236}">
                <a16:creationId xmlns:a16="http://schemas.microsoft.com/office/drawing/2014/main" id="{C493CCDC-5531-455B-8427-36D4A142AE20}"/>
              </a:ext>
            </a:extLst>
          </p:cNvPr>
          <p:cNvSpPr/>
          <p:nvPr/>
        </p:nvSpPr>
        <p:spPr>
          <a:xfrm>
            <a:off x="2114512" y="2298929"/>
            <a:ext cx="1478569" cy="101300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&lt;&lt;servlet&gt;&gt;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7F8E1-EE11-4704-AD92-3CB718F159E3}"/>
              </a:ext>
            </a:extLst>
          </p:cNvPr>
          <p:cNvCxnSpPr>
            <a:cxnSpLocks/>
          </p:cNvCxnSpPr>
          <p:nvPr/>
        </p:nvCxnSpPr>
        <p:spPr>
          <a:xfrm flipV="1">
            <a:off x="3099783" y="1993341"/>
            <a:ext cx="324559" cy="40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EB35CC-6303-4B88-8548-C5BE88072B03}"/>
              </a:ext>
            </a:extLst>
          </p:cNvPr>
          <p:cNvGrpSpPr/>
          <p:nvPr/>
        </p:nvGrpSpPr>
        <p:grpSpPr>
          <a:xfrm>
            <a:off x="4007001" y="3664085"/>
            <a:ext cx="1054762" cy="625979"/>
            <a:chOff x="5396459" y="4655969"/>
            <a:chExt cx="1406349" cy="834638"/>
          </a:xfrm>
        </p:grpSpPr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FB04934-6EFF-40B2-937E-120CA86860F5}"/>
                </a:ext>
              </a:extLst>
            </p:cNvPr>
            <p:cNvSpPr/>
            <p:nvPr/>
          </p:nvSpPr>
          <p:spPr>
            <a:xfrm>
              <a:off x="5801185" y="4655969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D9CB83A4-3EAE-4F46-97B5-AAA694960AE7}"/>
                </a:ext>
              </a:extLst>
            </p:cNvPr>
            <p:cNvSpPr/>
            <p:nvPr/>
          </p:nvSpPr>
          <p:spPr>
            <a:xfrm>
              <a:off x="5651133" y="476858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DBAD7A6F-5F08-4AC6-ABC7-4DC869C19A8E}"/>
                </a:ext>
              </a:extLst>
            </p:cNvPr>
            <p:cNvSpPr/>
            <p:nvPr/>
          </p:nvSpPr>
          <p:spPr>
            <a:xfrm>
              <a:off x="5523796" y="487834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0A81BE17-E713-4EE7-840E-5C860DEC7CD3}"/>
                </a:ext>
              </a:extLst>
            </p:cNvPr>
            <p:cNvSpPr/>
            <p:nvPr/>
          </p:nvSpPr>
          <p:spPr>
            <a:xfrm>
              <a:off x="5396459" y="4962100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4B783F-B221-49FC-82CE-FF960474094D}"/>
              </a:ext>
            </a:extLst>
          </p:cNvPr>
          <p:cNvCxnSpPr>
            <a:cxnSpLocks/>
          </p:cNvCxnSpPr>
          <p:nvPr/>
        </p:nvCxnSpPr>
        <p:spPr>
          <a:xfrm>
            <a:off x="5071992" y="3898108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340AF-4338-4CDF-A243-3C53BA063062}"/>
              </a:ext>
            </a:extLst>
          </p:cNvPr>
          <p:cNvSpPr/>
          <p:nvPr/>
        </p:nvSpPr>
        <p:spPr>
          <a:xfrm>
            <a:off x="3434924" y="1505810"/>
            <a:ext cx="751217" cy="85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Factory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6CD9A0-19AC-459D-8987-E408CEB7EF93}"/>
              </a:ext>
            </a:extLst>
          </p:cNvPr>
          <p:cNvCxnSpPr>
            <a:cxnSpLocks/>
          </p:cNvCxnSpPr>
          <p:nvPr/>
        </p:nvCxnSpPr>
        <p:spPr>
          <a:xfrm>
            <a:off x="4093491" y="2393780"/>
            <a:ext cx="379165" cy="1158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FD1D3-FEE3-4A61-B022-658BD9EE8DF7}"/>
              </a:ext>
            </a:extLst>
          </p:cNvPr>
          <p:cNvGrpSpPr/>
          <p:nvPr/>
        </p:nvGrpSpPr>
        <p:grpSpPr>
          <a:xfrm>
            <a:off x="2326230" y="3768398"/>
            <a:ext cx="1054762" cy="625979"/>
            <a:chOff x="6890586" y="1430389"/>
            <a:chExt cx="1406349" cy="834638"/>
          </a:xfrm>
          <a:solidFill>
            <a:schemeClr val="accent1">
              <a:lumMod val="7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DC07C3-198C-4387-AEEC-2DD7982582FF}"/>
                </a:ext>
              </a:extLst>
            </p:cNvPr>
            <p:cNvSpPr/>
            <p:nvPr/>
          </p:nvSpPr>
          <p:spPr>
            <a:xfrm>
              <a:off x="7295312" y="143038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46CF6-0558-4AAE-A6C4-926A560D8AED}"/>
                </a:ext>
              </a:extLst>
            </p:cNvPr>
            <p:cNvSpPr/>
            <p:nvPr/>
          </p:nvSpPr>
          <p:spPr>
            <a:xfrm>
              <a:off x="7145260" y="154300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52DD85-2F1F-4C55-92E8-AE8692DE4C6C}"/>
                </a:ext>
              </a:extLst>
            </p:cNvPr>
            <p:cNvSpPr/>
            <p:nvPr/>
          </p:nvSpPr>
          <p:spPr>
            <a:xfrm>
              <a:off x="7017923" y="165276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037CE6-BAA9-4438-A733-FBA7C1949180}"/>
                </a:ext>
              </a:extLst>
            </p:cNvPr>
            <p:cNvSpPr/>
            <p:nvPr/>
          </p:nvSpPr>
          <p:spPr>
            <a:xfrm>
              <a:off x="6890586" y="1736520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306496-751A-4703-A895-F57998CA0B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0484" y="3311937"/>
            <a:ext cx="3312" cy="4431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C672C6-9491-4216-B2B3-9E89AEF21C79}"/>
              </a:ext>
            </a:extLst>
          </p:cNvPr>
          <p:cNvGrpSpPr/>
          <p:nvPr/>
        </p:nvGrpSpPr>
        <p:grpSpPr>
          <a:xfrm>
            <a:off x="1117480" y="3977075"/>
            <a:ext cx="1198910" cy="379373"/>
            <a:chOff x="1489972" y="5471203"/>
            <a:chExt cx="1930976" cy="33739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BDB906-354F-47A9-860F-7A255CA8E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808595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AFF0AB1-A459-432C-9391-2BB2C75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650301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7BF3F2-ABDB-42E9-9BFF-6FE5D4D39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471203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738507-FAE5-42EE-95D3-2995F8C89009}"/>
              </a:ext>
            </a:extLst>
          </p:cNvPr>
          <p:cNvGrpSpPr/>
          <p:nvPr/>
        </p:nvGrpSpPr>
        <p:grpSpPr>
          <a:xfrm>
            <a:off x="2070779" y="978725"/>
            <a:ext cx="5396988" cy="3829145"/>
            <a:chOff x="3816990" y="1361457"/>
            <a:chExt cx="7323589" cy="4057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3D0270-0AE5-465D-A328-2F6F8EEF71C8}"/>
                </a:ext>
              </a:extLst>
            </p:cNvPr>
            <p:cNvSpPr/>
            <p:nvPr/>
          </p:nvSpPr>
          <p:spPr>
            <a:xfrm>
              <a:off x="3816990" y="1560370"/>
              <a:ext cx="7323589" cy="38589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6FDD61-DCA9-44F9-BD71-C08DC51925C2}"/>
                </a:ext>
              </a:extLst>
            </p:cNvPr>
            <p:cNvSpPr/>
            <p:nvPr/>
          </p:nvSpPr>
          <p:spPr>
            <a:xfrm>
              <a:off x="5909202" y="1361457"/>
              <a:ext cx="3330430" cy="31073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servlet container</a:t>
              </a:r>
              <a:endPara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원통형 42">
            <a:extLst>
              <a:ext uri="{FF2B5EF4-FFF2-40B4-BE49-F238E27FC236}">
                <a16:creationId xmlns:a16="http://schemas.microsoft.com/office/drawing/2014/main" id="{37CD46E6-F597-4B0E-9B3A-F324E8019AE0}"/>
              </a:ext>
            </a:extLst>
          </p:cNvPr>
          <p:cNvSpPr/>
          <p:nvPr/>
        </p:nvSpPr>
        <p:spPr>
          <a:xfrm>
            <a:off x="8115368" y="2125090"/>
            <a:ext cx="900576" cy="1126769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b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8C7012-B264-420B-B401-DFD5051795D2}"/>
              </a:ext>
            </a:extLst>
          </p:cNvPr>
          <p:cNvSpPr/>
          <p:nvPr/>
        </p:nvSpPr>
        <p:spPr>
          <a:xfrm>
            <a:off x="7164290" y="2405652"/>
            <a:ext cx="1058248" cy="550853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4E2C9-55F2-42DF-BB6C-A67BE8204CAC}"/>
              </a:ext>
            </a:extLst>
          </p:cNvPr>
          <p:cNvSpPr txBox="1"/>
          <p:nvPr/>
        </p:nvSpPr>
        <p:spPr>
          <a:xfrm>
            <a:off x="1269937" y="3755113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89667-2F94-453B-97A1-F41AB77695BE}"/>
              </a:ext>
            </a:extLst>
          </p:cNvPr>
          <p:cNvSpPr txBox="1"/>
          <p:nvPr/>
        </p:nvSpPr>
        <p:spPr>
          <a:xfrm>
            <a:off x="1267366" y="2399645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1002DB-CE07-4092-99CB-AD0DF2564EB6}"/>
              </a:ext>
            </a:extLst>
          </p:cNvPr>
          <p:cNvCxnSpPr>
            <a:cxnSpLocks/>
          </p:cNvCxnSpPr>
          <p:nvPr/>
        </p:nvCxnSpPr>
        <p:spPr>
          <a:xfrm flipV="1">
            <a:off x="4939005" y="2191971"/>
            <a:ext cx="0" cy="1394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F83965-E6EE-45ED-B2FB-10538A75D37D}"/>
              </a:ext>
            </a:extLst>
          </p:cNvPr>
          <p:cNvSpPr/>
          <p:nvPr/>
        </p:nvSpPr>
        <p:spPr>
          <a:xfrm>
            <a:off x="4360948" y="1649026"/>
            <a:ext cx="1301390" cy="52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C52C3BC-71E7-4145-84B1-15B5416B8E83}"/>
              </a:ext>
            </a:extLst>
          </p:cNvPr>
          <p:cNvCxnSpPr>
            <a:cxnSpLocks/>
          </p:cNvCxnSpPr>
          <p:nvPr/>
        </p:nvCxnSpPr>
        <p:spPr>
          <a:xfrm flipH="1">
            <a:off x="5071992" y="4048731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5A88673-B6EA-41C0-AC1E-1984AD013A20}"/>
              </a:ext>
            </a:extLst>
          </p:cNvPr>
          <p:cNvCxnSpPr>
            <a:cxnSpLocks/>
          </p:cNvCxnSpPr>
          <p:nvPr/>
        </p:nvCxnSpPr>
        <p:spPr>
          <a:xfrm flipH="1" flipV="1">
            <a:off x="4007002" y="2418811"/>
            <a:ext cx="359427" cy="1088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3B26968-ACAE-4C4F-BD3C-695932968916}"/>
              </a:ext>
            </a:extLst>
          </p:cNvPr>
          <p:cNvCxnSpPr>
            <a:cxnSpLocks/>
          </p:cNvCxnSpPr>
          <p:nvPr/>
        </p:nvCxnSpPr>
        <p:spPr>
          <a:xfrm flipH="1">
            <a:off x="3033004" y="1921592"/>
            <a:ext cx="357475" cy="437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15196C-0E95-4ACD-9E00-011AD32594CC}"/>
              </a:ext>
            </a:extLst>
          </p:cNvPr>
          <p:cNvCxnSpPr>
            <a:cxnSpLocks/>
          </p:cNvCxnSpPr>
          <p:nvPr/>
        </p:nvCxnSpPr>
        <p:spPr>
          <a:xfrm>
            <a:off x="3499417" y="3009095"/>
            <a:ext cx="714959" cy="6278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530D94-A0A1-4259-B021-DCCC599777EC}"/>
              </a:ext>
            </a:extLst>
          </p:cNvPr>
          <p:cNvCxnSpPr>
            <a:cxnSpLocks/>
          </p:cNvCxnSpPr>
          <p:nvPr/>
        </p:nvCxnSpPr>
        <p:spPr>
          <a:xfrm flipH="1" flipV="1">
            <a:off x="3398380" y="3083024"/>
            <a:ext cx="705926" cy="6368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AAB66B-65B4-4A77-B93B-6CAE6C1772F2}"/>
              </a:ext>
            </a:extLst>
          </p:cNvPr>
          <p:cNvSpPr/>
          <p:nvPr/>
        </p:nvSpPr>
        <p:spPr>
          <a:xfrm>
            <a:off x="5534786" y="2399646"/>
            <a:ext cx="1732137" cy="221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DC90AC-F551-4698-8EA9-7851CB3FAC63}"/>
              </a:ext>
            </a:extLst>
          </p:cNvPr>
          <p:cNvSpPr/>
          <p:nvPr/>
        </p:nvSpPr>
        <p:spPr>
          <a:xfrm>
            <a:off x="6112422" y="2478442"/>
            <a:ext cx="751217" cy="3963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BEF145-3F43-4DFD-976A-507A28680D9A}"/>
              </a:ext>
            </a:extLst>
          </p:cNvPr>
          <p:cNvGrpSpPr/>
          <p:nvPr/>
        </p:nvGrpSpPr>
        <p:grpSpPr>
          <a:xfrm>
            <a:off x="5919795" y="3111368"/>
            <a:ext cx="1092271" cy="541517"/>
            <a:chOff x="7855702" y="4336253"/>
            <a:chExt cx="1256297" cy="722023"/>
          </a:xfrm>
          <a:solidFill>
            <a:srgbClr val="FFC000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40BF9B-661D-42CD-BA30-039ECB180BAE}"/>
                </a:ext>
              </a:extLst>
            </p:cNvPr>
            <p:cNvSpPr/>
            <p:nvPr/>
          </p:nvSpPr>
          <p:spPr>
            <a:xfrm>
              <a:off x="8110376" y="433625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B34B4F-40C5-4A17-B436-E5D1985D6729}"/>
                </a:ext>
              </a:extLst>
            </p:cNvPr>
            <p:cNvSpPr/>
            <p:nvPr/>
          </p:nvSpPr>
          <p:spPr>
            <a:xfrm>
              <a:off x="7983039" y="444601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816D0B-0256-4D8E-928C-FAC19B2A0730}"/>
                </a:ext>
              </a:extLst>
            </p:cNvPr>
            <p:cNvSpPr/>
            <p:nvPr/>
          </p:nvSpPr>
          <p:spPr>
            <a:xfrm>
              <a:off x="7855702" y="452976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mapper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3CFF11-AAE1-4998-BCF3-A935EB032600}"/>
              </a:ext>
            </a:extLst>
          </p:cNvPr>
          <p:cNvGrpSpPr/>
          <p:nvPr/>
        </p:nvGrpSpPr>
        <p:grpSpPr>
          <a:xfrm>
            <a:off x="5834686" y="3869574"/>
            <a:ext cx="1177382" cy="637048"/>
            <a:chOff x="7779198" y="5160509"/>
            <a:chExt cx="1569843" cy="849397"/>
          </a:xfrm>
          <a:solidFill>
            <a:srgbClr val="FFC000"/>
          </a:solidFill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B36A612-F9F2-42BE-92BB-B227A814685B}"/>
                </a:ext>
              </a:extLst>
            </p:cNvPr>
            <p:cNvSpPr/>
            <p:nvPr/>
          </p:nvSpPr>
          <p:spPr>
            <a:xfrm>
              <a:off x="7952372" y="5160509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2B08A9-293C-4248-BAC0-ACCE51CC30D8}"/>
                </a:ext>
              </a:extLst>
            </p:cNvPr>
            <p:cNvSpPr/>
            <p:nvPr/>
          </p:nvSpPr>
          <p:spPr>
            <a:xfrm>
              <a:off x="7857423" y="522650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0EF4A-B80F-4B59-A155-DEDEB186DE88}"/>
                </a:ext>
              </a:extLst>
            </p:cNvPr>
            <p:cNvSpPr/>
            <p:nvPr/>
          </p:nvSpPr>
          <p:spPr>
            <a:xfrm>
              <a:off x="7779198" y="527543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657B3E-8076-433D-8E11-747D9D4020A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88030" y="2874823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9D09E2-09A4-48AF-8F04-F0DEFB009B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88316" y="3694023"/>
            <a:ext cx="0" cy="183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EDAE596-6978-48CC-BC4B-C17789ABB8E9}"/>
              </a:ext>
            </a:extLst>
          </p:cNvPr>
          <p:cNvSpPr txBox="1"/>
          <p:nvPr/>
        </p:nvSpPr>
        <p:spPr>
          <a:xfrm>
            <a:off x="358468" y="1166427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6E1A51E8-C543-45D1-8DFD-883791DE0D55}"/>
              </a:ext>
            </a:extLst>
          </p:cNvPr>
          <p:cNvSpPr/>
          <p:nvPr/>
        </p:nvSpPr>
        <p:spPr>
          <a:xfrm>
            <a:off x="574984" y="3212433"/>
            <a:ext cx="453392" cy="66550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rapezoid 13">
            <a:extLst>
              <a:ext uri="{FF2B5EF4-FFF2-40B4-BE49-F238E27FC236}">
                <a16:creationId xmlns:a16="http://schemas.microsoft.com/office/drawing/2014/main" id="{96443847-0B15-4941-820B-2DAABB61D7F3}"/>
              </a:ext>
            </a:extLst>
          </p:cNvPr>
          <p:cNvSpPr/>
          <p:nvPr/>
        </p:nvSpPr>
        <p:spPr>
          <a:xfrm>
            <a:off x="431791" y="2366618"/>
            <a:ext cx="715922" cy="508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79D96-F968-48D6-BDC8-D079AE3765EF}"/>
              </a:ext>
            </a:extLst>
          </p:cNvPr>
          <p:cNvSpPr txBox="1"/>
          <p:nvPr/>
        </p:nvSpPr>
        <p:spPr>
          <a:xfrm>
            <a:off x="8048646" y="1763725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86BA12E1-2BDF-4ADE-A30B-1EC555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F7D96-D671-456F-B0A4-22D1B58635A1}"/>
              </a:ext>
            </a:extLst>
          </p:cNvPr>
          <p:cNvSpPr/>
          <p:nvPr/>
        </p:nvSpPr>
        <p:spPr>
          <a:xfrm>
            <a:off x="342587" y="5397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Model2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F63D45-6042-4F2C-921A-A15C3A0951F6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4D7E-C8D6-48E9-8529-DCDBC6C0DBB5}"/>
              </a:ext>
            </a:extLst>
          </p:cNvPr>
          <p:cNvSpPr txBox="1"/>
          <p:nvPr/>
        </p:nvSpPr>
        <p:spPr>
          <a:xfrm>
            <a:off x="5948499" y="2086598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F5741774-00DB-49D5-9487-0C6A802D17FB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C0018B-95E1-4876-B5D1-797C82FB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5777630" cy="514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9C242-23A0-4332-B16C-A04C1C2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54" y="0"/>
            <a:ext cx="5777630" cy="514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140477-D889-41DC-BC93-71FAB491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74" y="1196542"/>
            <a:ext cx="6257922" cy="34400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D63A3-0EAC-4FC2-BDD7-CC6C85459A90}"/>
              </a:ext>
            </a:extLst>
          </p:cNvPr>
          <p:cNvSpPr/>
          <p:nvPr/>
        </p:nvSpPr>
        <p:spPr>
          <a:xfrm>
            <a:off x="3329340" y="598487"/>
            <a:ext cx="2299001" cy="364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68F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73AE5-B308-4589-B0BB-1417A7FECC1E}"/>
              </a:ext>
            </a:extLst>
          </p:cNvPr>
          <p:cNvGrpSpPr/>
          <p:nvPr/>
        </p:nvGrpSpPr>
        <p:grpSpPr>
          <a:xfrm>
            <a:off x="424063" y="2393835"/>
            <a:ext cx="4971511" cy="2410163"/>
            <a:chOff x="319919" y="2211710"/>
            <a:chExt cx="5332201" cy="23261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A7BF-D2FD-4C11-8CA8-70C37E21E79E}"/>
                </a:ext>
              </a:extLst>
            </p:cNvPr>
            <p:cNvSpPr/>
            <p:nvPr/>
          </p:nvSpPr>
          <p:spPr>
            <a:xfrm>
              <a:off x="1340067" y="2211710"/>
              <a:ext cx="4312053" cy="2326137"/>
            </a:xfrm>
            <a:prstGeom prst="rect">
              <a:avLst/>
            </a:prstGeom>
            <a:noFill/>
            <a:ln w="28575">
              <a:solidFill>
                <a:srgbClr val="447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7C32D-CF08-4252-9F31-952F9727AB23}"/>
                </a:ext>
              </a:extLst>
            </p:cNvPr>
            <p:cNvSpPr/>
            <p:nvPr/>
          </p:nvSpPr>
          <p:spPr>
            <a:xfrm>
              <a:off x="319919" y="2798310"/>
              <a:ext cx="1043972" cy="936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</a:t>
              </a:r>
              <a:br>
                <a:rPr lang="en-US" altLang="ko-KR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D37449-49BD-4523-84A8-379714AA1497}"/>
              </a:ext>
            </a:extLst>
          </p:cNvPr>
          <p:cNvGrpSpPr/>
          <p:nvPr/>
        </p:nvGrpSpPr>
        <p:grpSpPr>
          <a:xfrm>
            <a:off x="5492196" y="2384876"/>
            <a:ext cx="3592615" cy="2419122"/>
            <a:chOff x="5834572" y="2136496"/>
            <a:chExt cx="3660889" cy="23402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842C1-4FFB-495F-BD81-AC52A5C464AE}"/>
                </a:ext>
              </a:extLst>
            </p:cNvPr>
            <p:cNvSpPr/>
            <p:nvPr/>
          </p:nvSpPr>
          <p:spPr>
            <a:xfrm>
              <a:off x="5834572" y="2136496"/>
              <a:ext cx="2364748" cy="2340236"/>
            </a:xfrm>
            <a:prstGeom prst="rect">
              <a:avLst/>
            </a:prstGeom>
            <a:noFill/>
            <a:ln w="28575">
              <a:solidFill>
                <a:srgbClr val="8E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A2F68-E970-4550-80EF-1895F2817368}"/>
                </a:ext>
              </a:extLst>
            </p:cNvPr>
            <p:cNvSpPr/>
            <p:nvPr/>
          </p:nvSpPr>
          <p:spPr>
            <a:xfrm>
              <a:off x="8199318" y="2802847"/>
              <a:ext cx="1296143" cy="826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</a:t>
              </a:r>
              <a:endParaRPr lang="en-US" altLang="ko-KR" b="1" dirty="0">
                <a:solidFill>
                  <a:srgbClr val="8E0C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05A8C-8BB7-49D5-BDEE-E4AEA0B496FD}"/>
              </a:ext>
            </a:extLst>
          </p:cNvPr>
          <p:cNvSpPr/>
          <p:nvPr/>
        </p:nvSpPr>
        <p:spPr>
          <a:xfrm>
            <a:off x="1375205" y="949384"/>
            <a:ext cx="6437638" cy="1387155"/>
          </a:xfrm>
          <a:prstGeom prst="rect">
            <a:avLst/>
          </a:prstGeom>
          <a:noFill/>
          <a:ln w="28575">
            <a:solidFill>
              <a:srgbClr val="06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F68C2-EBAD-4342-BBDC-7FE69529614B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924CB-7598-450E-ABED-DF10A783A1A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CDE10-325E-4CDA-A2E1-D5A7D74180DF}"/>
              </a:ext>
            </a:extLst>
          </p:cNvPr>
          <p:cNvSpPr/>
          <p:nvPr/>
        </p:nvSpPr>
        <p:spPr>
          <a:xfrm>
            <a:off x="395536" y="411510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F1487-5F30-43EF-8D69-6B3E7109530B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A9D8B3-6347-4A1D-BCA4-3D8C371FE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60388"/>
            <a:ext cx="7632847" cy="4016363"/>
          </a:xfrm>
          <a:prstGeom prst="rect">
            <a:avLst/>
          </a:prstGeom>
        </p:spPr>
      </p:pic>
      <p:sp>
        <p:nvSpPr>
          <p:cNvPr id="5" name="사다리꼴 4">
            <a:extLst>
              <a:ext uri="{FF2B5EF4-FFF2-40B4-BE49-F238E27FC236}">
                <a16:creationId xmlns:a16="http://schemas.microsoft.com/office/drawing/2014/main" id="{FEC8A000-BAA3-4557-AFEA-1A4CEB70F5A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2C4D0A-2AEF-44E8-B542-1E33D16DA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44439"/>
              </p:ext>
            </p:extLst>
          </p:nvPr>
        </p:nvGraphicFramePr>
        <p:xfrm>
          <a:off x="4499992" y="584498"/>
          <a:ext cx="3758368" cy="429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76">
                  <a:extLst>
                    <a:ext uri="{9D8B030D-6E8A-4147-A177-3AD203B41FA5}">
                      <a16:colId xmlns:a16="http://schemas.microsoft.com/office/drawing/2014/main" val="1820296892"/>
                    </a:ext>
                  </a:extLst>
                </a:gridCol>
                <a:gridCol w="1509665">
                  <a:extLst>
                    <a:ext uri="{9D8B030D-6E8A-4147-A177-3AD203B41FA5}">
                      <a16:colId xmlns:a16="http://schemas.microsoft.com/office/drawing/2014/main" val="1352339428"/>
                    </a:ext>
                  </a:extLst>
                </a:gridCol>
                <a:gridCol w="569527">
                  <a:extLst>
                    <a:ext uri="{9D8B030D-6E8A-4147-A177-3AD203B41FA5}">
                      <a16:colId xmlns:a16="http://schemas.microsoft.com/office/drawing/2014/main" val="456435313"/>
                    </a:ext>
                  </a:extLst>
                </a:gridCol>
              </a:tblGrid>
              <a:tr h="288026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28348"/>
                  </a:ext>
                </a:extLst>
              </a:tr>
              <a:tr h="288026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41308"/>
                  </a:ext>
                </a:extLst>
              </a:tr>
              <a:tr h="288026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088118"/>
                  </a:ext>
                </a:extLst>
              </a:tr>
              <a:tr h="288026">
                <a:tc rowSpan="2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2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458496"/>
                  </a:ext>
                </a:extLst>
              </a:tr>
              <a:tr h="288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62106"/>
                  </a:ext>
                </a:extLst>
              </a:tr>
              <a:tr h="276199">
                <a:tc rowSpan="4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 관련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692419"/>
                  </a:ext>
                </a:extLst>
              </a:tr>
              <a:tr h="288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관련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560268"/>
                  </a:ext>
                </a:extLst>
              </a:tr>
              <a:tr h="288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스태프 관련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84225"/>
                  </a:ext>
                </a:extLst>
              </a:tr>
              <a:tr h="288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628745"/>
                  </a:ext>
                </a:extLst>
              </a:tr>
              <a:tr h="283799">
                <a:tc rowSpan="3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616604"/>
                  </a:ext>
                </a:extLst>
              </a:tr>
              <a:tr h="288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493331"/>
                  </a:ext>
                </a:extLst>
              </a:tr>
              <a:tr h="2880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453409"/>
                  </a:ext>
                </a:extLst>
              </a:tr>
              <a:tr h="316904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32899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92203EE-0837-4379-B99E-B268F023B19A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1635E5-A839-49E5-A18C-C8919BB2D6F8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60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36" idx="1"/>
          </p:cNvCxnSpPr>
          <p:nvPr/>
        </p:nvCxnSpPr>
        <p:spPr>
          <a:xfrm rot="5400000" flipH="1" flipV="1">
            <a:off x="3822095" y="932380"/>
            <a:ext cx="773952" cy="1445939"/>
          </a:xfrm>
          <a:prstGeom prst="bentConnector2">
            <a:avLst/>
          </a:prstGeom>
          <a:ln w="28575">
            <a:solidFill>
              <a:srgbClr val="407FA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051D5-C3F6-4665-BB88-049BB95CD1C2}"/>
              </a:ext>
            </a:extLst>
          </p:cNvPr>
          <p:cNvSpPr txBox="1"/>
          <p:nvPr/>
        </p:nvSpPr>
        <p:spPr>
          <a:xfrm>
            <a:off x="5203260" y="984644"/>
            <a:ext cx="2517713" cy="25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9D8DA-C1FE-4932-9D34-988C4A3CAEC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CD6C9-0EC0-4110-A9FB-801035BBF35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29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16F827-44DA-478D-9F57-92ACA9CC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93591"/>
              </p:ext>
            </p:extLst>
          </p:nvPr>
        </p:nvGraphicFramePr>
        <p:xfrm>
          <a:off x="1043608" y="1044246"/>
          <a:ext cx="7380820" cy="383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440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Java,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SQL, HTML5, CSS3, XML, JSON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440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Eclipse, GitHub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44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44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1.8.0_171, Eclipse IDE for Java EE Developers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44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Database 10g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52660"/>
                  </a:ext>
                </a:extLst>
              </a:tr>
              <a:tr h="44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7 64bit Professional K 2009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78282"/>
                  </a:ext>
                </a:extLst>
              </a:tr>
              <a:tr h="44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Core™ i7-4790 CPU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49071"/>
                  </a:ext>
                </a:extLst>
              </a:tr>
              <a:tr h="44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Framework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Mybatis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3.4.5, jQuery 3.3.1, Junit test,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WireFrame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248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0ABA1-DAB5-42C7-9B07-DD56B2428601}"/>
              </a:ext>
            </a:extLst>
          </p:cNvPr>
          <p:cNvSpPr/>
          <p:nvPr/>
        </p:nvSpPr>
        <p:spPr>
          <a:xfrm>
            <a:off x="395536" y="4321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B0BB0-D4E8-4557-AD55-356E7E4391F5}"/>
              </a:ext>
            </a:extLst>
          </p:cNvPr>
          <p:cNvSpPr/>
          <p:nvPr/>
        </p:nvSpPr>
        <p:spPr>
          <a:xfrm>
            <a:off x="349817" y="-164554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EBE5BBF-570D-4B6F-9ED3-8E42064989E3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6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EF4E7-A498-479E-93BB-6D97D229A04C}"/>
              </a:ext>
            </a:extLst>
          </p:cNvPr>
          <p:cNvSpPr/>
          <p:nvPr/>
        </p:nvSpPr>
        <p:spPr>
          <a:xfrm>
            <a:off x="0" y="141962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867B34A2-DED8-4800-8A5E-A2401C6EC8E4}"/>
              </a:ext>
            </a:extLst>
          </p:cNvPr>
          <p:cNvGrpSpPr/>
          <p:nvPr/>
        </p:nvGrpSpPr>
        <p:grpSpPr>
          <a:xfrm>
            <a:off x="-512439" y="1609191"/>
            <a:ext cx="3462133" cy="1967739"/>
            <a:chOff x="1579424" y="378611"/>
            <a:chExt cx="2819889" cy="19677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2BAB5-C807-4B39-8758-EA8F2AC4723D}"/>
                </a:ext>
              </a:extLst>
            </p:cNvPr>
            <p:cNvSpPr txBox="1"/>
            <p:nvPr/>
          </p:nvSpPr>
          <p:spPr>
            <a:xfrm>
              <a:off x="1579424" y="715134"/>
              <a:ext cx="2765965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dirty="0" err="1"/>
                <a:t>select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importance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daily_task</a:t>
              </a:r>
              <a:r>
                <a:rPr lang="ko-KR" altLang="en-US" sz="1200" dirty="0"/>
                <a:t>, </a:t>
              </a:r>
              <a:br>
                <a:rPr lang="en-US" altLang="ko-KR" sz="1200" dirty="0"/>
              </a:br>
              <a:r>
                <a:rPr lang="ko-KR" altLang="en-US" sz="1200" dirty="0" err="1"/>
                <a:t>finisher_id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finisher_name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from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daily_tasks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where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assign_date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200" dirty="0"/>
                <a:t>and </a:t>
              </a:r>
              <a:r>
                <a:rPr lang="ko-KR" altLang="en-US" sz="1200" dirty="0" err="1"/>
                <a:t>assign_type</a:t>
              </a:r>
              <a:r>
                <a:rPr lang="ko-KR" altLang="en-US" sz="1200" dirty="0"/>
                <a:t>='파트’ </a:t>
              </a:r>
              <a:br>
                <a:rPr lang="en-US" altLang="ko-KR" sz="1200" dirty="0"/>
              </a:br>
              <a:r>
                <a:rPr lang="ko-KR" altLang="en-US" sz="1200" dirty="0"/>
                <a:t>and </a:t>
              </a:r>
              <a:r>
                <a:rPr lang="ko-KR" altLang="en-US" sz="1200" dirty="0" err="1"/>
                <a:t>assign_detail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?;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오픈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미들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마감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endParaRPr lang="ko-KR" altLang="en-US" sz="1100" b="1" dirty="0">
                <a:solidFill>
                  <a:srgbClr val="3284E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25E58-41B1-46DC-9EDD-51C5800B60A6}"/>
                </a:ext>
              </a:extLst>
            </p:cNvPr>
            <p:cNvSpPr txBox="1"/>
            <p:nvPr/>
          </p:nvSpPr>
          <p:spPr>
            <a:xfrm>
              <a:off x="1633348" y="378611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 err="1">
                  <a:solidFill>
                    <a:srgbClr val="3284E2"/>
                  </a:solidFill>
                  <a:cs typeface="Arial" pitchFamily="34" charset="0"/>
                </a:rPr>
                <a:t>파트별</a:t>
              </a:r>
              <a:r>
                <a:rPr lang="ko-KR" altLang="en-US" sz="1400" b="1" dirty="0">
                  <a:solidFill>
                    <a:srgbClr val="3284E2"/>
                  </a:solidFill>
                  <a:cs typeface="Arial" pitchFamily="34" charset="0"/>
                </a:rPr>
                <a:t> 업무 보기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3DE4E2-8CB4-4308-91F8-B2757C00CDC8}"/>
              </a:ext>
            </a:extLst>
          </p:cNvPr>
          <p:cNvGrpSpPr/>
          <p:nvPr/>
        </p:nvGrpSpPr>
        <p:grpSpPr>
          <a:xfrm>
            <a:off x="5906488" y="1763079"/>
            <a:ext cx="3138720" cy="1924505"/>
            <a:chOff x="1472557" y="350438"/>
            <a:chExt cx="2765966" cy="1924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C03217-23D2-4AD3-B5BD-F04D491D0A98}"/>
                </a:ext>
              </a:extLst>
            </p:cNvPr>
            <p:cNvSpPr txBox="1"/>
            <p:nvPr/>
          </p:nvSpPr>
          <p:spPr>
            <a:xfrm>
              <a:off x="1472558" y="797615"/>
              <a:ext cx="276596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importance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assign_detail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finisher_id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finisher_name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assign_date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</a:t>
              </a:r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assign_type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='개인';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17711-AAF5-48C2-9DD1-5A2E3618DA45}"/>
                </a:ext>
              </a:extLst>
            </p:cNvPr>
            <p:cNvSpPr txBox="1"/>
            <p:nvPr/>
          </p:nvSpPr>
          <p:spPr>
            <a:xfrm>
              <a:off x="1472557" y="350438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 업무 보기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97" y="1131590"/>
            <a:ext cx="2034432" cy="3620094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3477C5C2-5559-4510-BB5F-C4A53DFE2C58}"/>
              </a:ext>
            </a:extLst>
          </p:cNvPr>
          <p:cNvSpPr/>
          <p:nvPr/>
        </p:nvSpPr>
        <p:spPr>
          <a:xfrm>
            <a:off x="2987824" y="1995686"/>
            <a:ext cx="144016" cy="1538010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 rot="10800000">
            <a:off x="5580362" y="3552065"/>
            <a:ext cx="216024" cy="631974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F6535-E98A-429F-A3DB-803C13009A86}"/>
              </a:ext>
            </a:extLst>
          </p:cNvPr>
          <p:cNvSpPr/>
          <p:nvPr/>
        </p:nvSpPr>
        <p:spPr>
          <a:xfrm>
            <a:off x="395536" y="35273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날짜에 배정된 업무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F7EA8-09D7-4418-BD5E-089689A68DF3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236A3-5F46-473D-AF56-3C118ABBFC37}"/>
              </a:ext>
            </a:extLst>
          </p:cNvPr>
          <p:cNvSpPr/>
          <p:nvPr/>
        </p:nvSpPr>
        <p:spPr>
          <a:xfrm>
            <a:off x="11311" y="1313229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73627-462C-4D52-B64B-44C077B065FA}"/>
              </a:ext>
            </a:extLst>
          </p:cNvPr>
          <p:cNvSpPr/>
          <p:nvPr/>
        </p:nvSpPr>
        <p:spPr>
          <a:xfrm>
            <a:off x="6012160" y="1347614"/>
            <a:ext cx="187220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9" y="1160943"/>
            <a:ext cx="2024460" cy="3620094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>
            <a:off x="5658597" y="3234048"/>
            <a:ext cx="212082" cy="1415665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5B04-0185-4518-9534-010A99CBBC66}"/>
              </a:ext>
            </a:extLst>
          </p:cNvPr>
          <p:cNvSpPr/>
          <p:nvPr/>
        </p:nvSpPr>
        <p:spPr>
          <a:xfrm>
            <a:off x="1043608" y="1692045"/>
            <a:ext cx="4464496" cy="19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MANUAL_TASKS m, SPACE_TYPES s, TASK_TYPES t </a:t>
            </a: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m.space_type_seq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m.task_type_seq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like 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'%?%’(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%: 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448FE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B62A0-BE0B-486C-82C4-394BAF8AC2EC}"/>
              </a:ext>
            </a:extLst>
          </p:cNvPr>
          <p:cNvSpPr/>
          <p:nvPr/>
        </p:nvSpPr>
        <p:spPr>
          <a:xfrm>
            <a:off x="395536" y="339502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b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업무 검색 자동완성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A6B73-B6C2-4D7C-8417-D85B5E534F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06A18E-ADE8-42BC-BF6B-36635C01F7C8}"/>
              </a:ext>
            </a:extLst>
          </p:cNvPr>
          <p:cNvSpPr/>
          <p:nvPr/>
        </p:nvSpPr>
        <p:spPr>
          <a:xfrm>
            <a:off x="0" y="1457402"/>
            <a:ext cx="9144000" cy="2698524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65502B-1D6C-41B2-9CF5-9A53C4B2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1167594"/>
            <a:ext cx="6876256" cy="2808312"/>
          </a:xfrm>
          <a:prstGeom prst="rect">
            <a:avLst/>
          </a:prstGeom>
        </p:spPr>
      </p:pic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20E54540-EAAB-40BD-B47B-4163CC9257EF}"/>
              </a:ext>
            </a:extLst>
          </p:cNvPr>
          <p:cNvSpPr/>
          <p:nvPr/>
        </p:nvSpPr>
        <p:spPr>
          <a:xfrm rot="16200000">
            <a:off x="2330881" y="2850910"/>
            <a:ext cx="180018" cy="2430012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91C4CAC0-A7BB-4C03-91BC-59D10C2ADC4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90B883F4-1221-4B62-A693-7CFDA16DADF1}"/>
              </a:ext>
            </a:extLst>
          </p:cNvPr>
          <p:cNvSpPr/>
          <p:nvPr/>
        </p:nvSpPr>
        <p:spPr>
          <a:xfrm rot="16200000">
            <a:off x="4797060" y="3228856"/>
            <a:ext cx="180020" cy="1674118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64C7ACD8-E809-4669-9925-FE0E9FEE3160}"/>
              </a:ext>
            </a:extLst>
          </p:cNvPr>
          <p:cNvSpPr/>
          <p:nvPr/>
        </p:nvSpPr>
        <p:spPr>
          <a:xfrm rot="16200000">
            <a:off x="6885292" y="3221507"/>
            <a:ext cx="180020" cy="1674118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E9B58-91EC-4D9F-BF0E-F40B2327045D}"/>
              </a:ext>
            </a:extLst>
          </p:cNvPr>
          <p:cNvSpPr txBox="1"/>
          <p:nvPr/>
        </p:nvSpPr>
        <p:spPr>
          <a:xfrm>
            <a:off x="1448782" y="4265714"/>
            <a:ext cx="197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관련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7540B-4B25-49C9-847D-B56DE953DF0B}"/>
              </a:ext>
            </a:extLst>
          </p:cNvPr>
          <p:cNvSpPr txBox="1"/>
          <p:nvPr/>
        </p:nvSpPr>
        <p:spPr>
          <a:xfrm>
            <a:off x="4050011" y="42610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관련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8FCFF6-DFC6-491B-9C5F-3E3D144C19F3}"/>
              </a:ext>
            </a:extLst>
          </p:cNvPr>
          <p:cNvSpPr txBox="1"/>
          <p:nvPr/>
        </p:nvSpPr>
        <p:spPr>
          <a:xfrm>
            <a:off x="6228184" y="42421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 기능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126AA-9106-4F9F-9A05-D25E94C2BD36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8BB456-7A5D-49E0-B87B-77AB6A691E4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6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4" grpId="0" animBg="1"/>
      <p:bldP spid="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499860A-FFA1-47D5-A29C-86C32D5E1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285750" y="1350963"/>
            <a:ext cx="1498600" cy="1498600"/>
          </a:xfrm>
          <a:noFill/>
          <a:ln>
            <a:solidFill>
              <a:srgbClr val="3284E2"/>
            </a:solidFill>
          </a:ln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48824C79-8C6F-4A28-AB95-7DEFB42D6228}"/>
              </a:ext>
            </a:extLst>
          </p:cNvPr>
          <p:cNvPicPr>
            <a:picLocks noGrp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72" y="1351963"/>
            <a:ext cx="1497600" cy="1497600"/>
          </a:xfrm>
          <a:noFill/>
          <a:ln>
            <a:solidFill>
              <a:srgbClr val="3284E2"/>
            </a:solidFill>
          </a:ln>
        </p:spPr>
      </p:pic>
      <p:sp>
        <p:nvSpPr>
          <p:cNvPr id="55" name="Text Placeholder 17"/>
          <p:cNvSpPr txBox="1">
            <a:spLocks/>
          </p:cNvSpPr>
          <p:nvPr/>
        </p:nvSpPr>
        <p:spPr>
          <a:xfrm>
            <a:off x="251520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홍윤영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6" name="Text Placeholder 18"/>
          <p:cNvSpPr txBox="1">
            <a:spLocks/>
          </p:cNvSpPr>
          <p:nvPr/>
        </p:nvSpPr>
        <p:spPr>
          <a:xfrm>
            <a:off x="220192" y="3499719"/>
            <a:ext cx="1656888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Manager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2064812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주찬영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>
            <a:off x="2064812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 Architect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64812" y="3726396"/>
            <a:ext cx="157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디자인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단위테스트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5492106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김태훈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5492106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92106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7319226" y="3154973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장윤석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319226" y="3503938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  <a:endParaRPr lang="en-US" sz="14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9226" y="3730615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jUnit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Test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A4F40CC-968A-4EED-BC7F-5EEE513060A7}"/>
              </a:ext>
            </a:extLst>
          </p:cNvPr>
          <p:cNvSpPr txBox="1">
            <a:spLocks/>
          </p:cNvSpPr>
          <p:nvPr/>
        </p:nvSpPr>
        <p:spPr>
          <a:xfrm>
            <a:off x="3765446" y="3151509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김연진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50F0FB9-27EA-46A3-987F-DFEFA056D26C}"/>
              </a:ext>
            </a:extLst>
          </p:cNvPr>
          <p:cNvSpPr txBox="1">
            <a:spLocks/>
          </p:cNvSpPr>
          <p:nvPr/>
        </p:nvSpPr>
        <p:spPr>
          <a:xfrm>
            <a:off x="3765446" y="3500474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95C01-01EC-4D34-AD1F-FC3834268613}"/>
              </a:ext>
            </a:extLst>
          </p:cNvPr>
          <p:cNvSpPr txBox="1"/>
          <p:nvPr/>
        </p:nvSpPr>
        <p:spPr>
          <a:xfrm>
            <a:off x="3765446" y="3727151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디자인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309BF7-D389-46AC-AF57-17A27EBDC234}"/>
              </a:ext>
            </a:extLst>
          </p:cNvPr>
          <p:cNvSpPr/>
          <p:nvPr/>
        </p:nvSpPr>
        <p:spPr>
          <a:xfrm>
            <a:off x="3837558" y="1351309"/>
            <a:ext cx="1498972" cy="1498972"/>
          </a:xfrm>
          <a:prstGeom prst="ellipse">
            <a:avLst/>
          </a:prstGeom>
          <a:noFill/>
          <a:ln w="38100">
            <a:solidFill>
              <a:srgbClr val="3284E2"/>
            </a:solidFill>
          </a:ln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21C731E-AEB6-417F-B6D0-E01F362D825F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48" y="1366658"/>
            <a:ext cx="1497600" cy="1497600"/>
          </a:xfrm>
          <a:ln>
            <a:solidFill>
              <a:srgbClr val="3284E2"/>
            </a:solidFill>
          </a:ln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F7BECDF-4C83-42C4-ABC6-89AB669F1A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1" b="7311"/>
          <a:stretch>
            <a:fillRect/>
          </a:stretch>
        </p:blipFill>
        <p:spPr>
          <a:xfrm>
            <a:off x="2075529" y="1363612"/>
            <a:ext cx="1497600" cy="1497600"/>
          </a:xfrm>
          <a:ln>
            <a:solidFill>
              <a:srgbClr val="3284E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9BD43-6EE6-4751-91C2-BE49425835E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6F79CD-F803-4130-9D15-DE12484E287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912EB8A6-9211-44FD-BC62-6F68138931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9DF99-025C-4803-8E22-BE5399364F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71550"/>
            <a:ext cx="6177762" cy="345638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78CBEAB3-08F8-4DD5-80C9-794A320396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718A288-95E8-46F5-A97C-08D96575B456}"/>
              </a:ext>
            </a:extLst>
          </p:cNvPr>
          <p:cNvSpPr/>
          <p:nvPr/>
        </p:nvSpPr>
        <p:spPr>
          <a:xfrm rot="16200000">
            <a:off x="3985274" y="3579609"/>
            <a:ext cx="143781" cy="15849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77A799C6-F269-4C63-8147-90E928B768AD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EC274277-E2FA-4F19-BEE6-8568517DD32E}"/>
              </a:ext>
            </a:extLst>
          </p:cNvPr>
          <p:cNvSpPr/>
          <p:nvPr/>
        </p:nvSpPr>
        <p:spPr>
          <a:xfrm rot="16200000">
            <a:off x="6949099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6D85A-7F3B-4800-A965-B4B5F0117A5C}"/>
              </a:ext>
            </a:extLst>
          </p:cNvPr>
          <p:cNvSpPr txBox="1"/>
          <p:nvPr/>
        </p:nvSpPr>
        <p:spPr>
          <a:xfrm>
            <a:off x="336329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E8BB-BC91-4482-871C-CFCAD7353384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E4AC-7EB2-4F9A-B1AB-227012261CE1}"/>
              </a:ext>
            </a:extLst>
          </p:cNvPr>
          <p:cNvSpPr txBox="1"/>
          <p:nvPr/>
        </p:nvSpPr>
        <p:spPr>
          <a:xfrm>
            <a:off x="6485718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E18A81F-A6FC-4905-ADA0-987A8D56257F}"/>
              </a:ext>
            </a:extLst>
          </p:cNvPr>
          <p:cNvSpPr/>
          <p:nvPr/>
        </p:nvSpPr>
        <p:spPr>
          <a:xfrm rot="16200000">
            <a:off x="2236724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A615-EC22-498C-999D-DBFBFB3696FA}"/>
              </a:ext>
            </a:extLst>
          </p:cNvPr>
          <p:cNvSpPr txBox="1"/>
          <p:nvPr/>
        </p:nvSpPr>
        <p:spPr>
          <a:xfrm>
            <a:off x="1547664" y="4434666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일일업무배정</a:t>
            </a:r>
            <a:endParaRPr lang="ko-KR" altLang="en-US" b="1" dirty="0">
              <a:solidFill>
                <a:srgbClr val="3054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69A1D-BFBA-41DA-9C85-F01999703215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EB870D-1639-4A2A-9E51-592278D928C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7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cxnSp>
        <p:nvCxnSpPr>
          <p:cNvPr id="22" name="꺾인 연결선 46">
            <a:extLst>
              <a:ext uri="{FF2B5EF4-FFF2-40B4-BE49-F238E27FC236}">
                <a16:creationId xmlns:a16="http://schemas.microsoft.com/office/drawing/2014/main" id="{D433101D-56C1-4E73-808F-DE8A502EFCD0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4321030" y="1194363"/>
            <a:ext cx="798686" cy="1090668"/>
          </a:xfrm>
          <a:prstGeom prst="bentConnector2">
            <a:avLst/>
          </a:prstGeom>
          <a:ln w="28575">
            <a:solidFill>
              <a:srgbClr val="3A5F7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29308E-A621-498E-AE38-58CB299613D9}"/>
              </a:ext>
            </a:extLst>
          </p:cNvPr>
          <p:cNvSpPr txBox="1"/>
          <p:nvPr/>
        </p:nvSpPr>
        <p:spPr>
          <a:xfrm>
            <a:off x="5494059" y="1113863"/>
            <a:ext cx="2517713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DDF8-F743-4938-9B37-C75E136263B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B062E-5639-410D-8D2D-F069C9E3D0B2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982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D89BBE-680F-4E26-BB90-D118C992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42" y="2139702"/>
            <a:ext cx="5503516" cy="1213054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63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5048" y="1500591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64492" y="2715766"/>
            <a:ext cx="3275856" cy="1912858"/>
            <a:chOff x="5436096" y="2435285"/>
            <a:chExt cx="3056376" cy="1912858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435285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현존하는 매장관리 시스템 </a:t>
              </a:r>
              <a:b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매출 규모 시장 조사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63148"/>
              <a:ext cx="3056375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기켄트라스켐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방문 고객 집계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IoT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시스템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근태 관리 어플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PayCheck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급여 관리 어플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예상 시장규모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억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+ @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708507" y="1995686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512" y="1205329"/>
            <a:ext cx="2827910" cy="1519831"/>
            <a:chOff x="5436097" y="3211229"/>
            <a:chExt cx="2827910" cy="1519831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매장 증가로 인한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시장 규모 증가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211229"/>
              <a:ext cx="2821707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사업체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4268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9.2%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브랜드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5273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8.9%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가맹점 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21.9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만개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11%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252123" y="280144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Block Arc 11">
            <a:extLst>
              <a:ext uri="{FF2B5EF4-FFF2-40B4-BE49-F238E27FC236}">
                <a16:creationId xmlns:a16="http://schemas.microsoft.com/office/drawing/2014/main" id="{8BCFFE58-8ADF-4219-8DD7-91B98F18150B}"/>
              </a:ext>
            </a:extLst>
          </p:cNvPr>
          <p:cNvSpPr/>
          <p:nvPr/>
        </p:nvSpPr>
        <p:spPr>
          <a:xfrm rot="10800000">
            <a:off x="5887785" y="208937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B72496D-0E40-4DE9-9941-A90DFB3541B4}"/>
              </a:ext>
            </a:extLst>
          </p:cNvPr>
          <p:cNvSpPr/>
          <p:nvPr/>
        </p:nvSpPr>
        <p:spPr>
          <a:xfrm>
            <a:off x="2390719" y="292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693C3F-44A6-43F0-ACA6-E74459374530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98704-CAEA-4A3F-9280-C9958381846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BFE41C5A-010A-410F-AE49-90699EA02F1D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8048" y="3651870"/>
            <a:ext cx="9144000" cy="57606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</a:t>
            </a:r>
            <a:b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판매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컨설팅업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전환</a:t>
            </a:r>
          </a:p>
        </p:txBody>
      </p:sp>
      <p:cxnSp>
        <p:nvCxnSpPr>
          <p:cNvPr id="4" name="Straight Arrow Connector 3"/>
          <p:cNvCxnSpPr>
            <a:cxnSpLocks/>
            <a:endCxn id="8" idx="3"/>
          </p:cNvCxnSpPr>
          <p:nvPr/>
        </p:nvCxnSpPr>
        <p:spPr>
          <a:xfrm flipV="1">
            <a:off x="4577218" y="1442743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577217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>
            <a:off x="4569903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0" idx="2"/>
          </p:cNvCxnSpPr>
          <p:nvPr/>
        </p:nvCxnSpPr>
        <p:spPr>
          <a:xfrm>
            <a:off x="4577217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26943" y="699542"/>
            <a:ext cx="870714" cy="87071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233" y="2486197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2225" y="1716822"/>
            <a:ext cx="1380131" cy="13801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16889" y="1091987"/>
            <a:ext cx="1349896" cy="82083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1996371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761777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679768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1235425" y="917573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81646" y="171682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5160" y="1081937"/>
            <a:ext cx="1897587" cy="1897587"/>
          </a:xfrm>
          <a:prstGeom prst="ellipse">
            <a:avLst/>
          </a:prstGeom>
          <a:solidFill>
            <a:srgbClr val="F6F6F6"/>
          </a:solidFill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0608C06-ABB2-4AC6-A093-7E44035747DF}"/>
              </a:ext>
            </a:extLst>
          </p:cNvPr>
          <p:cNvSpPr/>
          <p:nvPr/>
        </p:nvSpPr>
        <p:spPr>
          <a:xfrm>
            <a:off x="6645290" y="266069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B00FC1-9A38-420A-B0DB-4A5BC951E0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77"/>
          <a:stretch/>
        </p:blipFill>
        <p:spPr>
          <a:xfrm>
            <a:off x="3946256" y="1261983"/>
            <a:ext cx="1258606" cy="114831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DDD82335-0869-4D7B-A506-7AEF2E0B5C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14198" r="-228" b="16230"/>
          <a:stretch/>
        </p:blipFill>
        <p:spPr>
          <a:xfrm>
            <a:off x="3846197" y="2387554"/>
            <a:ext cx="1381185" cy="29627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641DF55-94F0-4DAE-94B0-D660D6C99F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440536"/>
            <a:ext cx="1047209" cy="10472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199857-91C4-4904-B81B-7ED42335A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9" y="589971"/>
            <a:ext cx="1048836" cy="1054706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37C2A4-9743-49E9-8134-1690E760CE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39" y="942065"/>
            <a:ext cx="917992" cy="917992"/>
          </a:xfrm>
          <a:prstGeom prst="ellipse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7C0CE57-ECEC-40EB-BF57-F23BB7586D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7" y="2546981"/>
            <a:ext cx="751731" cy="751731"/>
          </a:xfrm>
          <a:prstGeom prst="ellipse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8476CD-612C-463A-BBA5-99D4A525CE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48" y="2182659"/>
            <a:ext cx="1187517" cy="4630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266683B-84F7-4A95-889B-E1D520D365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" y="1996048"/>
            <a:ext cx="863558" cy="85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172E7-45B9-4ECC-B2A1-E6FD0B2A7B4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917866"/>
            <a:ext cx="891000" cy="891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683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10888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6" y="915566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C8236-3709-4146-A59E-E48EADFB79DE}"/>
              </a:ext>
            </a:extLst>
          </p:cNvPr>
          <p:cNvGrpSpPr/>
          <p:nvPr/>
        </p:nvGrpSpPr>
        <p:grpSpPr>
          <a:xfrm>
            <a:off x="1331640" y="1677208"/>
            <a:ext cx="936104" cy="994835"/>
            <a:chOff x="2527103" y="1144866"/>
            <a:chExt cx="936104" cy="994835"/>
          </a:xfrm>
        </p:grpSpPr>
        <p:sp>
          <p:nvSpPr>
            <p:cNvPr id="11" name="Oval 10"/>
            <p:cNvSpPr/>
            <p:nvPr/>
          </p:nvSpPr>
          <p:spPr>
            <a:xfrm rot="16200000">
              <a:off x="2497737" y="1174232"/>
              <a:ext cx="994835" cy="936104"/>
            </a:xfrm>
            <a:prstGeom prst="hexagon">
              <a:avLst/>
            </a:prstGeom>
            <a:solidFill>
              <a:srgbClr val="35709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29D9F-EFAC-4ABB-9700-FD53B6215EA1}"/>
                </a:ext>
              </a:extLst>
            </p:cNvPr>
            <p:cNvSpPr txBox="1"/>
            <p:nvPr/>
          </p:nvSpPr>
          <p:spPr>
            <a:xfrm>
              <a:off x="2630858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찬영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436819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47ED9D-E923-40FD-94DB-499939FA1050}"/>
              </a:ext>
            </a:extLst>
          </p:cNvPr>
          <p:cNvGrpSpPr/>
          <p:nvPr/>
        </p:nvGrpSpPr>
        <p:grpSpPr>
          <a:xfrm>
            <a:off x="1331640" y="3196279"/>
            <a:ext cx="936104" cy="994835"/>
            <a:chOff x="5724128" y="1144866"/>
            <a:chExt cx="936104" cy="994835"/>
          </a:xfrm>
        </p:grpSpPr>
        <p:sp>
          <p:nvSpPr>
            <p:cNvPr id="13" name="Oval 12"/>
            <p:cNvSpPr/>
            <p:nvPr/>
          </p:nvSpPr>
          <p:spPr>
            <a:xfrm rot="16200000">
              <a:off x="5694762" y="1174232"/>
              <a:ext cx="994835" cy="936104"/>
            </a:xfrm>
            <a:prstGeom prst="hexagon">
              <a:avLst/>
            </a:prstGeom>
            <a:solidFill>
              <a:srgbClr val="43B6B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CC5D95-9D67-485E-BBD0-32735D0F97B9}"/>
                </a:ext>
              </a:extLst>
            </p:cNvPr>
            <p:cNvSpPr txBox="1"/>
            <p:nvPr/>
          </p:nvSpPr>
          <p:spPr>
            <a:xfrm>
              <a:off x="5827883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6" y="3961489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B74AA-76DB-42F3-B32C-BD004B94BF46}"/>
              </a:ext>
            </a:extLst>
          </p:cNvPr>
          <p:cNvGrpSpPr/>
          <p:nvPr/>
        </p:nvGrpSpPr>
        <p:grpSpPr>
          <a:xfrm>
            <a:off x="2416713" y="3363838"/>
            <a:ext cx="6467774" cy="654988"/>
            <a:chOff x="2424705" y="3421242"/>
            <a:chExt cx="6467774" cy="654988"/>
          </a:xfrm>
        </p:grpSpPr>
        <p:grpSp>
          <p:nvGrpSpPr>
            <p:cNvPr id="44" name="Group 43"/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UI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기능 구현을 통해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jQuery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라이브러리 이해도를 높일 수 있었다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공동 작업을 하면서 단순히 코드를 ＇붙여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'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보자＂</a:t>
                </a: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0B8151-CFB4-442D-8D37-DA5DF65E528C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3AE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416713" y="1707654"/>
            <a:ext cx="6467774" cy="654988"/>
            <a:chOff x="2424705" y="3421242"/>
            <a:chExt cx="6467774" cy="654988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UI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기능 구현을 통해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jQuery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라이브러리 이해도를 높일 수 있었다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공동 작업을 하면서 단순히 코드를 ＇붙여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'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보자＂</a:t>
                </a: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713" y="2499742"/>
            <a:ext cx="6467774" cy="654988"/>
            <a:chOff x="2424705" y="3421242"/>
            <a:chExt cx="6467774" cy="654988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UI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기능 구현을 통해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jQuery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라이브러리 이해도를 높일 수 있었다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공동 작업을 하면서 단순히 코드를 ＇붙여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'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보자＂</a:t>
                </a: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4990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3" y="915566"/>
            <a:ext cx="6467774" cy="654988"/>
            <a:chOff x="2424705" y="3421242"/>
            <a:chExt cx="6467774" cy="654988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UI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기능 구현을 통해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jQuery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라이브러리 이해도를 높일 수 있었다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공동 작업을 하면서 단순히 코드를 ＇붙여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'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보자＂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3" y="4086836"/>
            <a:ext cx="6467774" cy="654988"/>
            <a:chOff x="2424705" y="3421242"/>
            <a:chExt cx="6467774" cy="654988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UI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기능 구현을 통해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jQuery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라이브러리 이해도를 높일 수 있었다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공동 작업을 하면서 단순히 코드를 ＇붙여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'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보자＂</a:t>
                </a: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BE52C1-FC23-4149-A8BA-6BD7DAE3B964}"/>
              </a:ext>
            </a:extLst>
          </p:cNvPr>
          <p:cNvSpPr/>
          <p:nvPr/>
        </p:nvSpPr>
        <p:spPr>
          <a:xfrm>
            <a:off x="2149464" y="149214"/>
            <a:ext cx="4845072" cy="4845072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F71243-D736-4517-AEF0-51DA7F7B2CE2}"/>
              </a:ext>
            </a:extLst>
          </p:cNvPr>
          <p:cNvSpPr/>
          <p:nvPr/>
        </p:nvSpPr>
        <p:spPr>
          <a:xfrm>
            <a:off x="2231592" y="231490"/>
            <a:ext cx="4680520" cy="468052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643" y="1851670"/>
            <a:ext cx="3744416" cy="576063"/>
          </a:xfrm>
        </p:spPr>
        <p:txBody>
          <a:bodyPr/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7DF9AF-F275-4AF7-9586-FA6199EE8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04" y="2955208"/>
            <a:ext cx="2246592" cy="4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4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715766"/>
            <a:ext cx="5503516" cy="12130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E0EEC4-7D0C-4DBD-8BF9-B7669B5AD0A8}"/>
              </a:ext>
            </a:extLst>
          </p:cNvPr>
          <p:cNvSpPr/>
          <p:nvPr/>
        </p:nvSpPr>
        <p:spPr>
          <a:xfrm>
            <a:off x="20953" y="8034"/>
            <a:ext cx="9144000" cy="5135466"/>
          </a:xfrm>
          <a:prstGeom prst="rect">
            <a:avLst/>
          </a:prstGeom>
          <a:solidFill>
            <a:srgbClr val="FEFE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170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5203723" cy="30409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571750"/>
            <a:ext cx="5503516" cy="12130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FD59F2-7542-4C79-9C47-CEF2EF50A5F9}"/>
              </a:ext>
            </a:extLst>
          </p:cNvPr>
          <p:cNvSpPr/>
          <p:nvPr/>
        </p:nvSpPr>
        <p:spPr>
          <a:xfrm>
            <a:off x="20953" y="8034"/>
            <a:ext cx="9144000" cy="5135466"/>
          </a:xfrm>
          <a:prstGeom prst="rect">
            <a:avLst/>
          </a:prstGeom>
          <a:solidFill>
            <a:srgbClr val="FEFE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CE554-5A80-421D-BA27-E509972CABD9}"/>
              </a:ext>
            </a:extLst>
          </p:cNvPr>
          <p:cNvSpPr txBox="1"/>
          <p:nvPr/>
        </p:nvSpPr>
        <p:spPr>
          <a:xfrm>
            <a:off x="4860032" y="1461797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en-US" altLang="ko-KR" sz="48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60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endParaRPr lang="ko-KR" altLang="en-US" sz="60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381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2859782"/>
            <a:ext cx="4572000" cy="47357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Section Break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0" y="3333358"/>
            <a:ext cx="4572000" cy="288032"/>
          </a:xfrm>
        </p:spPr>
        <p:txBody>
          <a:bodyPr/>
          <a:lstStyle/>
          <a:p>
            <a:pPr lv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the title of your subtitle Here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D07261-C734-4AAA-B8BA-9A82CCD9C531}"/>
              </a:ext>
            </a:extLst>
          </p:cNvPr>
          <p:cNvSpPr/>
          <p:nvPr/>
        </p:nvSpPr>
        <p:spPr>
          <a:xfrm>
            <a:off x="827584" y="699542"/>
            <a:ext cx="7704856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1612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2EC9-4231-45E1-B62A-745BA50DA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8" y="915566"/>
            <a:ext cx="7368103" cy="36331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152DE-D668-458C-B35D-11081B5AA222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8DD41-898E-469D-8332-8B3628A42014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E56BEDEA-A6A8-4A13-9297-6DE71EB9F2BF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3FD90901-F8A2-48B2-A18C-8271847584F8}"/>
              </a:ext>
            </a:extLst>
          </p:cNvPr>
          <p:cNvSpPr/>
          <p:nvPr/>
        </p:nvSpPr>
        <p:spPr>
          <a:xfrm rot="5400000">
            <a:off x="5719936" y="-1024426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DCC609C4-5683-460D-9251-CF81555F87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984973" y="134767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E81DEE-3B1D-4167-BC89-1F5786323002}"/>
              </a:ext>
            </a:extLst>
          </p:cNvPr>
          <p:cNvSpPr txBox="1"/>
          <p:nvPr/>
        </p:nvSpPr>
        <p:spPr>
          <a:xfrm>
            <a:off x="2988072" y="145101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F67AC-3E13-4E33-8757-DCD18EED5C77}"/>
              </a:ext>
            </a:extLst>
          </p:cNvPr>
          <p:cNvSpPr txBox="1"/>
          <p:nvPr/>
        </p:nvSpPr>
        <p:spPr bwMode="auto">
          <a:xfrm>
            <a:off x="3667248" y="14756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UX/UI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Application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1" name="Round Same Side Corner Rectangle 14">
            <a:extLst>
              <a:ext uri="{FF2B5EF4-FFF2-40B4-BE49-F238E27FC236}">
                <a16:creationId xmlns:a16="http://schemas.microsoft.com/office/drawing/2014/main" id="{882BD0EC-B74C-415F-BE83-F6865DFCDB79}"/>
              </a:ext>
            </a:extLst>
          </p:cNvPr>
          <p:cNvSpPr/>
          <p:nvPr/>
        </p:nvSpPr>
        <p:spPr>
          <a:xfrm rot="5400000">
            <a:off x="5719936" y="-8832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02507593-D6A1-484B-B525-B4307F6A99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984973" y="2283782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16D25-8F10-42F4-8449-5A1426D405B1}"/>
              </a:ext>
            </a:extLst>
          </p:cNvPr>
          <p:cNvSpPr txBox="1"/>
          <p:nvPr/>
        </p:nvSpPr>
        <p:spPr>
          <a:xfrm>
            <a:off x="2988072" y="2387116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A3A4E-7F3A-42A5-BA16-F1B77057FA1E}"/>
              </a:ext>
            </a:extLst>
          </p:cNvPr>
          <p:cNvSpPr txBox="1"/>
          <p:nvPr/>
        </p:nvSpPr>
        <p:spPr bwMode="auto">
          <a:xfrm>
            <a:off x="3667248" y="241045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CBD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방법론으로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분석∙설계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Round Same Side Corner Rectangle 19">
            <a:extLst>
              <a:ext uri="{FF2B5EF4-FFF2-40B4-BE49-F238E27FC236}">
                <a16:creationId xmlns:a16="http://schemas.microsoft.com/office/drawing/2014/main" id="{5E70DCDF-E58D-4B04-8239-598BDDB0D7D4}"/>
              </a:ext>
            </a:extLst>
          </p:cNvPr>
          <p:cNvSpPr/>
          <p:nvPr/>
        </p:nvSpPr>
        <p:spPr>
          <a:xfrm rot="5400000">
            <a:off x="5719936" y="84778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92">
            <a:extLst>
              <a:ext uri="{FF2B5EF4-FFF2-40B4-BE49-F238E27FC236}">
                <a16:creationId xmlns:a16="http://schemas.microsoft.com/office/drawing/2014/main" id="{8979A589-B2CC-4AFD-9C69-2FDDBF6091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984973" y="321988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09389-D2FB-4603-9C6E-8EB2BEC19D21}"/>
              </a:ext>
            </a:extLst>
          </p:cNvPr>
          <p:cNvSpPr txBox="1"/>
          <p:nvPr/>
        </p:nvSpPr>
        <p:spPr>
          <a:xfrm>
            <a:off x="2988072" y="332322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22D3C-6432-425B-9216-A2FCD8BD07BC}"/>
              </a:ext>
            </a:extLst>
          </p:cNvPr>
          <p:cNvSpPr txBox="1"/>
          <p:nvPr/>
        </p:nvSpPr>
        <p:spPr bwMode="auto">
          <a:xfrm>
            <a:off x="3667248" y="3346557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다양한 전공 간의 원활한 커뮤니케이션 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4009DD-238A-4C54-9B26-A1510A5C869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5A212-262F-4DC0-8ABA-11E1BF6E500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D66A0C-791F-41EB-8C93-A8A26AA5D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6"/>
          <a:stretch/>
        </p:blipFill>
        <p:spPr>
          <a:xfrm>
            <a:off x="494021" y="1275606"/>
            <a:ext cx="1800200" cy="17277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BD2B208-1359-4ED9-8A5D-A801E4350D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3" r="-123"/>
          <a:stretch/>
        </p:blipFill>
        <p:spPr>
          <a:xfrm>
            <a:off x="296253" y="3147814"/>
            <a:ext cx="2195736" cy="669016"/>
          </a:xfrm>
          <a:prstGeom prst="rect">
            <a:avLst/>
          </a:prstGeom>
        </p:spPr>
      </p:pic>
      <p:sp>
        <p:nvSpPr>
          <p:cNvPr id="24" name="사다리꼴 23">
            <a:extLst>
              <a:ext uri="{FF2B5EF4-FFF2-40B4-BE49-F238E27FC236}">
                <a16:creationId xmlns:a16="http://schemas.microsoft.com/office/drawing/2014/main" id="{72EE99ED-1290-4B88-8C76-DB817D7BD50E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0" idx="1"/>
          </p:cNvCxnSpPr>
          <p:nvPr/>
        </p:nvCxnSpPr>
        <p:spPr>
          <a:xfrm rot="5400000" flipH="1" flipV="1">
            <a:off x="3110455" y="6608"/>
            <a:ext cx="559821" cy="3083350"/>
          </a:xfrm>
          <a:prstGeom prst="bentConnector2">
            <a:avLst/>
          </a:prstGeom>
          <a:ln w="28575">
            <a:solidFill>
              <a:srgbClr val="4CBE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330E5-0D36-454F-8685-153E7D94C741}"/>
              </a:ext>
            </a:extLst>
          </p:cNvPr>
          <p:cNvSpPr txBox="1"/>
          <p:nvPr/>
        </p:nvSpPr>
        <p:spPr>
          <a:xfrm>
            <a:off x="5107215" y="827340"/>
            <a:ext cx="4032448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914378">
              <a:lnSpc>
                <a:spcPct val="200000"/>
              </a:lnSpc>
              <a:buClr>
                <a:srgbClr val="4AD7AC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  <a:p>
            <a:pPr marL="342892" indent="-342892" defTabSz="914378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44D0E-C653-40DC-A24A-DC4D33ED2B9B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EA3CE3-F00A-454C-97D6-AC0E79E716E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F8BAC4-93AB-451E-9DD7-166905748CFB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F84BED-0525-4318-88A6-4E7E21317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r="77640" b="2059"/>
          <a:stretch/>
        </p:blipFill>
        <p:spPr>
          <a:xfrm>
            <a:off x="643738" y="1464522"/>
            <a:ext cx="792088" cy="78817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D81AD35-EBFA-4FF8-88E8-F01933918B1E}"/>
              </a:ext>
            </a:extLst>
          </p:cNvPr>
          <p:cNvSpPr/>
          <p:nvPr/>
        </p:nvSpPr>
        <p:spPr>
          <a:xfrm>
            <a:off x="787144" y="1588493"/>
            <a:ext cx="548640" cy="541020"/>
          </a:xfrm>
          <a:custGeom>
            <a:avLst/>
            <a:gdLst>
              <a:gd name="connsiteX0" fmla="*/ 228600 w 548640"/>
              <a:gd name="connsiteY0" fmla="*/ 0 h 541020"/>
              <a:gd name="connsiteX1" fmla="*/ 228600 w 548640"/>
              <a:gd name="connsiteY1" fmla="*/ 0 h 541020"/>
              <a:gd name="connsiteX2" fmla="*/ 121920 w 548640"/>
              <a:gd name="connsiteY2" fmla="*/ 15240 h 541020"/>
              <a:gd name="connsiteX3" fmla="*/ 99060 w 548640"/>
              <a:gd name="connsiteY3" fmla="*/ 30480 h 541020"/>
              <a:gd name="connsiteX4" fmla="*/ 76200 w 548640"/>
              <a:gd name="connsiteY4" fmla="*/ 76200 h 541020"/>
              <a:gd name="connsiteX5" fmla="*/ 60960 w 548640"/>
              <a:gd name="connsiteY5" fmla="*/ 99060 h 541020"/>
              <a:gd name="connsiteX6" fmla="*/ 53340 w 548640"/>
              <a:gd name="connsiteY6" fmla="*/ 121920 h 541020"/>
              <a:gd name="connsiteX7" fmla="*/ 30480 w 548640"/>
              <a:gd name="connsiteY7" fmla="*/ 137160 h 541020"/>
              <a:gd name="connsiteX8" fmla="*/ 7620 w 548640"/>
              <a:gd name="connsiteY8" fmla="*/ 205740 h 541020"/>
              <a:gd name="connsiteX9" fmla="*/ 0 w 548640"/>
              <a:gd name="connsiteY9" fmla="*/ 228600 h 541020"/>
              <a:gd name="connsiteX10" fmla="*/ 7620 w 548640"/>
              <a:gd name="connsiteY10" fmla="*/ 365760 h 541020"/>
              <a:gd name="connsiteX11" fmla="*/ 22860 w 548640"/>
              <a:gd name="connsiteY11" fmla="*/ 388620 h 541020"/>
              <a:gd name="connsiteX12" fmla="*/ 38100 w 548640"/>
              <a:gd name="connsiteY12" fmla="*/ 434340 h 541020"/>
              <a:gd name="connsiteX13" fmla="*/ 45720 w 548640"/>
              <a:gd name="connsiteY13" fmla="*/ 457200 h 541020"/>
              <a:gd name="connsiteX14" fmla="*/ 68580 w 548640"/>
              <a:gd name="connsiteY14" fmla="*/ 472440 h 541020"/>
              <a:gd name="connsiteX15" fmla="*/ 91440 w 548640"/>
              <a:gd name="connsiteY15" fmla="*/ 495300 h 541020"/>
              <a:gd name="connsiteX16" fmla="*/ 114300 w 548640"/>
              <a:gd name="connsiteY16" fmla="*/ 502920 h 541020"/>
              <a:gd name="connsiteX17" fmla="*/ 137160 w 548640"/>
              <a:gd name="connsiteY17" fmla="*/ 518160 h 541020"/>
              <a:gd name="connsiteX18" fmla="*/ 160020 w 548640"/>
              <a:gd name="connsiteY18" fmla="*/ 525780 h 541020"/>
              <a:gd name="connsiteX19" fmla="*/ 213360 w 548640"/>
              <a:gd name="connsiteY19" fmla="*/ 541020 h 541020"/>
              <a:gd name="connsiteX20" fmla="*/ 358140 w 548640"/>
              <a:gd name="connsiteY20" fmla="*/ 518160 h 541020"/>
              <a:gd name="connsiteX21" fmla="*/ 373380 w 548640"/>
              <a:gd name="connsiteY21" fmla="*/ 495300 h 541020"/>
              <a:gd name="connsiteX22" fmla="*/ 419100 w 548640"/>
              <a:gd name="connsiteY22" fmla="*/ 472440 h 541020"/>
              <a:gd name="connsiteX23" fmla="*/ 464820 w 548640"/>
              <a:gd name="connsiteY23" fmla="*/ 434340 h 541020"/>
              <a:gd name="connsiteX24" fmla="*/ 510540 w 548640"/>
              <a:gd name="connsiteY24" fmla="*/ 403860 h 541020"/>
              <a:gd name="connsiteX25" fmla="*/ 548640 w 548640"/>
              <a:gd name="connsiteY25" fmla="*/ 320040 h 541020"/>
              <a:gd name="connsiteX26" fmla="*/ 533400 w 548640"/>
              <a:gd name="connsiteY26" fmla="*/ 220980 h 541020"/>
              <a:gd name="connsiteX27" fmla="*/ 518160 w 548640"/>
              <a:gd name="connsiteY27" fmla="*/ 198120 h 541020"/>
              <a:gd name="connsiteX28" fmla="*/ 510540 w 548640"/>
              <a:gd name="connsiteY28" fmla="*/ 175260 h 541020"/>
              <a:gd name="connsiteX29" fmla="*/ 495300 w 548640"/>
              <a:gd name="connsiteY29" fmla="*/ 152400 h 541020"/>
              <a:gd name="connsiteX30" fmla="*/ 487680 w 548640"/>
              <a:gd name="connsiteY30" fmla="*/ 129540 h 541020"/>
              <a:gd name="connsiteX31" fmla="*/ 472440 w 548640"/>
              <a:gd name="connsiteY31" fmla="*/ 106680 h 541020"/>
              <a:gd name="connsiteX32" fmla="*/ 434340 w 548640"/>
              <a:gd name="connsiteY32" fmla="*/ 53340 h 541020"/>
              <a:gd name="connsiteX33" fmla="*/ 388620 w 548640"/>
              <a:gd name="connsiteY33" fmla="*/ 30480 h 541020"/>
              <a:gd name="connsiteX34" fmla="*/ 365760 w 548640"/>
              <a:gd name="connsiteY34" fmla="*/ 15240 h 541020"/>
              <a:gd name="connsiteX35" fmla="*/ 228600 w 548640"/>
              <a:gd name="connsiteY35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" h="541020">
                <a:moveTo>
                  <a:pt x="228600" y="0"/>
                </a:moveTo>
                <a:lnTo>
                  <a:pt x="228600" y="0"/>
                </a:lnTo>
                <a:cubicBezTo>
                  <a:pt x="218580" y="1113"/>
                  <a:pt x="142351" y="7578"/>
                  <a:pt x="121920" y="15240"/>
                </a:cubicBezTo>
                <a:cubicBezTo>
                  <a:pt x="113345" y="18456"/>
                  <a:pt x="106680" y="25400"/>
                  <a:pt x="99060" y="30480"/>
                </a:cubicBezTo>
                <a:cubicBezTo>
                  <a:pt x="55384" y="95994"/>
                  <a:pt x="107748" y="13104"/>
                  <a:pt x="76200" y="76200"/>
                </a:cubicBezTo>
                <a:cubicBezTo>
                  <a:pt x="72104" y="84391"/>
                  <a:pt x="65056" y="90869"/>
                  <a:pt x="60960" y="99060"/>
                </a:cubicBezTo>
                <a:cubicBezTo>
                  <a:pt x="57368" y="106244"/>
                  <a:pt x="58358" y="115648"/>
                  <a:pt x="53340" y="121920"/>
                </a:cubicBezTo>
                <a:cubicBezTo>
                  <a:pt x="47619" y="129071"/>
                  <a:pt x="38100" y="132080"/>
                  <a:pt x="30480" y="137160"/>
                </a:cubicBezTo>
                <a:lnTo>
                  <a:pt x="7620" y="205740"/>
                </a:lnTo>
                <a:lnTo>
                  <a:pt x="0" y="228600"/>
                </a:lnTo>
                <a:cubicBezTo>
                  <a:pt x="2540" y="274320"/>
                  <a:pt x="1144" y="320430"/>
                  <a:pt x="7620" y="365760"/>
                </a:cubicBezTo>
                <a:cubicBezTo>
                  <a:pt x="8915" y="374826"/>
                  <a:pt x="19141" y="380251"/>
                  <a:pt x="22860" y="388620"/>
                </a:cubicBezTo>
                <a:cubicBezTo>
                  <a:pt x="29384" y="403300"/>
                  <a:pt x="33020" y="419100"/>
                  <a:pt x="38100" y="434340"/>
                </a:cubicBezTo>
                <a:cubicBezTo>
                  <a:pt x="40640" y="441960"/>
                  <a:pt x="39037" y="452745"/>
                  <a:pt x="45720" y="457200"/>
                </a:cubicBezTo>
                <a:cubicBezTo>
                  <a:pt x="53340" y="462280"/>
                  <a:pt x="61545" y="466577"/>
                  <a:pt x="68580" y="472440"/>
                </a:cubicBezTo>
                <a:cubicBezTo>
                  <a:pt x="76859" y="479339"/>
                  <a:pt x="82474" y="489322"/>
                  <a:pt x="91440" y="495300"/>
                </a:cubicBezTo>
                <a:cubicBezTo>
                  <a:pt x="98123" y="499755"/>
                  <a:pt x="107116" y="499328"/>
                  <a:pt x="114300" y="502920"/>
                </a:cubicBezTo>
                <a:cubicBezTo>
                  <a:pt x="122491" y="507016"/>
                  <a:pt x="128969" y="514064"/>
                  <a:pt x="137160" y="518160"/>
                </a:cubicBezTo>
                <a:cubicBezTo>
                  <a:pt x="144344" y="521752"/>
                  <a:pt x="152327" y="523472"/>
                  <a:pt x="160020" y="525780"/>
                </a:cubicBezTo>
                <a:cubicBezTo>
                  <a:pt x="177732" y="531093"/>
                  <a:pt x="195580" y="535940"/>
                  <a:pt x="213360" y="541020"/>
                </a:cubicBezTo>
                <a:cubicBezTo>
                  <a:pt x="343250" y="524784"/>
                  <a:pt x="296425" y="538732"/>
                  <a:pt x="358140" y="518160"/>
                </a:cubicBezTo>
                <a:cubicBezTo>
                  <a:pt x="363220" y="510540"/>
                  <a:pt x="366904" y="501776"/>
                  <a:pt x="373380" y="495300"/>
                </a:cubicBezTo>
                <a:cubicBezTo>
                  <a:pt x="388152" y="480528"/>
                  <a:pt x="400507" y="478638"/>
                  <a:pt x="419100" y="472440"/>
                </a:cubicBezTo>
                <a:cubicBezTo>
                  <a:pt x="444105" y="434932"/>
                  <a:pt x="421852" y="460121"/>
                  <a:pt x="464820" y="434340"/>
                </a:cubicBezTo>
                <a:cubicBezTo>
                  <a:pt x="480526" y="424916"/>
                  <a:pt x="510540" y="403860"/>
                  <a:pt x="510540" y="403860"/>
                </a:cubicBezTo>
                <a:cubicBezTo>
                  <a:pt x="548204" y="347364"/>
                  <a:pt x="537428" y="376101"/>
                  <a:pt x="548640" y="320040"/>
                </a:cubicBezTo>
                <a:cubicBezTo>
                  <a:pt x="547110" y="306273"/>
                  <a:pt x="543299" y="244077"/>
                  <a:pt x="533400" y="220980"/>
                </a:cubicBezTo>
                <a:cubicBezTo>
                  <a:pt x="529792" y="212562"/>
                  <a:pt x="522256" y="206311"/>
                  <a:pt x="518160" y="198120"/>
                </a:cubicBezTo>
                <a:cubicBezTo>
                  <a:pt x="514568" y="190936"/>
                  <a:pt x="514132" y="182444"/>
                  <a:pt x="510540" y="175260"/>
                </a:cubicBezTo>
                <a:cubicBezTo>
                  <a:pt x="506444" y="167069"/>
                  <a:pt x="499396" y="160591"/>
                  <a:pt x="495300" y="152400"/>
                </a:cubicBezTo>
                <a:cubicBezTo>
                  <a:pt x="491708" y="145216"/>
                  <a:pt x="491272" y="136724"/>
                  <a:pt x="487680" y="129540"/>
                </a:cubicBezTo>
                <a:cubicBezTo>
                  <a:pt x="483584" y="121349"/>
                  <a:pt x="476984" y="114631"/>
                  <a:pt x="472440" y="106680"/>
                </a:cubicBezTo>
                <a:cubicBezTo>
                  <a:pt x="452831" y="72363"/>
                  <a:pt x="464805" y="78728"/>
                  <a:pt x="434340" y="53340"/>
                </a:cubicBezTo>
                <a:cubicBezTo>
                  <a:pt x="401583" y="26043"/>
                  <a:pt x="422987" y="47663"/>
                  <a:pt x="388620" y="30480"/>
                </a:cubicBezTo>
                <a:cubicBezTo>
                  <a:pt x="380429" y="26384"/>
                  <a:pt x="374806" y="16668"/>
                  <a:pt x="365760" y="15240"/>
                </a:cubicBezTo>
                <a:cubicBezTo>
                  <a:pt x="325539" y="8889"/>
                  <a:pt x="251460" y="2540"/>
                  <a:pt x="228600" y="0"/>
                </a:cubicBezTo>
                <a:close/>
              </a:path>
            </a:pathLst>
          </a:cu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899807-DCCA-4F59-979A-7361486D39CB}"/>
              </a:ext>
            </a:extLst>
          </p:cNvPr>
          <p:cNvGrpSpPr/>
          <p:nvPr/>
        </p:nvGrpSpPr>
        <p:grpSpPr>
          <a:xfrm>
            <a:off x="643738" y="2423662"/>
            <a:ext cx="792088" cy="788176"/>
            <a:chOff x="550014" y="1460989"/>
            <a:chExt cx="792088" cy="7881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4FF65B-2E42-409D-A4F5-96E39A89C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7BB557-1CFA-4B51-9EAA-6AD975CA1AAE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5D7627-2CCF-47DC-B63D-3B3DE28828B4}"/>
              </a:ext>
            </a:extLst>
          </p:cNvPr>
          <p:cNvGrpSpPr/>
          <p:nvPr/>
        </p:nvGrpSpPr>
        <p:grpSpPr>
          <a:xfrm>
            <a:off x="646070" y="3541841"/>
            <a:ext cx="792088" cy="788176"/>
            <a:chOff x="550014" y="1460989"/>
            <a:chExt cx="792088" cy="78817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45564B-6EC4-42B2-A585-CED10604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1336A0D-B3C7-4644-9095-9F8CC3FC84D8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6A4-93BB-45A6-A639-23471CCCFECE}"/>
              </a:ext>
            </a:extLst>
          </p:cNvPr>
          <p:cNvSpPr txBox="1"/>
          <p:nvPr/>
        </p:nvSpPr>
        <p:spPr>
          <a:xfrm>
            <a:off x="737463" y="16725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5EF702-A405-4AEC-A629-1B6AEE3035E0}"/>
              </a:ext>
            </a:extLst>
          </p:cNvPr>
          <p:cNvGrpSpPr/>
          <p:nvPr/>
        </p:nvGrpSpPr>
        <p:grpSpPr>
          <a:xfrm>
            <a:off x="1650769" y="1396748"/>
            <a:ext cx="7313719" cy="887615"/>
            <a:chOff x="1674323" y="1509030"/>
            <a:chExt cx="5439279" cy="8876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0081E-6C1E-45EB-AE43-C7E048078207}"/>
                </a:ext>
              </a:extLst>
            </p:cNvPr>
            <p:cNvSpPr txBox="1"/>
            <p:nvPr/>
          </p:nvSpPr>
          <p:spPr>
            <a:xfrm>
              <a:off x="3508107" y="1509030"/>
              <a:ext cx="3605495" cy="887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각 매장의 업무 특성을 파악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잘 지키는지 확인하고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 정보를 통해 매뉴얼을 수정하고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6A532-2056-481B-B912-B9882CA35479}"/>
                </a:ext>
              </a:extLst>
            </p:cNvPr>
            <p:cNvSpPr txBox="1"/>
            <p:nvPr/>
          </p:nvSpPr>
          <p:spPr>
            <a:xfrm>
              <a:off x="1674323" y="1729287"/>
              <a:ext cx="30300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기업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8BC12-5D03-4804-90C0-FEBF39BCFBD8}"/>
              </a:ext>
            </a:extLst>
          </p:cNvPr>
          <p:cNvSpPr txBox="1"/>
          <p:nvPr/>
        </p:nvSpPr>
        <p:spPr>
          <a:xfrm>
            <a:off x="737463" y="261552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A1AE954-DC7B-4D9C-B82D-6004A2357DB0}"/>
              </a:ext>
            </a:extLst>
          </p:cNvPr>
          <p:cNvGrpSpPr/>
          <p:nvPr/>
        </p:nvGrpSpPr>
        <p:grpSpPr>
          <a:xfrm>
            <a:off x="1650769" y="2511833"/>
            <a:ext cx="7169703" cy="611834"/>
            <a:chOff x="1674323" y="1608036"/>
            <a:chExt cx="5439279" cy="611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0F85A-7997-4DA8-8A91-E2EAA4DE13E7}"/>
                </a:ext>
              </a:extLst>
            </p:cNvPr>
            <p:cNvSpPr txBox="1"/>
            <p:nvPr/>
          </p:nvSpPr>
          <p:spPr>
            <a:xfrm>
              <a:off x="3508107" y="1608036"/>
              <a:ext cx="3605495" cy="6118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층수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넓이 등 내 매장에 딱 맞는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효율적인 업무 관리하고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아르바이트생들의 업무분담을 효율적으로 관리하고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CC4ED5-C4BA-475E-86F5-5C818DB3717D}"/>
                </a:ext>
              </a:extLst>
            </p:cNvPr>
            <p:cNvSpPr txBox="1"/>
            <p:nvPr/>
          </p:nvSpPr>
          <p:spPr>
            <a:xfrm>
              <a:off x="1674323" y="1729287"/>
              <a:ext cx="6009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rgbClr val="1A85D7"/>
                  </a:solidFill>
                  <a:cs typeface="Arial" pitchFamily="34" charset="0"/>
                </a:defRPr>
              </a:lvl1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점주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BF4FD9-8E3F-45B1-B844-A00B219D3909}"/>
              </a:ext>
            </a:extLst>
          </p:cNvPr>
          <p:cNvSpPr txBox="1"/>
          <p:nvPr/>
        </p:nvSpPr>
        <p:spPr>
          <a:xfrm>
            <a:off x="737463" y="373769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2FBD2A9-CD49-47E1-8CF2-816BA50D6264}"/>
              </a:ext>
            </a:extLst>
          </p:cNvPr>
          <p:cNvGrpSpPr/>
          <p:nvPr/>
        </p:nvGrpSpPr>
        <p:grpSpPr>
          <a:xfrm>
            <a:off x="1650769" y="3508718"/>
            <a:ext cx="7169703" cy="888833"/>
            <a:chOff x="1674323" y="1525625"/>
            <a:chExt cx="5439279" cy="88883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B2D58-131C-4C18-B1BF-7436010DE376}"/>
                </a:ext>
              </a:extLst>
            </p:cNvPr>
            <p:cNvSpPr txBox="1"/>
            <p:nvPr/>
          </p:nvSpPr>
          <p:spPr>
            <a:xfrm>
              <a:off x="3508107" y="1525625"/>
              <a:ext cx="3605495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복잡하고 불편한 지시체계가 아닌</a:t>
              </a:r>
              <a:b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직관적이고 편리하게 업무 분담을 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일어난 일에 대한 책임소재가 분명했으면 좋겠다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B4911-B3F2-456A-9188-4ACAE6E9C3B6}"/>
                </a:ext>
              </a:extLst>
            </p:cNvPr>
            <p:cNvSpPr txBox="1"/>
            <p:nvPr/>
          </p:nvSpPr>
          <p:spPr>
            <a:xfrm>
              <a:off x="1674323" y="1729287"/>
              <a:ext cx="13421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6E130E9-1E3A-4A93-AC49-233BD63DC6BA}"/>
              </a:ext>
            </a:extLst>
          </p:cNvPr>
          <p:cNvGrpSpPr/>
          <p:nvPr/>
        </p:nvGrpSpPr>
        <p:grpSpPr>
          <a:xfrm>
            <a:off x="687102" y="1673502"/>
            <a:ext cx="690698" cy="566886"/>
            <a:chOff x="687102" y="1673502"/>
            <a:chExt cx="690698" cy="5668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6FD8A-C6CB-43F3-993B-DE2919E7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EE7E5-6F3E-466F-B997-DBA7297EE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232F5C-76D4-4515-8229-A84E3962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019595-F6FC-434E-80E7-F5E36104033E}"/>
              </a:ext>
            </a:extLst>
          </p:cNvPr>
          <p:cNvGrpSpPr/>
          <p:nvPr/>
        </p:nvGrpSpPr>
        <p:grpSpPr>
          <a:xfrm>
            <a:off x="687102" y="2633084"/>
            <a:ext cx="690698" cy="566886"/>
            <a:chOff x="687102" y="1673502"/>
            <a:chExt cx="690698" cy="566886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56F830C-C43E-4201-8D6A-765251783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3C41B29-FBD4-4F17-812C-5F2BDA32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CE2D23-1406-4181-87CE-FCA64CCE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1C85A-887A-47B3-8DB4-6277C862C9A2}"/>
              </a:ext>
            </a:extLst>
          </p:cNvPr>
          <p:cNvGrpSpPr/>
          <p:nvPr/>
        </p:nvGrpSpPr>
        <p:grpSpPr>
          <a:xfrm>
            <a:off x="694433" y="3749914"/>
            <a:ext cx="690698" cy="566886"/>
            <a:chOff x="687102" y="1673502"/>
            <a:chExt cx="690698" cy="56688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9F5A97-CEE3-4D78-BEA2-948AA60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30764D-C2DC-4B43-88D8-08C9D28FB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931162-AC51-42AF-A1F6-4012BA0D4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D9C251-97DC-4E62-A602-97DD5001286C}"/>
              </a:ext>
            </a:extLst>
          </p:cNvPr>
          <p:cNvSpPr/>
          <p:nvPr/>
        </p:nvSpPr>
        <p:spPr>
          <a:xfrm>
            <a:off x="374606" y="462261"/>
            <a:ext cx="37653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8C4C29-7A06-42D9-9AA4-15673126406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9771F04F-94B0-4EBE-8388-255FDE558BB4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B3D86B-3927-42CB-96F8-EABCB26D7E46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37000"/>
            <a:ext cx="445615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123728" y="278295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안에 업무를 </a:t>
            </a:r>
            <a:r>
              <a:rPr lang="ko-KR" altLang="en-US" sz="14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넣어놓고</a:t>
            </a:r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누구든지 꺼내 쓸 수 있다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85CA9-F35D-4DC0-B3F7-B01B94F6EBD1}"/>
              </a:ext>
            </a:extLst>
          </p:cNvPr>
          <p:cNvSpPr/>
          <p:nvPr/>
        </p:nvSpPr>
        <p:spPr>
          <a:xfrm>
            <a:off x="2051719" y="1377586"/>
            <a:ext cx="1008113" cy="1041587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6E488-3756-446C-83D3-503EB050FFC3}"/>
              </a:ext>
            </a:extLst>
          </p:cNvPr>
          <p:cNvGrpSpPr/>
          <p:nvPr/>
        </p:nvGrpSpPr>
        <p:grpSpPr>
          <a:xfrm>
            <a:off x="1187622" y="1898379"/>
            <a:ext cx="864098" cy="1069239"/>
            <a:chOff x="1187622" y="1836387"/>
            <a:chExt cx="864098" cy="183053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CA939DF-7F5F-4D00-ADDE-910AAEEB052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2589140-7D0D-4E59-A7A8-151E4E609F2F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87B20-343E-4E26-B3B1-E14A27F564E4}"/>
              </a:ext>
            </a:extLst>
          </p:cNvPr>
          <p:cNvGrpSpPr/>
          <p:nvPr/>
        </p:nvGrpSpPr>
        <p:grpSpPr>
          <a:xfrm flipH="1">
            <a:off x="7092280" y="1850848"/>
            <a:ext cx="1071736" cy="1870775"/>
            <a:chOff x="1187622" y="1836387"/>
            <a:chExt cx="864098" cy="183053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668ECC6-CD09-4942-A30A-E6D54B2B87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3301ED-3EC7-4D86-A26F-61F05C61276C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BCCACC-763B-4856-B010-D2EB834849ED}"/>
              </a:ext>
            </a:extLst>
          </p:cNvPr>
          <p:cNvGrpSpPr/>
          <p:nvPr/>
        </p:nvGrpSpPr>
        <p:grpSpPr>
          <a:xfrm>
            <a:off x="2545432" y="3351275"/>
            <a:ext cx="4400550" cy="1266825"/>
            <a:chOff x="2525508" y="3433949"/>
            <a:chExt cx="4400550" cy="12668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6955F-51E1-4021-94B6-69258348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508" y="3433949"/>
              <a:ext cx="4400550" cy="1266825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72E57F-89B2-4052-8D2E-9ABF65AB1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4299942"/>
              <a:ext cx="4320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51C1B03-C07F-4CB1-9F78-A8683CF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587974"/>
              <a:ext cx="39249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D70B2-0B9A-419A-A5B9-046E53325268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AF671-0418-473B-A6A6-B37911717DE5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B7CDB38-17FF-42F4-8EF6-10088942A75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3C6C-0016-40E0-9E35-F445F12492A7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66179"/>
            <a:ext cx="445615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051720" y="588411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 err="1"/>
              <a:t>사회・개인이</a:t>
            </a:r>
            <a:r>
              <a:rPr lang="ko-KR" altLang="en-US" dirty="0"/>
              <a:t> 성장</a:t>
            </a:r>
            <a:r>
              <a:rPr lang="en-US" altLang="ko-KR" dirty="0"/>
              <a:t>, </a:t>
            </a:r>
            <a:r>
              <a:rPr lang="ko-KR" altLang="en-US" dirty="0"/>
              <a:t>발달하는</a:t>
            </a:r>
            <a:r>
              <a:rPr lang="en-US" altLang="ko-KR" dirty="0"/>
              <a:t>) </a:t>
            </a:r>
            <a:r>
              <a:rPr lang="ko-KR" altLang="en-US" dirty="0"/>
              <a:t>모체</a:t>
            </a:r>
            <a:br>
              <a:rPr lang="ko-KR" altLang="en-US" dirty="0"/>
            </a:br>
            <a:r>
              <a:rPr lang="en-US" altLang="ko-KR" dirty="0"/>
              <a:t>2. (</a:t>
            </a:r>
            <a:r>
              <a:rPr lang="ko-KR" altLang="en-US" dirty="0"/>
              <a:t>체계적으로 그물처럼 엮여져 있는 도로 등의</a:t>
            </a:r>
            <a:r>
              <a:rPr lang="en-US" altLang="ko-KR" dirty="0"/>
              <a:t>) </a:t>
            </a:r>
            <a:r>
              <a:rPr lang="ko-KR" altLang="en-US" dirty="0"/>
              <a:t>망</a:t>
            </a:r>
            <a:r>
              <a:rPr lang="en-US" altLang="ko-KR" dirty="0"/>
              <a:t>(</a:t>
            </a:r>
            <a:r>
              <a:rPr lang="ko-KR" altLang="en-US" dirty="0"/>
              <a:t>網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57F3-F85F-4E37-BA75-45B6CBC7C2A2}"/>
              </a:ext>
            </a:extLst>
          </p:cNvPr>
          <p:cNvSpPr txBox="1"/>
          <p:nvPr/>
        </p:nvSpPr>
        <p:spPr>
          <a:xfrm>
            <a:off x="899592" y="2695149"/>
            <a:ext cx="7344816" cy="1841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매장의 특성에 맞추어 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직원에게 분배하는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 매장 업무 관리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BD52C-7C8D-4A02-A650-47AC721114A7}"/>
              </a:ext>
            </a:extLst>
          </p:cNvPr>
          <p:cNvSpPr/>
          <p:nvPr/>
        </p:nvSpPr>
        <p:spPr>
          <a:xfrm>
            <a:off x="357394" y="4915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156B9-287B-4FBA-B6B4-E634526B8A9A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2E48E20-0A18-4235-A103-EDB54F4E424D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1054</Words>
  <Application>Microsoft Office PowerPoint</Application>
  <PresentationFormat>화면 슬라이드 쇼(16:9)</PresentationFormat>
  <Paragraphs>409</Paragraphs>
  <Slides>39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준수</cp:lastModifiedBy>
  <cp:revision>307</cp:revision>
  <dcterms:created xsi:type="dcterms:W3CDTF">2016-12-05T23:26:54Z</dcterms:created>
  <dcterms:modified xsi:type="dcterms:W3CDTF">2018-06-04T13:39:14Z</dcterms:modified>
</cp:coreProperties>
</file>