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3" r:id="rId2"/>
  </p:sldMasterIdLst>
  <p:notesMasterIdLst>
    <p:notesMasterId r:id="rId41"/>
  </p:notesMasterIdLst>
  <p:sldIdLst>
    <p:sldId id="409" r:id="rId3"/>
    <p:sldId id="372" r:id="rId4"/>
    <p:sldId id="272" r:id="rId5"/>
    <p:sldId id="359" r:id="rId6"/>
    <p:sldId id="361" r:id="rId7"/>
    <p:sldId id="401" r:id="rId8"/>
    <p:sldId id="363" r:id="rId9"/>
    <p:sldId id="327" r:id="rId10"/>
    <p:sldId id="403" r:id="rId11"/>
    <p:sldId id="331" r:id="rId12"/>
    <p:sldId id="332" r:id="rId13"/>
    <p:sldId id="346" r:id="rId14"/>
    <p:sldId id="400" r:id="rId15"/>
    <p:sldId id="340" r:id="rId16"/>
    <p:sldId id="341" r:id="rId17"/>
    <p:sldId id="394" r:id="rId18"/>
    <p:sldId id="395" r:id="rId19"/>
    <p:sldId id="378" r:id="rId20"/>
    <p:sldId id="379" r:id="rId21"/>
    <p:sldId id="380" r:id="rId22"/>
    <p:sldId id="408" r:id="rId23"/>
    <p:sldId id="371" r:id="rId24"/>
    <p:sldId id="407" r:id="rId25"/>
    <p:sldId id="399" r:id="rId26"/>
    <p:sldId id="396" r:id="rId27"/>
    <p:sldId id="390" r:id="rId28"/>
    <p:sldId id="391" r:id="rId29"/>
    <p:sldId id="404" r:id="rId30"/>
    <p:sldId id="405" r:id="rId31"/>
    <p:sldId id="398" r:id="rId32"/>
    <p:sldId id="411" r:id="rId33"/>
    <p:sldId id="322" r:id="rId34"/>
    <p:sldId id="384" r:id="rId35"/>
    <p:sldId id="385" r:id="rId36"/>
    <p:sldId id="412" r:id="rId37"/>
    <p:sldId id="273" r:id="rId38"/>
    <p:sldId id="324" r:id="rId39"/>
    <p:sldId id="410" r:id="rId40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이 준수" initials="이준" lastIdx="2" clrIdx="0">
    <p:extLst>
      <p:ext uri="{19B8F6BF-5375-455C-9EA6-DF929625EA0E}">
        <p15:presenceInfo xmlns:p15="http://schemas.microsoft.com/office/powerpoint/2012/main" userId="f072d0e57141753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A7BBF"/>
    <a:srgbClr val="BDBDBD"/>
    <a:srgbClr val="5BC7A0"/>
    <a:srgbClr val="4990AE"/>
    <a:srgbClr val="3D6B91"/>
    <a:srgbClr val="365472"/>
    <a:srgbClr val="53AEA7"/>
    <a:srgbClr val="48D0AE"/>
    <a:srgbClr val="43B6B4"/>
    <a:srgbClr val="3D96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7" autoAdjust="0"/>
    <p:restoredTop sz="73536" autoAdjust="0"/>
  </p:normalViewPr>
  <p:slideViewPr>
    <p:cSldViewPr>
      <p:cViewPr>
        <p:scale>
          <a:sx n="66" d="100"/>
          <a:sy n="66" d="100"/>
        </p:scale>
        <p:origin x="1752" y="82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862"/>
    </p:cViewPr>
  </p:sorterViewPr>
  <p:notesViewPr>
    <p:cSldViewPr>
      <p:cViewPr varScale="1">
        <p:scale>
          <a:sx n="87" d="100"/>
          <a:sy n="87" d="100"/>
        </p:scale>
        <p:origin x="384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commentAuthors" Target="commentAuthor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65435B-A4E7-4235-870B-492B0C698B50}" type="datetimeFigureOut">
              <a:rPr lang="ko-KR" altLang="en-US" smtClean="0"/>
              <a:t>2018-06-05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564E49-A7BB-4165-AC71-D4B4E5CBBB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82312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64E49-A7BB-4165-AC71-D4B4E5CBBB6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78181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err="1"/>
              <a:t>우리가게</a:t>
            </a:r>
            <a:r>
              <a:rPr lang="ko-KR" altLang="en-US" dirty="0"/>
              <a:t> 직원관리</a:t>
            </a:r>
            <a:r>
              <a:rPr lang="en-US" altLang="ko-KR" dirty="0"/>
              <a:t>, </a:t>
            </a:r>
            <a:r>
              <a:rPr lang="ko-KR" altLang="en-US" dirty="0"/>
              <a:t>알바관리</a:t>
            </a:r>
            <a:r>
              <a:rPr lang="en-US" altLang="ko-KR" dirty="0"/>
              <a:t>. </a:t>
            </a:r>
            <a:r>
              <a:rPr lang="ko-KR" altLang="en-US" dirty="0"/>
              <a:t>매장 알바 직원 관리를 어플로 편하게 해결해보세요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업무 등록</a:t>
            </a:r>
            <a:r>
              <a:rPr lang="en-US" altLang="ko-KR" dirty="0"/>
              <a:t>, </a:t>
            </a:r>
            <a:r>
              <a:rPr lang="ko-KR" altLang="en-US" dirty="0"/>
              <a:t>업무 확인 등 기능으로 알바관리</a:t>
            </a:r>
            <a:r>
              <a:rPr lang="en-US" altLang="ko-KR" dirty="0"/>
              <a:t>, </a:t>
            </a:r>
            <a:r>
              <a:rPr lang="ko-KR" altLang="en-US" dirty="0"/>
              <a:t>업무관리를 쉽고 빠르게</a:t>
            </a:r>
            <a:r>
              <a:rPr lang="en-US" altLang="ko-KR" dirty="0"/>
              <a:t>!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  <a:p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◈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type1.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알밤 출퇴근기록기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관리자용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 </a:t>
            </a:r>
            <a:b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▶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언제 어디서나 직원들의 출퇴근 상황 확인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!</a:t>
            </a:r>
            <a:b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관리자는 사업장에 없어도 직원들의 출퇴근 상황을 실시간으로 확인할 수 있습니다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b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▶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믿을 수 있는 출퇴근기록</a:t>
            </a:r>
            <a:b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직원들은 알밤 전용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비콘이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있는 해당 근무지 내에서만 본인들의 스마트폰으로 출퇴근이 가능합니다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b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▶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전 직원의 근무일정이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한손에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쏙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스케줄표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b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사용하시던 근무표를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사진찍어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업로드 하시면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알밤이 맞춤 근무표를 만들어 드립니다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b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관리자는 앱에 생성된 맞춤 근무표에 직원들을 배치하면 끝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!</a:t>
            </a:r>
            <a:b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▶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정확한 근태관리</a:t>
            </a:r>
            <a:b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실시간 출퇴근관리는 기본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직원들의 근무일정을 기반으로</a:t>
            </a:r>
            <a:b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지각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조퇴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결근 등을 파악할 수 있습니다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▶전국매장 직원관리도 한번에</a:t>
            </a:r>
            <a:b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관리하시는 사업장이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여러군데라도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문제 없습니다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b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각 근무지 직원들의 출퇴근 상황을 한눈에 볼 수 있습니다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◈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type2.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알밤 자동급여계산기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관리자용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</a:t>
            </a:r>
            <a:b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▶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알밤 출퇴근 기록기의 기능은 기본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복잡한 급여계산을 자동으로 해결하는 서비스 입니다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b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▶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일당 월급 시급계산 뿐만 아니라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추가수당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주휴수당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4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대 보험까지 반영된 실급여정산 내역을 한눈에 확인하세요</a:t>
            </a:r>
            <a:endParaRPr lang="en-US" altLang="ko-KR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간호사 교대근무 다이어리</a:t>
            </a:r>
            <a:endParaRPr lang="en-US" altLang="ko-KR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간호사 교대근무 다이어리</a:t>
            </a:r>
            <a:b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근무관리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근무공유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휴가관리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위젯</a:t>
            </a:r>
            <a:b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그룹기능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멤버근무 화면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그룹 전용 비공개 게시판</a:t>
            </a:r>
            <a:b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캘린더 일정까지 한 번에 관리</a:t>
            </a:r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▸ 공유 프로젝트에서 사람들에게 작업을 위임하여 기억 공간을 확보하세요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b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▸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중요한 작업은 색상 코드 우선 순위 레벨로 하이라이트 표시하세요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b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▸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사용자 정의된 생산성 그래프로 일일 및 주간 달성의 개요를 확인하세요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64E49-A7BB-4165-AC71-D4B4E5CBBB67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62957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구상한 기능이 매뉴얼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일일업무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지점관리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급여관리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,,.,</a:t>
            </a:r>
            <a:b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</a:br>
            <a:b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</a:b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이 중에 </a:t>
            </a:r>
            <a:r>
              <a:rPr lang="ko-KR" altLang="en-US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메인업무를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~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으로 잡았다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64E49-A7BB-4165-AC71-D4B4E5CBBB67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48770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64E49-A7BB-4165-AC71-D4B4E5CBBB67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19198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64E49-A7BB-4165-AC71-D4B4E5CBBB67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41473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64E49-A7BB-4165-AC71-D4B4E5CBBB67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22002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64E49-A7BB-4165-AC71-D4B4E5CBBB67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75672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64E49-A7BB-4165-AC71-D4B4E5CBBB67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64623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F65538-DD08-4CF7-9E35-733068561A4A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26172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업무가 추상적이기 때문에</a:t>
            </a:r>
            <a:r>
              <a:rPr lang="en-US" altLang="ko-KR" dirty="0"/>
              <a:t>, </a:t>
            </a:r>
            <a:r>
              <a:rPr lang="ko-KR" altLang="en-US" dirty="0"/>
              <a:t>각각의 </a:t>
            </a:r>
            <a:r>
              <a:rPr lang="ko-KR" altLang="en-US" dirty="0" err="1"/>
              <a:t>유스케이스들을</a:t>
            </a:r>
            <a:r>
              <a:rPr lang="ko-KR" altLang="en-US" dirty="0"/>
              <a:t> 하나의 컴포넌트로 생각했습니다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그래서 전체 </a:t>
            </a:r>
            <a:r>
              <a:rPr lang="en-US" altLang="ko-KR" dirty="0"/>
              <a:t>3</a:t>
            </a:r>
            <a:r>
              <a:rPr lang="ko-KR" altLang="en-US" dirty="0"/>
              <a:t>개의 컴포넌트 중 매뉴얼과 일일 업무 두가지 컴포넌트를 중심으로 프로젝트를 구현했습니다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64E49-A7BB-4165-AC71-D4B4E5CBBB67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94988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eaLnBrk="1" fontAlgn="ctr" latinLnBrk="1" hangingPunct="1"/>
            <a:r>
              <a:rPr lang="en-US" altLang="ko-KR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Framework</a:t>
            </a:r>
            <a:endParaRPr lang="ko-KR" altLang="ko-KR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ctr" latinLnBrk="1" hangingPunct="1"/>
            <a:r>
              <a:rPr lang="en-US" altLang="ko-KR" sz="1200" b="1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Mybatis</a:t>
            </a:r>
            <a:r>
              <a:rPr lang="en-US" altLang="ko-KR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3.4.5, jQuery 3.3.1, Junit test, </a:t>
            </a:r>
            <a:r>
              <a:rPr lang="en-US" altLang="ko-KR" sz="1200" b="1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WireFrame</a:t>
            </a:r>
            <a:endParaRPr lang="ko-KR" altLang="ko-KR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64E49-A7BB-4165-AC71-D4B4E5CBBB67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68381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64E49-A7BB-4165-AC71-D4B4E5CBBB6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02703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64E49-A7BB-4165-AC71-D4B4E5CBBB67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148508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지금 지점 정보 페이징을 쓰는 화면이 없어서 예시</a:t>
            </a:r>
            <a:r>
              <a:rPr lang="en-US" altLang="ko-KR" dirty="0"/>
              <a:t>x</a:t>
            </a:r>
          </a:p>
          <a:p>
            <a:r>
              <a:rPr lang="ko-KR" altLang="en-US" dirty="0"/>
              <a:t>아예 사용을 </a:t>
            </a:r>
            <a:r>
              <a:rPr lang="ko-KR" altLang="en-US" dirty="0" err="1"/>
              <a:t>안하는</a:t>
            </a:r>
            <a:r>
              <a:rPr lang="ko-KR" altLang="en-US" dirty="0"/>
              <a:t> 중이기 때문에 왜 중요한지 설명도 </a:t>
            </a:r>
            <a:r>
              <a:rPr lang="en-US" altLang="ko-KR" dirty="0"/>
              <a:t>x</a:t>
            </a:r>
          </a:p>
          <a:p>
            <a:r>
              <a:rPr lang="ko-KR" altLang="en-US" dirty="0"/>
              <a:t>일단 있는 페이지부터 구현 끝낸 다음에 생각해보기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algn="r"/>
            <a:r>
              <a:rPr lang="en-US" altLang="ko-KR" sz="1600" b="1" dirty="0">
                <a:solidFill>
                  <a:srgbClr val="3284E2"/>
                </a:solidFill>
                <a:latin typeface="맑은 고딕" panose="020B0503020000020004" pitchFamily="50" charset="-127"/>
                <a:ea typeface="+mn-ea"/>
              </a:rPr>
              <a:t>%(</a:t>
            </a:r>
            <a:r>
              <a:rPr lang="ko-KR" altLang="en-US" sz="1600" b="1" dirty="0">
                <a:solidFill>
                  <a:srgbClr val="3284E2"/>
                </a:solidFill>
                <a:latin typeface="맑은 고딕" panose="020B0503020000020004" pitchFamily="50" charset="-127"/>
                <a:ea typeface="+mn-ea"/>
              </a:rPr>
              <a:t>와일드카드</a:t>
            </a:r>
            <a:r>
              <a:rPr lang="en-US" altLang="ko-KR" sz="1600" b="1" dirty="0">
                <a:solidFill>
                  <a:srgbClr val="3284E2"/>
                </a:solidFill>
                <a:latin typeface="맑은 고딕" panose="020B0503020000020004" pitchFamily="50" charset="-127"/>
                <a:ea typeface="+mn-ea"/>
              </a:rPr>
              <a:t>)</a:t>
            </a:r>
            <a:br>
              <a:rPr lang="en-US" altLang="ko-KR" sz="1600" b="1" dirty="0">
                <a:solidFill>
                  <a:srgbClr val="3284E2"/>
                </a:solidFill>
                <a:latin typeface="맑은 고딕" panose="020B0503020000020004" pitchFamily="50" charset="-127"/>
                <a:ea typeface="+mn-ea"/>
              </a:rPr>
            </a:br>
            <a:endParaRPr lang="en-US" altLang="ko-KR" sz="1600" b="1" dirty="0">
              <a:solidFill>
                <a:srgbClr val="3284E2"/>
              </a:solidFill>
              <a:latin typeface="맑은 고딕" panose="020B0503020000020004" pitchFamily="50" charset="-127"/>
              <a:ea typeface="+mn-ea"/>
            </a:endParaRPr>
          </a:p>
          <a:p>
            <a:pPr algn="r"/>
            <a:r>
              <a:rPr lang="en-US" altLang="ko-KR" sz="1200" dirty="0">
                <a:latin typeface="맑은 고딕" panose="020B0503020000020004" pitchFamily="50" charset="-127"/>
                <a:ea typeface="+mn-ea"/>
              </a:rPr>
              <a:t>%?% : ?(</a:t>
            </a:r>
            <a:r>
              <a:rPr lang="ko-KR" altLang="en-US" sz="1200" dirty="0" err="1">
                <a:latin typeface="맑은 고딕" panose="020B0503020000020004" pitchFamily="50" charset="-127"/>
                <a:ea typeface="+mn-ea"/>
              </a:rPr>
              <a:t>입력값</a:t>
            </a:r>
            <a:r>
              <a:rPr lang="en-US" altLang="ko-KR" sz="1200" dirty="0">
                <a:latin typeface="맑은 고딕" panose="020B0503020000020004" pitchFamily="50" charset="-127"/>
                <a:ea typeface="+mn-ea"/>
              </a:rPr>
              <a:t>)</a:t>
            </a:r>
            <a:r>
              <a:rPr lang="ko-KR" altLang="en-US" sz="1200" dirty="0">
                <a:latin typeface="맑은 고딕" panose="020B0503020000020004" pitchFamily="50" charset="-127"/>
                <a:ea typeface="+mn-ea"/>
              </a:rPr>
              <a:t>의 앞뒤로 어떤 값이든 올 수 있다</a:t>
            </a:r>
            <a:r>
              <a:rPr lang="en-US" altLang="ko-KR" sz="1200" dirty="0">
                <a:latin typeface="맑은 고딕" panose="020B0503020000020004" pitchFamily="50" charset="-127"/>
                <a:ea typeface="+mn-ea"/>
              </a:rPr>
              <a:t>.</a:t>
            </a:r>
            <a:br>
              <a:rPr lang="en-US" altLang="ko-KR" sz="1200" dirty="0">
                <a:latin typeface="맑은 고딕" panose="020B0503020000020004" pitchFamily="50" charset="-127"/>
                <a:ea typeface="+mn-ea"/>
              </a:rPr>
            </a:br>
            <a:r>
              <a:rPr lang="ko-KR" altLang="en-US" sz="1200" dirty="0">
                <a:latin typeface="맑은 고딕" panose="020B0503020000020004" pitchFamily="50" charset="-127"/>
                <a:ea typeface="+mn-ea"/>
              </a:rPr>
              <a:t>업무명을 정확히 모를 때 사용 가능</a:t>
            </a:r>
          </a:p>
          <a:p>
            <a:pPr algn="r"/>
            <a:endParaRPr lang="ko-KR" altLang="en-US" sz="1200" dirty="0">
              <a:latin typeface="맑은 고딕" panose="020B0503020000020004" pitchFamily="50" charset="-127"/>
              <a:ea typeface="+mn-ea"/>
            </a:endParaRPr>
          </a:p>
          <a:p>
            <a:pPr algn="r"/>
            <a:r>
              <a:rPr lang="ko-KR" altLang="en-US" sz="1200" dirty="0">
                <a:latin typeface="맑은 고딕" panose="020B0503020000020004" pitchFamily="50" charset="-127"/>
                <a:ea typeface="+mn-ea"/>
              </a:rPr>
              <a:t>와일드카드 문법으로</a:t>
            </a:r>
            <a:br>
              <a:rPr lang="en-US" altLang="ko-KR" sz="1200" dirty="0">
                <a:latin typeface="맑은 고딕" panose="020B0503020000020004" pitchFamily="50" charset="-127"/>
                <a:ea typeface="+mn-ea"/>
              </a:rPr>
            </a:br>
            <a:r>
              <a:rPr lang="ko-KR" altLang="en-US" sz="1200" dirty="0">
                <a:latin typeface="맑은 고딕" panose="020B0503020000020004" pitchFamily="50" charset="-127"/>
                <a:ea typeface="+mn-ea"/>
              </a:rPr>
              <a:t>검색어가 포함되는 업무명을 모두 조회</a:t>
            </a:r>
            <a:endParaRPr lang="en-US" altLang="ko-KR" sz="1200" dirty="0">
              <a:latin typeface="맑은 고딕" panose="020B0503020000020004" pitchFamily="50" charset="-127"/>
              <a:ea typeface="+mn-ea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64E49-A7BB-4165-AC71-D4B4E5CBBB67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337299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64E49-A7BB-4165-AC71-D4B4E5CBBB67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132023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로고에 링크 걸기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64E49-A7BB-4165-AC71-D4B4E5CBBB67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966024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로고에 링크 걸기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64E49-A7BB-4165-AC71-D4B4E5CBBB67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101524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64E49-A7BB-4165-AC71-D4B4E5CBBB67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737777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IoT,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빅데이터와의 연계</a:t>
            </a:r>
            <a:b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</a:b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솔루션 판매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,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컨설팅업으로 전환</a:t>
            </a:r>
            <a:endParaRPr lang="en-US" altLang="ko-KR" sz="1200" b="1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64E49-A7BB-4165-AC71-D4B4E5CBBB67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855314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64E49-A7BB-4165-AC71-D4B4E5CBBB67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08233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64E49-A7BB-4165-AC71-D4B4E5CBBB67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964441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64E49-A7BB-4165-AC71-D4B4E5CBBB67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77037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64E49-A7BB-4165-AC71-D4B4E5CBBB6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5293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CBD </a:t>
            </a:r>
            <a:r>
              <a:rPr lang="ko-KR" altLang="en-US" dirty="0"/>
              <a:t>방법론</a:t>
            </a:r>
            <a:r>
              <a:rPr lang="en-US" altLang="ko-KR" dirty="0"/>
              <a:t>: </a:t>
            </a:r>
            <a:r>
              <a:rPr lang="ko-KR" altLang="en-US" dirty="0"/>
              <a:t>미니 프로젝트에서 익혔던 </a:t>
            </a:r>
            <a:r>
              <a:rPr lang="en-US" altLang="ko-KR" dirty="0"/>
              <a:t>MVC 2</a:t>
            </a:r>
            <a:r>
              <a:rPr lang="ko-KR" altLang="en-US" dirty="0"/>
              <a:t>를 확장</a:t>
            </a:r>
            <a:r>
              <a:rPr lang="en-US" altLang="ko-KR" dirty="0"/>
              <a:t>, </a:t>
            </a:r>
            <a:r>
              <a:rPr lang="ko-KR" altLang="en-US" dirty="0"/>
              <a:t>발전시키는 방향으로 </a:t>
            </a:r>
            <a:r>
              <a:rPr lang="en-US" altLang="ko-KR" dirty="0"/>
              <a:t>xx</a:t>
            </a:r>
          </a:p>
          <a:p>
            <a:r>
              <a:rPr lang="en-US" altLang="ko-KR" dirty="0" err="1"/>
              <a:t>MyBatis</a:t>
            </a:r>
            <a:r>
              <a:rPr lang="en-US" altLang="ko-KR" dirty="0"/>
              <a:t>, Spring Framework </a:t>
            </a:r>
            <a:r>
              <a:rPr lang="ko-KR" altLang="en-US" dirty="0"/>
              <a:t>등을 사용함으로써 디자인 패턴에 대한 이해도를 높인다</a:t>
            </a:r>
            <a:r>
              <a:rPr lang="en-US" altLang="ko-KR" dirty="0"/>
              <a:t>?</a:t>
            </a:r>
          </a:p>
          <a:p>
            <a:r>
              <a:rPr lang="en-US" altLang="ko-KR" dirty="0"/>
              <a:t>J2EE </a:t>
            </a:r>
            <a:r>
              <a:rPr lang="ko-KR" altLang="en-US" dirty="0"/>
              <a:t>방법론 </a:t>
            </a:r>
            <a:r>
              <a:rPr lang="en-US" altLang="ko-KR" dirty="0"/>
              <a:t>– </a:t>
            </a:r>
            <a:r>
              <a:rPr lang="ko-KR" altLang="en-US" dirty="0"/>
              <a:t>자바에서 구조 패턴을 더욱 명확하게 사용하도록 유도하는 디자인 패턴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단순 코딩보다는 우리는 설계 과정을 중시했다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다양한 전공 간의 커뮤니케이션으로 다각화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64E49-A7BB-4165-AC71-D4B4E5CBBB6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75836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64E49-A7BB-4165-AC71-D4B4E5CBBB6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17280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64E49-A7BB-4165-AC71-D4B4E5CBBB6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67397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64E49-A7BB-4165-AC71-D4B4E5CBBB67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5221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64E49-A7BB-4165-AC71-D4B4E5CBBB67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25218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err="1"/>
              <a:t>우리가게</a:t>
            </a:r>
            <a:r>
              <a:rPr lang="ko-KR" altLang="en-US" dirty="0"/>
              <a:t> 직원관리</a:t>
            </a:r>
            <a:r>
              <a:rPr lang="en-US" altLang="ko-KR" dirty="0"/>
              <a:t>, </a:t>
            </a:r>
            <a:r>
              <a:rPr lang="ko-KR" altLang="en-US" dirty="0"/>
              <a:t>알바관리</a:t>
            </a:r>
            <a:r>
              <a:rPr lang="en-US" altLang="ko-KR" dirty="0"/>
              <a:t>. </a:t>
            </a:r>
            <a:r>
              <a:rPr lang="ko-KR" altLang="en-US" dirty="0"/>
              <a:t>매장 알바 직원 관리를 어플로 편하게 해결해보세요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업무 등록</a:t>
            </a:r>
            <a:r>
              <a:rPr lang="en-US" altLang="ko-KR" dirty="0"/>
              <a:t>, </a:t>
            </a:r>
            <a:r>
              <a:rPr lang="ko-KR" altLang="en-US" dirty="0"/>
              <a:t>업무 확인 등 기능으로 알바관리</a:t>
            </a:r>
            <a:r>
              <a:rPr lang="en-US" altLang="ko-KR" dirty="0"/>
              <a:t>, </a:t>
            </a:r>
            <a:r>
              <a:rPr lang="ko-KR" altLang="en-US" dirty="0"/>
              <a:t>업무관리를 쉽고 빠르게</a:t>
            </a:r>
            <a:r>
              <a:rPr lang="en-US" altLang="ko-KR" dirty="0"/>
              <a:t>!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  <a:p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◈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type1.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알밤 출퇴근기록기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관리자용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 </a:t>
            </a:r>
            <a:b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▶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언제 어디서나 직원들의 출퇴근 상황 확인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!</a:t>
            </a:r>
            <a:b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관리자는 사업장에 없어도 직원들의 출퇴근 상황을 실시간으로 확인할 수 있습니다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b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▶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믿을 수 있는 출퇴근기록</a:t>
            </a:r>
            <a:b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직원들은 알밤 전용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비콘이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있는 해당 근무지 내에서만 본인들의 스마트폰으로 출퇴근이 가능합니다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b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▶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전 직원의 근무일정이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한손에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쏙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스케줄표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b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사용하시던 근무표를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사진찍어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업로드 하시면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알밤이 맞춤 근무표를 만들어 드립니다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b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관리자는 앱에 생성된 맞춤 근무표에 직원들을 배치하면 끝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!</a:t>
            </a:r>
            <a:b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▶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정확한 근태관리</a:t>
            </a:r>
            <a:b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실시간 출퇴근관리는 기본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직원들의 근무일정을 기반으로</a:t>
            </a:r>
            <a:b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지각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조퇴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결근 등을 파악할 수 있습니다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▶전국매장 직원관리도 한번에</a:t>
            </a:r>
            <a:b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관리하시는 사업장이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여러군데라도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문제 없습니다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b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각 근무지 직원들의 출퇴근 상황을 한눈에 볼 수 있습니다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◈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type2.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알밤 자동급여계산기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관리자용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</a:t>
            </a:r>
            <a:b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▶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알밤 출퇴근 기록기의 기능은 기본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복잡한 급여계산을 자동으로 해결하는 서비스 입니다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b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▶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일당 월급 시급계산 뿐만 아니라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추가수당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주휴수당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4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대 보험까지 반영된 실급여정산 내역을 한눈에 확인하세요</a:t>
            </a:r>
            <a:endParaRPr lang="en-US" altLang="ko-KR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간호사 교대근무 다이어리</a:t>
            </a:r>
            <a:endParaRPr lang="en-US" altLang="ko-KR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간호사 교대근무 다이어리</a:t>
            </a:r>
            <a:b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근무관리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근무공유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휴가관리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위젯</a:t>
            </a:r>
            <a:b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그룹기능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멤버근무 화면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그룹 전용 비공개 게시판</a:t>
            </a:r>
            <a:b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캘린더 일정까지 한 번에 관리</a:t>
            </a:r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▸ 공유 프로젝트에서 사람들에게 작업을 위임하여 기억 공간을 확보하세요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b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▸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중요한 작업은 색상 코드 우선 순위 레벨로 하이라이트 표시하세요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b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▸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사용자 정의된 생산성 그래프로 일일 및 주간 달성의 개요를 확인하세요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64E49-A7BB-4165-AC71-D4B4E5CBBB67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07619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D518EAE-B92F-46E3-B5E8-9D405D5FA6F5}"/>
              </a:ext>
            </a:extLst>
          </p:cNvPr>
          <p:cNvSpPr/>
          <p:nvPr userDrawn="1"/>
        </p:nvSpPr>
        <p:spPr>
          <a:xfrm>
            <a:off x="15106" y="-156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727479E6-DE44-452C-B749-3906EB93F0B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01"/>
          <a:stretch/>
        </p:blipFill>
        <p:spPr>
          <a:xfrm>
            <a:off x="323528" y="3064538"/>
            <a:ext cx="2808312" cy="981833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7EEC5CC5-B025-466E-9912-D209C22E1AB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26" t="22492" r="68900" b="27994"/>
          <a:stretch/>
        </p:blipFill>
        <p:spPr>
          <a:xfrm>
            <a:off x="827584" y="1441238"/>
            <a:ext cx="1656184" cy="1656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937417" y="1"/>
            <a:ext cx="1872000" cy="51434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1968708" y="1"/>
            <a:ext cx="1872000" cy="51434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0" y="1"/>
            <a:ext cx="1872000" cy="51434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6533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795621" y="230919"/>
            <a:ext cx="3294112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613166" y="3399271"/>
            <a:ext cx="3293944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3795621" y="1815095"/>
            <a:ext cx="1728192" cy="30963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5621504" y="1814524"/>
            <a:ext cx="1468228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8" hasCustomPrompt="1"/>
          </p:nvPr>
        </p:nvSpPr>
        <p:spPr>
          <a:xfrm>
            <a:off x="7178918" y="230919"/>
            <a:ext cx="1728192" cy="30963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75891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4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57041" y="1313860"/>
            <a:ext cx="6438182" cy="3274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981898" y="1731279"/>
            <a:ext cx="3085597" cy="22818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6077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10595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3507854"/>
            <a:ext cx="9144000" cy="1635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5225" y="1079005"/>
            <a:ext cx="3373328" cy="4085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66328" y="1217153"/>
            <a:ext cx="1945465" cy="30051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542432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54008" y="1131589"/>
            <a:ext cx="2849840" cy="364917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E8DE35-1F84-49FF-9E40-4C8F961ABE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A7737E9-E30D-4E8F-99EB-810A19753E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4136B1-EFEF-421B-AC2F-EBEAA6D0E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21587-406B-4DA2-8F98-6307E01FFA51}" type="datetimeFigureOut">
              <a:rPr lang="ko-KR" altLang="en-US" smtClean="0"/>
              <a:t>2018-06-05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E50300-3D42-4A52-8EE1-8ED5A8376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DAD163-9DDD-47A1-9A38-C84DC39A9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52FD3-8CD4-4366-AB83-F88C447A36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33415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0" y="2253238"/>
            <a:ext cx="4572000" cy="47357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0" y="2726814"/>
            <a:ext cx="45720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6116562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 userDrawn="1"/>
        </p:nvSpPr>
        <p:spPr>
          <a:xfrm>
            <a:off x="2699792" y="699542"/>
            <a:ext cx="3744416" cy="3744416"/>
          </a:xfrm>
          <a:prstGeom prst="ellipse">
            <a:avLst/>
          </a:prstGeom>
          <a:solidFill>
            <a:schemeClr val="accent1">
              <a:alpha val="77000"/>
            </a:schemeClr>
          </a:solidFill>
          <a:ln w="857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699792" y="2181230"/>
            <a:ext cx="3744416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699644" y="2757294"/>
            <a:ext cx="3744416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8037683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10595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8555532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10595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49246" y="1275606"/>
            <a:ext cx="1648869" cy="164886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720790" y="1275606"/>
            <a:ext cx="1648869" cy="164886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792334" y="1275606"/>
            <a:ext cx="1648869" cy="164886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3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863879" y="1275606"/>
            <a:ext cx="1648869" cy="164886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4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3588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10595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19AD18D-6E05-44B9-A8D6-AE1A3F6AF2E6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C760932-2177-4002-AADF-88168229DF7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567" y="1635646"/>
            <a:ext cx="7392865" cy="1709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4572000" y="0"/>
            <a:ext cx="4104456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2211710"/>
            <a:ext cx="9144000" cy="25922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5776767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Image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6694140" y="2211700"/>
            <a:ext cx="1944216" cy="255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629910" y="2211700"/>
            <a:ext cx="1944216" cy="255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2565681" y="2211700"/>
            <a:ext cx="1944216" cy="255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01452" y="447700"/>
            <a:ext cx="1944216" cy="432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9435931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347864" y="131536"/>
            <a:ext cx="5796136" cy="154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104000" y="1798321"/>
            <a:ext cx="5040000" cy="154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824000" y="3465106"/>
            <a:ext cx="4320000" cy="154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0124384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0" anchor="ctr"/>
          <a:lstStyle>
            <a:lvl1pPr marL="0" indent="0" algn="l">
              <a:buNone/>
              <a:defRPr sz="18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6761966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4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57041" y="1313860"/>
            <a:ext cx="6438182" cy="3274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981898" y="1731279"/>
            <a:ext cx="3085597" cy="22818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5169088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937417" y="1"/>
            <a:ext cx="1872000" cy="51434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1968708" y="1"/>
            <a:ext cx="1872000" cy="51434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0" y="1"/>
            <a:ext cx="1872000" cy="51434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4715933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795621" y="230919"/>
            <a:ext cx="3294112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613166" y="3399271"/>
            <a:ext cx="3293944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3795621" y="1815095"/>
            <a:ext cx="1728192" cy="30963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5621504" y="1814524"/>
            <a:ext cx="1468228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8" hasCustomPrompt="1"/>
          </p:nvPr>
        </p:nvSpPr>
        <p:spPr>
          <a:xfrm>
            <a:off x="7178918" y="230919"/>
            <a:ext cx="1728192" cy="30963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4669929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5536" y="195486"/>
            <a:ext cx="842493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5536" y="771550"/>
            <a:ext cx="8424936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22722603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10595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3507854"/>
            <a:ext cx="9144000" cy="1635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5225" y="1079005"/>
            <a:ext cx="3373328" cy="4085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66328" y="1217153"/>
            <a:ext cx="1945465" cy="30051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371528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0" y="1167594"/>
            <a:ext cx="2880000" cy="280831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6264000" y="0"/>
            <a:ext cx="2880000" cy="514349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0130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Basic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5536" y="195486"/>
            <a:ext cx="842493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5536" y="771550"/>
            <a:ext cx="8424936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4577139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79512" y="339502"/>
            <a:ext cx="4248472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79512" y="915566"/>
            <a:ext cx="4248472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91631057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54008" y="1131589"/>
            <a:ext cx="2849840" cy="364917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1869819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11655A-3549-400F-8E99-6E3D560F6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F392CF-F050-4740-9B25-3C16A5F7D0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45F05D-9A06-466A-BD3D-709D3C875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5F15B-8874-4349-8AC7-8275F617780C}" type="datetimeFigureOut">
              <a:rPr lang="ko-KR" altLang="en-US" smtClean="0"/>
              <a:t>2018-06-05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0572AA-8AE3-4CBD-BEBF-B143E8521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8094D5-A643-4858-8AAF-E004F080D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26D39-3191-40D5-ABF7-69F4334636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361802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305F3-E95A-4835-95F6-1EE12A2B62C5}" type="datetimeFigureOut">
              <a:rPr lang="ko-KR" altLang="en-US" smtClean="0"/>
              <a:t>2018-06-05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C10E7-8C2A-4628-9DE9-D8B78DADA1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139983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0" y="2253238"/>
            <a:ext cx="4572000" cy="47357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0" y="2726814"/>
            <a:ext cx="45720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837186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10595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39425136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10595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49246" y="1275606"/>
            <a:ext cx="1648869" cy="164886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720790" y="1275606"/>
            <a:ext cx="1648869" cy="164886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792334" y="1275606"/>
            <a:ext cx="1648869" cy="164886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3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863879" y="1275606"/>
            <a:ext cx="1648869" cy="164886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4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5355183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4572000" y="0"/>
            <a:ext cx="4104456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2211710"/>
            <a:ext cx="9144000" cy="25922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298796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Image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6694140" y="2211700"/>
            <a:ext cx="1944216" cy="255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629910" y="2211700"/>
            <a:ext cx="1944216" cy="255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2565681" y="2211700"/>
            <a:ext cx="1944216" cy="255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01452" y="447700"/>
            <a:ext cx="1944216" cy="432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4587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79512" y="339502"/>
            <a:ext cx="4248472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79512" y="915566"/>
            <a:ext cx="4248472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92773588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347864" y="131536"/>
            <a:ext cx="5796136" cy="154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104000" y="1798321"/>
            <a:ext cx="5040000" cy="154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824000" y="3465106"/>
            <a:ext cx="4320000" cy="154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672413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0" anchor="ctr"/>
          <a:lstStyle>
            <a:lvl1pPr marL="0" indent="0" algn="l">
              <a:buNone/>
              <a:defRPr sz="18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102999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4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57041" y="1313860"/>
            <a:ext cx="6438182" cy="3274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981898" y="1731279"/>
            <a:ext cx="3085597" cy="22818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158765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937417" y="1"/>
            <a:ext cx="1872000" cy="51434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1968708" y="1"/>
            <a:ext cx="1872000" cy="51434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0" y="1"/>
            <a:ext cx="1872000" cy="51434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169394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795621" y="230919"/>
            <a:ext cx="3294112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613166" y="3399271"/>
            <a:ext cx="3293944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3795621" y="1815095"/>
            <a:ext cx="1728192" cy="30963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5621504" y="1814524"/>
            <a:ext cx="1468228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8" hasCustomPrompt="1"/>
          </p:nvPr>
        </p:nvSpPr>
        <p:spPr>
          <a:xfrm>
            <a:off x="7178918" y="230919"/>
            <a:ext cx="1728192" cy="30963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2704383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5536" y="195486"/>
            <a:ext cx="842493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5536" y="771550"/>
            <a:ext cx="8424936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84503807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10595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3507854"/>
            <a:ext cx="9144000" cy="1635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5225" y="1079005"/>
            <a:ext cx="3373328" cy="4085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66328" y="1217153"/>
            <a:ext cx="1945465" cy="30051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476776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0" y="1167594"/>
            <a:ext cx="2880000" cy="280831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6264000" y="0"/>
            <a:ext cx="2880000" cy="514349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0174511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79512" y="339502"/>
            <a:ext cx="4248472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79512" y="915566"/>
            <a:ext cx="4248472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400189121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54008" y="1131589"/>
            <a:ext cx="2849840" cy="364917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82313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10595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0C465FE-1944-4AFF-9E7E-85A6773B3232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49246" y="1275606"/>
            <a:ext cx="1648869" cy="164886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579423CC-75D9-40CB-A01E-CC162C4AA2A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567" y="1635646"/>
            <a:ext cx="7392865" cy="1709418"/>
          </a:xfrm>
          <a:prstGeom prst="rect">
            <a:avLst/>
          </a:prstGeom>
        </p:spPr>
      </p:pic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720790" y="1275606"/>
            <a:ext cx="1648869" cy="164886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792334" y="1275606"/>
            <a:ext cx="1648869" cy="164886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3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863879" y="1275606"/>
            <a:ext cx="1648869" cy="164886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4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0241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0" anchor="ctr"/>
          <a:lstStyle>
            <a:lvl1pPr marL="0" indent="0" algn="l">
              <a:buNone/>
              <a:defRPr sz="18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4572000" y="0"/>
            <a:ext cx="4104456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2211710"/>
            <a:ext cx="9144000" cy="25922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6313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0" y="1167594"/>
            <a:ext cx="2880000" cy="280831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6264000" y="0"/>
            <a:ext cx="2880000" cy="514349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74792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347864" y="131536"/>
            <a:ext cx="5796136" cy="154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104000" y="1798321"/>
            <a:ext cx="5040000" cy="154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824000" y="3465106"/>
            <a:ext cx="4320000" cy="154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45812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slideLayout" Target="../slideLayouts/slideLayout46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slideLayout" Target="../slideLayouts/slideLayout45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35.xml"/><Relationship Id="rId16" Type="http://schemas.openxmlformats.org/officeDocument/2006/relationships/slideLayout" Target="../slideLayouts/slideLayout49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5" Type="http://schemas.openxmlformats.org/officeDocument/2006/relationships/slideLayout" Target="../slideLayouts/slideLayout4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slideLayout" Target="../slideLayouts/slideLayout4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2" r:id="rId2"/>
    <p:sldLayoutId id="2147483661" r:id="rId3"/>
    <p:sldLayoutId id="2147483660" r:id="rId4"/>
    <p:sldLayoutId id="2147483662" r:id="rId5"/>
    <p:sldLayoutId id="2147483655" r:id="rId6"/>
    <p:sldLayoutId id="2147483663" r:id="rId7"/>
    <p:sldLayoutId id="2147483667" r:id="rId8"/>
    <p:sldLayoutId id="2147483664" r:id="rId9"/>
    <p:sldLayoutId id="2147483668" r:id="rId10"/>
    <p:sldLayoutId id="2147483665" r:id="rId11"/>
    <p:sldLayoutId id="2147483670" r:id="rId12"/>
    <p:sldLayoutId id="2147483672" r:id="rId13"/>
    <p:sldLayoutId id="2147483656" r:id="rId14"/>
    <p:sldLayoutId id="2147483706" r:id="rId15"/>
    <p:sldLayoutId id="2147483707" r:id="rId16"/>
    <p:sldLayoutId id="2147483708" r:id="rId17"/>
    <p:sldLayoutId id="2147483691" r:id="rId18"/>
    <p:sldLayoutId id="2147483692" r:id="rId19"/>
    <p:sldLayoutId id="2147483693" r:id="rId20"/>
    <p:sldLayoutId id="2147483694" r:id="rId21"/>
    <p:sldLayoutId id="2147483695" r:id="rId22"/>
    <p:sldLayoutId id="2147483696" r:id="rId23"/>
    <p:sldLayoutId id="2147483697" r:id="rId24"/>
    <p:sldLayoutId id="2147483698" r:id="rId25"/>
    <p:sldLayoutId id="2147483699" r:id="rId26"/>
    <p:sldLayoutId id="2147483700" r:id="rId27"/>
    <p:sldLayoutId id="2147483701" r:id="rId28"/>
    <p:sldLayoutId id="2147483702" r:id="rId29"/>
    <p:sldLayoutId id="2147483703" r:id="rId30"/>
    <p:sldLayoutId id="2147483704" r:id="rId31"/>
    <p:sldLayoutId id="2147483709" r:id="rId32"/>
    <p:sldLayoutId id="2147483710" r:id="rId33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Relationship Id="rId5" Type="http://schemas.microsoft.com/office/2007/relationships/hdphoto" Target="../media/hdphoto1.wdp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JPG"/><Relationship Id="rId4" Type="http://schemas.openxmlformats.org/officeDocument/2006/relationships/image" Target="../media/image34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JPG"/><Relationship Id="rId4" Type="http://schemas.openxmlformats.org/officeDocument/2006/relationships/image" Target="../media/image37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JPG"/><Relationship Id="rId5" Type="http://schemas.openxmlformats.org/officeDocument/2006/relationships/image" Target="../media/image41.JPG"/><Relationship Id="rId4" Type="http://schemas.openxmlformats.org/officeDocument/2006/relationships/image" Target="../media/image40.JP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7" Type="http://schemas.openxmlformats.org/officeDocument/2006/relationships/image" Target="../media/image1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5.jpeg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jpg"/><Relationship Id="rId4" Type="http://schemas.openxmlformats.org/officeDocument/2006/relationships/image" Target="../media/image51.jp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5.jpg"/><Relationship Id="rId4" Type="http://schemas.openxmlformats.org/officeDocument/2006/relationships/image" Target="../media/image54.jp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56.png"/><Relationship Id="rId7" Type="http://schemas.openxmlformats.org/officeDocument/2006/relationships/image" Target="../media/image5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10" Type="http://schemas.openxmlformats.org/officeDocument/2006/relationships/image" Target="../media/image2.png"/><Relationship Id="rId4" Type="http://schemas.openxmlformats.org/officeDocument/2006/relationships/image" Target="../media/image20.png"/><Relationship Id="rId9" Type="http://schemas.openxmlformats.org/officeDocument/2006/relationships/image" Target="../media/image60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07AF3F4-A582-40C1-93A9-65A6257782E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844313"/>
            <a:ext cx="5142381" cy="301249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E9282FA-7059-4680-A965-1D3B3C2FB0C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26" t="22492" r="17713" b="30745"/>
          <a:stretch/>
        </p:blipFill>
        <p:spPr>
          <a:xfrm>
            <a:off x="3357442" y="2703130"/>
            <a:ext cx="5142381" cy="1092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7825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그룹 69">
            <a:extLst>
              <a:ext uri="{FF2B5EF4-FFF2-40B4-BE49-F238E27FC236}">
                <a16:creationId xmlns:a16="http://schemas.microsoft.com/office/drawing/2014/main" id="{AD99D58F-B4D0-4D6E-984C-631BDC3320D5}"/>
              </a:ext>
            </a:extLst>
          </p:cNvPr>
          <p:cNvGrpSpPr/>
          <p:nvPr/>
        </p:nvGrpSpPr>
        <p:grpSpPr>
          <a:xfrm>
            <a:off x="493644" y="1040217"/>
            <a:ext cx="4199231" cy="3530695"/>
            <a:chOff x="2447130" y="1081421"/>
            <a:chExt cx="4249106" cy="3552744"/>
          </a:xfrm>
        </p:grpSpPr>
        <p:grpSp>
          <p:nvGrpSpPr>
            <p:cNvPr id="4" name="Group 3"/>
            <p:cNvGrpSpPr/>
            <p:nvPr/>
          </p:nvGrpSpPr>
          <p:grpSpPr>
            <a:xfrm rot="2700000">
              <a:off x="2831632" y="769561"/>
              <a:ext cx="3552744" cy="4176464"/>
              <a:chOff x="4242525" y="2067694"/>
              <a:chExt cx="2223612" cy="2520120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5" name="Rounded Rectangle 4"/>
              <p:cNvSpPr/>
              <p:nvPr/>
            </p:nvSpPr>
            <p:spPr>
              <a:xfrm>
                <a:off x="4242525" y="3147814"/>
                <a:ext cx="1440000" cy="1440000"/>
              </a:xfrm>
              <a:prstGeom prst="roundRect">
                <a:avLst>
                  <a:gd name="adj" fmla="val 13467"/>
                </a:avLst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6" name="Rounded Rectangle 5"/>
              <p:cNvSpPr/>
              <p:nvPr/>
            </p:nvSpPr>
            <p:spPr>
              <a:xfrm>
                <a:off x="4680455" y="2067694"/>
                <a:ext cx="1008000" cy="1008000"/>
              </a:xfrm>
              <a:prstGeom prst="roundRect">
                <a:avLst>
                  <a:gd name="adj" fmla="val 13467"/>
                </a:avLst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7" name="Rounded Rectangle 6"/>
              <p:cNvSpPr/>
              <p:nvPr/>
            </p:nvSpPr>
            <p:spPr>
              <a:xfrm>
                <a:off x="5746137" y="3147814"/>
                <a:ext cx="720000" cy="720000"/>
              </a:xfrm>
              <a:prstGeom prst="roundRect">
                <a:avLst>
                  <a:gd name="adj" fmla="val 13467"/>
                </a:avLst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8" name="Rounded Rectangle 7"/>
              <p:cNvSpPr/>
              <p:nvPr/>
            </p:nvSpPr>
            <p:spPr>
              <a:xfrm>
                <a:off x="5764217" y="2517614"/>
                <a:ext cx="540000" cy="540000"/>
              </a:xfrm>
              <a:prstGeom prst="roundRect">
                <a:avLst>
                  <a:gd name="adj" fmla="val 13467"/>
                </a:avLst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69" name="그룹 68">
              <a:extLst>
                <a:ext uri="{FF2B5EF4-FFF2-40B4-BE49-F238E27FC236}">
                  <a16:creationId xmlns:a16="http://schemas.microsoft.com/office/drawing/2014/main" id="{9AAFC10C-C1E0-41CF-BD1F-6F73CA72EAFA}"/>
                </a:ext>
              </a:extLst>
            </p:cNvPr>
            <p:cNvGrpSpPr/>
            <p:nvPr/>
          </p:nvGrpSpPr>
          <p:grpSpPr>
            <a:xfrm>
              <a:off x="2447130" y="1082615"/>
              <a:ext cx="3870647" cy="3302832"/>
              <a:chOff x="2447130" y="1082615"/>
              <a:chExt cx="3870647" cy="3302832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4936661" y="2078349"/>
                <a:ext cx="858302" cy="46166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ko-KR" altLang="en-US" sz="2400" b="1" dirty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rial" pitchFamily="34" charset="0"/>
                  </a:rPr>
                  <a:t>알밤</a:t>
                </a:r>
                <a:endParaRPr lang="ko-KR" altLang="en-US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5689768" y="2829855"/>
                <a:ext cx="592370" cy="371638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r>
                  <a:rPr lang="en-US" altLang="ko-KR" b="1" dirty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rial" pitchFamily="34" charset="0"/>
                  </a:rPr>
                  <a:t>10</a:t>
                </a:r>
                <a:r>
                  <a:rPr lang="en-US" altLang="ko-KR" sz="1200" b="1" dirty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rial" pitchFamily="34" charset="0"/>
                  </a:rPr>
                  <a:t>%</a:t>
                </a:r>
                <a:endParaRPr lang="ko-KR" altLang="en-US" sz="12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endParaRPr>
              </a:p>
            </p:txBody>
          </p:sp>
          <p:pic>
            <p:nvPicPr>
              <p:cNvPr id="30" name="그림 29">
                <a:extLst>
                  <a:ext uri="{FF2B5EF4-FFF2-40B4-BE49-F238E27FC236}">
                    <a16:creationId xmlns:a16="http://schemas.microsoft.com/office/drawing/2014/main" id="{EDC95CBE-49FD-479E-88CA-D03D6E78975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18051" y="1824690"/>
                <a:ext cx="1657168" cy="1657168"/>
              </a:xfrm>
              <a:prstGeom prst="rect">
                <a:avLst/>
              </a:prstGeom>
            </p:spPr>
          </p:pic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608A9EA-8B1E-4674-B98C-D511698459CB}"/>
                  </a:ext>
                </a:extLst>
              </p:cNvPr>
              <p:cNvSpPr txBox="1"/>
              <p:nvPr/>
            </p:nvSpPr>
            <p:spPr>
              <a:xfrm>
                <a:off x="2447130" y="3327748"/>
                <a:ext cx="2165751" cy="464548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r>
                  <a:rPr lang="ko-KR" altLang="en-US" sz="2400" b="1" dirty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rial" pitchFamily="34" charset="0"/>
                  </a:rPr>
                  <a:t>위대한 </a:t>
                </a:r>
                <a:r>
                  <a:rPr lang="ko-KR" altLang="en-US" sz="2400" b="1" dirty="0" err="1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rial" pitchFamily="34" charset="0"/>
                  </a:rPr>
                  <a:t>체크비</a:t>
                </a:r>
                <a:endParaRPr lang="ko-KR" altLang="en-US" sz="14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endParaRPr>
              </a:p>
            </p:txBody>
          </p:sp>
          <p:pic>
            <p:nvPicPr>
              <p:cNvPr id="41" name="그림 40">
                <a:extLst>
                  <a:ext uri="{FF2B5EF4-FFF2-40B4-BE49-F238E27FC236}">
                    <a16:creationId xmlns:a16="http://schemas.microsoft.com/office/drawing/2014/main" id="{E72DCC38-22A5-41B0-8C4D-B01612192BD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11057" y="1082615"/>
                <a:ext cx="1057087" cy="1057087"/>
              </a:xfrm>
              <a:prstGeom prst="rect">
                <a:avLst/>
              </a:prstGeom>
            </p:spPr>
          </p:pic>
          <p:pic>
            <p:nvPicPr>
              <p:cNvPr id="48" name="그림 47">
                <a:extLst>
                  <a:ext uri="{FF2B5EF4-FFF2-40B4-BE49-F238E27FC236}">
                    <a16:creationId xmlns:a16="http://schemas.microsoft.com/office/drawing/2014/main" id="{5FBB4D8D-D021-4769-9CF8-2041D8D400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74139" y="3405853"/>
                <a:ext cx="723642" cy="723642"/>
              </a:xfrm>
              <a:prstGeom prst="rect">
                <a:avLst/>
              </a:prstGeom>
            </p:spPr>
          </p:pic>
          <p:pic>
            <p:nvPicPr>
              <p:cNvPr id="50" name="그림 49">
                <a:extLst>
                  <a:ext uri="{FF2B5EF4-FFF2-40B4-BE49-F238E27FC236}">
                    <a16:creationId xmlns:a16="http://schemas.microsoft.com/office/drawing/2014/main" id="{E022FE23-9D99-46A9-B777-4C81D630AC4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33001" y="2688752"/>
                <a:ext cx="584776" cy="584776"/>
              </a:xfrm>
              <a:prstGeom prst="rect">
                <a:avLst/>
              </a:prstGeom>
            </p:spPr>
          </p:pic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C36893B1-3D71-454B-8A13-3533D787364D}"/>
                  </a:ext>
                </a:extLst>
              </p:cNvPr>
              <p:cNvSpPr txBox="1"/>
              <p:nvPr/>
            </p:nvSpPr>
            <p:spPr>
              <a:xfrm>
                <a:off x="4716016" y="4016115"/>
                <a:ext cx="1001108" cy="369332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r>
                  <a:rPr lang="en-US" altLang="ko-KR" b="1" dirty="0" err="1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rial" pitchFamily="34" charset="0"/>
                  </a:rPr>
                  <a:t>Todoist</a:t>
                </a:r>
                <a:endParaRPr lang="ko-KR" altLang="en-US" sz="20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endParaRPr>
              </a:p>
            </p:txBody>
          </p:sp>
        </p:grpSp>
      </p:grpSp>
      <p:grpSp>
        <p:nvGrpSpPr>
          <p:cNvPr id="71" name="Group 12">
            <a:extLst>
              <a:ext uri="{FF2B5EF4-FFF2-40B4-BE49-F238E27FC236}">
                <a16:creationId xmlns:a16="http://schemas.microsoft.com/office/drawing/2014/main" id="{216F50BD-34AE-4070-9241-86A3D3EEA65E}"/>
              </a:ext>
            </a:extLst>
          </p:cNvPr>
          <p:cNvGrpSpPr/>
          <p:nvPr/>
        </p:nvGrpSpPr>
        <p:grpSpPr>
          <a:xfrm>
            <a:off x="5076057" y="972035"/>
            <a:ext cx="3425006" cy="586316"/>
            <a:chOff x="3233964" y="1954419"/>
            <a:chExt cx="1410044" cy="586316"/>
          </a:xfrm>
        </p:grpSpPr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E28F370C-0DEC-4BC8-A504-0CEF6BA50785}"/>
                </a:ext>
              </a:extLst>
            </p:cNvPr>
            <p:cNvSpPr txBox="1"/>
            <p:nvPr/>
          </p:nvSpPr>
          <p:spPr>
            <a:xfrm>
              <a:off x="3233964" y="1954419"/>
              <a:ext cx="140051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ko-KR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위대한 </a:t>
              </a:r>
              <a:r>
                <a:rPr lang="ko-KR" altLang="en-US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체크비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9E680D39-2AEE-40D7-9EFA-1AA50BDA0EB8}"/>
                </a:ext>
              </a:extLst>
            </p:cNvPr>
            <p:cNvSpPr txBox="1"/>
            <p:nvPr/>
          </p:nvSpPr>
          <p:spPr>
            <a:xfrm>
              <a:off x="3243489" y="2263736"/>
              <a:ext cx="1400519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출석 관리 및 업무 배정을 통한 직원 관리 어플</a:t>
              </a:r>
            </a:p>
          </p:txBody>
        </p:sp>
      </p:grpSp>
      <p:grpSp>
        <p:nvGrpSpPr>
          <p:cNvPr id="74" name="Group 15">
            <a:extLst>
              <a:ext uri="{FF2B5EF4-FFF2-40B4-BE49-F238E27FC236}">
                <a16:creationId xmlns:a16="http://schemas.microsoft.com/office/drawing/2014/main" id="{976350C0-DECC-481C-9C83-C83D5F0544D5}"/>
              </a:ext>
            </a:extLst>
          </p:cNvPr>
          <p:cNvGrpSpPr/>
          <p:nvPr/>
        </p:nvGrpSpPr>
        <p:grpSpPr>
          <a:xfrm>
            <a:off x="5076056" y="1654475"/>
            <a:ext cx="3456381" cy="586316"/>
            <a:chOff x="3233964" y="1954419"/>
            <a:chExt cx="1422961" cy="586316"/>
          </a:xfrm>
        </p:grpSpPr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86DD8BA1-8F02-4C74-9306-2AF5F03C5C41}"/>
                </a:ext>
              </a:extLst>
            </p:cNvPr>
            <p:cNvSpPr txBox="1"/>
            <p:nvPr/>
          </p:nvSpPr>
          <p:spPr>
            <a:xfrm>
              <a:off x="3233964" y="1954419"/>
              <a:ext cx="140051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ko-KR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알밤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4A80B982-16B7-4C69-99F8-BE06907337A4}"/>
                </a:ext>
              </a:extLst>
            </p:cNvPr>
            <p:cNvSpPr txBox="1"/>
            <p:nvPr/>
          </p:nvSpPr>
          <p:spPr>
            <a:xfrm>
              <a:off x="3243488" y="2263736"/>
              <a:ext cx="141343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출퇴근 기록기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, 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스케줄표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, 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자동급여 계산기 어플</a:t>
              </a:r>
            </a:p>
          </p:txBody>
        </p:sp>
      </p:grpSp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id="{102CD47A-84E9-4D89-BFD1-48EB7C887DDB}"/>
              </a:ext>
            </a:extLst>
          </p:cNvPr>
          <p:cNvSpPr/>
          <p:nvPr/>
        </p:nvSpPr>
        <p:spPr>
          <a:xfrm>
            <a:off x="4812457" y="670415"/>
            <a:ext cx="3929065" cy="1718208"/>
          </a:xfrm>
          <a:prstGeom prst="roundRect">
            <a:avLst>
              <a:gd name="adj" fmla="val 5580"/>
            </a:avLst>
          </a:prstGeom>
          <a:noFill/>
          <a:ln>
            <a:solidFill>
              <a:srgbClr val="3284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46D03019-95D9-49D4-B885-7E5C30B66C76}"/>
              </a:ext>
            </a:extLst>
          </p:cNvPr>
          <p:cNvSpPr/>
          <p:nvPr/>
        </p:nvSpPr>
        <p:spPr>
          <a:xfrm>
            <a:off x="5221092" y="483518"/>
            <a:ext cx="645553" cy="348457"/>
          </a:xfrm>
          <a:prstGeom prst="rect">
            <a:avLst/>
          </a:prstGeom>
          <a:solidFill>
            <a:srgbClr val="FEFE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기능</a:t>
            </a:r>
            <a:endParaRPr lang="ko-KR" altLang="en-US" sz="1600" b="1" dirty="0">
              <a:solidFill>
                <a:schemeClr val="tx2">
                  <a:lumMod val="60000"/>
                  <a:lumOff val="4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grpSp>
        <p:nvGrpSpPr>
          <p:cNvPr id="77" name="Group 18">
            <a:extLst>
              <a:ext uri="{FF2B5EF4-FFF2-40B4-BE49-F238E27FC236}">
                <a16:creationId xmlns:a16="http://schemas.microsoft.com/office/drawing/2014/main" id="{8E409F12-DAF4-46F2-8B89-0AF1963BD0A3}"/>
              </a:ext>
            </a:extLst>
          </p:cNvPr>
          <p:cNvGrpSpPr/>
          <p:nvPr/>
        </p:nvGrpSpPr>
        <p:grpSpPr>
          <a:xfrm>
            <a:off x="5035423" y="3118715"/>
            <a:ext cx="3785048" cy="586316"/>
            <a:chOff x="3233964" y="1954419"/>
            <a:chExt cx="1558270" cy="586316"/>
          </a:xfrm>
        </p:grpSpPr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02C25C68-3F37-4789-8FA0-776838E1D2DE}"/>
                </a:ext>
              </a:extLst>
            </p:cNvPr>
            <p:cNvSpPr txBox="1"/>
            <p:nvPr/>
          </p:nvSpPr>
          <p:spPr>
            <a:xfrm>
              <a:off x="3233964" y="1954419"/>
              <a:ext cx="140051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Todoist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F3DAEED2-8DBD-47F9-9238-C1149DDC0645}"/>
                </a:ext>
              </a:extLst>
            </p:cNvPr>
            <p:cNvSpPr txBox="1"/>
            <p:nvPr/>
          </p:nvSpPr>
          <p:spPr>
            <a:xfrm>
              <a:off x="3243488" y="2263736"/>
              <a:ext cx="1548746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스케줄에 중요 순위 배정하는 효율적 시간관리 어플</a:t>
              </a:r>
            </a:p>
          </p:txBody>
        </p:sp>
      </p:grpSp>
      <p:grpSp>
        <p:nvGrpSpPr>
          <p:cNvPr id="80" name="Group 21">
            <a:extLst>
              <a:ext uri="{FF2B5EF4-FFF2-40B4-BE49-F238E27FC236}">
                <a16:creationId xmlns:a16="http://schemas.microsoft.com/office/drawing/2014/main" id="{4F9EF8D2-6580-4653-8258-35E791CD5BF7}"/>
              </a:ext>
            </a:extLst>
          </p:cNvPr>
          <p:cNvGrpSpPr/>
          <p:nvPr/>
        </p:nvGrpSpPr>
        <p:grpSpPr>
          <a:xfrm>
            <a:off x="5035422" y="3801155"/>
            <a:ext cx="3785050" cy="586316"/>
            <a:chOff x="3233964" y="1954419"/>
            <a:chExt cx="1558271" cy="586316"/>
          </a:xfrm>
        </p:grpSpPr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0AFB8712-B9D5-405C-814B-D9021E3BCFBA}"/>
                </a:ext>
              </a:extLst>
            </p:cNvPr>
            <p:cNvSpPr txBox="1"/>
            <p:nvPr/>
          </p:nvSpPr>
          <p:spPr>
            <a:xfrm>
              <a:off x="3233964" y="1954419"/>
              <a:ext cx="140051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MyDuty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4715F4C0-8EF0-494D-B1F3-B64FCF69AED2}"/>
                </a:ext>
              </a:extLst>
            </p:cNvPr>
            <p:cNvSpPr txBox="1"/>
            <p:nvPr/>
          </p:nvSpPr>
          <p:spPr>
            <a:xfrm>
              <a:off x="3243489" y="2263736"/>
              <a:ext cx="1548746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간호사들의 교대근무를 위한 그룹 스케줄 관리 어플</a:t>
              </a:r>
            </a:p>
          </p:txBody>
        </p:sp>
      </p:grpSp>
      <p:sp>
        <p:nvSpPr>
          <p:cNvPr id="84" name="사각형: 둥근 모서리 83">
            <a:extLst>
              <a:ext uri="{FF2B5EF4-FFF2-40B4-BE49-F238E27FC236}">
                <a16:creationId xmlns:a16="http://schemas.microsoft.com/office/drawing/2014/main" id="{2B3F3BB9-E256-47D9-82EA-879372199639}"/>
              </a:ext>
            </a:extLst>
          </p:cNvPr>
          <p:cNvSpPr/>
          <p:nvPr/>
        </p:nvSpPr>
        <p:spPr>
          <a:xfrm>
            <a:off x="4802987" y="2877928"/>
            <a:ext cx="3929065" cy="1718208"/>
          </a:xfrm>
          <a:prstGeom prst="roundRect">
            <a:avLst>
              <a:gd name="adj" fmla="val 5580"/>
            </a:avLst>
          </a:pr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6ABBAD61-4E13-4662-B3C1-4A8599E41323}"/>
              </a:ext>
            </a:extLst>
          </p:cNvPr>
          <p:cNvSpPr/>
          <p:nvPr/>
        </p:nvSpPr>
        <p:spPr>
          <a:xfrm>
            <a:off x="5099192" y="2715766"/>
            <a:ext cx="1128991" cy="348457"/>
          </a:xfrm>
          <a:prstGeom prst="rect">
            <a:avLst/>
          </a:prstGeom>
          <a:solidFill>
            <a:srgbClr val="FEFE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2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UI</a:t>
            </a:r>
            <a:r>
              <a:rPr lang="ko-KR" alt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</a:t>
            </a:r>
            <a:r>
              <a:rPr lang="en-US" altLang="ko-KR" b="1" dirty="0">
                <a:solidFill>
                  <a:schemeClr val="tx2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&amp; UX</a:t>
            </a:r>
            <a:endParaRPr lang="ko-KR" altLang="en-US" b="1" dirty="0">
              <a:solidFill>
                <a:schemeClr val="tx2">
                  <a:lumMod val="60000"/>
                  <a:lumOff val="4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A6A8E67E-AB2C-4F78-8016-2421438CB58E}"/>
              </a:ext>
            </a:extLst>
          </p:cNvPr>
          <p:cNvSpPr/>
          <p:nvPr/>
        </p:nvSpPr>
        <p:spPr>
          <a:xfrm>
            <a:off x="395536" y="548681"/>
            <a:ext cx="3456384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Benchmarking</a:t>
            </a:r>
            <a:endParaRPr lang="ko-KR" altLang="en-US" sz="2000" b="1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DCE227DE-1ED7-412F-9676-A8F0ED719E1A}"/>
              </a:ext>
            </a:extLst>
          </p:cNvPr>
          <p:cNvSpPr/>
          <p:nvPr/>
        </p:nvSpPr>
        <p:spPr>
          <a:xfrm>
            <a:off x="349817" y="-82277"/>
            <a:ext cx="45719" cy="908098"/>
          </a:xfrm>
          <a:prstGeom prst="rect">
            <a:avLst/>
          </a:prstGeom>
          <a:gradFill>
            <a:gsLst>
              <a:gs pos="0">
                <a:srgbClr val="42CBA1"/>
              </a:gs>
              <a:gs pos="50000">
                <a:srgbClr val="337FB1"/>
              </a:gs>
              <a:gs pos="100000">
                <a:srgbClr val="284763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044550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그룹 69">
            <a:extLst>
              <a:ext uri="{FF2B5EF4-FFF2-40B4-BE49-F238E27FC236}">
                <a16:creationId xmlns:a16="http://schemas.microsoft.com/office/drawing/2014/main" id="{AD99D58F-B4D0-4D6E-984C-631BDC3320D5}"/>
              </a:ext>
            </a:extLst>
          </p:cNvPr>
          <p:cNvGrpSpPr/>
          <p:nvPr/>
        </p:nvGrpSpPr>
        <p:grpSpPr>
          <a:xfrm>
            <a:off x="975093" y="1997037"/>
            <a:ext cx="3503417" cy="2863258"/>
            <a:chOff x="2407681" y="1081421"/>
            <a:chExt cx="4288554" cy="3552744"/>
          </a:xfrm>
        </p:grpSpPr>
        <p:grpSp>
          <p:nvGrpSpPr>
            <p:cNvPr id="4" name="Group 3"/>
            <p:cNvGrpSpPr/>
            <p:nvPr/>
          </p:nvGrpSpPr>
          <p:grpSpPr>
            <a:xfrm rot="2700000">
              <a:off x="2831632" y="769561"/>
              <a:ext cx="3552744" cy="4176463"/>
              <a:chOff x="4242763" y="2067694"/>
              <a:chExt cx="2223374" cy="2520084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5" name="Rounded Rectangle 4"/>
              <p:cNvSpPr/>
              <p:nvPr/>
            </p:nvSpPr>
            <p:spPr>
              <a:xfrm>
                <a:off x="4242763" y="3147778"/>
                <a:ext cx="1440000" cy="1440000"/>
              </a:xfrm>
              <a:prstGeom prst="roundRect">
                <a:avLst>
                  <a:gd name="adj" fmla="val 13467"/>
                </a:avLst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6" name="Rounded Rectangle 5"/>
              <p:cNvSpPr/>
              <p:nvPr/>
            </p:nvSpPr>
            <p:spPr>
              <a:xfrm>
                <a:off x="4680455" y="2067694"/>
                <a:ext cx="1008000" cy="1008000"/>
              </a:xfrm>
              <a:prstGeom prst="roundRect">
                <a:avLst>
                  <a:gd name="adj" fmla="val 13467"/>
                </a:avLst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7" name="Rounded Rectangle 6"/>
              <p:cNvSpPr/>
              <p:nvPr/>
            </p:nvSpPr>
            <p:spPr>
              <a:xfrm>
                <a:off x="5746137" y="3147814"/>
                <a:ext cx="720000" cy="720000"/>
              </a:xfrm>
              <a:prstGeom prst="roundRect">
                <a:avLst>
                  <a:gd name="adj" fmla="val 13467"/>
                </a:avLst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8" name="Rounded Rectangle 7"/>
              <p:cNvSpPr/>
              <p:nvPr/>
            </p:nvSpPr>
            <p:spPr>
              <a:xfrm>
                <a:off x="5764217" y="2517614"/>
                <a:ext cx="540000" cy="540000"/>
              </a:xfrm>
              <a:prstGeom prst="roundRect">
                <a:avLst>
                  <a:gd name="adj" fmla="val 13467"/>
                </a:avLst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69" name="그룹 68">
              <a:extLst>
                <a:ext uri="{FF2B5EF4-FFF2-40B4-BE49-F238E27FC236}">
                  <a16:creationId xmlns:a16="http://schemas.microsoft.com/office/drawing/2014/main" id="{9AAFC10C-C1E0-41CF-BD1F-6F73CA72EAFA}"/>
                </a:ext>
              </a:extLst>
            </p:cNvPr>
            <p:cNvGrpSpPr/>
            <p:nvPr/>
          </p:nvGrpSpPr>
          <p:grpSpPr>
            <a:xfrm>
              <a:off x="2407681" y="1082615"/>
              <a:ext cx="3998700" cy="3328965"/>
              <a:chOff x="2407680" y="1082615"/>
              <a:chExt cx="3998701" cy="3328965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4914479" y="2061583"/>
                <a:ext cx="1003129" cy="496458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ko-KR" altLang="en-US" sz="2000" b="1" dirty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rial" pitchFamily="34" charset="0"/>
                  </a:rPr>
                  <a:t>알밤</a:t>
                </a:r>
                <a:endParaRPr lang="ko-KR" altLang="en-US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5689768" y="2786540"/>
                <a:ext cx="716613" cy="458269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r>
                  <a:rPr lang="en-US" altLang="ko-KR" b="1" dirty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rial" pitchFamily="34" charset="0"/>
                  </a:rPr>
                  <a:t>10</a:t>
                </a:r>
                <a:r>
                  <a:rPr lang="en-US" altLang="ko-KR" sz="1200" b="1" dirty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rial" pitchFamily="34" charset="0"/>
                  </a:rPr>
                  <a:t>%</a:t>
                </a:r>
                <a:endParaRPr lang="ko-KR" altLang="en-US" sz="12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endParaRPr>
              </a:p>
            </p:txBody>
          </p:sp>
          <p:pic>
            <p:nvPicPr>
              <p:cNvPr id="30" name="그림 29">
                <a:extLst>
                  <a:ext uri="{FF2B5EF4-FFF2-40B4-BE49-F238E27FC236}">
                    <a16:creationId xmlns:a16="http://schemas.microsoft.com/office/drawing/2014/main" id="{EDC95CBE-49FD-479E-88CA-D03D6E78975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18050" y="1824690"/>
                <a:ext cx="1657167" cy="1657168"/>
              </a:xfrm>
              <a:prstGeom prst="rect">
                <a:avLst/>
              </a:prstGeom>
            </p:spPr>
          </p:pic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608A9EA-8B1E-4674-B98C-D511698459CB}"/>
                  </a:ext>
                </a:extLst>
              </p:cNvPr>
              <p:cNvSpPr txBox="1"/>
              <p:nvPr/>
            </p:nvSpPr>
            <p:spPr>
              <a:xfrm>
                <a:off x="2407680" y="3320438"/>
                <a:ext cx="2270004" cy="496458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ko-KR" altLang="en-US" sz="2000" b="1" dirty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rial" pitchFamily="34" charset="0"/>
                  </a:rPr>
                  <a:t>위대한 </a:t>
                </a:r>
                <a:r>
                  <a:rPr lang="ko-KR" altLang="en-US" sz="2000" b="1" dirty="0" err="1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rial" pitchFamily="34" charset="0"/>
                  </a:rPr>
                  <a:t>체크비</a:t>
                </a:r>
                <a:endParaRPr lang="ko-KR" altLang="en-US" sz="12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endParaRPr>
              </a:p>
            </p:txBody>
          </p:sp>
          <p:pic>
            <p:nvPicPr>
              <p:cNvPr id="41" name="그림 40">
                <a:extLst>
                  <a:ext uri="{FF2B5EF4-FFF2-40B4-BE49-F238E27FC236}">
                    <a16:creationId xmlns:a16="http://schemas.microsoft.com/office/drawing/2014/main" id="{E72DCC38-22A5-41B0-8C4D-B01612192BD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11057" y="1082615"/>
                <a:ext cx="1057087" cy="1057087"/>
              </a:xfrm>
              <a:prstGeom prst="rect">
                <a:avLst/>
              </a:prstGeom>
            </p:spPr>
          </p:pic>
          <p:pic>
            <p:nvPicPr>
              <p:cNvPr id="48" name="그림 47">
                <a:extLst>
                  <a:ext uri="{FF2B5EF4-FFF2-40B4-BE49-F238E27FC236}">
                    <a16:creationId xmlns:a16="http://schemas.microsoft.com/office/drawing/2014/main" id="{5FBB4D8D-D021-4769-9CF8-2041D8D400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74139" y="3405853"/>
                <a:ext cx="723642" cy="723642"/>
              </a:xfrm>
              <a:prstGeom prst="rect">
                <a:avLst/>
              </a:prstGeom>
            </p:spPr>
          </p:pic>
          <p:pic>
            <p:nvPicPr>
              <p:cNvPr id="50" name="그림 49">
                <a:extLst>
                  <a:ext uri="{FF2B5EF4-FFF2-40B4-BE49-F238E27FC236}">
                    <a16:creationId xmlns:a16="http://schemas.microsoft.com/office/drawing/2014/main" id="{E022FE23-9D99-46A9-B777-4C81D630AC4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33001" y="2688752"/>
                <a:ext cx="584776" cy="584776"/>
              </a:xfrm>
              <a:prstGeom prst="rect">
                <a:avLst/>
              </a:prstGeom>
            </p:spPr>
          </p:pic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C36893B1-3D71-454B-8A13-3533D787364D}"/>
                  </a:ext>
                </a:extLst>
              </p:cNvPr>
              <p:cNvSpPr txBox="1"/>
              <p:nvPr/>
            </p:nvSpPr>
            <p:spPr>
              <a:xfrm>
                <a:off x="4677683" y="3991501"/>
                <a:ext cx="1113928" cy="420079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r>
                  <a:rPr lang="en-US" altLang="ko-KR" sz="1600" b="1" dirty="0" err="1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Arial" pitchFamily="34" charset="0"/>
                  </a:rPr>
                  <a:t>Todoist</a:t>
                </a:r>
                <a:endParaRPr lang="ko-KR" altLang="en-US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endParaRPr>
              </a:p>
            </p:txBody>
          </p:sp>
        </p:grp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0009C56C-0EF8-41BB-A22A-0BFE9F1314EB}"/>
              </a:ext>
            </a:extLst>
          </p:cNvPr>
          <p:cNvSpPr txBox="1"/>
          <p:nvPr/>
        </p:nvSpPr>
        <p:spPr>
          <a:xfrm>
            <a:off x="3779912" y="1284538"/>
            <a:ext cx="4864584" cy="313079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28600" indent="-228600" algn="r">
              <a:lnSpc>
                <a:spcPct val="150000"/>
              </a:lnSpc>
              <a:buAutoNum type="arabicPeriod"/>
            </a:pP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업무 중심의 새로운 매장 관리 솔루션</a:t>
            </a:r>
            <a:b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</a:b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이전 서비스들은 직원 관리에 치중</a:t>
            </a:r>
            <a:b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</a:b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‘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매트릭스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’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는 업무 중심 솔루션으로 매장 관리 발전 유도</a:t>
            </a:r>
            <a:b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</a:br>
            <a:endParaRPr lang="en-US" altLang="ko-KR" sz="11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228600" indent="-228600" algn="r">
              <a:lnSpc>
                <a:spcPct val="150000"/>
              </a:lnSpc>
              <a:buAutoNum type="arabicPeriod"/>
            </a:pP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B2B </a:t>
            </a: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모델로 차별화된 플랫폼</a:t>
            </a:r>
            <a:b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</a:b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개인 사업자가 아닌 프랜차이즈 기업을 타겟팅</a:t>
            </a:r>
            <a:b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</a:b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본사 매뉴얼을 효율적으로 배포하고 관리감독   </a:t>
            </a:r>
            <a:b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</a:br>
            <a:endParaRPr lang="en-US" altLang="ko-KR" sz="11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marL="228600" indent="-228600" algn="r">
              <a:lnSpc>
                <a:spcPct val="150000"/>
              </a:lnSpc>
              <a:buAutoNum type="arabicPeriod"/>
            </a:pP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비즈니스 모델 확장 가능</a:t>
            </a:r>
            <a:b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</a:br>
            <a:r>
              <a:rPr lang="ko-KR" alt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데이터화된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업무 노하우를 기업에게 판매</a:t>
            </a:r>
            <a:b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</a:b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매장 관리 컨설팅으로의 사업 확장을 기대</a:t>
            </a:r>
            <a:endParaRPr lang="en-US" altLang="ko-KR" sz="11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61928F3-5BA5-450E-A5FF-CAD6A06F3667}"/>
              </a:ext>
            </a:extLst>
          </p:cNvPr>
          <p:cNvSpPr txBox="1"/>
          <p:nvPr/>
        </p:nvSpPr>
        <p:spPr>
          <a:xfrm>
            <a:off x="4102828" y="631104"/>
            <a:ext cx="4524072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‘ MATRIX ’ 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의 </a:t>
            </a:r>
            <a:r>
              <a:rPr lang="ko-KR" altLang="en-US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차별점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및 경쟁우위</a:t>
            </a:r>
          </a:p>
        </p:txBody>
      </p:sp>
      <p:sp>
        <p:nvSpPr>
          <p:cNvPr id="38" name="Rounded Rectangle 4">
            <a:extLst>
              <a:ext uri="{FF2B5EF4-FFF2-40B4-BE49-F238E27FC236}">
                <a16:creationId xmlns:a16="http://schemas.microsoft.com/office/drawing/2014/main" id="{B7873F3F-8F8D-4F3D-B3D7-37B9B6C4349D}"/>
              </a:ext>
            </a:extLst>
          </p:cNvPr>
          <p:cNvSpPr/>
          <p:nvPr/>
        </p:nvSpPr>
        <p:spPr>
          <a:xfrm rot="2700000">
            <a:off x="1023746" y="-535037"/>
            <a:ext cx="2563759" cy="2573742"/>
          </a:xfrm>
          <a:prstGeom prst="roundRect">
            <a:avLst>
              <a:gd name="adj" fmla="val 13467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rgbClr val="0070C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0CC048DA-8B95-40BE-82D1-7E11B6578C6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05" y="462499"/>
            <a:ext cx="3087515" cy="713912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102E18FC-D498-4870-9770-5DF82FB65D9F}"/>
              </a:ext>
            </a:extLst>
          </p:cNvPr>
          <p:cNvSpPr txBox="1"/>
          <p:nvPr/>
        </p:nvSpPr>
        <p:spPr>
          <a:xfrm>
            <a:off x="1405380" y="1292514"/>
            <a:ext cx="185441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매트릭스</a:t>
            </a:r>
            <a:endParaRPr lang="ko-KR" altLang="en-US" sz="120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09548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069A4BA9-089D-42A7-AA8C-9D785C838FEB}"/>
              </a:ext>
            </a:extLst>
          </p:cNvPr>
          <p:cNvSpPr/>
          <p:nvPr/>
        </p:nvSpPr>
        <p:spPr>
          <a:xfrm>
            <a:off x="-324544" y="-164554"/>
            <a:ext cx="4896544" cy="56886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A20A5D5-E98C-4C93-A83F-A83B546136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7149" y="267654"/>
            <a:ext cx="1440000" cy="1440000"/>
          </a:xfrm>
          <a:prstGeom prst="rect">
            <a:avLst/>
          </a:prstGeom>
        </p:spPr>
      </p:pic>
      <p:grpSp>
        <p:nvGrpSpPr>
          <p:cNvPr id="18" name="그룹 17">
            <a:extLst>
              <a:ext uri="{FF2B5EF4-FFF2-40B4-BE49-F238E27FC236}">
                <a16:creationId xmlns:a16="http://schemas.microsoft.com/office/drawing/2014/main" id="{781E6662-DBBD-4001-A09D-335CDC67A927}"/>
              </a:ext>
            </a:extLst>
          </p:cNvPr>
          <p:cNvGrpSpPr/>
          <p:nvPr/>
        </p:nvGrpSpPr>
        <p:grpSpPr>
          <a:xfrm>
            <a:off x="251600" y="267654"/>
            <a:ext cx="1440000" cy="1440000"/>
            <a:chOff x="1403728" y="336780"/>
            <a:chExt cx="1440000" cy="1445444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720DCEB7-29F7-4B72-B37B-1420461726F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colorTemperature colorTemp="5900"/>
                      </a14:imgEffect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3728" y="339502"/>
              <a:ext cx="1440000" cy="1442722"/>
            </a:xfrm>
            <a:prstGeom prst="rect">
              <a:avLst/>
            </a:prstGeom>
          </p:spPr>
        </p:pic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87809123-2E61-4492-8E39-AAEB8F735B74}"/>
                </a:ext>
              </a:extLst>
            </p:cNvPr>
            <p:cNvSpPr/>
            <p:nvPr/>
          </p:nvSpPr>
          <p:spPr>
            <a:xfrm>
              <a:off x="1403728" y="336780"/>
              <a:ext cx="1440000" cy="1445444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F6064919-7F98-47C0-A355-3DA40ADBB2CB}"/>
              </a:ext>
            </a:extLst>
          </p:cNvPr>
          <p:cNvSpPr txBox="1"/>
          <p:nvPr/>
        </p:nvSpPr>
        <p:spPr>
          <a:xfrm>
            <a:off x="1835696" y="123478"/>
            <a:ext cx="2664296" cy="6983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Type 1.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점주 페르소나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90EC9A7-21CF-43D2-BB66-BCD181126E24}"/>
              </a:ext>
            </a:extLst>
          </p:cNvPr>
          <p:cNvSpPr txBox="1"/>
          <p:nvPr/>
        </p:nvSpPr>
        <p:spPr>
          <a:xfrm>
            <a:off x="6444208" y="123478"/>
            <a:ext cx="2565172" cy="6983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Type 2.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직원 페르소나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2DAC8943-2B68-48D9-91B6-8894887A6C32}"/>
              </a:ext>
            </a:extLst>
          </p:cNvPr>
          <p:cNvGrpSpPr/>
          <p:nvPr/>
        </p:nvGrpSpPr>
        <p:grpSpPr>
          <a:xfrm>
            <a:off x="251600" y="1995686"/>
            <a:ext cx="3888352" cy="2700000"/>
            <a:chOff x="251600" y="2108229"/>
            <a:chExt cx="3888352" cy="2700000"/>
          </a:xfrm>
        </p:grpSpPr>
        <p:sp>
          <p:nvSpPr>
            <p:cNvPr id="11" name="말풍선: 사각형 10">
              <a:extLst>
                <a:ext uri="{FF2B5EF4-FFF2-40B4-BE49-F238E27FC236}">
                  <a16:creationId xmlns:a16="http://schemas.microsoft.com/office/drawing/2014/main" id="{B653A5AB-4DAD-4FBB-934F-D73A06A2E6FE}"/>
                </a:ext>
              </a:extLst>
            </p:cNvPr>
            <p:cNvSpPr/>
            <p:nvPr/>
          </p:nvSpPr>
          <p:spPr>
            <a:xfrm>
              <a:off x="251600" y="2108229"/>
              <a:ext cx="3888352" cy="2700000"/>
            </a:xfrm>
            <a:prstGeom prst="wedgeRectCallout">
              <a:avLst>
                <a:gd name="adj1" fmla="val 52"/>
                <a:gd name="adj2" fmla="val -58831"/>
              </a:avLst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63A850A1-C211-48C1-A0B5-3D79F47FAAEC}"/>
                </a:ext>
              </a:extLst>
            </p:cNvPr>
            <p:cNvSpPr txBox="1"/>
            <p:nvPr/>
          </p:nvSpPr>
          <p:spPr>
            <a:xfrm>
              <a:off x="251600" y="2139702"/>
              <a:ext cx="3888352" cy="2409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30000"/>
                </a:lnSpc>
              </a:pPr>
              <a:r>
                <a:rPr lang="en-US" altLang="ko-KR" sz="1050" i="1" u="sng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“</a:t>
              </a:r>
              <a:r>
                <a:rPr lang="ko-KR" altLang="en-US" sz="1050" i="1" u="sng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매번 직원들에게 다했냐고 묻기도 지쳐</a:t>
              </a:r>
              <a:r>
                <a:rPr lang="en-US" altLang="ko-KR" sz="1050" i="1" u="sng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…”</a:t>
              </a:r>
              <a:br>
                <a:rPr lang="en-US" altLang="ko-KR" sz="1050" i="1" u="sng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br>
                <a:rPr lang="en-US" altLang="ko-KR" sz="105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en-US" altLang="ko-KR" sz="105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ultimate</a:t>
              </a:r>
              <a:r>
                <a:rPr lang="ko-KR" altLang="en-US" sz="105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05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goal</a:t>
              </a:r>
              <a:r>
                <a:rPr lang="ko-KR" altLang="en-US" sz="105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05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:</a:t>
              </a:r>
              <a:r>
                <a:rPr lang="ko-KR" altLang="en-US" sz="105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 언제나 최고의 상태로 매장을 유지하고 싶다</a:t>
              </a:r>
              <a:r>
                <a:rPr lang="en-US" altLang="ko-KR" sz="105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  <a:p>
              <a:pPr>
                <a:lnSpc>
                  <a:spcPct val="130000"/>
                </a:lnSpc>
              </a:pPr>
              <a:endParaRPr lang="en-US" altLang="ko-KR" sz="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>
                <a:lnSpc>
                  <a:spcPct val="130000"/>
                </a:lnSpc>
              </a:pPr>
              <a:r>
                <a:rPr lang="ko-KR" altLang="en-US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그녀는 매일 아침 본사에서 전달받은 </a:t>
              </a:r>
              <a:r>
                <a:rPr lang="ko-KR" altLang="en-US" sz="105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업무 매뉴얼 프린트</a:t>
              </a:r>
              <a:r>
                <a:rPr lang="ko-KR" altLang="en-US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를 들여다보며 직원들에게 할 일을 지정해준다</a:t>
              </a:r>
              <a:r>
                <a:rPr lang="en-US" altLang="ko-KR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br>
                <a:rPr lang="en-US" altLang="ko-KR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endParaRPr lang="en-US" altLang="ko-KR" sz="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>
                <a:lnSpc>
                  <a:spcPct val="130000"/>
                </a:lnSpc>
              </a:pPr>
              <a:r>
                <a:rPr lang="en-US" altLang="ko-KR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ko-KR" altLang="en-US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그러나 매번 프린트를 참고하기는 번거롭고</a:t>
              </a:r>
              <a:r>
                <a:rPr lang="en-US" altLang="ko-KR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매일 저녁 알바생들에게 일을 끝냈는지 </a:t>
              </a:r>
              <a:r>
                <a:rPr lang="ko-KR" altLang="en-US" sz="105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메신저로 확인</a:t>
              </a:r>
              <a:r>
                <a:rPr lang="ko-KR" altLang="en-US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하는 것도 수고로운 일이다</a:t>
              </a:r>
              <a:r>
                <a:rPr lang="en-US" altLang="ko-KR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 </a:t>
              </a:r>
            </a:p>
            <a:p>
              <a:pPr>
                <a:lnSpc>
                  <a:spcPct val="130000"/>
                </a:lnSpc>
              </a:pPr>
              <a:endParaRPr lang="en-US" altLang="ko-KR" sz="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>
                <a:lnSpc>
                  <a:spcPct val="130000"/>
                </a:lnSpc>
              </a:pPr>
              <a:r>
                <a:rPr lang="en-US" altLang="ko-KR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그녀는 </a:t>
              </a:r>
              <a:r>
                <a:rPr lang="ko-KR" altLang="en-US" sz="105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간편하게 매장 업무와 직원들을 관리</a:t>
              </a:r>
              <a:r>
                <a:rPr lang="ko-KR" altLang="en-US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할 수 있는 방법이 없는지 고민하고 있다</a:t>
              </a:r>
              <a:r>
                <a:rPr lang="en-US" altLang="ko-KR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 </a:t>
              </a:r>
              <a:endPara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D2ABC2BE-658F-4028-A170-BE09727C3ADB}"/>
              </a:ext>
            </a:extLst>
          </p:cNvPr>
          <p:cNvSpPr txBox="1"/>
          <p:nvPr/>
        </p:nvSpPr>
        <p:spPr>
          <a:xfrm>
            <a:off x="1835696" y="758550"/>
            <a:ext cx="2664296" cy="9017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홍점장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pPr>
              <a:lnSpc>
                <a:spcPct val="130000"/>
              </a:lnSpc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여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/ 45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세</a:t>
            </a:r>
            <a:b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년차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초보 </a:t>
            </a: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점장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6BC3274-D438-47BD-863E-6A189171AE26}"/>
              </a:ext>
            </a:extLst>
          </p:cNvPr>
          <p:cNvSpPr txBox="1"/>
          <p:nvPr/>
        </p:nvSpPr>
        <p:spPr>
          <a:xfrm>
            <a:off x="6444208" y="758550"/>
            <a:ext cx="2808312" cy="9017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정알바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pPr>
              <a:lnSpc>
                <a:spcPct val="130000"/>
              </a:lnSpc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남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/ 22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세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30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년차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최고참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직원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44CE432D-0A8A-42F7-BD22-0C402975ACA3}"/>
              </a:ext>
            </a:extLst>
          </p:cNvPr>
          <p:cNvGrpSpPr/>
          <p:nvPr/>
        </p:nvGrpSpPr>
        <p:grpSpPr>
          <a:xfrm>
            <a:off x="4914556" y="1996853"/>
            <a:ext cx="3744002" cy="2700000"/>
            <a:chOff x="4914556" y="2109396"/>
            <a:chExt cx="3744002" cy="2700000"/>
          </a:xfrm>
        </p:grpSpPr>
        <p:sp>
          <p:nvSpPr>
            <p:cNvPr id="17" name="말풍선: 사각형 16">
              <a:extLst>
                <a:ext uri="{FF2B5EF4-FFF2-40B4-BE49-F238E27FC236}">
                  <a16:creationId xmlns:a16="http://schemas.microsoft.com/office/drawing/2014/main" id="{FF35E6C9-BD82-4282-A021-490FADDC7A8E}"/>
                </a:ext>
              </a:extLst>
            </p:cNvPr>
            <p:cNvSpPr/>
            <p:nvPr/>
          </p:nvSpPr>
          <p:spPr>
            <a:xfrm>
              <a:off x="4914558" y="2109396"/>
              <a:ext cx="3744000" cy="2700000"/>
            </a:xfrm>
            <a:prstGeom prst="wedgeRectCallout">
              <a:avLst>
                <a:gd name="adj1" fmla="val 517"/>
                <a:gd name="adj2" fmla="val -59849"/>
              </a:avLst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336A9BD-2868-47EA-ACFB-3E85EA7ECF50}"/>
                </a:ext>
              </a:extLst>
            </p:cNvPr>
            <p:cNvSpPr txBox="1"/>
            <p:nvPr/>
          </p:nvSpPr>
          <p:spPr>
            <a:xfrm>
              <a:off x="4914556" y="2129983"/>
              <a:ext cx="3744001" cy="2409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30000"/>
                </a:lnSpc>
              </a:pPr>
              <a:r>
                <a:rPr lang="ko-KR" altLang="en-US" sz="1050" i="1" u="sng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“홀 청소는 끝난 </a:t>
              </a:r>
              <a:r>
                <a:rPr lang="ko-KR" altLang="en-US" sz="1050" i="1" u="sng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건가</a:t>
              </a:r>
              <a:r>
                <a:rPr lang="en-US" altLang="ko-KR" sz="1050" i="1" u="sng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? </a:t>
              </a:r>
              <a:r>
                <a:rPr lang="ko-KR" altLang="en-US" sz="1050" i="1" u="sng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난 오늘 뭘 </a:t>
              </a:r>
              <a:r>
                <a:rPr lang="ko-KR" altLang="en-US" sz="1050" i="1" u="sng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해야하지</a:t>
              </a:r>
              <a:r>
                <a:rPr lang="en-US" altLang="ko-KR" sz="1050" i="1" u="sng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?”</a:t>
              </a:r>
            </a:p>
            <a:p>
              <a:pPr algn="r">
                <a:lnSpc>
                  <a:spcPct val="130000"/>
                </a:lnSpc>
              </a:pPr>
              <a:endParaRPr lang="en-US" altLang="ko-KR" sz="105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r">
                <a:lnSpc>
                  <a:spcPct val="130000"/>
                </a:lnSpc>
              </a:pPr>
              <a:r>
                <a:rPr lang="en-US" altLang="ko-KR" sz="105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ultimate</a:t>
              </a:r>
              <a:r>
                <a:rPr lang="ko-KR" altLang="en-US" sz="105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05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goal</a:t>
              </a:r>
              <a:r>
                <a:rPr lang="ko-KR" altLang="en-US" sz="105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05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:</a:t>
              </a:r>
              <a:r>
                <a:rPr lang="ko-KR" altLang="en-US" sz="105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 내 할 일을 끝내고 맘 편히 퇴근하고 싶다</a:t>
              </a:r>
              <a:r>
                <a:rPr lang="en-US" altLang="ko-KR" sz="105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  <a:p>
              <a:pPr>
                <a:lnSpc>
                  <a:spcPct val="130000"/>
                </a:lnSpc>
              </a:pPr>
              <a:endParaRPr lang="en-US" altLang="ko-KR" sz="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>
                <a:lnSpc>
                  <a:spcPct val="130000"/>
                </a:lnSpc>
              </a:pPr>
              <a:r>
                <a:rPr lang="ko-KR" altLang="en-US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그는 </a:t>
              </a:r>
              <a:r>
                <a:rPr lang="en-US" altLang="ko-KR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T</a:t>
              </a:r>
              <a:r>
                <a:rPr lang="ko-KR" altLang="en-US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카페의 </a:t>
              </a:r>
              <a:r>
                <a:rPr lang="ko-KR" altLang="en-US" sz="105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마감조</a:t>
              </a:r>
              <a:r>
                <a:rPr lang="ko-KR" altLang="en-US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직원이다</a:t>
              </a:r>
              <a:r>
                <a:rPr lang="en-US" altLang="ko-KR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 </a:t>
              </a:r>
              <a:r>
                <a:rPr lang="ko-KR" altLang="en-US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그는 출근 직후 </a:t>
              </a:r>
              <a:r>
                <a:rPr lang="ko-KR" altLang="en-US" sz="105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남아있는 업무가 있는지</a:t>
              </a:r>
              <a:r>
                <a:rPr lang="ko-KR" altLang="en-US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매장 전체를 확인부터 </a:t>
              </a:r>
              <a:r>
                <a:rPr lang="ko-KR" altLang="en-US" sz="105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해야한다</a:t>
              </a:r>
              <a:r>
                <a:rPr lang="en-US" altLang="ko-KR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br>
                <a:rPr lang="en-US" altLang="ko-KR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endParaRPr lang="en-US" altLang="ko-KR" sz="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>
                <a:lnSpc>
                  <a:spcPct val="130000"/>
                </a:lnSpc>
              </a:pPr>
              <a:r>
                <a:rPr lang="en-US" altLang="ko-KR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어제는 누군가가 실수를 해서 </a:t>
              </a:r>
              <a:r>
                <a:rPr lang="ko-KR" altLang="en-US" sz="105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최고참인</a:t>
              </a:r>
              <a:r>
                <a:rPr lang="ko-KR" altLang="en-US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그가 수습해야 했는데</a:t>
              </a:r>
              <a:r>
                <a:rPr lang="en-US" altLang="ko-KR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05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실수를 한 사람을 못 찾아내 </a:t>
              </a:r>
              <a:r>
                <a:rPr lang="ko-KR" altLang="en-US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답답했다</a:t>
              </a:r>
              <a:r>
                <a:rPr lang="en-US" altLang="ko-KR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 </a:t>
              </a:r>
            </a:p>
            <a:p>
              <a:pPr>
                <a:lnSpc>
                  <a:spcPct val="130000"/>
                </a:lnSpc>
              </a:pPr>
              <a:endParaRPr lang="en-US" altLang="ko-KR" sz="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>
                <a:lnSpc>
                  <a:spcPct val="130000"/>
                </a:lnSpc>
              </a:pPr>
              <a:r>
                <a:rPr lang="en-US" altLang="ko-KR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그는 오늘 해야 할 일을 어디서나 확인하고 </a:t>
              </a:r>
              <a:r>
                <a:rPr lang="en-US" altLang="ko-KR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05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자기 할 일</a:t>
              </a:r>
              <a:r>
                <a:rPr lang="ko-KR" altLang="en-US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을</a:t>
              </a:r>
              <a:br>
                <a:rPr lang="en-US" altLang="ko-KR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마친 뒤 마음 편히 퇴근하고 싶어한다</a:t>
              </a:r>
              <a:r>
                <a:rPr lang="en-US" altLang="ko-KR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br>
                <a:rPr lang="en-US" altLang="ko-KR" sz="10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endPara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557634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사다리꼴 8"/>
          <p:cNvSpPr/>
          <p:nvPr/>
        </p:nvSpPr>
        <p:spPr>
          <a:xfrm rot="5400000">
            <a:off x="1676320" y="2511665"/>
            <a:ext cx="2077808" cy="833236"/>
          </a:xfrm>
          <a:prstGeom prst="trapezoid">
            <a:avLst>
              <a:gd name="adj" fmla="val 11733"/>
            </a:avLst>
          </a:prstGeom>
          <a:solidFill>
            <a:srgbClr val="3A89BC"/>
          </a:solidFill>
          <a:ln>
            <a:noFill/>
          </a:ln>
          <a:scene3d>
            <a:camera prst="orthographicFront">
              <a:rot lat="180000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사다리꼴 9"/>
          <p:cNvSpPr/>
          <p:nvPr/>
        </p:nvSpPr>
        <p:spPr>
          <a:xfrm rot="5400000">
            <a:off x="697393" y="2413910"/>
            <a:ext cx="2302592" cy="1034098"/>
          </a:xfrm>
          <a:prstGeom prst="trapezoid">
            <a:avLst>
              <a:gd name="adj" fmla="val 9386"/>
            </a:avLst>
          </a:prstGeom>
          <a:solidFill>
            <a:srgbClr val="41AFB5"/>
          </a:solidFill>
          <a:ln>
            <a:noFill/>
          </a:ln>
          <a:scene3d>
            <a:camera prst="orthographicFront">
              <a:rot lat="180000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사다리꼴 10"/>
          <p:cNvSpPr/>
          <p:nvPr/>
        </p:nvSpPr>
        <p:spPr>
          <a:xfrm rot="5400000">
            <a:off x="-499088" y="2276016"/>
            <a:ext cx="2565912" cy="1285174"/>
          </a:xfrm>
          <a:prstGeom prst="trapezoid">
            <a:avLst>
              <a:gd name="adj" fmla="val 9367"/>
            </a:avLst>
          </a:prstGeom>
          <a:solidFill>
            <a:schemeClr val="accent1">
              <a:lumMod val="75000"/>
            </a:schemeClr>
          </a:solidFill>
          <a:ln w="28575">
            <a:noFill/>
          </a:ln>
          <a:scene3d>
            <a:camera prst="orthographicFront">
              <a:rot lat="180000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51521" y="2705257"/>
            <a:ext cx="10801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78"/>
            <a:r>
              <a:rPr lang="en-US" altLang="ko-KR" sz="20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INTRO</a:t>
            </a:r>
            <a:endParaRPr lang="ko-KR" altLang="en-US" sz="2000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426456" y="2705258"/>
            <a:ext cx="872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78"/>
            <a:r>
              <a:rPr lang="ko-KR" altLang="en-US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365738" y="2705257"/>
            <a:ext cx="6940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78"/>
            <a:r>
              <a:rPr lang="ko-KR" altLang="en-US" sz="16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설계</a:t>
            </a:r>
          </a:p>
        </p:txBody>
      </p:sp>
      <p:cxnSp>
        <p:nvCxnSpPr>
          <p:cNvPr id="40" name="꺾인 연결선 39"/>
          <p:cNvCxnSpPr>
            <a:cxnSpLocks/>
            <a:stCxn id="9" idx="1"/>
          </p:cNvCxnSpPr>
          <p:nvPr/>
        </p:nvCxnSpPr>
        <p:spPr>
          <a:xfrm rot="5400000" flipH="1" flipV="1">
            <a:off x="3488687" y="494908"/>
            <a:ext cx="669888" cy="2216817"/>
          </a:xfrm>
          <a:prstGeom prst="bentConnector2">
            <a:avLst/>
          </a:prstGeom>
          <a:ln w="28575">
            <a:solidFill>
              <a:srgbClr val="4496CB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사다리꼴 57"/>
          <p:cNvSpPr/>
          <p:nvPr/>
        </p:nvSpPr>
        <p:spPr>
          <a:xfrm rot="5400000">
            <a:off x="4544035" y="537671"/>
            <a:ext cx="56438" cy="9144508"/>
          </a:xfrm>
          <a:prstGeom prst="trapezoid">
            <a:avLst>
              <a:gd name="adj" fmla="val 0"/>
            </a:avLst>
          </a:prstGeom>
          <a:gradFill>
            <a:gsLst>
              <a:gs pos="0">
                <a:srgbClr val="42CBA1"/>
              </a:gs>
              <a:gs pos="50000">
                <a:srgbClr val="337FB1"/>
              </a:gs>
              <a:gs pos="100000">
                <a:srgbClr val="284763"/>
              </a:gs>
            </a:gsLst>
            <a:lin ang="5400000" scaled="0"/>
          </a:gra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35" name="사다리꼴 34">
            <a:extLst>
              <a:ext uri="{FF2B5EF4-FFF2-40B4-BE49-F238E27FC236}">
                <a16:creationId xmlns:a16="http://schemas.microsoft.com/office/drawing/2014/main" id="{F96B046E-8D4A-450E-8F78-5031D39ECD4E}"/>
              </a:ext>
            </a:extLst>
          </p:cNvPr>
          <p:cNvSpPr/>
          <p:nvPr/>
        </p:nvSpPr>
        <p:spPr>
          <a:xfrm rot="5400000">
            <a:off x="3338371" y="2584177"/>
            <a:ext cx="1673339" cy="682814"/>
          </a:xfrm>
          <a:prstGeom prst="trapezoid">
            <a:avLst>
              <a:gd name="adj" fmla="val 14682"/>
            </a:avLst>
          </a:prstGeom>
          <a:solidFill>
            <a:srgbClr val="305472"/>
          </a:solidFill>
          <a:ln>
            <a:noFill/>
          </a:ln>
          <a:scene3d>
            <a:camera prst="orthographicFront">
              <a:rot lat="180000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사다리꼴 35">
            <a:extLst>
              <a:ext uri="{FF2B5EF4-FFF2-40B4-BE49-F238E27FC236}">
                <a16:creationId xmlns:a16="http://schemas.microsoft.com/office/drawing/2014/main" id="{D9107BC4-77C1-4F34-AB74-A959972FA1DA}"/>
              </a:ext>
            </a:extLst>
          </p:cNvPr>
          <p:cNvSpPr/>
          <p:nvPr/>
        </p:nvSpPr>
        <p:spPr>
          <a:xfrm rot="5400000">
            <a:off x="2546380" y="2543216"/>
            <a:ext cx="1879442" cy="784389"/>
          </a:xfrm>
          <a:prstGeom prst="trapezoid">
            <a:avLst>
              <a:gd name="adj" fmla="val 11891"/>
            </a:avLst>
          </a:prstGeom>
          <a:solidFill>
            <a:srgbClr val="36739F"/>
          </a:solidFill>
          <a:ln>
            <a:noFill/>
          </a:ln>
          <a:scene3d>
            <a:camera prst="orthographicFront">
              <a:rot lat="180000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5D85FE0-9C6A-4CBB-BF3F-8B617385942A}"/>
              </a:ext>
            </a:extLst>
          </p:cNvPr>
          <p:cNvSpPr txBox="1"/>
          <p:nvPr/>
        </p:nvSpPr>
        <p:spPr>
          <a:xfrm>
            <a:off x="3128259" y="2720646"/>
            <a:ext cx="69409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78"/>
            <a:r>
              <a:rPr lang="ko-KR" altLang="en-US" sz="15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구현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8B32D42-E612-4DCF-BE2F-D3B17452E9CE}"/>
              </a:ext>
            </a:extLst>
          </p:cNvPr>
          <p:cNvSpPr txBox="1"/>
          <p:nvPr/>
        </p:nvSpPr>
        <p:spPr>
          <a:xfrm>
            <a:off x="3833634" y="2751423"/>
            <a:ext cx="69409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78"/>
            <a:r>
              <a:rPr lang="ko-KR" altLang="en-US" sz="13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마무리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4479EE8-93EF-4B3D-A432-239B07E6160A}"/>
              </a:ext>
            </a:extLst>
          </p:cNvPr>
          <p:cNvSpPr txBox="1"/>
          <p:nvPr/>
        </p:nvSpPr>
        <p:spPr>
          <a:xfrm>
            <a:off x="5218238" y="908721"/>
            <a:ext cx="3349263" cy="38843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 defTabSz="685800">
              <a:lnSpc>
                <a:spcPct val="200000"/>
              </a:lnSpc>
              <a:buClr>
                <a:srgbClr val="1F497D">
                  <a:lumMod val="60000"/>
                  <a:lumOff val="40000"/>
                </a:srgbClr>
              </a:buClr>
              <a:buFont typeface="Wingdings" panose="05000000000000000000" pitchFamily="2" charset="2"/>
              <a:buChar char="§"/>
            </a:pPr>
            <a:r>
              <a:rPr lang="ko-KR" altLang="en-US" b="1" spc="38" dirty="0">
                <a:solidFill>
                  <a:prstClr val="black"/>
                </a:solidFill>
                <a:uFill>
                  <a:solidFill>
                    <a:srgbClr val="85D8DE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업무 범위 설계</a:t>
            </a:r>
            <a:endParaRPr lang="en-US" altLang="ko-KR" b="1" spc="38" dirty="0">
              <a:solidFill>
                <a:prstClr val="black"/>
              </a:solidFill>
              <a:uFill>
                <a:solidFill>
                  <a:srgbClr val="85D8DE"/>
                </a:solidFill>
              </a:u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57175" indent="-257175" defTabSz="685800">
              <a:lnSpc>
                <a:spcPct val="200000"/>
              </a:lnSpc>
              <a:buClr>
                <a:srgbClr val="1F497D">
                  <a:lumMod val="60000"/>
                  <a:lumOff val="40000"/>
                </a:srgbClr>
              </a:buClr>
              <a:buFont typeface="Wingdings" panose="05000000000000000000" pitchFamily="2" charset="2"/>
              <a:buChar char="§"/>
            </a:pPr>
            <a:r>
              <a:rPr lang="ko-KR" altLang="en-US" b="1" spc="38" dirty="0">
                <a:solidFill>
                  <a:prstClr val="black"/>
                </a:solidFill>
                <a:uFill>
                  <a:solidFill>
                    <a:srgbClr val="85D8DE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업무 상세 설계</a:t>
            </a:r>
            <a:endParaRPr lang="en-US" altLang="ko-KR" b="1" spc="38" dirty="0">
              <a:solidFill>
                <a:prstClr val="black"/>
              </a:solidFill>
              <a:uFill>
                <a:solidFill>
                  <a:srgbClr val="85D8DE"/>
                </a:solidFill>
              </a:u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57175" indent="-257175" defTabSz="685800">
              <a:lnSpc>
                <a:spcPct val="200000"/>
              </a:lnSpc>
              <a:buClr>
                <a:srgbClr val="1F497D">
                  <a:lumMod val="60000"/>
                  <a:lumOff val="40000"/>
                </a:srgbClr>
              </a:buClr>
              <a:buFont typeface="Wingdings" panose="05000000000000000000" pitchFamily="2" charset="2"/>
              <a:buChar char="§"/>
            </a:pPr>
            <a:r>
              <a:rPr lang="ko-KR" altLang="en-US" b="1" spc="38" dirty="0">
                <a:solidFill>
                  <a:prstClr val="black"/>
                </a:solidFill>
                <a:uFill>
                  <a:solidFill>
                    <a:srgbClr val="85D8DE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화면 설계</a:t>
            </a:r>
            <a:endParaRPr lang="en-US" altLang="ko-KR" b="1" spc="38" dirty="0">
              <a:solidFill>
                <a:prstClr val="black"/>
              </a:solidFill>
              <a:uFill>
                <a:solidFill>
                  <a:srgbClr val="85D8DE"/>
                </a:solidFill>
              </a:u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57175" indent="-257175" defTabSz="685800">
              <a:lnSpc>
                <a:spcPct val="200000"/>
              </a:lnSpc>
              <a:buClr>
                <a:srgbClr val="1F497D">
                  <a:lumMod val="60000"/>
                  <a:lumOff val="40000"/>
                </a:srgbClr>
              </a:buClr>
              <a:buFont typeface="Wingdings" panose="05000000000000000000" pitchFamily="2" charset="2"/>
              <a:buChar char="§"/>
            </a:pPr>
            <a:r>
              <a:rPr lang="ko-KR" altLang="en-US" b="1" spc="38" dirty="0">
                <a:solidFill>
                  <a:prstClr val="black"/>
                </a:solidFill>
                <a:uFill>
                  <a:solidFill>
                    <a:srgbClr val="85D8DE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소프트웨어 아키텍처</a:t>
            </a:r>
            <a:endParaRPr lang="en-US" altLang="ko-KR" b="1" spc="38" dirty="0">
              <a:solidFill>
                <a:prstClr val="black"/>
              </a:solidFill>
              <a:uFill>
                <a:solidFill>
                  <a:srgbClr val="85D8DE"/>
                </a:solidFill>
              </a:u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57175" indent="-257175" defTabSz="685800">
              <a:lnSpc>
                <a:spcPct val="200000"/>
              </a:lnSpc>
              <a:buClr>
                <a:srgbClr val="1F497D">
                  <a:lumMod val="60000"/>
                  <a:lumOff val="40000"/>
                </a:srgbClr>
              </a:buClr>
              <a:buFont typeface="Wingdings" panose="05000000000000000000" pitchFamily="2" charset="2"/>
              <a:buChar char="§"/>
            </a:pPr>
            <a:r>
              <a:rPr lang="en-US" altLang="ko-KR" b="1" spc="38" dirty="0">
                <a:solidFill>
                  <a:prstClr val="black"/>
                </a:solidFill>
                <a:uFill>
                  <a:solidFill>
                    <a:srgbClr val="85D8DE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DB </a:t>
            </a:r>
            <a:r>
              <a:rPr lang="ko-KR" altLang="en-US" b="1" spc="38" dirty="0">
                <a:solidFill>
                  <a:prstClr val="black"/>
                </a:solidFill>
                <a:uFill>
                  <a:solidFill>
                    <a:srgbClr val="85D8DE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설계</a:t>
            </a:r>
            <a:endParaRPr lang="en-US" altLang="ko-KR" b="1" spc="38" dirty="0">
              <a:solidFill>
                <a:prstClr val="black"/>
              </a:solidFill>
              <a:uFill>
                <a:solidFill>
                  <a:srgbClr val="85D8DE"/>
                </a:solidFill>
              </a:u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57175" indent="-257175" defTabSz="685800">
              <a:lnSpc>
                <a:spcPct val="200000"/>
              </a:lnSpc>
              <a:buClr>
                <a:srgbClr val="1F497D">
                  <a:lumMod val="60000"/>
                  <a:lumOff val="40000"/>
                </a:srgbClr>
              </a:buClr>
              <a:buFont typeface="Wingdings" panose="05000000000000000000" pitchFamily="2" charset="2"/>
              <a:buChar char="§"/>
            </a:pPr>
            <a:r>
              <a:rPr lang="ko-KR" altLang="en-US" b="1" spc="38" dirty="0">
                <a:solidFill>
                  <a:prstClr val="black"/>
                </a:solidFill>
                <a:uFill>
                  <a:solidFill>
                    <a:srgbClr val="85D8DE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업무별 상세설계서</a:t>
            </a:r>
            <a:endParaRPr lang="en-US" altLang="ko-KR" b="1" spc="38" dirty="0">
              <a:solidFill>
                <a:prstClr val="black"/>
              </a:solidFill>
              <a:uFill>
                <a:solidFill>
                  <a:srgbClr val="85D8DE"/>
                </a:solidFill>
              </a:u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57175" indent="-257175" defTabSz="685800">
              <a:lnSpc>
                <a:spcPct val="200000"/>
              </a:lnSpc>
              <a:buClr>
                <a:srgbClr val="1F497D">
                  <a:lumMod val="60000"/>
                  <a:lumOff val="40000"/>
                </a:srgbClr>
              </a:buClr>
              <a:buFont typeface="Wingdings" panose="05000000000000000000" pitchFamily="2" charset="2"/>
              <a:buChar char="§"/>
            </a:pPr>
            <a:endParaRPr lang="ko-KR" altLang="en-US" b="1" spc="38" dirty="0">
              <a:solidFill>
                <a:prstClr val="black"/>
              </a:solidFill>
              <a:uFill>
                <a:solidFill>
                  <a:srgbClr val="85D8DE"/>
                </a:solidFill>
              </a:u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4E7BAD1-5904-4C09-ADFE-5C9DCD74E644}"/>
              </a:ext>
            </a:extLst>
          </p:cNvPr>
          <p:cNvSpPr/>
          <p:nvPr/>
        </p:nvSpPr>
        <p:spPr>
          <a:xfrm>
            <a:off x="374606" y="462261"/>
            <a:ext cx="3456384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378"/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목차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5DDD96F-BF4C-4A40-BB0A-2B2A269259CC}"/>
              </a:ext>
            </a:extLst>
          </p:cNvPr>
          <p:cNvSpPr/>
          <p:nvPr/>
        </p:nvSpPr>
        <p:spPr>
          <a:xfrm>
            <a:off x="334535" y="-85797"/>
            <a:ext cx="45719" cy="908098"/>
          </a:xfrm>
          <a:prstGeom prst="rect">
            <a:avLst/>
          </a:prstGeom>
          <a:gradFill>
            <a:gsLst>
              <a:gs pos="0">
                <a:srgbClr val="42CBA1"/>
              </a:gs>
              <a:gs pos="50000">
                <a:srgbClr val="337FB1"/>
              </a:gs>
              <a:gs pos="100000">
                <a:srgbClr val="284763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 dirty="0">
              <a:solidFill>
                <a:prstClr val="white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660089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5EDED58-B910-4434-AB05-761B2ED93207}"/>
              </a:ext>
            </a:extLst>
          </p:cNvPr>
          <p:cNvSpPr/>
          <p:nvPr/>
        </p:nvSpPr>
        <p:spPr>
          <a:xfrm>
            <a:off x="0" y="0"/>
            <a:ext cx="3491880" cy="51435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 Placeholder 13"/>
          <p:cNvSpPr txBox="1">
            <a:spLocks/>
          </p:cNvSpPr>
          <p:nvPr/>
        </p:nvSpPr>
        <p:spPr>
          <a:xfrm>
            <a:off x="395536" y="555526"/>
            <a:ext cx="3096344" cy="1569281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600" b="1" dirty="0">
                <a:uFill>
                  <a:solidFill>
                    <a:srgbClr val="3284E2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Depth 1</a:t>
            </a:r>
            <a:endParaRPr lang="ko-KR" altLang="en-US" sz="2600" b="1" dirty="0">
              <a:uFill>
                <a:solidFill>
                  <a:srgbClr val="3284E2"/>
                </a:solidFill>
              </a:u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209EEC9-5A74-4A4C-8267-DE802A2C37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3257" y="1509712"/>
            <a:ext cx="3663797" cy="2124075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0BE3800E-0C20-4E69-B679-0489558DAFA0}"/>
              </a:ext>
            </a:extLst>
          </p:cNvPr>
          <p:cNvSpPr/>
          <p:nvPr/>
        </p:nvSpPr>
        <p:spPr>
          <a:xfrm>
            <a:off x="5198071" y="1496853"/>
            <a:ext cx="1876400" cy="150694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683C6D-1EA4-4544-AE03-C6BBCBA2D98F}"/>
              </a:ext>
            </a:extLst>
          </p:cNvPr>
          <p:cNvSpPr txBox="1"/>
          <p:nvPr/>
        </p:nvSpPr>
        <p:spPr>
          <a:xfrm>
            <a:off x="4804123" y="742094"/>
            <a:ext cx="2664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차 프로젝트 </a:t>
            </a:r>
            <a:b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핵심 업무 범위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29224B6-8D67-4FDE-980D-BB9380E37767}"/>
              </a:ext>
            </a:extLst>
          </p:cNvPr>
          <p:cNvSpPr/>
          <p:nvPr/>
        </p:nvSpPr>
        <p:spPr>
          <a:xfrm>
            <a:off x="395536" y="514388"/>
            <a:ext cx="3456384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업무 범위 설계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510E6FA-9882-43A0-B081-4BCD50B3C7FF}"/>
              </a:ext>
            </a:extLst>
          </p:cNvPr>
          <p:cNvSpPr/>
          <p:nvPr/>
        </p:nvSpPr>
        <p:spPr>
          <a:xfrm>
            <a:off x="349817" y="-82277"/>
            <a:ext cx="45719" cy="908098"/>
          </a:xfrm>
          <a:prstGeom prst="rect">
            <a:avLst/>
          </a:prstGeom>
          <a:gradFill>
            <a:gsLst>
              <a:gs pos="0">
                <a:srgbClr val="42CBA1"/>
              </a:gs>
              <a:gs pos="50000">
                <a:srgbClr val="337FB1"/>
              </a:gs>
              <a:gs pos="100000">
                <a:srgbClr val="284763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 dirty="0">
              <a:solidFill>
                <a:prstClr val="white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66835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5EDED58-B910-4434-AB05-761B2ED93207}"/>
              </a:ext>
            </a:extLst>
          </p:cNvPr>
          <p:cNvSpPr/>
          <p:nvPr/>
        </p:nvSpPr>
        <p:spPr>
          <a:xfrm>
            <a:off x="0" y="0"/>
            <a:ext cx="3491880" cy="51435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 Placeholder 13"/>
          <p:cNvSpPr txBox="1">
            <a:spLocks/>
          </p:cNvSpPr>
          <p:nvPr/>
        </p:nvSpPr>
        <p:spPr>
          <a:xfrm>
            <a:off x="395536" y="555526"/>
            <a:ext cx="3096344" cy="1569281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600" b="1" dirty="0">
                <a:uFill>
                  <a:solidFill>
                    <a:srgbClr val="3284E2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Depth 2</a:t>
            </a:r>
            <a:endParaRPr lang="ko-KR" altLang="en-US" sz="2600" b="1" dirty="0">
              <a:uFill>
                <a:solidFill>
                  <a:srgbClr val="3284E2"/>
                </a:solidFill>
              </a:u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7768" y="2972147"/>
            <a:ext cx="3294112" cy="14773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포인트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1. Actor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종류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b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</a:b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포인트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2.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배정업무 현황 관리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포인트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3.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매뉴얼 중심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BB468CA-8C07-4DAC-8770-5BCA3F9836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7416" y="1806285"/>
            <a:ext cx="4443387" cy="2481891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A7D06ED9-5754-47FA-8EB9-21822F742750}"/>
              </a:ext>
            </a:extLst>
          </p:cNvPr>
          <p:cNvSpPr/>
          <p:nvPr/>
        </p:nvSpPr>
        <p:spPr>
          <a:xfrm>
            <a:off x="4671664" y="1679079"/>
            <a:ext cx="3092895" cy="260909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80E086-9C93-43CE-B810-9AE6E6093289}"/>
              </a:ext>
            </a:extLst>
          </p:cNvPr>
          <p:cNvSpPr txBox="1"/>
          <p:nvPr/>
        </p:nvSpPr>
        <p:spPr>
          <a:xfrm>
            <a:off x="4885963" y="541202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핵심 상세업무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BC3630A-552B-4139-AB4A-EA072D97001A}"/>
              </a:ext>
            </a:extLst>
          </p:cNvPr>
          <p:cNvSpPr/>
          <p:nvPr/>
        </p:nvSpPr>
        <p:spPr>
          <a:xfrm>
            <a:off x="4499992" y="1419622"/>
            <a:ext cx="3384376" cy="1944216"/>
          </a:xfrm>
          <a:prstGeom prst="rect">
            <a:avLst/>
          </a:prstGeom>
          <a:noFill/>
          <a:ln w="38100">
            <a:solidFill>
              <a:srgbClr val="3284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ACAD227-0ACB-400C-9768-6C7B06B16CE4}"/>
              </a:ext>
            </a:extLst>
          </p:cNvPr>
          <p:cNvSpPr txBox="1"/>
          <p:nvPr/>
        </p:nvSpPr>
        <p:spPr>
          <a:xfrm>
            <a:off x="4885963" y="906274"/>
            <a:ext cx="3348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차 프로젝트 구현 범위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67D48CD-58C3-4179-99A5-67D91F75347C}"/>
              </a:ext>
            </a:extLst>
          </p:cNvPr>
          <p:cNvSpPr txBox="1"/>
          <p:nvPr/>
        </p:nvSpPr>
        <p:spPr>
          <a:xfrm>
            <a:off x="7356360" y="546874"/>
            <a:ext cx="878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內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A768E12-76F2-4AED-B247-7DAAEF4C796D}"/>
              </a:ext>
            </a:extLst>
          </p:cNvPr>
          <p:cNvSpPr/>
          <p:nvPr/>
        </p:nvSpPr>
        <p:spPr>
          <a:xfrm>
            <a:off x="395536" y="514388"/>
            <a:ext cx="3456384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업무 범위 설계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5A977D6-057B-47CD-A96F-ADDED8E5DC2A}"/>
              </a:ext>
            </a:extLst>
          </p:cNvPr>
          <p:cNvSpPr/>
          <p:nvPr/>
        </p:nvSpPr>
        <p:spPr>
          <a:xfrm>
            <a:off x="349817" y="-82277"/>
            <a:ext cx="45719" cy="908098"/>
          </a:xfrm>
          <a:prstGeom prst="rect">
            <a:avLst/>
          </a:prstGeom>
          <a:gradFill>
            <a:gsLst>
              <a:gs pos="0">
                <a:srgbClr val="42CBA1"/>
              </a:gs>
              <a:gs pos="50000">
                <a:srgbClr val="337FB1"/>
              </a:gs>
              <a:gs pos="100000">
                <a:srgbClr val="284763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 dirty="0">
              <a:solidFill>
                <a:prstClr val="white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71113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8" grpId="2" animBg="1"/>
      <p:bldP spid="9" grpId="0"/>
      <p:bldP spid="9" grpId="1"/>
      <p:bldP spid="9" grpId="2"/>
      <p:bldP spid="4" grpId="0" animBg="1"/>
      <p:bldP spid="10" grpId="0"/>
      <p:bldP spid="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5EDED58-B910-4434-AB05-761B2ED93207}"/>
              </a:ext>
            </a:extLst>
          </p:cNvPr>
          <p:cNvSpPr/>
          <p:nvPr/>
        </p:nvSpPr>
        <p:spPr>
          <a:xfrm>
            <a:off x="0" y="0"/>
            <a:ext cx="3707904" cy="51435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 Placeholder 13"/>
          <p:cNvSpPr txBox="1">
            <a:spLocks/>
          </p:cNvSpPr>
          <p:nvPr/>
        </p:nvSpPr>
        <p:spPr>
          <a:xfrm>
            <a:off x="395536" y="555526"/>
            <a:ext cx="3096344" cy="1569281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600" b="1" dirty="0">
                <a:uFill>
                  <a:solidFill>
                    <a:srgbClr val="3284E2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통합 </a:t>
            </a:r>
            <a:r>
              <a:rPr lang="en-US" altLang="ko-KR" sz="2600" b="1" dirty="0">
                <a:uFill>
                  <a:solidFill>
                    <a:srgbClr val="3284E2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ver.</a:t>
            </a:r>
            <a:endParaRPr lang="ko-KR" altLang="en-US" sz="2600" b="1" dirty="0">
              <a:uFill>
                <a:solidFill>
                  <a:srgbClr val="3284E2"/>
                </a:solidFill>
              </a:u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3D620FB-8D62-4E38-B02C-24C611861D89}"/>
              </a:ext>
            </a:extLst>
          </p:cNvPr>
          <p:cNvSpPr txBox="1"/>
          <p:nvPr/>
        </p:nvSpPr>
        <p:spPr>
          <a:xfrm>
            <a:off x="209025" y="2756990"/>
            <a:ext cx="3870176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포인트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1.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유저 타입에 따른 </a:t>
            </a:r>
            <a:b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</a:b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	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데이터 접근 제한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b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</a:b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포인트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2. </a:t>
            </a:r>
            <a:r>
              <a:rPr lang="ko-KR" alt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관리자⊃직원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업무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포인트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3.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같은 업무 다양한 버전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4644BA4-882E-4731-A525-352DF5FCF2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258332"/>
            <a:ext cx="3168352" cy="4626836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2043E299-1EEB-4E5D-A9D8-A6CD1AB4AA70}"/>
              </a:ext>
            </a:extLst>
          </p:cNvPr>
          <p:cNvSpPr/>
          <p:nvPr/>
        </p:nvSpPr>
        <p:spPr>
          <a:xfrm>
            <a:off x="4960987" y="2841967"/>
            <a:ext cx="720080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B69B15F-1B66-4609-AE6D-58D0E044D9F3}"/>
              </a:ext>
            </a:extLst>
          </p:cNvPr>
          <p:cNvSpPr/>
          <p:nvPr/>
        </p:nvSpPr>
        <p:spPr>
          <a:xfrm>
            <a:off x="6588224" y="2699185"/>
            <a:ext cx="1728192" cy="52063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23D2513-C764-4269-9854-446FE8087272}"/>
              </a:ext>
            </a:extLst>
          </p:cNvPr>
          <p:cNvSpPr/>
          <p:nvPr/>
        </p:nvSpPr>
        <p:spPr>
          <a:xfrm>
            <a:off x="5315322" y="3579862"/>
            <a:ext cx="2520280" cy="62340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003E8F5-79C6-401D-9664-E2691A49F408}"/>
              </a:ext>
            </a:extLst>
          </p:cNvPr>
          <p:cNvSpPr/>
          <p:nvPr/>
        </p:nvSpPr>
        <p:spPr>
          <a:xfrm>
            <a:off x="395536" y="483518"/>
            <a:ext cx="3456384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업무 상세 설계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8830DC2-A18A-4770-83EE-77EA34FCAD84}"/>
              </a:ext>
            </a:extLst>
          </p:cNvPr>
          <p:cNvSpPr/>
          <p:nvPr/>
        </p:nvSpPr>
        <p:spPr>
          <a:xfrm>
            <a:off x="349817" y="-82277"/>
            <a:ext cx="45719" cy="908098"/>
          </a:xfrm>
          <a:prstGeom prst="rect">
            <a:avLst/>
          </a:prstGeom>
          <a:gradFill>
            <a:gsLst>
              <a:gs pos="0">
                <a:srgbClr val="42CBA1"/>
              </a:gs>
              <a:gs pos="50000">
                <a:srgbClr val="337FB1"/>
              </a:gs>
              <a:gs pos="100000">
                <a:srgbClr val="284763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 dirty="0">
              <a:solidFill>
                <a:prstClr val="white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59568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7" grpId="0" animBg="1"/>
      <p:bldP spid="7" grpId="1" animBg="1"/>
      <p:bldP spid="8" grpId="0" animBg="1"/>
      <p:bldP spid="8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17917691-7CE3-4378-8EA2-C78EA5E813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109" y="411511"/>
            <a:ext cx="2828967" cy="4320478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F93E2505-D016-472D-B342-28F302334F35}"/>
              </a:ext>
            </a:extLst>
          </p:cNvPr>
          <p:cNvSpPr txBox="1"/>
          <p:nvPr/>
        </p:nvSpPr>
        <p:spPr>
          <a:xfrm>
            <a:off x="3779912" y="380401"/>
            <a:ext cx="1728192" cy="284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관리자</a:t>
            </a: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67A3CD06-296E-44F8-B10C-A8EA36A451AA}"/>
              </a:ext>
            </a:extLst>
          </p:cNvPr>
          <p:cNvCxnSpPr>
            <a:cxnSpLocks/>
          </p:cNvCxnSpPr>
          <p:nvPr/>
        </p:nvCxnSpPr>
        <p:spPr>
          <a:xfrm>
            <a:off x="2929263" y="699542"/>
            <a:ext cx="1343697" cy="0"/>
          </a:xfrm>
          <a:prstGeom prst="line">
            <a:avLst/>
          </a:prstGeom>
          <a:ln w="38100">
            <a:solidFill>
              <a:srgbClr val="6FB7CB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6" name="그림 15">
            <a:extLst>
              <a:ext uri="{FF2B5EF4-FFF2-40B4-BE49-F238E27FC236}">
                <a16:creationId xmlns:a16="http://schemas.microsoft.com/office/drawing/2014/main" id="{BD27B8C4-C521-465F-A1BF-61210D438E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0076" y="493084"/>
            <a:ext cx="2828967" cy="4133404"/>
          </a:xfrm>
          <a:prstGeom prst="rect">
            <a:avLst/>
          </a:prstGeom>
        </p:spPr>
      </p:pic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FA8ED3DC-0B9C-4745-8521-BE990CAA9F0E}"/>
              </a:ext>
            </a:extLst>
          </p:cNvPr>
          <p:cNvCxnSpPr>
            <a:cxnSpLocks/>
          </p:cNvCxnSpPr>
          <p:nvPr/>
        </p:nvCxnSpPr>
        <p:spPr>
          <a:xfrm>
            <a:off x="6732240" y="627534"/>
            <a:ext cx="1343697" cy="0"/>
          </a:xfrm>
          <a:prstGeom prst="line">
            <a:avLst/>
          </a:prstGeom>
          <a:ln w="38100">
            <a:solidFill>
              <a:srgbClr val="48CDAE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78830B0-4B1F-41A9-8235-F87B5DA18B65}"/>
              </a:ext>
            </a:extLst>
          </p:cNvPr>
          <p:cNvSpPr txBox="1"/>
          <p:nvPr/>
        </p:nvSpPr>
        <p:spPr>
          <a:xfrm>
            <a:off x="7499042" y="342874"/>
            <a:ext cx="1728192" cy="284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직원</a:t>
            </a:r>
          </a:p>
        </p:txBody>
      </p:sp>
      <p:sp>
        <p:nvSpPr>
          <p:cNvPr id="8" name="사다리꼴 7">
            <a:extLst>
              <a:ext uri="{FF2B5EF4-FFF2-40B4-BE49-F238E27FC236}">
                <a16:creationId xmlns:a16="http://schemas.microsoft.com/office/drawing/2014/main" id="{15A08F5E-096A-4640-B013-A64F10C59C2B}"/>
              </a:ext>
            </a:extLst>
          </p:cNvPr>
          <p:cNvSpPr/>
          <p:nvPr/>
        </p:nvSpPr>
        <p:spPr>
          <a:xfrm rot="5400000">
            <a:off x="4544035" y="537671"/>
            <a:ext cx="56438" cy="9144508"/>
          </a:xfrm>
          <a:prstGeom prst="trapezoid">
            <a:avLst>
              <a:gd name="adj" fmla="val 0"/>
            </a:avLst>
          </a:prstGeom>
          <a:gradFill>
            <a:gsLst>
              <a:gs pos="0">
                <a:srgbClr val="42CBA1"/>
              </a:gs>
              <a:gs pos="50000">
                <a:srgbClr val="337FB1"/>
              </a:gs>
              <a:gs pos="100000">
                <a:srgbClr val="284763"/>
              </a:gs>
            </a:gsLst>
            <a:lin ang="5400000" scaled="0"/>
          </a:gra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>
              <a:solidFill>
                <a:prstClr val="white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249111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>
            <a:extLst>
              <a:ext uri="{FF2B5EF4-FFF2-40B4-BE49-F238E27FC236}">
                <a16:creationId xmlns:a16="http://schemas.microsoft.com/office/drawing/2014/main" id="{C0447C11-92E2-490C-833D-B4667F1BE3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4104" y="1147264"/>
            <a:ext cx="1935792" cy="343309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7917691-7CE3-4378-8EA2-C78EA5E813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1154884"/>
            <a:ext cx="1948799" cy="343309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8C5E6273-67E7-4AB9-A371-20DB6D22A49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5569" y="1145757"/>
            <a:ext cx="1948799" cy="3422411"/>
          </a:xfrm>
          <a:prstGeom prst="rect">
            <a:avLst/>
          </a:prstGeom>
        </p:spPr>
      </p:pic>
      <p:sp>
        <p:nvSpPr>
          <p:cNvPr id="22" name="사다리꼴 21">
            <a:extLst>
              <a:ext uri="{FF2B5EF4-FFF2-40B4-BE49-F238E27FC236}">
                <a16:creationId xmlns:a16="http://schemas.microsoft.com/office/drawing/2014/main" id="{F776FE5B-F95F-4D57-BB35-03707A2B07D7}"/>
              </a:ext>
            </a:extLst>
          </p:cNvPr>
          <p:cNvSpPr/>
          <p:nvPr/>
        </p:nvSpPr>
        <p:spPr>
          <a:xfrm rot="5400000">
            <a:off x="4544035" y="537670"/>
            <a:ext cx="56438" cy="9144508"/>
          </a:xfrm>
          <a:prstGeom prst="trapezoid">
            <a:avLst>
              <a:gd name="adj" fmla="val 0"/>
            </a:avLst>
          </a:prstGeom>
          <a:gradFill>
            <a:gsLst>
              <a:gs pos="0">
                <a:srgbClr val="42CBA1"/>
              </a:gs>
              <a:gs pos="50000">
                <a:srgbClr val="337FB1"/>
              </a:gs>
              <a:gs pos="100000">
                <a:srgbClr val="284763"/>
              </a:gs>
            </a:gsLst>
            <a:lin ang="5400000" scaled="0"/>
          </a:gra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E862E7C-2696-4E9F-9323-BD05967E955D}"/>
              </a:ext>
            </a:extLst>
          </p:cNvPr>
          <p:cNvSpPr txBox="1"/>
          <p:nvPr/>
        </p:nvSpPr>
        <p:spPr>
          <a:xfrm>
            <a:off x="1739233" y="617105"/>
            <a:ext cx="1728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로그인 화면</a:t>
            </a: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6EABDC91-F472-4545-B579-3D4D847EC210}"/>
              </a:ext>
            </a:extLst>
          </p:cNvPr>
          <p:cNvCxnSpPr>
            <a:cxnSpLocks/>
          </p:cNvCxnSpPr>
          <p:nvPr/>
        </p:nvCxnSpPr>
        <p:spPr>
          <a:xfrm>
            <a:off x="1259632" y="1013705"/>
            <a:ext cx="1343697" cy="0"/>
          </a:xfrm>
          <a:prstGeom prst="line">
            <a:avLst/>
          </a:prstGeom>
          <a:ln w="38100">
            <a:solidFill>
              <a:srgbClr val="30537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F93E2505-D016-472D-B342-28F302334F35}"/>
              </a:ext>
            </a:extLst>
          </p:cNvPr>
          <p:cNvSpPr txBox="1"/>
          <p:nvPr/>
        </p:nvSpPr>
        <p:spPr>
          <a:xfrm>
            <a:off x="4032205" y="617105"/>
            <a:ext cx="1728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회원가입 화면</a:t>
            </a: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67A3CD06-296E-44F8-B10C-A8EA36A451AA}"/>
              </a:ext>
            </a:extLst>
          </p:cNvPr>
          <p:cNvCxnSpPr>
            <a:cxnSpLocks/>
          </p:cNvCxnSpPr>
          <p:nvPr/>
        </p:nvCxnSpPr>
        <p:spPr>
          <a:xfrm>
            <a:off x="3552604" y="1013705"/>
            <a:ext cx="1343697" cy="0"/>
          </a:xfrm>
          <a:prstGeom prst="line">
            <a:avLst/>
          </a:prstGeom>
          <a:ln w="38100">
            <a:solidFill>
              <a:srgbClr val="6FB7CB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4F2D72B-359C-4B23-8CEF-017BEE7CD77C}"/>
              </a:ext>
            </a:extLst>
          </p:cNvPr>
          <p:cNvSpPr txBox="1"/>
          <p:nvPr/>
        </p:nvSpPr>
        <p:spPr>
          <a:xfrm>
            <a:off x="6372200" y="617105"/>
            <a:ext cx="1728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회원 타입 선택</a:t>
            </a: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FA8ED3DC-0B9C-4745-8521-BE990CAA9F0E}"/>
              </a:ext>
            </a:extLst>
          </p:cNvPr>
          <p:cNvCxnSpPr>
            <a:cxnSpLocks/>
          </p:cNvCxnSpPr>
          <p:nvPr/>
        </p:nvCxnSpPr>
        <p:spPr>
          <a:xfrm>
            <a:off x="5892599" y="1013705"/>
            <a:ext cx="1343697" cy="0"/>
          </a:xfrm>
          <a:prstGeom prst="line">
            <a:avLst/>
          </a:prstGeom>
          <a:ln w="38100">
            <a:solidFill>
              <a:srgbClr val="48CDAE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7444E17-A8B8-45D3-8505-5D4AECF0E749}"/>
              </a:ext>
            </a:extLst>
          </p:cNvPr>
          <p:cNvSpPr/>
          <p:nvPr/>
        </p:nvSpPr>
        <p:spPr>
          <a:xfrm>
            <a:off x="395536" y="514388"/>
            <a:ext cx="3456384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화면 설계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100DA50-5BFA-42FC-B00E-EEF5025D11BC}"/>
              </a:ext>
            </a:extLst>
          </p:cNvPr>
          <p:cNvSpPr/>
          <p:nvPr/>
        </p:nvSpPr>
        <p:spPr>
          <a:xfrm>
            <a:off x="349817" y="-82277"/>
            <a:ext cx="45719" cy="908098"/>
          </a:xfrm>
          <a:prstGeom prst="rect">
            <a:avLst/>
          </a:prstGeom>
          <a:gradFill>
            <a:gsLst>
              <a:gs pos="0">
                <a:srgbClr val="42CBA1"/>
              </a:gs>
              <a:gs pos="50000">
                <a:srgbClr val="337FB1"/>
              </a:gs>
              <a:gs pos="100000">
                <a:srgbClr val="284763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029276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>
            <a:extLst>
              <a:ext uri="{FF2B5EF4-FFF2-40B4-BE49-F238E27FC236}">
                <a16:creationId xmlns:a16="http://schemas.microsoft.com/office/drawing/2014/main" id="{C0447C11-92E2-490C-833D-B4667F1BE3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4104" y="1137826"/>
            <a:ext cx="1935792" cy="342363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7917691-7CE3-4378-8EA2-C78EA5E813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3462" y="1140717"/>
            <a:ext cx="1941139" cy="343309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8C5E6273-67E7-4AB9-A371-20DB6D22A49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908" y="1131590"/>
            <a:ext cx="1938120" cy="3422411"/>
          </a:xfrm>
          <a:prstGeom prst="rect">
            <a:avLst/>
          </a:prstGeom>
        </p:spPr>
      </p:pic>
      <p:sp>
        <p:nvSpPr>
          <p:cNvPr id="22" name="사다리꼴 21">
            <a:extLst>
              <a:ext uri="{FF2B5EF4-FFF2-40B4-BE49-F238E27FC236}">
                <a16:creationId xmlns:a16="http://schemas.microsoft.com/office/drawing/2014/main" id="{F776FE5B-F95F-4D57-BB35-03707A2B07D7}"/>
              </a:ext>
            </a:extLst>
          </p:cNvPr>
          <p:cNvSpPr/>
          <p:nvPr/>
        </p:nvSpPr>
        <p:spPr>
          <a:xfrm rot="5400000">
            <a:off x="4544035" y="537670"/>
            <a:ext cx="56438" cy="9144508"/>
          </a:xfrm>
          <a:prstGeom prst="trapezoid">
            <a:avLst>
              <a:gd name="adj" fmla="val 0"/>
            </a:avLst>
          </a:prstGeom>
          <a:gradFill>
            <a:gsLst>
              <a:gs pos="0">
                <a:srgbClr val="42CBA1"/>
              </a:gs>
              <a:gs pos="50000">
                <a:srgbClr val="337FB1"/>
              </a:gs>
              <a:gs pos="100000">
                <a:srgbClr val="284763"/>
              </a:gs>
            </a:gsLst>
            <a:lin ang="5400000" scaled="0"/>
          </a:gra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E862E7C-2696-4E9F-9323-BD05967E955D}"/>
              </a:ext>
            </a:extLst>
          </p:cNvPr>
          <p:cNvSpPr txBox="1"/>
          <p:nvPr/>
        </p:nvSpPr>
        <p:spPr>
          <a:xfrm>
            <a:off x="1739233" y="617105"/>
            <a:ext cx="1728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오늘의 업무</a:t>
            </a: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6EABDC91-F472-4545-B579-3D4D847EC210}"/>
              </a:ext>
            </a:extLst>
          </p:cNvPr>
          <p:cNvCxnSpPr>
            <a:cxnSpLocks/>
          </p:cNvCxnSpPr>
          <p:nvPr/>
        </p:nvCxnSpPr>
        <p:spPr>
          <a:xfrm>
            <a:off x="1259632" y="1013705"/>
            <a:ext cx="1343697" cy="0"/>
          </a:xfrm>
          <a:prstGeom prst="line">
            <a:avLst/>
          </a:prstGeom>
          <a:ln w="38100">
            <a:solidFill>
              <a:srgbClr val="30537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F93E2505-D016-472D-B342-28F302334F35}"/>
              </a:ext>
            </a:extLst>
          </p:cNvPr>
          <p:cNvSpPr txBox="1"/>
          <p:nvPr/>
        </p:nvSpPr>
        <p:spPr>
          <a:xfrm>
            <a:off x="4032205" y="617105"/>
            <a:ext cx="1728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배정할 업무 선택</a:t>
            </a: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67A3CD06-296E-44F8-B10C-A8EA36A451AA}"/>
              </a:ext>
            </a:extLst>
          </p:cNvPr>
          <p:cNvCxnSpPr>
            <a:cxnSpLocks/>
          </p:cNvCxnSpPr>
          <p:nvPr/>
        </p:nvCxnSpPr>
        <p:spPr>
          <a:xfrm>
            <a:off x="3552604" y="1013705"/>
            <a:ext cx="1343697" cy="0"/>
          </a:xfrm>
          <a:prstGeom prst="line">
            <a:avLst/>
          </a:prstGeom>
          <a:ln w="38100">
            <a:solidFill>
              <a:srgbClr val="6FB7CB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4F2D72B-359C-4B23-8CEF-017BEE7CD77C}"/>
              </a:ext>
            </a:extLst>
          </p:cNvPr>
          <p:cNvSpPr txBox="1"/>
          <p:nvPr/>
        </p:nvSpPr>
        <p:spPr>
          <a:xfrm>
            <a:off x="6372200" y="617105"/>
            <a:ext cx="1728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배정할 대상 선택</a:t>
            </a: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FA8ED3DC-0B9C-4745-8521-BE990CAA9F0E}"/>
              </a:ext>
            </a:extLst>
          </p:cNvPr>
          <p:cNvCxnSpPr>
            <a:cxnSpLocks/>
          </p:cNvCxnSpPr>
          <p:nvPr/>
        </p:nvCxnSpPr>
        <p:spPr>
          <a:xfrm>
            <a:off x="5892599" y="1013705"/>
            <a:ext cx="1343697" cy="0"/>
          </a:xfrm>
          <a:prstGeom prst="line">
            <a:avLst/>
          </a:prstGeom>
          <a:ln w="38100">
            <a:solidFill>
              <a:srgbClr val="48CDAE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8190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사다리꼴 8"/>
          <p:cNvSpPr/>
          <p:nvPr/>
        </p:nvSpPr>
        <p:spPr>
          <a:xfrm rot="5400000">
            <a:off x="1685112" y="2511665"/>
            <a:ext cx="2077808" cy="833236"/>
          </a:xfrm>
          <a:prstGeom prst="trapezoid">
            <a:avLst>
              <a:gd name="adj" fmla="val 11733"/>
            </a:avLst>
          </a:prstGeom>
          <a:solidFill>
            <a:srgbClr val="3A89BC"/>
          </a:solidFill>
          <a:ln>
            <a:noFill/>
          </a:ln>
          <a:scene3d>
            <a:camera prst="orthographicFront">
              <a:rot lat="180000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사다리꼴 9"/>
          <p:cNvSpPr/>
          <p:nvPr/>
        </p:nvSpPr>
        <p:spPr>
          <a:xfrm rot="5400000">
            <a:off x="697393" y="2413910"/>
            <a:ext cx="2302592" cy="1034098"/>
          </a:xfrm>
          <a:prstGeom prst="trapezoid">
            <a:avLst>
              <a:gd name="adj" fmla="val 9386"/>
            </a:avLst>
          </a:prstGeom>
          <a:solidFill>
            <a:srgbClr val="41AFB5"/>
          </a:solidFill>
          <a:ln>
            <a:noFill/>
          </a:ln>
          <a:scene3d>
            <a:camera prst="orthographicFront">
              <a:rot lat="180000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사다리꼴 10"/>
          <p:cNvSpPr/>
          <p:nvPr/>
        </p:nvSpPr>
        <p:spPr>
          <a:xfrm rot="5400000">
            <a:off x="-499088" y="2276016"/>
            <a:ext cx="2565912" cy="1285174"/>
          </a:xfrm>
          <a:prstGeom prst="trapezoid">
            <a:avLst>
              <a:gd name="adj" fmla="val 9367"/>
            </a:avLst>
          </a:prstGeom>
          <a:solidFill>
            <a:schemeClr val="accent1">
              <a:lumMod val="75000"/>
            </a:schemeClr>
          </a:solidFill>
          <a:ln w="28575">
            <a:noFill/>
          </a:ln>
          <a:scene3d>
            <a:camera prst="orthographicFront">
              <a:rot lat="180000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51521" y="2705257"/>
            <a:ext cx="10801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78"/>
            <a:r>
              <a:rPr lang="en-US" altLang="ko-KR" sz="20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INTRO</a:t>
            </a:r>
            <a:endParaRPr lang="ko-KR" altLang="en-US" sz="2000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426456" y="2705258"/>
            <a:ext cx="872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78"/>
            <a:r>
              <a:rPr lang="ko-KR" altLang="en-US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365738" y="2705257"/>
            <a:ext cx="6940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78"/>
            <a:r>
              <a:rPr lang="ko-KR" altLang="en-US" sz="16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설계</a:t>
            </a:r>
          </a:p>
        </p:txBody>
      </p:sp>
      <p:cxnSp>
        <p:nvCxnSpPr>
          <p:cNvPr id="40" name="꺾인 연결선 39"/>
          <p:cNvCxnSpPr>
            <a:cxnSpLocks/>
            <a:stCxn id="11" idx="1"/>
          </p:cNvCxnSpPr>
          <p:nvPr/>
        </p:nvCxnSpPr>
        <p:spPr>
          <a:xfrm rot="5400000" flipH="1" flipV="1">
            <a:off x="2644221" y="-591981"/>
            <a:ext cx="427466" cy="4148172"/>
          </a:xfrm>
          <a:prstGeom prst="bentConnector2">
            <a:avLst/>
          </a:prstGeom>
          <a:ln w="28575">
            <a:solidFill>
              <a:srgbClr val="3960A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사다리꼴 57"/>
          <p:cNvSpPr/>
          <p:nvPr/>
        </p:nvSpPr>
        <p:spPr>
          <a:xfrm rot="5400000">
            <a:off x="4544035" y="537671"/>
            <a:ext cx="56438" cy="9144508"/>
          </a:xfrm>
          <a:prstGeom prst="trapezoid">
            <a:avLst>
              <a:gd name="adj" fmla="val 0"/>
            </a:avLst>
          </a:prstGeom>
          <a:gradFill>
            <a:gsLst>
              <a:gs pos="0">
                <a:srgbClr val="42CBA1"/>
              </a:gs>
              <a:gs pos="50000">
                <a:srgbClr val="337FB1"/>
              </a:gs>
              <a:gs pos="100000">
                <a:srgbClr val="284763"/>
              </a:gs>
            </a:gsLst>
            <a:lin ang="5400000" scaled="0"/>
          </a:gra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35" name="사다리꼴 34">
            <a:extLst>
              <a:ext uri="{FF2B5EF4-FFF2-40B4-BE49-F238E27FC236}">
                <a16:creationId xmlns:a16="http://schemas.microsoft.com/office/drawing/2014/main" id="{F96B046E-8D4A-450E-8F78-5031D39ECD4E}"/>
              </a:ext>
            </a:extLst>
          </p:cNvPr>
          <p:cNvSpPr/>
          <p:nvPr/>
        </p:nvSpPr>
        <p:spPr>
          <a:xfrm rot="5400000">
            <a:off x="3338371" y="2584177"/>
            <a:ext cx="1673339" cy="682814"/>
          </a:xfrm>
          <a:prstGeom prst="trapezoid">
            <a:avLst>
              <a:gd name="adj" fmla="val 14682"/>
            </a:avLst>
          </a:prstGeom>
          <a:solidFill>
            <a:srgbClr val="305472"/>
          </a:solidFill>
          <a:ln>
            <a:noFill/>
          </a:ln>
          <a:scene3d>
            <a:camera prst="orthographicFront">
              <a:rot lat="180000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사다리꼴 35">
            <a:extLst>
              <a:ext uri="{FF2B5EF4-FFF2-40B4-BE49-F238E27FC236}">
                <a16:creationId xmlns:a16="http://schemas.microsoft.com/office/drawing/2014/main" id="{D9107BC4-77C1-4F34-AB74-A959972FA1DA}"/>
              </a:ext>
            </a:extLst>
          </p:cNvPr>
          <p:cNvSpPr/>
          <p:nvPr/>
        </p:nvSpPr>
        <p:spPr>
          <a:xfrm rot="5400000">
            <a:off x="2546380" y="2543216"/>
            <a:ext cx="1879442" cy="784389"/>
          </a:xfrm>
          <a:prstGeom prst="trapezoid">
            <a:avLst>
              <a:gd name="adj" fmla="val 11891"/>
            </a:avLst>
          </a:prstGeom>
          <a:solidFill>
            <a:srgbClr val="36739F"/>
          </a:solidFill>
          <a:ln>
            <a:noFill/>
          </a:ln>
          <a:scene3d>
            <a:camera prst="orthographicFront">
              <a:rot lat="180000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5D85FE0-9C6A-4CBB-BF3F-8B617385942A}"/>
              </a:ext>
            </a:extLst>
          </p:cNvPr>
          <p:cNvSpPr txBox="1"/>
          <p:nvPr/>
        </p:nvSpPr>
        <p:spPr>
          <a:xfrm>
            <a:off x="3128259" y="2720646"/>
            <a:ext cx="69409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78"/>
            <a:r>
              <a:rPr lang="ko-KR" altLang="en-US" sz="15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구현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8B32D42-E612-4DCF-BE2F-D3B17452E9CE}"/>
              </a:ext>
            </a:extLst>
          </p:cNvPr>
          <p:cNvSpPr txBox="1"/>
          <p:nvPr/>
        </p:nvSpPr>
        <p:spPr>
          <a:xfrm>
            <a:off x="3833634" y="2751423"/>
            <a:ext cx="69409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78"/>
            <a:r>
              <a:rPr lang="ko-KR" altLang="en-US" sz="13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마무리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0BC694B-2F65-4C9F-AF61-BE9777EB5541}"/>
              </a:ext>
            </a:extLst>
          </p:cNvPr>
          <p:cNvSpPr txBox="1"/>
          <p:nvPr/>
        </p:nvSpPr>
        <p:spPr>
          <a:xfrm>
            <a:off x="5357775" y="1049829"/>
            <a:ext cx="2795625" cy="19284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>
              <a:lnSpc>
                <a:spcPct val="20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ko-KR" altLang="en-US" sz="2100" b="1" spc="38" dirty="0">
                <a:uFill>
                  <a:solidFill>
                    <a:schemeClr val="accent1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팀원 소개</a:t>
            </a:r>
            <a:endParaRPr lang="en-US" altLang="ko-KR" sz="2100" b="1" spc="38" dirty="0">
              <a:uFill>
                <a:solidFill>
                  <a:schemeClr val="accent1"/>
                </a:solidFill>
              </a:u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57175" indent="-257175">
              <a:lnSpc>
                <a:spcPct val="20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ko-KR" altLang="en-US" sz="2100" b="1" spc="38" dirty="0">
                <a:uFill>
                  <a:solidFill>
                    <a:schemeClr val="accent1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일정</a:t>
            </a:r>
            <a:endParaRPr lang="en-US" altLang="ko-KR" sz="2100" b="1" spc="38" dirty="0">
              <a:uFill>
                <a:solidFill>
                  <a:schemeClr val="accent1"/>
                </a:solidFill>
              </a:u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57175" indent="-257175">
              <a:lnSpc>
                <a:spcPct val="20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ko-KR" altLang="en-US" sz="2100" b="1" spc="38" dirty="0">
                <a:uFill>
                  <a:solidFill>
                    <a:schemeClr val="accent1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목표</a:t>
            </a:r>
            <a:endParaRPr lang="en-US" altLang="ko-KR" sz="2100" b="1" spc="38" dirty="0">
              <a:uFill>
                <a:solidFill>
                  <a:schemeClr val="accent1"/>
                </a:solidFill>
              </a:u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CED88C6-7BA0-407D-BD6B-E23E0C08CCE4}"/>
              </a:ext>
            </a:extLst>
          </p:cNvPr>
          <p:cNvSpPr/>
          <p:nvPr/>
        </p:nvSpPr>
        <p:spPr>
          <a:xfrm>
            <a:off x="374606" y="462261"/>
            <a:ext cx="3456384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378"/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목차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71CD34A-0636-41CD-B74C-F5221401788B}"/>
              </a:ext>
            </a:extLst>
          </p:cNvPr>
          <p:cNvSpPr/>
          <p:nvPr/>
        </p:nvSpPr>
        <p:spPr>
          <a:xfrm>
            <a:off x="334535" y="-85797"/>
            <a:ext cx="45719" cy="908098"/>
          </a:xfrm>
          <a:prstGeom prst="rect">
            <a:avLst/>
          </a:prstGeom>
          <a:gradFill>
            <a:gsLst>
              <a:gs pos="0">
                <a:srgbClr val="42CBA1"/>
              </a:gs>
              <a:gs pos="50000">
                <a:srgbClr val="337FB1"/>
              </a:gs>
              <a:gs pos="100000">
                <a:srgbClr val="284763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 b="1" dirty="0">
              <a:solidFill>
                <a:prstClr val="white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940894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>
            <a:extLst>
              <a:ext uri="{FF2B5EF4-FFF2-40B4-BE49-F238E27FC236}">
                <a16:creationId xmlns:a16="http://schemas.microsoft.com/office/drawing/2014/main" id="{C0447C11-92E2-490C-833D-B4667F1BE3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7335" y="1138475"/>
            <a:ext cx="1935792" cy="341143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7917691-7CE3-4378-8EA2-C78EA5E813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647" y="1153978"/>
            <a:ext cx="1941139" cy="339567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8C5E6273-67E7-4AB9-A371-20DB6D22A49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2676" y="1131590"/>
            <a:ext cx="1938120" cy="3411513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641FF1C1-73BB-41A4-A204-088754AB2E67}"/>
              </a:ext>
            </a:extLst>
          </p:cNvPr>
          <p:cNvSpPr/>
          <p:nvPr/>
        </p:nvSpPr>
        <p:spPr>
          <a:xfrm>
            <a:off x="0" y="0"/>
            <a:ext cx="9144000" cy="113159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사다리꼴 21">
            <a:extLst>
              <a:ext uri="{FF2B5EF4-FFF2-40B4-BE49-F238E27FC236}">
                <a16:creationId xmlns:a16="http://schemas.microsoft.com/office/drawing/2014/main" id="{F776FE5B-F95F-4D57-BB35-03707A2B07D7}"/>
              </a:ext>
            </a:extLst>
          </p:cNvPr>
          <p:cNvSpPr/>
          <p:nvPr/>
        </p:nvSpPr>
        <p:spPr>
          <a:xfrm rot="5400000">
            <a:off x="4544035" y="537670"/>
            <a:ext cx="56438" cy="9144508"/>
          </a:xfrm>
          <a:prstGeom prst="trapezoid">
            <a:avLst>
              <a:gd name="adj" fmla="val 0"/>
            </a:avLst>
          </a:prstGeom>
          <a:gradFill>
            <a:gsLst>
              <a:gs pos="0">
                <a:srgbClr val="42CBA1"/>
              </a:gs>
              <a:gs pos="50000">
                <a:srgbClr val="337FB1"/>
              </a:gs>
              <a:gs pos="100000">
                <a:srgbClr val="284763"/>
              </a:gs>
            </a:gsLst>
            <a:lin ang="5400000" scaled="0"/>
          </a:gra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E862E7C-2696-4E9F-9323-BD05967E955D}"/>
              </a:ext>
            </a:extLst>
          </p:cNvPr>
          <p:cNvSpPr txBox="1"/>
          <p:nvPr/>
        </p:nvSpPr>
        <p:spPr>
          <a:xfrm>
            <a:off x="573714" y="617105"/>
            <a:ext cx="19411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매뉴얼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공간별 조회</a:t>
            </a: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6EABDC91-F472-4545-B579-3D4D847EC210}"/>
              </a:ext>
            </a:extLst>
          </p:cNvPr>
          <p:cNvCxnSpPr>
            <a:cxnSpLocks/>
          </p:cNvCxnSpPr>
          <p:nvPr/>
        </p:nvCxnSpPr>
        <p:spPr>
          <a:xfrm>
            <a:off x="467544" y="1013705"/>
            <a:ext cx="1343697" cy="0"/>
          </a:xfrm>
          <a:prstGeom prst="line">
            <a:avLst/>
          </a:prstGeom>
          <a:ln w="38100">
            <a:solidFill>
              <a:srgbClr val="30537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F93E2505-D016-472D-B342-28F302334F35}"/>
              </a:ext>
            </a:extLst>
          </p:cNvPr>
          <p:cNvSpPr txBox="1"/>
          <p:nvPr/>
        </p:nvSpPr>
        <p:spPr>
          <a:xfrm>
            <a:off x="2771800" y="617105"/>
            <a:ext cx="2052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매뉴얼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업무별 조회</a:t>
            </a: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67A3CD06-296E-44F8-B10C-A8EA36A451AA}"/>
              </a:ext>
            </a:extLst>
          </p:cNvPr>
          <p:cNvCxnSpPr>
            <a:cxnSpLocks/>
          </p:cNvCxnSpPr>
          <p:nvPr/>
        </p:nvCxnSpPr>
        <p:spPr>
          <a:xfrm>
            <a:off x="2616500" y="1013705"/>
            <a:ext cx="1343697" cy="0"/>
          </a:xfrm>
          <a:prstGeom prst="line">
            <a:avLst/>
          </a:prstGeom>
          <a:ln w="38100">
            <a:solidFill>
              <a:srgbClr val="3676A3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4F2D72B-359C-4B23-8CEF-017BEE7CD77C}"/>
              </a:ext>
            </a:extLst>
          </p:cNvPr>
          <p:cNvSpPr txBox="1"/>
          <p:nvPr/>
        </p:nvSpPr>
        <p:spPr>
          <a:xfrm>
            <a:off x="5195617" y="617105"/>
            <a:ext cx="1728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전체 직원 목록</a:t>
            </a: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FA8ED3DC-0B9C-4745-8521-BE990CAA9F0E}"/>
              </a:ext>
            </a:extLst>
          </p:cNvPr>
          <p:cNvCxnSpPr>
            <a:cxnSpLocks/>
          </p:cNvCxnSpPr>
          <p:nvPr/>
        </p:nvCxnSpPr>
        <p:spPr>
          <a:xfrm>
            <a:off x="4716016" y="1013705"/>
            <a:ext cx="1343697" cy="0"/>
          </a:xfrm>
          <a:prstGeom prst="line">
            <a:avLst/>
          </a:prstGeom>
          <a:ln w="38100">
            <a:solidFill>
              <a:srgbClr val="42B3B5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3" name="그림 12">
            <a:extLst>
              <a:ext uri="{FF2B5EF4-FFF2-40B4-BE49-F238E27FC236}">
                <a16:creationId xmlns:a16="http://schemas.microsoft.com/office/drawing/2014/main" id="{D2EE10B6-012F-49C2-A863-B09D0A2631B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0344" y="1132863"/>
            <a:ext cx="1938120" cy="340896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122CB09-DDFB-492F-A18D-64431F4EB362}"/>
              </a:ext>
            </a:extLst>
          </p:cNvPr>
          <p:cNvSpPr txBox="1"/>
          <p:nvPr/>
        </p:nvSpPr>
        <p:spPr>
          <a:xfrm>
            <a:off x="7283849" y="619897"/>
            <a:ext cx="1728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직원 상세 정보</a:t>
            </a: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4F33900C-56B2-4715-8C13-87022DACD130}"/>
              </a:ext>
            </a:extLst>
          </p:cNvPr>
          <p:cNvCxnSpPr>
            <a:cxnSpLocks/>
          </p:cNvCxnSpPr>
          <p:nvPr/>
        </p:nvCxnSpPr>
        <p:spPr>
          <a:xfrm>
            <a:off x="6804248" y="1016497"/>
            <a:ext cx="1343697" cy="0"/>
          </a:xfrm>
          <a:prstGeom prst="line">
            <a:avLst/>
          </a:prstGeom>
          <a:ln w="38100">
            <a:solidFill>
              <a:srgbClr val="49D4AD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10416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2A2898C-30CF-4FBE-AEF9-FDF5FF6C1946}"/>
              </a:ext>
            </a:extLst>
          </p:cNvPr>
          <p:cNvSpPr/>
          <p:nvPr/>
        </p:nvSpPr>
        <p:spPr>
          <a:xfrm>
            <a:off x="358466" y="1505809"/>
            <a:ext cx="897297" cy="33020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33AC85A0-B6D4-4717-AB1F-1DAF4C5A574A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1181102" y="2678398"/>
            <a:ext cx="933411" cy="746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오각형 11">
            <a:extLst>
              <a:ext uri="{FF2B5EF4-FFF2-40B4-BE49-F238E27FC236}">
                <a16:creationId xmlns:a16="http://schemas.microsoft.com/office/drawing/2014/main" id="{C493CCDC-5531-455B-8427-36D4A142AE20}"/>
              </a:ext>
            </a:extLst>
          </p:cNvPr>
          <p:cNvSpPr/>
          <p:nvPr/>
        </p:nvSpPr>
        <p:spPr>
          <a:xfrm>
            <a:off x="2114512" y="2298929"/>
            <a:ext cx="1478569" cy="1013007"/>
          </a:xfrm>
          <a:prstGeom prst="pentagon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&lt;&lt;servlet&gt;&gt;</a:t>
            </a:r>
          </a:p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Front</a:t>
            </a:r>
            <a:b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Controller</a:t>
            </a:r>
            <a:endParaRPr lang="ko-KR" altLang="en-US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39F7F8E1-EE11-4704-AD92-3CB718F159E3}"/>
              </a:ext>
            </a:extLst>
          </p:cNvPr>
          <p:cNvCxnSpPr>
            <a:cxnSpLocks/>
          </p:cNvCxnSpPr>
          <p:nvPr/>
        </p:nvCxnSpPr>
        <p:spPr>
          <a:xfrm flipV="1">
            <a:off x="3099783" y="1993341"/>
            <a:ext cx="324559" cy="40043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그룹 9">
            <a:extLst>
              <a:ext uri="{FF2B5EF4-FFF2-40B4-BE49-F238E27FC236}">
                <a16:creationId xmlns:a16="http://schemas.microsoft.com/office/drawing/2014/main" id="{94EB35CC-6303-4B88-8548-C5BE88072B03}"/>
              </a:ext>
            </a:extLst>
          </p:cNvPr>
          <p:cNvGrpSpPr/>
          <p:nvPr/>
        </p:nvGrpSpPr>
        <p:grpSpPr>
          <a:xfrm>
            <a:off x="4007001" y="3664085"/>
            <a:ext cx="1054762" cy="625979"/>
            <a:chOff x="5396459" y="4655969"/>
            <a:chExt cx="1406349" cy="834638"/>
          </a:xfrm>
        </p:grpSpPr>
        <p:sp>
          <p:nvSpPr>
            <p:cNvPr id="35" name="순서도: 문서 34">
              <a:extLst>
                <a:ext uri="{FF2B5EF4-FFF2-40B4-BE49-F238E27FC236}">
                  <a16:creationId xmlns:a16="http://schemas.microsoft.com/office/drawing/2014/main" id="{EFB04934-6EFF-40B2-937E-120CA86860F5}"/>
                </a:ext>
              </a:extLst>
            </p:cNvPr>
            <p:cNvSpPr/>
            <p:nvPr/>
          </p:nvSpPr>
          <p:spPr>
            <a:xfrm>
              <a:off x="5801185" y="4655969"/>
              <a:ext cx="1001623" cy="528507"/>
            </a:xfrm>
            <a:prstGeom prst="flowChartDocumen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6" name="순서도: 문서 35">
              <a:extLst>
                <a:ext uri="{FF2B5EF4-FFF2-40B4-BE49-F238E27FC236}">
                  <a16:creationId xmlns:a16="http://schemas.microsoft.com/office/drawing/2014/main" id="{D9CB83A4-3EAE-4F46-97B5-AAA694960AE7}"/>
                </a:ext>
              </a:extLst>
            </p:cNvPr>
            <p:cNvSpPr/>
            <p:nvPr/>
          </p:nvSpPr>
          <p:spPr>
            <a:xfrm>
              <a:off x="5651133" y="4768584"/>
              <a:ext cx="1001623" cy="528507"/>
            </a:xfrm>
            <a:prstGeom prst="flowChartDocumen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7" name="순서도: 문서 36">
              <a:extLst>
                <a:ext uri="{FF2B5EF4-FFF2-40B4-BE49-F238E27FC236}">
                  <a16:creationId xmlns:a16="http://schemas.microsoft.com/office/drawing/2014/main" id="{DBAD7A6F-5F08-4AC6-ABC7-4DC869C19A8E}"/>
                </a:ext>
              </a:extLst>
            </p:cNvPr>
            <p:cNvSpPr/>
            <p:nvPr/>
          </p:nvSpPr>
          <p:spPr>
            <a:xfrm>
              <a:off x="5523796" y="4878344"/>
              <a:ext cx="1001623" cy="528507"/>
            </a:xfrm>
            <a:prstGeom prst="flowChartDocumen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8" name="순서도: 문서 37">
              <a:extLst>
                <a:ext uri="{FF2B5EF4-FFF2-40B4-BE49-F238E27FC236}">
                  <a16:creationId xmlns:a16="http://schemas.microsoft.com/office/drawing/2014/main" id="{0A81BE17-E713-4EE7-840E-5C860DEC7CD3}"/>
                </a:ext>
              </a:extLst>
            </p:cNvPr>
            <p:cNvSpPr/>
            <p:nvPr/>
          </p:nvSpPr>
          <p:spPr>
            <a:xfrm>
              <a:off x="5396459" y="4962100"/>
              <a:ext cx="1001623" cy="528507"/>
            </a:xfrm>
            <a:prstGeom prst="flowChartDocumen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Action</a:t>
              </a:r>
              <a:endPara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A54B783F-B221-49FC-82CE-FF960474094D}"/>
              </a:ext>
            </a:extLst>
          </p:cNvPr>
          <p:cNvCxnSpPr>
            <a:cxnSpLocks/>
          </p:cNvCxnSpPr>
          <p:nvPr/>
        </p:nvCxnSpPr>
        <p:spPr>
          <a:xfrm>
            <a:off x="5071992" y="3898108"/>
            <a:ext cx="436176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4E340AF-4338-4CDF-A243-3C53BA063062}"/>
              </a:ext>
            </a:extLst>
          </p:cNvPr>
          <p:cNvSpPr/>
          <p:nvPr/>
        </p:nvSpPr>
        <p:spPr>
          <a:xfrm>
            <a:off x="3434924" y="1505810"/>
            <a:ext cx="751217" cy="85698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Action</a:t>
            </a:r>
            <a:b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Factory</a:t>
            </a:r>
            <a:endParaRPr lang="ko-KR" altLang="en-US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446CD9A0-19AC-459D-8987-E408CEB7EF93}"/>
              </a:ext>
            </a:extLst>
          </p:cNvPr>
          <p:cNvCxnSpPr>
            <a:cxnSpLocks/>
          </p:cNvCxnSpPr>
          <p:nvPr/>
        </p:nvCxnSpPr>
        <p:spPr>
          <a:xfrm>
            <a:off x="4093491" y="2393780"/>
            <a:ext cx="379165" cy="115874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1F6FD1D3-FEE3-4A61-B022-658BD9EE8DF7}"/>
              </a:ext>
            </a:extLst>
          </p:cNvPr>
          <p:cNvGrpSpPr/>
          <p:nvPr/>
        </p:nvGrpSpPr>
        <p:grpSpPr>
          <a:xfrm>
            <a:off x="2326230" y="3768398"/>
            <a:ext cx="1054762" cy="625979"/>
            <a:chOff x="6890586" y="1430389"/>
            <a:chExt cx="1406349" cy="834638"/>
          </a:xfrm>
          <a:solidFill>
            <a:schemeClr val="accent1">
              <a:lumMod val="75000"/>
            </a:schemeClr>
          </a:solidFill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0BDC07C3-198C-4387-AEEC-2DD7982582FF}"/>
                </a:ext>
              </a:extLst>
            </p:cNvPr>
            <p:cNvSpPr/>
            <p:nvPr/>
          </p:nvSpPr>
          <p:spPr>
            <a:xfrm>
              <a:off x="7295312" y="1430389"/>
              <a:ext cx="1001623" cy="52850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AB746CF6-0558-4AAE-A6C4-926A560D8AED}"/>
                </a:ext>
              </a:extLst>
            </p:cNvPr>
            <p:cNvSpPr/>
            <p:nvPr/>
          </p:nvSpPr>
          <p:spPr>
            <a:xfrm>
              <a:off x="7145260" y="1543004"/>
              <a:ext cx="1001623" cy="52850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9752DD85-2F1F-4C55-92E8-AE8692DE4C6C}"/>
                </a:ext>
              </a:extLst>
            </p:cNvPr>
            <p:cNvSpPr/>
            <p:nvPr/>
          </p:nvSpPr>
          <p:spPr>
            <a:xfrm>
              <a:off x="7017923" y="1652764"/>
              <a:ext cx="1001623" cy="52850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65037CE6-BAA9-4438-A733-FBA7C1949180}"/>
                </a:ext>
              </a:extLst>
            </p:cNvPr>
            <p:cNvSpPr/>
            <p:nvPr/>
          </p:nvSpPr>
          <p:spPr>
            <a:xfrm>
              <a:off x="6890586" y="1736520"/>
              <a:ext cx="1001623" cy="52850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view</a:t>
              </a:r>
              <a:endPara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1B306496-751A-4703-A895-F57998CA0BBA}"/>
              </a:ext>
            </a:extLst>
          </p:cNvPr>
          <p:cNvCxnSpPr>
            <a:cxnSpLocks/>
            <a:stCxn id="12" idx="3"/>
          </p:cNvCxnSpPr>
          <p:nvPr/>
        </p:nvCxnSpPr>
        <p:spPr>
          <a:xfrm flipH="1">
            <a:off x="2850484" y="3311937"/>
            <a:ext cx="3312" cy="443176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5" name="그룹 144">
            <a:extLst>
              <a:ext uri="{FF2B5EF4-FFF2-40B4-BE49-F238E27FC236}">
                <a16:creationId xmlns:a16="http://schemas.microsoft.com/office/drawing/2014/main" id="{A7C672C6-9491-4216-B2B3-9E89AEF21C79}"/>
              </a:ext>
            </a:extLst>
          </p:cNvPr>
          <p:cNvGrpSpPr/>
          <p:nvPr/>
        </p:nvGrpSpPr>
        <p:grpSpPr>
          <a:xfrm>
            <a:off x="1117480" y="3977075"/>
            <a:ext cx="1198910" cy="379373"/>
            <a:chOff x="1489972" y="5471203"/>
            <a:chExt cx="1930976" cy="337392"/>
          </a:xfrm>
        </p:grpSpPr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2BBDB906-354F-47A9-860F-7A255CA8E4A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89972" y="5808595"/>
              <a:ext cx="1930976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6AFF0AB1-A459-432C-9391-2BB2C75385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89972" y="5650301"/>
              <a:ext cx="1930976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077BF3F2-ABDB-42E9-9BFF-6FE5D4D39C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89972" y="5471203"/>
              <a:ext cx="1930976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E2738507-FAE5-42EE-95D3-2995F8C89009}"/>
              </a:ext>
            </a:extLst>
          </p:cNvPr>
          <p:cNvGrpSpPr/>
          <p:nvPr/>
        </p:nvGrpSpPr>
        <p:grpSpPr>
          <a:xfrm>
            <a:off x="2070779" y="978725"/>
            <a:ext cx="5396988" cy="3829145"/>
            <a:chOff x="3816990" y="1361457"/>
            <a:chExt cx="7323589" cy="4057831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7E3D0270-0AE5-465D-A328-2F6F8EEF71C8}"/>
                </a:ext>
              </a:extLst>
            </p:cNvPr>
            <p:cNvSpPr/>
            <p:nvPr/>
          </p:nvSpPr>
          <p:spPr>
            <a:xfrm>
              <a:off x="3816990" y="1560370"/>
              <a:ext cx="7323589" cy="385891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8" name="사각형: 둥근 모서리 27">
              <a:extLst>
                <a:ext uri="{FF2B5EF4-FFF2-40B4-BE49-F238E27FC236}">
                  <a16:creationId xmlns:a16="http://schemas.microsoft.com/office/drawing/2014/main" id="{E46FDD61-DCA9-44F9-BD71-C08DC51925C2}"/>
                </a:ext>
              </a:extLst>
            </p:cNvPr>
            <p:cNvSpPr/>
            <p:nvPr/>
          </p:nvSpPr>
          <p:spPr>
            <a:xfrm>
              <a:off x="5909202" y="1361457"/>
              <a:ext cx="3330430" cy="310736"/>
            </a:xfrm>
            <a:prstGeom prst="roundRect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00" b="1" dirty="0">
                  <a:solidFill>
                    <a:srgbClr val="0070C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servlet container</a:t>
              </a:r>
              <a:endParaRPr lang="ko-KR" altLang="en-US" sz="13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43" name="원통형 42">
            <a:extLst>
              <a:ext uri="{FF2B5EF4-FFF2-40B4-BE49-F238E27FC236}">
                <a16:creationId xmlns:a16="http://schemas.microsoft.com/office/drawing/2014/main" id="{37CD46E6-F597-4B0E-9B3A-F324E8019AE0}"/>
              </a:ext>
            </a:extLst>
          </p:cNvPr>
          <p:cNvSpPr/>
          <p:nvPr/>
        </p:nvSpPr>
        <p:spPr>
          <a:xfrm>
            <a:off x="8115368" y="2125090"/>
            <a:ext cx="900576" cy="1126769"/>
          </a:xfrm>
          <a:prstGeom prst="can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Oracle</a:t>
            </a:r>
            <a:br>
              <a:rPr lang="en-US" altLang="ko-KR" sz="13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3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10g</a:t>
            </a:r>
            <a:endParaRPr lang="ko-KR" altLang="en-US" sz="13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화살표: 왼쪽/오른쪽 43">
            <a:extLst>
              <a:ext uri="{FF2B5EF4-FFF2-40B4-BE49-F238E27FC236}">
                <a16:creationId xmlns:a16="http://schemas.microsoft.com/office/drawing/2014/main" id="{418C7012-B264-420B-B401-DFD5051795D2}"/>
              </a:ext>
            </a:extLst>
          </p:cNvPr>
          <p:cNvSpPr/>
          <p:nvPr/>
        </p:nvSpPr>
        <p:spPr>
          <a:xfrm>
            <a:off x="7164290" y="2405652"/>
            <a:ext cx="1058248" cy="550853"/>
          </a:xfrm>
          <a:prstGeom prst="leftRightArrow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JDBC</a:t>
            </a:r>
            <a:endParaRPr lang="ko-KR" altLang="en-US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FF4E2C9-55F2-42DF-BB6C-A67BE8204CAC}"/>
              </a:ext>
            </a:extLst>
          </p:cNvPr>
          <p:cNvSpPr txBox="1"/>
          <p:nvPr/>
        </p:nvSpPr>
        <p:spPr>
          <a:xfrm>
            <a:off x="1269937" y="3755113"/>
            <a:ext cx="7696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respond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0989667-2F94-453B-97A1-F41AB77695BE}"/>
              </a:ext>
            </a:extLst>
          </p:cNvPr>
          <p:cNvSpPr txBox="1"/>
          <p:nvPr/>
        </p:nvSpPr>
        <p:spPr>
          <a:xfrm>
            <a:off x="1267366" y="2399645"/>
            <a:ext cx="7696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request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B71002DB-CE07-4092-99CB-AD0DF2564EB6}"/>
              </a:ext>
            </a:extLst>
          </p:cNvPr>
          <p:cNvCxnSpPr>
            <a:cxnSpLocks/>
          </p:cNvCxnSpPr>
          <p:nvPr/>
        </p:nvCxnSpPr>
        <p:spPr>
          <a:xfrm flipV="1">
            <a:off x="4939005" y="2191971"/>
            <a:ext cx="0" cy="139462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98F83965-E6EE-45ED-B2FB-10538A75D37D}"/>
              </a:ext>
            </a:extLst>
          </p:cNvPr>
          <p:cNvSpPr/>
          <p:nvPr/>
        </p:nvSpPr>
        <p:spPr>
          <a:xfrm>
            <a:off x="4360948" y="1649026"/>
            <a:ext cx="1301390" cy="52947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&lt;&lt;interface&gt;&gt;</a:t>
            </a:r>
            <a:br>
              <a:rPr lang="en-US" altLang="ko-KR" sz="10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Action</a:t>
            </a:r>
            <a:endParaRPr lang="ko-KR" altLang="en-US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2C52C3BC-71E7-4145-84B1-15B5416B8E83}"/>
              </a:ext>
            </a:extLst>
          </p:cNvPr>
          <p:cNvCxnSpPr>
            <a:cxnSpLocks/>
          </p:cNvCxnSpPr>
          <p:nvPr/>
        </p:nvCxnSpPr>
        <p:spPr>
          <a:xfrm flipH="1">
            <a:off x="5071992" y="4048731"/>
            <a:ext cx="436176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화살표 연결선 124">
            <a:extLst>
              <a:ext uri="{FF2B5EF4-FFF2-40B4-BE49-F238E27FC236}">
                <a16:creationId xmlns:a16="http://schemas.microsoft.com/office/drawing/2014/main" id="{75A88673-B6EA-41C0-AC1E-1984AD013A20}"/>
              </a:ext>
            </a:extLst>
          </p:cNvPr>
          <p:cNvCxnSpPr>
            <a:cxnSpLocks/>
          </p:cNvCxnSpPr>
          <p:nvPr/>
        </p:nvCxnSpPr>
        <p:spPr>
          <a:xfrm flipH="1" flipV="1">
            <a:off x="4007002" y="2418811"/>
            <a:ext cx="359427" cy="108833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화살표 연결선 130">
            <a:extLst>
              <a:ext uri="{FF2B5EF4-FFF2-40B4-BE49-F238E27FC236}">
                <a16:creationId xmlns:a16="http://schemas.microsoft.com/office/drawing/2014/main" id="{C3B26968-ACAE-4C4F-BD3C-695932968916}"/>
              </a:ext>
            </a:extLst>
          </p:cNvPr>
          <p:cNvCxnSpPr>
            <a:cxnSpLocks/>
          </p:cNvCxnSpPr>
          <p:nvPr/>
        </p:nvCxnSpPr>
        <p:spPr>
          <a:xfrm flipH="1">
            <a:off x="3033004" y="1921592"/>
            <a:ext cx="357475" cy="43700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4315196C-0E95-4ACD-9E00-011AD32594CC}"/>
              </a:ext>
            </a:extLst>
          </p:cNvPr>
          <p:cNvCxnSpPr>
            <a:cxnSpLocks/>
          </p:cNvCxnSpPr>
          <p:nvPr/>
        </p:nvCxnSpPr>
        <p:spPr>
          <a:xfrm>
            <a:off x="3499417" y="3009095"/>
            <a:ext cx="714959" cy="62789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12530D94-A0A1-4259-B021-DCCC599777EC}"/>
              </a:ext>
            </a:extLst>
          </p:cNvPr>
          <p:cNvCxnSpPr>
            <a:cxnSpLocks/>
          </p:cNvCxnSpPr>
          <p:nvPr/>
        </p:nvCxnSpPr>
        <p:spPr>
          <a:xfrm flipH="1" flipV="1">
            <a:off x="3398380" y="3083024"/>
            <a:ext cx="705926" cy="63682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0FAAB66B-65B4-4A77-B93B-6CAE6C1772F2}"/>
              </a:ext>
            </a:extLst>
          </p:cNvPr>
          <p:cNvSpPr/>
          <p:nvPr/>
        </p:nvSpPr>
        <p:spPr>
          <a:xfrm>
            <a:off x="5534786" y="2399646"/>
            <a:ext cx="1732137" cy="22158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56DC90AC-F551-4698-8EA9-7851CB3FAC63}"/>
              </a:ext>
            </a:extLst>
          </p:cNvPr>
          <p:cNvSpPr/>
          <p:nvPr/>
        </p:nvSpPr>
        <p:spPr>
          <a:xfrm>
            <a:off x="6112422" y="2478442"/>
            <a:ext cx="751217" cy="396380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Config</a:t>
            </a:r>
            <a:endParaRPr lang="ko-KR" altLang="en-US" sz="13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E7BEF145-3F43-4DFD-976A-507A28680D9A}"/>
              </a:ext>
            </a:extLst>
          </p:cNvPr>
          <p:cNvGrpSpPr/>
          <p:nvPr/>
        </p:nvGrpSpPr>
        <p:grpSpPr>
          <a:xfrm>
            <a:off x="5919795" y="3111368"/>
            <a:ext cx="1092271" cy="541517"/>
            <a:chOff x="7855702" y="4336253"/>
            <a:chExt cx="1256297" cy="722023"/>
          </a:xfrm>
          <a:solidFill>
            <a:srgbClr val="FFC000"/>
          </a:solidFill>
        </p:grpSpPr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2440BF9B-661D-42CD-BA30-039ECB180BAE}"/>
                </a:ext>
              </a:extLst>
            </p:cNvPr>
            <p:cNvSpPr/>
            <p:nvPr/>
          </p:nvSpPr>
          <p:spPr>
            <a:xfrm>
              <a:off x="8110376" y="4336253"/>
              <a:ext cx="1001623" cy="52850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4DB34B4F-40C5-4A17-B436-E5D1985D6729}"/>
                </a:ext>
              </a:extLst>
            </p:cNvPr>
            <p:cNvSpPr/>
            <p:nvPr/>
          </p:nvSpPr>
          <p:spPr>
            <a:xfrm>
              <a:off x="7983039" y="4446013"/>
              <a:ext cx="1001623" cy="52850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FE816D0B-0256-4D8E-928C-FAC19B2A0730}"/>
                </a:ext>
              </a:extLst>
            </p:cNvPr>
            <p:cNvSpPr/>
            <p:nvPr/>
          </p:nvSpPr>
          <p:spPr>
            <a:xfrm>
              <a:off x="7855702" y="4529769"/>
              <a:ext cx="1001623" cy="52850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mapper</a:t>
              </a:r>
              <a:endParaRPr lang="ko-KR" altLang="en-US" sz="13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F43CFF11-AAE1-4998-BCF3-A935EB032600}"/>
              </a:ext>
            </a:extLst>
          </p:cNvPr>
          <p:cNvGrpSpPr/>
          <p:nvPr/>
        </p:nvGrpSpPr>
        <p:grpSpPr>
          <a:xfrm>
            <a:off x="5834686" y="3869574"/>
            <a:ext cx="1177382" cy="637048"/>
            <a:chOff x="7779198" y="5160509"/>
            <a:chExt cx="1569843" cy="849397"/>
          </a:xfrm>
          <a:solidFill>
            <a:srgbClr val="FFC000"/>
          </a:solidFill>
        </p:grpSpPr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DB36A612-F9F2-42BE-92BB-B227A814685B}"/>
                </a:ext>
              </a:extLst>
            </p:cNvPr>
            <p:cNvSpPr/>
            <p:nvPr/>
          </p:nvSpPr>
          <p:spPr>
            <a:xfrm>
              <a:off x="7952372" y="5160509"/>
              <a:ext cx="1396669" cy="734471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35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DAO</a:t>
              </a:r>
              <a:endParaRPr lang="ko-KR" altLang="en-US" sz="13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CE2B08A9-293C-4248-BAC0-ACCE51CC30D8}"/>
                </a:ext>
              </a:extLst>
            </p:cNvPr>
            <p:cNvSpPr/>
            <p:nvPr/>
          </p:nvSpPr>
          <p:spPr>
            <a:xfrm>
              <a:off x="7857423" y="5226505"/>
              <a:ext cx="1396669" cy="734471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35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DAO</a:t>
              </a:r>
              <a:endParaRPr lang="ko-KR" altLang="en-US" sz="13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1E00EF4A-B80F-4B59-A155-DEDEB186DE88}"/>
                </a:ext>
              </a:extLst>
            </p:cNvPr>
            <p:cNvSpPr/>
            <p:nvPr/>
          </p:nvSpPr>
          <p:spPr>
            <a:xfrm>
              <a:off x="7779198" y="5275435"/>
              <a:ext cx="1396669" cy="734471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3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DAO</a:t>
              </a:r>
              <a:endParaRPr lang="ko-KR" altLang="en-US" sz="13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B3657B3E-8076-433D-8E11-747D9D4020AF}"/>
              </a:ext>
            </a:extLst>
          </p:cNvPr>
          <p:cNvCxnSpPr>
            <a:cxnSpLocks/>
            <a:stCxn id="47" idx="2"/>
          </p:cNvCxnSpPr>
          <p:nvPr/>
        </p:nvCxnSpPr>
        <p:spPr>
          <a:xfrm>
            <a:off x="6488030" y="2874823"/>
            <a:ext cx="0" cy="23654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639D09E2-09A4-48AF-8F04-F0DEFB009B7C}"/>
              </a:ext>
            </a:extLst>
          </p:cNvPr>
          <p:cNvCxnSpPr>
            <a:cxnSpLocks/>
            <a:endCxn id="61" idx="0"/>
          </p:cNvCxnSpPr>
          <p:nvPr/>
        </p:nvCxnSpPr>
        <p:spPr>
          <a:xfrm>
            <a:off x="6488316" y="3694023"/>
            <a:ext cx="0" cy="18391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FEDAE596-6978-48CC-BC4B-C17789ABB8E9}"/>
              </a:ext>
            </a:extLst>
          </p:cNvPr>
          <p:cNvSpPr txBox="1"/>
          <p:nvPr/>
        </p:nvSpPr>
        <p:spPr>
          <a:xfrm>
            <a:off x="358468" y="1166427"/>
            <a:ext cx="93341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Browser</a:t>
            </a:r>
            <a:endParaRPr lang="ko-KR" altLang="en-US" sz="13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2" name="Rounded Rectangle 7">
            <a:extLst>
              <a:ext uri="{FF2B5EF4-FFF2-40B4-BE49-F238E27FC236}">
                <a16:creationId xmlns:a16="http://schemas.microsoft.com/office/drawing/2014/main" id="{6E1A51E8-C543-45D1-8DFD-883791DE0D55}"/>
              </a:ext>
            </a:extLst>
          </p:cNvPr>
          <p:cNvSpPr/>
          <p:nvPr/>
        </p:nvSpPr>
        <p:spPr>
          <a:xfrm>
            <a:off x="574984" y="3212433"/>
            <a:ext cx="453392" cy="665501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3" name="Trapezoid 13">
            <a:extLst>
              <a:ext uri="{FF2B5EF4-FFF2-40B4-BE49-F238E27FC236}">
                <a16:creationId xmlns:a16="http://schemas.microsoft.com/office/drawing/2014/main" id="{96443847-0B15-4941-820B-2DAABB61D7F3}"/>
              </a:ext>
            </a:extLst>
          </p:cNvPr>
          <p:cNvSpPr/>
          <p:nvPr/>
        </p:nvSpPr>
        <p:spPr>
          <a:xfrm>
            <a:off x="431791" y="2366618"/>
            <a:ext cx="715922" cy="508692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1C79D96-F968-48D6-BDC8-D079AE3765EF}"/>
              </a:ext>
            </a:extLst>
          </p:cNvPr>
          <p:cNvSpPr txBox="1"/>
          <p:nvPr/>
        </p:nvSpPr>
        <p:spPr>
          <a:xfrm>
            <a:off x="8048646" y="1763725"/>
            <a:ext cx="93341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DBMS</a:t>
            </a:r>
            <a:endParaRPr lang="ko-KR" altLang="en-US" sz="13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86BA12E1-2BDF-4ADE-A30B-1EC555720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302F7D96-D671-456F-B0A4-22D1B58635A1}"/>
              </a:ext>
            </a:extLst>
          </p:cNvPr>
          <p:cNvSpPr/>
          <p:nvPr/>
        </p:nvSpPr>
        <p:spPr>
          <a:xfrm>
            <a:off x="342587" y="539711"/>
            <a:ext cx="3456384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MVC</a:t>
            </a:r>
            <a:r>
              <a:rPr lang="ko-KR" altLang="en-US" sz="20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Model2</a:t>
            </a:r>
            <a:r>
              <a:rPr lang="ko-KR" altLang="en-US" sz="20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Architecture</a:t>
            </a:r>
            <a:endParaRPr lang="ko-KR" altLang="en-US" sz="2000" b="1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D1F63D45-6042-4F2C-921A-A15C3A0951F6}"/>
              </a:ext>
            </a:extLst>
          </p:cNvPr>
          <p:cNvSpPr/>
          <p:nvPr/>
        </p:nvSpPr>
        <p:spPr>
          <a:xfrm>
            <a:off x="349818" y="-82277"/>
            <a:ext cx="45719" cy="908098"/>
          </a:xfrm>
          <a:prstGeom prst="rect">
            <a:avLst/>
          </a:prstGeom>
          <a:gradFill>
            <a:gsLst>
              <a:gs pos="0">
                <a:srgbClr val="42CBA1"/>
              </a:gs>
              <a:gs pos="50000">
                <a:srgbClr val="337FB1"/>
              </a:gs>
              <a:gs pos="100000">
                <a:srgbClr val="284763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5"/>
            <a:endParaRPr lang="ko-KR" altLang="en-US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B834D7E-C8D6-48E9-8529-DCDBC6C0DBB5}"/>
              </a:ext>
            </a:extLst>
          </p:cNvPr>
          <p:cNvSpPr txBox="1"/>
          <p:nvPr/>
        </p:nvSpPr>
        <p:spPr>
          <a:xfrm>
            <a:off x="5948499" y="2086598"/>
            <a:ext cx="93341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mybatis</a:t>
            </a:r>
            <a:endParaRPr lang="ko-KR" altLang="en-US" sz="13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4" name="사다리꼴 63">
            <a:extLst>
              <a:ext uri="{FF2B5EF4-FFF2-40B4-BE49-F238E27FC236}">
                <a16:creationId xmlns:a16="http://schemas.microsoft.com/office/drawing/2014/main" id="{F5741774-00DB-49D5-9487-0C6A802D17FB}"/>
              </a:ext>
            </a:extLst>
          </p:cNvPr>
          <p:cNvSpPr/>
          <p:nvPr/>
        </p:nvSpPr>
        <p:spPr>
          <a:xfrm rot="5400000">
            <a:off x="4544035" y="537670"/>
            <a:ext cx="56438" cy="9144508"/>
          </a:xfrm>
          <a:prstGeom prst="trapezoid">
            <a:avLst>
              <a:gd name="adj" fmla="val 0"/>
            </a:avLst>
          </a:prstGeom>
          <a:gradFill>
            <a:gsLst>
              <a:gs pos="0">
                <a:srgbClr val="42CBA1"/>
              </a:gs>
              <a:gs pos="50000">
                <a:srgbClr val="337FB1"/>
              </a:gs>
              <a:gs pos="100000">
                <a:srgbClr val="284763"/>
              </a:gs>
            </a:gsLst>
            <a:lin ang="5400000" scaled="0"/>
          </a:gra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82945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그림 23">
            <a:extLst>
              <a:ext uri="{FF2B5EF4-FFF2-40B4-BE49-F238E27FC236}">
                <a16:creationId xmlns:a16="http://schemas.microsoft.com/office/drawing/2014/main" id="{7BC0018B-95E1-4876-B5D1-797C82FBC2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9992" y="0"/>
            <a:ext cx="5777630" cy="5143500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8F09C242-23A0-4332-B16C-A04C1C2022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66954" y="0"/>
            <a:ext cx="5777630" cy="5143500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4B140477-D889-41DC-BC93-71FAB49132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0874" y="1196542"/>
            <a:ext cx="6257922" cy="3440086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DAFD63A3-0EAC-4FC2-BDD7-CC6C85459A90}"/>
              </a:ext>
            </a:extLst>
          </p:cNvPr>
          <p:cNvSpPr/>
          <p:nvPr/>
        </p:nvSpPr>
        <p:spPr>
          <a:xfrm>
            <a:off x="3329340" y="598487"/>
            <a:ext cx="2299001" cy="3646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068F8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매뉴얼 데이터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BAE73AE5-B308-4589-B0BB-1417A7FECC1E}"/>
              </a:ext>
            </a:extLst>
          </p:cNvPr>
          <p:cNvGrpSpPr/>
          <p:nvPr/>
        </p:nvGrpSpPr>
        <p:grpSpPr>
          <a:xfrm>
            <a:off x="424063" y="2393835"/>
            <a:ext cx="4971511" cy="2410163"/>
            <a:chOff x="319919" y="2211710"/>
            <a:chExt cx="5332201" cy="2326137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9510A7BF-D2FD-4C11-8CA8-70C37E21E79E}"/>
                </a:ext>
              </a:extLst>
            </p:cNvPr>
            <p:cNvSpPr/>
            <p:nvPr/>
          </p:nvSpPr>
          <p:spPr>
            <a:xfrm>
              <a:off x="1340067" y="2211710"/>
              <a:ext cx="4312053" cy="2326137"/>
            </a:xfrm>
            <a:prstGeom prst="rect">
              <a:avLst/>
            </a:prstGeom>
            <a:noFill/>
            <a:ln w="28575">
              <a:solidFill>
                <a:srgbClr val="4471A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71A7C32D-CF08-4252-9F31-952F9727AB23}"/>
                </a:ext>
              </a:extLst>
            </p:cNvPr>
            <p:cNvSpPr/>
            <p:nvPr/>
          </p:nvSpPr>
          <p:spPr>
            <a:xfrm>
              <a:off x="319919" y="2798310"/>
              <a:ext cx="1043972" cy="93610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ko-KR" altLang="en-US" b="1" dirty="0">
                  <a:solidFill>
                    <a:srgbClr val="4471A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유저</a:t>
              </a:r>
              <a:br>
                <a:rPr lang="en-US" altLang="ko-KR" b="1" dirty="0">
                  <a:solidFill>
                    <a:srgbClr val="4471A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b="1" dirty="0">
                  <a:solidFill>
                    <a:srgbClr val="4471A9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데이터</a:t>
              </a: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A3D37449-49BD-4523-84A8-379714AA1497}"/>
              </a:ext>
            </a:extLst>
          </p:cNvPr>
          <p:cNvGrpSpPr/>
          <p:nvPr/>
        </p:nvGrpSpPr>
        <p:grpSpPr>
          <a:xfrm>
            <a:off x="5492196" y="2384876"/>
            <a:ext cx="3592615" cy="2419122"/>
            <a:chOff x="5834572" y="2136496"/>
            <a:chExt cx="3660889" cy="2340236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D75842C1-4FFB-495F-BD81-AC52A5C464AE}"/>
                </a:ext>
              </a:extLst>
            </p:cNvPr>
            <p:cNvSpPr/>
            <p:nvPr/>
          </p:nvSpPr>
          <p:spPr>
            <a:xfrm>
              <a:off x="5834572" y="2136496"/>
              <a:ext cx="2364748" cy="2340236"/>
            </a:xfrm>
            <a:prstGeom prst="rect">
              <a:avLst/>
            </a:prstGeom>
            <a:noFill/>
            <a:ln w="28575">
              <a:solidFill>
                <a:srgbClr val="8E0C1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6CBA2F68-E970-4550-80EF-1895F2817368}"/>
                </a:ext>
              </a:extLst>
            </p:cNvPr>
            <p:cNvSpPr/>
            <p:nvPr/>
          </p:nvSpPr>
          <p:spPr>
            <a:xfrm>
              <a:off x="8199318" y="2802847"/>
              <a:ext cx="1296143" cy="8266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b="1" dirty="0">
                  <a:solidFill>
                    <a:srgbClr val="8E0C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지점</a:t>
              </a:r>
              <a:endParaRPr lang="en-US" altLang="ko-KR" b="1" dirty="0">
                <a:solidFill>
                  <a:srgbClr val="8E0C1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ko-KR" altLang="en-US" b="1" dirty="0">
                  <a:solidFill>
                    <a:srgbClr val="8E0C1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데이터</a:t>
              </a:r>
            </a:p>
          </p:txBody>
        </p:sp>
      </p:grp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A005A8C-8BB7-49D5-BDEE-E4AEA0B496FD}"/>
              </a:ext>
            </a:extLst>
          </p:cNvPr>
          <p:cNvSpPr/>
          <p:nvPr/>
        </p:nvSpPr>
        <p:spPr>
          <a:xfrm>
            <a:off x="1375205" y="949384"/>
            <a:ext cx="6437638" cy="1387155"/>
          </a:xfrm>
          <a:prstGeom prst="rect">
            <a:avLst/>
          </a:prstGeom>
          <a:noFill/>
          <a:ln w="28575">
            <a:solidFill>
              <a:srgbClr val="068F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3FF68C2-EBAD-4342-BBDC-7FE69529614B}"/>
              </a:ext>
            </a:extLst>
          </p:cNvPr>
          <p:cNvSpPr/>
          <p:nvPr/>
        </p:nvSpPr>
        <p:spPr>
          <a:xfrm>
            <a:off x="395536" y="514388"/>
            <a:ext cx="3456384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DB</a:t>
            </a:r>
            <a:r>
              <a:rPr lang="ko-KR" altLang="en-US" sz="20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설계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7EE924CB-7598-450E-ABED-DF10A783A1A4}"/>
              </a:ext>
            </a:extLst>
          </p:cNvPr>
          <p:cNvSpPr/>
          <p:nvPr/>
        </p:nvSpPr>
        <p:spPr>
          <a:xfrm>
            <a:off x="349817" y="-82277"/>
            <a:ext cx="45719" cy="908098"/>
          </a:xfrm>
          <a:prstGeom prst="rect">
            <a:avLst/>
          </a:prstGeom>
          <a:gradFill>
            <a:gsLst>
              <a:gs pos="0">
                <a:srgbClr val="42CBA1"/>
              </a:gs>
              <a:gs pos="50000">
                <a:srgbClr val="337FB1"/>
              </a:gs>
              <a:gs pos="100000">
                <a:srgbClr val="284763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 dirty="0">
              <a:solidFill>
                <a:prstClr val="white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38575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AACDE10-325E-4CDA-A2E1-D5A7D74180DF}"/>
              </a:ext>
            </a:extLst>
          </p:cNvPr>
          <p:cNvSpPr/>
          <p:nvPr/>
        </p:nvSpPr>
        <p:spPr>
          <a:xfrm>
            <a:off x="395536" y="411510"/>
            <a:ext cx="3456384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업무별 상세 설계서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12F1487-5F30-43EF-8D69-6B3E7109530B}"/>
              </a:ext>
            </a:extLst>
          </p:cNvPr>
          <p:cNvSpPr/>
          <p:nvPr/>
        </p:nvSpPr>
        <p:spPr>
          <a:xfrm>
            <a:off x="349817" y="-82277"/>
            <a:ext cx="45719" cy="908098"/>
          </a:xfrm>
          <a:prstGeom prst="rect">
            <a:avLst/>
          </a:prstGeom>
          <a:gradFill>
            <a:gsLst>
              <a:gs pos="0">
                <a:srgbClr val="42CBA1"/>
              </a:gs>
              <a:gs pos="50000">
                <a:srgbClr val="337FB1"/>
              </a:gs>
              <a:gs pos="100000">
                <a:srgbClr val="284763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5" name="사다리꼴 4">
            <a:extLst>
              <a:ext uri="{FF2B5EF4-FFF2-40B4-BE49-F238E27FC236}">
                <a16:creationId xmlns:a16="http://schemas.microsoft.com/office/drawing/2014/main" id="{FEC8A000-BAA3-4557-AFEA-1A4CEB70F5A8}"/>
              </a:ext>
            </a:extLst>
          </p:cNvPr>
          <p:cNvSpPr/>
          <p:nvPr/>
        </p:nvSpPr>
        <p:spPr>
          <a:xfrm rot="5400000">
            <a:off x="4544035" y="537670"/>
            <a:ext cx="56438" cy="9144508"/>
          </a:xfrm>
          <a:prstGeom prst="trapezoid">
            <a:avLst>
              <a:gd name="adj" fmla="val 0"/>
            </a:avLst>
          </a:prstGeom>
          <a:gradFill>
            <a:gsLst>
              <a:gs pos="0">
                <a:srgbClr val="42CBA1"/>
              </a:gs>
              <a:gs pos="50000">
                <a:srgbClr val="337FB1"/>
              </a:gs>
              <a:gs pos="100000">
                <a:srgbClr val="284763"/>
              </a:gs>
            </a:gsLst>
            <a:lin ang="5400000" scaled="0"/>
          </a:gra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E203ABE-7CBD-4F79-8025-664B2B143F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800" y="1117314"/>
            <a:ext cx="8172400" cy="3514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4058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사다리꼴 8"/>
          <p:cNvSpPr/>
          <p:nvPr/>
        </p:nvSpPr>
        <p:spPr>
          <a:xfrm rot="5400000">
            <a:off x="1676320" y="2511665"/>
            <a:ext cx="2077808" cy="833236"/>
          </a:xfrm>
          <a:prstGeom prst="trapezoid">
            <a:avLst>
              <a:gd name="adj" fmla="val 11733"/>
            </a:avLst>
          </a:prstGeom>
          <a:solidFill>
            <a:srgbClr val="3A89BC"/>
          </a:solidFill>
          <a:ln>
            <a:noFill/>
          </a:ln>
          <a:scene3d>
            <a:camera prst="orthographicFront">
              <a:rot lat="180000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사다리꼴 9"/>
          <p:cNvSpPr/>
          <p:nvPr/>
        </p:nvSpPr>
        <p:spPr>
          <a:xfrm rot="5400000">
            <a:off x="697393" y="2413910"/>
            <a:ext cx="2302592" cy="1034098"/>
          </a:xfrm>
          <a:prstGeom prst="trapezoid">
            <a:avLst>
              <a:gd name="adj" fmla="val 9386"/>
            </a:avLst>
          </a:prstGeom>
          <a:solidFill>
            <a:srgbClr val="41AFB5"/>
          </a:solidFill>
          <a:ln>
            <a:noFill/>
          </a:ln>
          <a:scene3d>
            <a:camera prst="orthographicFront">
              <a:rot lat="180000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사다리꼴 10"/>
          <p:cNvSpPr/>
          <p:nvPr/>
        </p:nvSpPr>
        <p:spPr>
          <a:xfrm rot="5400000">
            <a:off x="-499088" y="2276016"/>
            <a:ext cx="2565912" cy="1285174"/>
          </a:xfrm>
          <a:prstGeom prst="trapezoid">
            <a:avLst>
              <a:gd name="adj" fmla="val 9367"/>
            </a:avLst>
          </a:prstGeom>
          <a:solidFill>
            <a:schemeClr val="accent1">
              <a:lumMod val="75000"/>
            </a:schemeClr>
          </a:solidFill>
          <a:ln w="28575">
            <a:noFill/>
          </a:ln>
          <a:scene3d>
            <a:camera prst="orthographicFront">
              <a:rot lat="180000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51521" y="2705257"/>
            <a:ext cx="10801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78"/>
            <a:r>
              <a:rPr lang="en-US" altLang="ko-KR" sz="20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INTRO</a:t>
            </a:r>
            <a:endParaRPr lang="ko-KR" altLang="en-US" sz="2000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426456" y="2705258"/>
            <a:ext cx="872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78"/>
            <a:r>
              <a:rPr lang="ko-KR" altLang="en-US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365738" y="2705257"/>
            <a:ext cx="6940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78"/>
            <a:r>
              <a:rPr lang="ko-KR" altLang="en-US" sz="16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설계</a:t>
            </a:r>
          </a:p>
        </p:txBody>
      </p:sp>
      <p:cxnSp>
        <p:nvCxnSpPr>
          <p:cNvPr id="40" name="꺾인 연결선 39"/>
          <p:cNvCxnSpPr>
            <a:cxnSpLocks/>
            <a:stCxn id="36" idx="1"/>
          </p:cNvCxnSpPr>
          <p:nvPr/>
        </p:nvCxnSpPr>
        <p:spPr>
          <a:xfrm rot="5400000" flipH="1" flipV="1">
            <a:off x="3822095" y="932380"/>
            <a:ext cx="773952" cy="1445939"/>
          </a:xfrm>
          <a:prstGeom prst="bentConnector2">
            <a:avLst/>
          </a:prstGeom>
          <a:ln w="28575">
            <a:solidFill>
              <a:srgbClr val="407FAD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사다리꼴 57"/>
          <p:cNvSpPr/>
          <p:nvPr/>
        </p:nvSpPr>
        <p:spPr>
          <a:xfrm rot="5400000">
            <a:off x="4544035" y="537671"/>
            <a:ext cx="56438" cy="9144508"/>
          </a:xfrm>
          <a:prstGeom prst="trapezoid">
            <a:avLst>
              <a:gd name="adj" fmla="val 0"/>
            </a:avLst>
          </a:prstGeom>
          <a:gradFill>
            <a:gsLst>
              <a:gs pos="0">
                <a:srgbClr val="42CBA1"/>
              </a:gs>
              <a:gs pos="50000">
                <a:srgbClr val="337FB1"/>
              </a:gs>
              <a:gs pos="100000">
                <a:srgbClr val="284763"/>
              </a:gs>
            </a:gsLst>
            <a:lin ang="5400000" scaled="0"/>
          </a:gra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사다리꼴 34">
            <a:extLst>
              <a:ext uri="{FF2B5EF4-FFF2-40B4-BE49-F238E27FC236}">
                <a16:creationId xmlns:a16="http://schemas.microsoft.com/office/drawing/2014/main" id="{F96B046E-8D4A-450E-8F78-5031D39ECD4E}"/>
              </a:ext>
            </a:extLst>
          </p:cNvPr>
          <p:cNvSpPr/>
          <p:nvPr/>
        </p:nvSpPr>
        <p:spPr>
          <a:xfrm rot="5400000">
            <a:off x="3338371" y="2584177"/>
            <a:ext cx="1673339" cy="682814"/>
          </a:xfrm>
          <a:prstGeom prst="trapezoid">
            <a:avLst>
              <a:gd name="adj" fmla="val 14682"/>
            </a:avLst>
          </a:prstGeom>
          <a:solidFill>
            <a:srgbClr val="305472"/>
          </a:solidFill>
          <a:ln>
            <a:noFill/>
          </a:ln>
          <a:scene3d>
            <a:camera prst="orthographicFront">
              <a:rot lat="180000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사다리꼴 35">
            <a:extLst>
              <a:ext uri="{FF2B5EF4-FFF2-40B4-BE49-F238E27FC236}">
                <a16:creationId xmlns:a16="http://schemas.microsoft.com/office/drawing/2014/main" id="{D9107BC4-77C1-4F34-AB74-A959972FA1DA}"/>
              </a:ext>
            </a:extLst>
          </p:cNvPr>
          <p:cNvSpPr/>
          <p:nvPr/>
        </p:nvSpPr>
        <p:spPr>
          <a:xfrm rot="5400000">
            <a:off x="2546380" y="2543216"/>
            <a:ext cx="1879442" cy="784389"/>
          </a:xfrm>
          <a:prstGeom prst="trapezoid">
            <a:avLst>
              <a:gd name="adj" fmla="val 11891"/>
            </a:avLst>
          </a:prstGeom>
          <a:solidFill>
            <a:srgbClr val="36739F"/>
          </a:solidFill>
          <a:ln>
            <a:noFill/>
          </a:ln>
          <a:scene3d>
            <a:camera prst="orthographicFront">
              <a:rot lat="180000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5D85FE0-9C6A-4CBB-BF3F-8B617385942A}"/>
              </a:ext>
            </a:extLst>
          </p:cNvPr>
          <p:cNvSpPr txBox="1"/>
          <p:nvPr/>
        </p:nvSpPr>
        <p:spPr>
          <a:xfrm>
            <a:off x="3128259" y="2720646"/>
            <a:ext cx="69409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78"/>
            <a:r>
              <a:rPr lang="ko-KR" altLang="en-US" sz="15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구현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8B32D42-E612-4DCF-BE2F-D3B17452E9CE}"/>
              </a:ext>
            </a:extLst>
          </p:cNvPr>
          <p:cNvSpPr txBox="1"/>
          <p:nvPr/>
        </p:nvSpPr>
        <p:spPr>
          <a:xfrm>
            <a:off x="3833634" y="2751423"/>
            <a:ext cx="69409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78"/>
            <a:r>
              <a:rPr lang="ko-KR" altLang="en-US" sz="13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마무리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84051D5-C3F6-4665-BB88-049BB95CD1C2}"/>
              </a:ext>
            </a:extLst>
          </p:cNvPr>
          <p:cNvSpPr txBox="1"/>
          <p:nvPr/>
        </p:nvSpPr>
        <p:spPr>
          <a:xfrm>
            <a:off x="5203260" y="984644"/>
            <a:ext cx="2517713" cy="2577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 defTabSz="685800">
              <a:lnSpc>
                <a:spcPct val="200000"/>
              </a:lnSpc>
              <a:buClr>
                <a:srgbClr val="85D8DE"/>
              </a:buClr>
              <a:buFont typeface="Wingdings" panose="05000000000000000000" pitchFamily="2" charset="2"/>
              <a:buChar char="§"/>
            </a:pPr>
            <a:r>
              <a:rPr lang="ko-KR" altLang="en-US" sz="2100" b="1" spc="38" dirty="0">
                <a:solidFill>
                  <a:prstClr val="black"/>
                </a:solidFill>
                <a:uFill>
                  <a:solidFill>
                    <a:srgbClr val="85D8DE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개발 환경</a:t>
            </a:r>
            <a:endParaRPr lang="en-US" altLang="ko-KR" sz="2100" b="1" spc="38" dirty="0">
              <a:solidFill>
                <a:prstClr val="black"/>
              </a:solidFill>
              <a:uFill>
                <a:solidFill>
                  <a:srgbClr val="85D8DE"/>
                </a:solidFill>
              </a:u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57175" indent="-257175" defTabSz="685800">
              <a:lnSpc>
                <a:spcPct val="200000"/>
              </a:lnSpc>
              <a:buClr>
                <a:srgbClr val="85D8DE"/>
              </a:buClr>
              <a:buFont typeface="Wingdings" panose="05000000000000000000" pitchFamily="2" charset="2"/>
              <a:buChar char="§"/>
            </a:pPr>
            <a:r>
              <a:rPr lang="en-US" altLang="ko-KR" sz="2100" b="1" spc="38" dirty="0">
                <a:solidFill>
                  <a:prstClr val="black"/>
                </a:solidFill>
                <a:uFill>
                  <a:solidFill>
                    <a:srgbClr val="85D8DE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SQL</a:t>
            </a:r>
          </a:p>
          <a:p>
            <a:pPr marL="257175" indent="-257175" defTabSz="685800">
              <a:lnSpc>
                <a:spcPct val="200000"/>
              </a:lnSpc>
              <a:buClr>
                <a:srgbClr val="85D8DE"/>
              </a:buClr>
              <a:buFont typeface="Wingdings" panose="05000000000000000000" pitchFamily="2" charset="2"/>
              <a:buChar char="§"/>
            </a:pPr>
            <a:r>
              <a:rPr lang="ko-KR" altLang="en-US" sz="2100" b="1" spc="38" dirty="0">
                <a:solidFill>
                  <a:prstClr val="black"/>
                </a:solidFill>
                <a:uFill>
                  <a:solidFill>
                    <a:srgbClr val="85D8DE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구현</a:t>
            </a:r>
            <a:r>
              <a:rPr lang="en-US" altLang="ko-KR" sz="2100" b="1" spc="38" dirty="0">
                <a:solidFill>
                  <a:prstClr val="black"/>
                </a:solidFill>
                <a:uFill>
                  <a:solidFill>
                    <a:srgbClr val="85D8DE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 API</a:t>
            </a:r>
          </a:p>
          <a:p>
            <a:pPr marL="257175" indent="-257175" defTabSz="685800">
              <a:lnSpc>
                <a:spcPct val="200000"/>
              </a:lnSpc>
              <a:buClr>
                <a:srgbClr val="85D8DE"/>
              </a:buClr>
              <a:buFont typeface="Wingdings" panose="05000000000000000000" pitchFamily="2" charset="2"/>
              <a:buChar char="§"/>
            </a:pPr>
            <a:r>
              <a:rPr lang="en-US" altLang="ko-KR" sz="2100" b="1" spc="38" dirty="0" err="1">
                <a:solidFill>
                  <a:prstClr val="black"/>
                </a:solidFill>
                <a:uFill>
                  <a:solidFill>
                    <a:srgbClr val="85D8DE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jUnit</a:t>
            </a:r>
            <a:r>
              <a:rPr lang="en-US" altLang="ko-KR" sz="2100" b="1" spc="38" dirty="0">
                <a:solidFill>
                  <a:prstClr val="black"/>
                </a:solidFill>
                <a:uFill>
                  <a:solidFill>
                    <a:srgbClr val="85D8DE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 Test API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A89D8DA-C1FE-4932-9D34-988C4A3CAEC0}"/>
              </a:ext>
            </a:extLst>
          </p:cNvPr>
          <p:cNvSpPr/>
          <p:nvPr/>
        </p:nvSpPr>
        <p:spPr>
          <a:xfrm>
            <a:off x="374606" y="462261"/>
            <a:ext cx="3456384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378"/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목차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18CD6C9-0EC0-4110-A9FB-801035BBF35C}"/>
              </a:ext>
            </a:extLst>
          </p:cNvPr>
          <p:cNvSpPr/>
          <p:nvPr/>
        </p:nvSpPr>
        <p:spPr>
          <a:xfrm>
            <a:off x="334535" y="-85797"/>
            <a:ext cx="45719" cy="908098"/>
          </a:xfrm>
          <a:prstGeom prst="rect">
            <a:avLst/>
          </a:prstGeom>
          <a:gradFill>
            <a:gsLst>
              <a:gs pos="0">
                <a:srgbClr val="42CBA1"/>
              </a:gs>
              <a:gs pos="50000">
                <a:srgbClr val="337FB1"/>
              </a:gs>
              <a:gs pos="100000">
                <a:srgbClr val="284763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 dirty="0">
              <a:solidFill>
                <a:prstClr val="white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832971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B416F827-44DA-478D-9F57-92ACA9CC7C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6826533"/>
              </p:ext>
            </p:extLst>
          </p:nvPr>
        </p:nvGraphicFramePr>
        <p:xfrm>
          <a:off x="917594" y="899996"/>
          <a:ext cx="7308812" cy="40491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2637">
                  <a:extLst>
                    <a:ext uri="{9D8B030D-6E8A-4147-A177-3AD203B41FA5}">
                      <a16:colId xmlns:a16="http://schemas.microsoft.com/office/drawing/2014/main" val="3181635900"/>
                    </a:ext>
                  </a:extLst>
                </a:gridCol>
                <a:gridCol w="5526175">
                  <a:extLst>
                    <a:ext uri="{9D8B030D-6E8A-4147-A177-3AD203B41FA5}">
                      <a16:colId xmlns:a16="http://schemas.microsoft.com/office/drawing/2014/main" val="3121952472"/>
                    </a:ext>
                  </a:extLst>
                </a:gridCol>
              </a:tblGrid>
              <a:tr h="2876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내용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0344038"/>
                  </a:ext>
                </a:extLst>
              </a:tr>
              <a:tr h="4160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 언어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JSP, Java, </a:t>
                      </a:r>
                      <a:r>
                        <a:rPr lang="en-US" altLang="ko-KR" sz="1400" b="1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Javascript</a:t>
                      </a:r>
                      <a:r>
                        <a:rPr lang="en-US" altLang="ko-KR" sz="14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SQL, HTML5, CSS3, XML, JSON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6646833"/>
                  </a:ext>
                </a:extLst>
              </a:tr>
              <a:tr h="4160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 도구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Eclipse, GitHub, Adobe Photoshop CC 2018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5496839"/>
                  </a:ext>
                </a:extLst>
              </a:tr>
              <a:tr h="4160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라이브러리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El, JSTL, JDBC, </a:t>
                      </a:r>
                      <a:r>
                        <a:rPr lang="en-US" altLang="ko-KR" sz="14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jQuery 3.3.1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73413183"/>
                  </a:ext>
                </a:extLst>
              </a:tr>
              <a:tr h="416042">
                <a:tc>
                  <a:txBody>
                    <a:bodyPr/>
                    <a:lstStyle/>
                    <a:p>
                      <a:pPr algn="ctr" rtl="0" eaLnBrk="1" fontAlgn="ctr" latinLnBrk="1" hangingPunct="1"/>
                      <a:r>
                        <a:rPr lang="en-US" altLang="ko-KR" sz="14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Framework</a:t>
                      </a:r>
                      <a:endParaRPr lang="ko-KR" altLang="ko-KR" sz="14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 eaLnBrk="1" fontAlgn="ctr" latinLnBrk="1" hangingPunct="1"/>
                      <a:r>
                        <a:rPr lang="en-US" altLang="ko-KR" sz="1400" b="1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Mybatis</a:t>
                      </a:r>
                      <a:r>
                        <a:rPr lang="en-US" altLang="ko-KR" sz="14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3.4.5, JUnit 5, W3.CSS</a:t>
                      </a:r>
                      <a:endParaRPr lang="ko-KR" altLang="ko-KR" sz="14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3695761"/>
                  </a:ext>
                </a:extLst>
              </a:tr>
              <a:tr h="4160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WAS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Apache Tomcat 8.0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0672219"/>
                  </a:ext>
                </a:extLst>
              </a:tr>
              <a:tr h="4160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IDE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JDK 1.8.0_171, Eclipse IDE for Java EE Developers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4152660"/>
                  </a:ext>
                </a:extLst>
              </a:tr>
              <a:tr h="4160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DB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Oracle Database 10g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16178282"/>
                  </a:ext>
                </a:extLst>
              </a:tr>
              <a:tr h="4160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OS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Windows 7 64bit Professional K 2009 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8749071"/>
                  </a:ext>
                </a:extLst>
              </a:tr>
              <a:tr h="4160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HW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Intel(R) Core™ i7-4790 CPU 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6024880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BD70ABA1-DAB5-42C7-9B07-DD56B2428601}"/>
              </a:ext>
            </a:extLst>
          </p:cNvPr>
          <p:cNvSpPr/>
          <p:nvPr/>
        </p:nvSpPr>
        <p:spPr>
          <a:xfrm>
            <a:off x="395536" y="432111"/>
            <a:ext cx="3456384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</a:t>
            </a:r>
            <a:r>
              <a:rPr lang="en-US" altLang="ko-KR" sz="20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환경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35B0BB0-D4E8-4557-AD55-356E7E4391F5}"/>
              </a:ext>
            </a:extLst>
          </p:cNvPr>
          <p:cNvSpPr/>
          <p:nvPr/>
        </p:nvSpPr>
        <p:spPr>
          <a:xfrm>
            <a:off x="349817" y="-164554"/>
            <a:ext cx="45719" cy="908098"/>
          </a:xfrm>
          <a:prstGeom prst="rect">
            <a:avLst/>
          </a:prstGeom>
          <a:gradFill>
            <a:gsLst>
              <a:gs pos="0">
                <a:srgbClr val="42CBA1"/>
              </a:gs>
              <a:gs pos="50000">
                <a:srgbClr val="337FB1"/>
              </a:gs>
              <a:gs pos="100000">
                <a:srgbClr val="284763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5" name="사다리꼴 4">
            <a:extLst>
              <a:ext uri="{FF2B5EF4-FFF2-40B4-BE49-F238E27FC236}">
                <a16:creationId xmlns:a16="http://schemas.microsoft.com/office/drawing/2014/main" id="{8EBE5BBF-570D-4B6F-9ED3-8E42064989E3}"/>
              </a:ext>
            </a:extLst>
          </p:cNvPr>
          <p:cNvSpPr/>
          <p:nvPr/>
        </p:nvSpPr>
        <p:spPr>
          <a:xfrm rot="5400000">
            <a:off x="4544035" y="537670"/>
            <a:ext cx="56438" cy="9144508"/>
          </a:xfrm>
          <a:prstGeom prst="trapezoid">
            <a:avLst>
              <a:gd name="adj" fmla="val 0"/>
            </a:avLst>
          </a:prstGeom>
          <a:gradFill>
            <a:gsLst>
              <a:gs pos="0">
                <a:srgbClr val="42CBA1"/>
              </a:gs>
              <a:gs pos="50000">
                <a:srgbClr val="337FB1"/>
              </a:gs>
              <a:gs pos="100000">
                <a:srgbClr val="284763"/>
              </a:gs>
            </a:gsLst>
            <a:lin ang="5400000" scaled="0"/>
          </a:gra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52668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58EF4E7-A498-479E-93BB-6D97D229A04C}"/>
              </a:ext>
            </a:extLst>
          </p:cNvPr>
          <p:cNvSpPr/>
          <p:nvPr/>
        </p:nvSpPr>
        <p:spPr>
          <a:xfrm>
            <a:off x="0" y="1419622"/>
            <a:ext cx="9144000" cy="26642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오른쪽 대괄호 30">
            <a:extLst>
              <a:ext uri="{FF2B5EF4-FFF2-40B4-BE49-F238E27FC236}">
                <a16:creationId xmlns:a16="http://schemas.microsoft.com/office/drawing/2014/main" id="{08498E9B-6A6B-4A9F-9E8C-55E8420CA749}"/>
              </a:ext>
            </a:extLst>
          </p:cNvPr>
          <p:cNvSpPr/>
          <p:nvPr/>
        </p:nvSpPr>
        <p:spPr>
          <a:xfrm>
            <a:off x="0" y="4155926"/>
            <a:ext cx="9155311" cy="987574"/>
          </a:xfrm>
          <a:prstGeom prst="rightBracket">
            <a:avLst>
              <a:gd name="adj" fmla="val 0"/>
            </a:avLst>
          </a:prstGeom>
          <a:solidFill>
            <a:srgbClr val="85D8DE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2" name="Group 17">
            <a:extLst>
              <a:ext uri="{FF2B5EF4-FFF2-40B4-BE49-F238E27FC236}">
                <a16:creationId xmlns:a16="http://schemas.microsoft.com/office/drawing/2014/main" id="{867B34A2-DED8-4800-8A5E-A2401C6EC8E4}"/>
              </a:ext>
            </a:extLst>
          </p:cNvPr>
          <p:cNvGrpSpPr/>
          <p:nvPr/>
        </p:nvGrpSpPr>
        <p:grpSpPr>
          <a:xfrm>
            <a:off x="-512439" y="1609191"/>
            <a:ext cx="3462133" cy="1967739"/>
            <a:chOff x="1579424" y="378611"/>
            <a:chExt cx="2819889" cy="1967739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F02BAB5-C807-4B39-8758-EA8F2AC4723D}"/>
                </a:ext>
              </a:extLst>
            </p:cNvPr>
            <p:cNvSpPr txBox="1"/>
            <p:nvPr/>
          </p:nvSpPr>
          <p:spPr>
            <a:xfrm>
              <a:off x="1579424" y="715134"/>
              <a:ext cx="2765965" cy="163121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ko-KR" altLang="en-US" sz="1200" dirty="0" err="1"/>
                <a:t>select</a:t>
              </a:r>
              <a:r>
                <a:rPr lang="ko-KR" altLang="en-US" sz="1200" dirty="0"/>
                <a:t> </a:t>
              </a:r>
              <a:r>
                <a:rPr lang="ko-KR" altLang="en-US" sz="1200" dirty="0" err="1"/>
                <a:t>importance</a:t>
              </a:r>
              <a:r>
                <a:rPr lang="ko-KR" altLang="en-US" sz="1200" dirty="0"/>
                <a:t>, </a:t>
              </a:r>
              <a:r>
                <a:rPr lang="ko-KR" altLang="en-US" sz="1200" dirty="0" err="1"/>
                <a:t>daily_task</a:t>
              </a:r>
              <a:r>
                <a:rPr lang="ko-KR" altLang="en-US" sz="1200" dirty="0"/>
                <a:t>, </a:t>
              </a:r>
              <a:br>
                <a:rPr lang="en-US" altLang="ko-KR" sz="1200" dirty="0"/>
              </a:br>
              <a:r>
                <a:rPr lang="ko-KR" altLang="en-US" sz="1200" dirty="0" err="1"/>
                <a:t>finisher_id</a:t>
              </a:r>
              <a:r>
                <a:rPr lang="ko-KR" altLang="en-US" sz="1200" dirty="0"/>
                <a:t>, </a:t>
              </a:r>
              <a:r>
                <a:rPr lang="ko-KR" altLang="en-US" sz="1200" dirty="0" err="1"/>
                <a:t>finisher_name</a:t>
              </a:r>
              <a:endParaRPr lang="en-US" altLang="ko-KR" sz="1200" dirty="0"/>
            </a:p>
            <a:p>
              <a:pPr algn="r"/>
              <a:r>
                <a:rPr lang="ko-KR" altLang="en-US" sz="1200" dirty="0"/>
                <a:t> </a:t>
              </a:r>
              <a:endParaRPr lang="en-US" altLang="ko-KR" sz="1200" dirty="0"/>
            </a:p>
            <a:p>
              <a:pPr algn="r"/>
              <a:r>
                <a:rPr lang="ko-KR" altLang="en-US" sz="1200" dirty="0" err="1"/>
                <a:t>from</a:t>
              </a:r>
              <a:r>
                <a:rPr lang="ko-KR" altLang="en-US" sz="1200" dirty="0"/>
                <a:t> </a:t>
              </a:r>
              <a:r>
                <a:rPr lang="ko-KR" altLang="en-US" sz="1200" dirty="0" err="1"/>
                <a:t>daily_tasks</a:t>
              </a:r>
              <a:endParaRPr lang="en-US" altLang="ko-KR" sz="1200" dirty="0"/>
            </a:p>
            <a:p>
              <a:pPr algn="r"/>
              <a:r>
                <a:rPr lang="ko-KR" altLang="en-US" sz="1200" dirty="0"/>
                <a:t> </a:t>
              </a:r>
              <a:endParaRPr lang="en-US" altLang="ko-KR" sz="1200" dirty="0"/>
            </a:p>
            <a:p>
              <a:pPr algn="r"/>
              <a:r>
                <a:rPr lang="ko-KR" altLang="en-US" sz="1200" dirty="0" err="1"/>
                <a:t>where</a:t>
              </a:r>
              <a:r>
                <a:rPr lang="ko-KR" altLang="en-US" sz="1200" dirty="0"/>
                <a:t> </a:t>
              </a:r>
              <a:r>
                <a:rPr lang="ko-KR" altLang="en-US" sz="1200" dirty="0" err="1"/>
                <a:t>assign_date</a:t>
              </a:r>
              <a:r>
                <a:rPr lang="ko-KR" altLang="en-US" sz="1200" dirty="0"/>
                <a:t>=</a:t>
              </a:r>
              <a:r>
                <a:rPr lang="ko-KR" altLang="en-US" sz="1400" b="1" dirty="0">
                  <a:solidFill>
                    <a:srgbClr val="3284E2"/>
                  </a:solidFill>
                </a:rPr>
                <a:t>? </a:t>
              </a:r>
              <a:r>
                <a:rPr lang="en-US" altLang="ko-KR" sz="1100" b="1" dirty="0">
                  <a:solidFill>
                    <a:srgbClr val="3284E2"/>
                  </a:solidFill>
                </a:rPr>
                <a:t>(</a:t>
              </a:r>
              <a:r>
                <a:rPr lang="ko-KR" altLang="en-US" sz="1100" b="1" dirty="0">
                  <a:solidFill>
                    <a:srgbClr val="3284E2"/>
                  </a:solidFill>
                </a:rPr>
                <a:t>선택한 날짜</a:t>
              </a:r>
              <a:r>
                <a:rPr lang="en-US" altLang="ko-KR" sz="1100" b="1" dirty="0">
                  <a:solidFill>
                    <a:srgbClr val="3284E2"/>
                  </a:solidFill>
                </a:rPr>
                <a:t>)</a:t>
              </a:r>
              <a:r>
                <a:rPr lang="ko-KR" altLang="en-US" sz="1100" dirty="0"/>
                <a:t> </a:t>
              </a:r>
              <a:endParaRPr lang="en-US" altLang="ko-KR" sz="1100" dirty="0"/>
            </a:p>
            <a:p>
              <a:pPr algn="r"/>
              <a:r>
                <a:rPr lang="ko-KR" altLang="en-US" sz="1200" dirty="0"/>
                <a:t>and </a:t>
              </a:r>
              <a:r>
                <a:rPr lang="ko-KR" altLang="en-US" sz="1200" dirty="0" err="1"/>
                <a:t>assign_type</a:t>
              </a:r>
              <a:r>
                <a:rPr lang="ko-KR" altLang="en-US" sz="1200" dirty="0"/>
                <a:t>='파트’ </a:t>
              </a:r>
              <a:br>
                <a:rPr lang="en-US" altLang="ko-KR" sz="1200" dirty="0"/>
              </a:br>
              <a:r>
                <a:rPr lang="ko-KR" altLang="en-US" sz="1200" dirty="0"/>
                <a:t>and </a:t>
              </a:r>
              <a:r>
                <a:rPr lang="ko-KR" altLang="en-US" sz="1200" dirty="0" err="1"/>
                <a:t>assign_detail</a:t>
              </a:r>
              <a:r>
                <a:rPr lang="ko-KR" altLang="en-US" sz="1200" dirty="0"/>
                <a:t>=</a:t>
              </a:r>
              <a:r>
                <a:rPr lang="ko-KR" altLang="en-US" sz="1400" b="1" dirty="0">
                  <a:solidFill>
                    <a:srgbClr val="3284E2"/>
                  </a:solidFill>
                </a:rPr>
                <a:t>?; </a:t>
              </a:r>
              <a:r>
                <a:rPr lang="en-US" altLang="ko-KR" sz="1100" b="1" dirty="0">
                  <a:solidFill>
                    <a:srgbClr val="3284E2"/>
                  </a:solidFill>
                </a:rPr>
                <a:t>(</a:t>
              </a:r>
              <a:r>
                <a:rPr lang="ko-KR" altLang="en-US" sz="1100" b="1" dirty="0">
                  <a:solidFill>
                    <a:srgbClr val="3284E2"/>
                  </a:solidFill>
                </a:rPr>
                <a:t>오픈</a:t>
              </a:r>
              <a:r>
                <a:rPr lang="en-US" altLang="ko-KR" sz="1100" b="1" dirty="0">
                  <a:solidFill>
                    <a:srgbClr val="3284E2"/>
                  </a:solidFill>
                </a:rPr>
                <a:t>/</a:t>
              </a:r>
              <a:r>
                <a:rPr lang="ko-KR" altLang="en-US" sz="1100" b="1" dirty="0">
                  <a:solidFill>
                    <a:srgbClr val="3284E2"/>
                  </a:solidFill>
                </a:rPr>
                <a:t>미들</a:t>
              </a:r>
              <a:r>
                <a:rPr lang="en-US" altLang="ko-KR" sz="1100" b="1" dirty="0">
                  <a:solidFill>
                    <a:srgbClr val="3284E2"/>
                  </a:solidFill>
                </a:rPr>
                <a:t>/</a:t>
              </a:r>
              <a:r>
                <a:rPr lang="ko-KR" altLang="en-US" sz="1100" b="1" dirty="0">
                  <a:solidFill>
                    <a:srgbClr val="3284E2"/>
                  </a:solidFill>
                </a:rPr>
                <a:t>마감</a:t>
              </a:r>
              <a:r>
                <a:rPr lang="en-US" altLang="ko-KR" sz="1100" b="1" dirty="0">
                  <a:solidFill>
                    <a:srgbClr val="3284E2"/>
                  </a:solidFill>
                </a:rPr>
                <a:t>)</a:t>
              </a:r>
              <a:endParaRPr lang="ko-KR" altLang="en-US" sz="1100" b="1" dirty="0">
                <a:solidFill>
                  <a:srgbClr val="3284E2"/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9125E58-41B1-46DC-9EDD-51C5800B60A6}"/>
                </a:ext>
              </a:extLst>
            </p:cNvPr>
            <p:cNvSpPr txBox="1"/>
            <p:nvPr/>
          </p:nvSpPr>
          <p:spPr>
            <a:xfrm>
              <a:off x="1633348" y="378611"/>
              <a:ext cx="2765965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ko-KR" altLang="en-US" sz="1400" b="1" dirty="0" err="1">
                  <a:solidFill>
                    <a:srgbClr val="3284E2"/>
                  </a:solidFill>
                  <a:cs typeface="Arial" pitchFamily="34" charset="0"/>
                </a:rPr>
                <a:t>파트별</a:t>
              </a:r>
              <a:r>
                <a:rPr lang="ko-KR" altLang="en-US" sz="1400" b="1" dirty="0">
                  <a:solidFill>
                    <a:srgbClr val="3284E2"/>
                  </a:solidFill>
                  <a:cs typeface="Arial" pitchFamily="34" charset="0"/>
                </a:rPr>
                <a:t> 업무 보기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53DE4E2-8CB4-4308-91F8-B2757C00CDC8}"/>
              </a:ext>
            </a:extLst>
          </p:cNvPr>
          <p:cNvGrpSpPr/>
          <p:nvPr/>
        </p:nvGrpSpPr>
        <p:grpSpPr>
          <a:xfrm>
            <a:off x="5906488" y="1763079"/>
            <a:ext cx="3138720" cy="1924505"/>
            <a:chOff x="1472557" y="350438"/>
            <a:chExt cx="2765966" cy="1924505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FC03217-23D2-4AD3-B5BD-F04D491D0A98}"/>
                </a:ext>
              </a:extLst>
            </p:cNvPr>
            <p:cNvSpPr txBox="1"/>
            <p:nvPr/>
          </p:nvSpPr>
          <p:spPr>
            <a:xfrm>
              <a:off x="1472558" y="797615"/>
              <a:ext cx="2765965" cy="147732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ko-KR" altLang="en-US" sz="12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select</a:t>
              </a:r>
              <a:r>
                <a:rPr lang="ko-KR" altLang="en-US" sz="1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12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importance</a:t>
              </a:r>
              <a:r>
                <a:rPr lang="ko-KR" altLang="en-US" sz="1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2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daily_task</a:t>
              </a:r>
              <a:r>
                <a:rPr lang="ko-KR" altLang="en-US" sz="1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2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assign_detail</a:t>
              </a:r>
              <a:r>
                <a:rPr lang="ko-KR" altLang="en-US" sz="1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2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finisher_id</a:t>
              </a:r>
              <a:r>
                <a:rPr lang="ko-KR" altLang="en-US" sz="1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2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finisher_name</a:t>
              </a:r>
              <a:r>
                <a:rPr lang="ko-KR" altLang="en-US" sz="1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endPara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endPara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ko-KR" altLang="en-US" sz="12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from</a:t>
              </a:r>
              <a:r>
                <a:rPr lang="ko-KR" altLang="en-US" sz="1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12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daily_tasks</a:t>
              </a:r>
              <a:r>
                <a:rPr lang="ko-KR" altLang="en-US" sz="1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endPara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endPara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ko-KR" altLang="en-US" sz="12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where</a:t>
              </a:r>
              <a:r>
                <a:rPr lang="ko-KR" altLang="en-US" sz="1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12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assign_date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=</a:t>
              </a:r>
              <a:r>
                <a:rPr lang="ko-KR" altLang="en-US" sz="1400" b="1" dirty="0">
                  <a:solidFill>
                    <a:srgbClr val="3284E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?</a:t>
              </a:r>
              <a:r>
                <a:rPr lang="ko-KR" altLang="en-US" b="1" dirty="0">
                  <a:solidFill>
                    <a:srgbClr val="3284E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100" b="1" dirty="0">
                  <a:solidFill>
                    <a:srgbClr val="3284E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100" b="1" dirty="0">
                  <a:solidFill>
                    <a:srgbClr val="3284E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선택한 날짜</a:t>
              </a:r>
              <a:r>
                <a:rPr lang="en-US" altLang="ko-KR" sz="1100" b="1" dirty="0">
                  <a:solidFill>
                    <a:srgbClr val="3284E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r>
                <a:rPr lang="ko-KR" altLang="en-US" sz="11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endParaRPr lang="en-US" altLang="ko-KR" sz="1100" b="1" dirty="0">
                <a:solidFill>
                  <a:srgbClr val="3284E2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ko-KR" altLang="en-US" sz="1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and </a:t>
              </a:r>
              <a:r>
                <a:rPr lang="ko-KR" altLang="en-US" sz="12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assign_type</a:t>
              </a:r>
              <a:r>
                <a:rPr lang="ko-KR" altLang="en-US" sz="1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='개인';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7B17711-AAF5-48C2-9DD1-5A2E3618DA45}"/>
                </a:ext>
              </a:extLst>
            </p:cNvPr>
            <p:cNvSpPr txBox="1"/>
            <p:nvPr/>
          </p:nvSpPr>
          <p:spPr>
            <a:xfrm>
              <a:off x="1472557" y="350438"/>
              <a:ext cx="2765965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ko-KR" altLang="en-US" sz="1400" b="1" dirty="0">
                  <a:solidFill>
                    <a:srgbClr val="3284E2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개인 업무 보기</a:t>
              </a:r>
            </a:p>
          </p:txBody>
        </p:sp>
      </p:grpSp>
      <p:pic>
        <p:nvPicPr>
          <p:cNvPr id="11" name="그림 10">
            <a:extLst>
              <a:ext uri="{FF2B5EF4-FFF2-40B4-BE49-F238E27FC236}">
                <a16:creationId xmlns:a16="http://schemas.microsoft.com/office/drawing/2014/main" id="{9CAD4581-5A42-43F0-BAD8-B59EB9D1062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D5D5D5"/>
              </a:clrFrom>
              <a:clrTo>
                <a:srgbClr val="D5D5D5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6897" y="1131590"/>
            <a:ext cx="2034432" cy="3620094"/>
          </a:xfrm>
          <a:prstGeom prst="rect">
            <a:avLst/>
          </a:prstGeom>
        </p:spPr>
      </p:pic>
      <p:sp>
        <p:nvSpPr>
          <p:cNvPr id="34" name="왼쪽 중괄호 33">
            <a:extLst>
              <a:ext uri="{FF2B5EF4-FFF2-40B4-BE49-F238E27FC236}">
                <a16:creationId xmlns:a16="http://schemas.microsoft.com/office/drawing/2014/main" id="{3477C5C2-5559-4510-BB5F-C4A53DFE2C58}"/>
              </a:ext>
            </a:extLst>
          </p:cNvPr>
          <p:cNvSpPr/>
          <p:nvPr/>
        </p:nvSpPr>
        <p:spPr>
          <a:xfrm>
            <a:off x="2987824" y="1995686"/>
            <a:ext cx="144016" cy="1538010"/>
          </a:xfrm>
          <a:prstGeom prst="leftBrace">
            <a:avLst>
              <a:gd name="adj1" fmla="val 89463"/>
              <a:gd name="adj2" fmla="val 45399"/>
            </a:avLst>
          </a:prstGeom>
          <a:ln w="19050">
            <a:solidFill>
              <a:srgbClr val="3284E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왼쪽 중괄호 34">
            <a:extLst>
              <a:ext uri="{FF2B5EF4-FFF2-40B4-BE49-F238E27FC236}">
                <a16:creationId xmlns:a16="http://schemas.microsoft.com/office/drawing/2014/main" id="{49E23DDA-01D9-4829-B914-9DB561C6D534}"/>
              </a:ext>
            </a:extLst>
          </p:cNvPr>
          <p:cNvSpPr/>
          <p:nvPr/>
        </p:nvSpPr>
        <p:spPr>
          <a:xfrm rot="10800000">
            <a:off x="5580362" y="3552065"/>
            <a:ext cx="216024" cy="631974"/>
          </a:xfrm>
          <a:prstGeom prst="leftBrace">
            <a:avLst>
              <a:gd name="adj1" fmla="val 89463"/>
              <a:gd name="adj2" fmla="val 45399"/>
            </a:avLst>
          </a:prstGeom>
          <a:ln w="19050">
            <a:solidFill>
              <a:srgbClr val="3284E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5EF6535-E98A-429F-A3DB-803C13009A86}"/>
              </a:ext>
            </a:extLst>
          </p:cNvPr>
          <p:cNvSpPr/>
          <p:nvPr/>
        </p:nvSpPr>
        <p:spPr>
          <a:xfrm>
            <a:off x="395536" y="352730"/>
            <a:ext cx="3600400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SQL </a:t>
            </a:r>
            <a:r>
              <a:rPr lang="en-US" altLang="ko-KR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총 </a:t>
            </a:r>
            <a:r>
              <a:rPr lang="en-US" altLang="ko-KR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57</a:t>
            </a:r>
            <a:r>
              <a:rPr lang="ko-KR" altLang="en-US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r>
              <a:rPr lang="en-US" altLang="ko-KR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r>
              <a:rPr lang="ko-KR" altLang="en-US" sz="20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특정 날짜에 배정된 업무 보기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A9F7EA8-09D7-4418-BD5E-089689A68DF3}"/>
              </a:ext>
            </a:extLst>
          </p:cNvPr>
          <p:cNvSpPr/>
          <p:nvPr/>
        </p:nvSpPr>
        <p:spPr>
          <a:xfrm>
            <a:off x="349817" y="-82277"/>
            <a:ext cx="45719" cy="908098"/>
          </a:xfrm>
          <a:prstGeom prst="rect">
            <a:avLst/>
          </a:prstGeom>
          <a:gradFill>
            <a:gsLst>
              <a:gs pos="0">
                <a:srgbClr val="42CBA1"/>
              </a:gs>
              <a:gs pos="50000">
                <a:srgbClr val="337FB1"/>
              </a:gs>
              <a:gs pos="100000">
                <a:srgbClr val="284763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24410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015236A3-5F46-473D-AF56-3C118ABBFC37}"/>
              </a:ext>
            </a:extLst>
          </p:cNvPr>
          <p:cNvSpPr/>
          <p:nvPr/>
        </p:nvSpPr>
        <p:spPr>
          <a:xfrm>
            <a:off x="11311" y="1313229"/>
            <a:ext cx="9144000" cy="26642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오른쪽 대괄호 30">
            <a:extLst>
              <a:ext uri="{FF2B5EF4-FFF2-40B4-BE49-F238E27FC236}">
                <a16:creationId xmlns:a16="http://schemas.microsoft.com/office/drawing/2014/main" id="{08498E9B-6A6B-4A9F-9E8C-55E8420CA749}"/>
              </a:ext>
            </a:extLst>
          </p:cNvPr>
          <p:cNvSpPr/>
          <p:nvPr/>
        </p:nvSpPr>
        <p:spPr>
          <a:xfrm>
            <a:off x="0" y="4155926"/>
            <a:ext cx="9155311" cy="987574"/>
          </a:xfrm>
          <a:prstGeom prst="rightBracket">
            <a:avLst>
              <a:gd name="adj" fmla="val 0"/>
            </a:avLst>
          </a:prstGeom>
          <a:solidFill>
            <a:srgbClr val="85D8DE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DA73627-462C-4D52-B64B-44C077B065FA}"/>
              </a:ext>
            </a:extLst>
          </p:cNvPr>
          <p:cNvSpPr/>
          <p:nvPr/>
        </p:nvSpPr>
        <p:spPr>
          <a:xfrm>
            <a:off x="6012160" y="1347614"/>
            <a:ext cx="1872208" cy="33123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9CAD4581-5A42-43F0-BAD8-B59EB9D1062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1279" y="1160943"/>
            <a:ext cx="2024460" cy="3620094"/>
          </a:xfrm>
          <a:prstGeom prst="rect">
            <a:avLst/>
          </a:prstGeom>
        </p:spPr>
      </p:pic>
      <p:sp>
        <p:nvSpPr>
          <p:cNvPr id="35" name="왼쪽 중괄호 34">
            <a:extLst>
              <a:ext uri="{FF2B5EF4-FFF2-40B4-BE49-F238E27FC236}">
                <a16:creationId xmlns:a16="http://schemas.microsoft.com/office/drawing/2014/main" id="{49E23DDA-01D9-4829-B914-9DB561C6D534}"/>
              </a:ext>
            </a:extLst>
          </p:cNvPr>
          <p:cNvSpPr/>
          <p:nvPr/>
        </p:nvSpPr>
        <p:spPr>
          <a:xfrm>
            <a:off x="5580112" y="3219822"/>
            <a:ext cx="212082" cy="1415665"/>
          </a:xfrm>
          <a:prstGeom prst="leftBrace">
            <a:avLst>
              <a:gd name="adj1" fmla="val 89463"/>
              <a:gd name="adj2" fmla="val 45399"/>
            </a:avLst>
          </a:prstGeom>
          <a:ln w="19050">
            <a:solidFill>
              <a:srgbClr val="3284E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97D5B04-0185-4518-9534-010A99CBBC66}"/>
              </a:ext>
            </a:extLst>
          </p:cNvPr>
          <p:cNvSpPr/>
          <p:nvPr/>
        </p:nvSpPr>
        <p:spPr>
          <a:xfrm>
            <a:off x="970474" y="1578561"/>
            <a:ext cx="4464496" cy="1986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30000"/>
              </a:lnSpc>
            </a:pP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>
              <a:lnSpc>
                <a:spcPct val="130000"/>
              </a:lnSpc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select 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m.MANUAL_TASK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s.SPACE_TYPE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t.TASK_TYPE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>
              <a:lnSpc>
                <a:spcPct val="130000"/>
              </a:lnSpc>
            </a:pP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>
              <a:lnSpc>
                <a:spcPct val="130000"/>
              </a:lnSpc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from MANUAL_TASKS m, SPACE_TYPES s, TASK_TYPES t </a:t>
            </a:r>
          </a:p>
          <a:p>
            <a:pPr algn="r">
              <a:lnSpc>
                <a:spcPct val="130000"/>
              </a:lnSpc>
            </a:pP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>
              <a:lnSpc>
                <a:spcPct val="130000"/>
              </a:lnSpc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where 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m.space_type_seq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s.space_type_seq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>
              <a:lnSpc>
                <a:spcPct val="130000"/>
              </a:lnSpc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and 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m.task_type_seq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t.task_type_seq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>
              <a:lnSpc>
                <a:spcPct val="130000"/>
              </a:lnSpc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and </a:t>
            </a:r>
            <a:r>
              <a:rPr lang="en-US" altLang="ko-KR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m.MANUAL_TASK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like </a:t>
            </a:r>
            <a:r>
              <a:rPr lang="en-US" altLang="ko-KR" sz="1200" b="1" dirty="0">
                <a:solidFill>
                  <a:srgbClr val="448FE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'%?%’(</a:t>
            </a:r>
            <a:r>
              <a:rPr lang="ko-KR" altLang="en-US" sz="1200" b="1" dirty="0">
                <a:solidFill>
                  <a:srgbClr val="448FE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검색어</a:t>
            </a:r>
            <a:r>
              <a:rPr lang="en-US" altLang="ko-KR" sz="1200" b="1" dirty="0">
                <a:solidFill>
                  <a:srgbClr val="448FE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 %: </a:t>
            </a:r>
            <a:r>
              <a:rPr lang="ko-KR" altLang="en-US" sz="1200" b="1" dirty="0">
                <a:solidFill>
                  <a:srgbClr val="448FE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와일드카드</a:t>
            </a:r>
            <a:r>
              <a:rPr lang="en-US" altLang="ko-KR" sz="1200" b="1" dirty="0">
                <a:solidFill>
                  <a:srgbClr val="448FE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200" b="1" dirty="0">
              <a:solidFill>
                <a:srgbClr val="448FE5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F3B62A0-BE0B-486C-82C4-394BAF8AC2EC}"/>
              </a:ext>
            </a:extLst>
          </p:cNvPr>
          <p:cNvSpPr/>
          <p:nvPr/>
        </p:nvSpPr>
        <p:spPr>
          <a:xfrm>
            <a:off x="395536" y="339502"/>
            <a:ext cx="3456384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SQL </a:t>
            </a:r>
            <a:r>
              <a:rPr lang="en-US" altLang="ko-KR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총 </a:t>
            </a:r>
            <a:r>
              <a:rPr lang="en-US" altLang="ko-KR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57</a:t>
            </a:r>
            <a:r>
              <a:rPr lang="ko-KR" altLang="en-US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r>
              <a:rPr lang="en-US" altLang="ko-KR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br>
              <a:rPr lang="en-US" altLang="ko-KR" sz="2000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20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매뉴얼 업무 검색 자동완성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9DA6B73-B6C2-4D7C-8417-D85B5E534F1F}"/>
              </a:ext>
            </a:extLst>
          </p:cNvPr>
          <p:cNvSpPr/>
          <p:nvPr/>
        </p:nvSpPr>
        <p:spPr>
          <a:xfrm>
            <a:off x="349817" y="-82277"/>
            <a:ext cx="45719" cy="908098"/>
          </a:xfrm>
          <a:prstGeom prst="rect">
            <a:avLst/>
          </a:prstGeom>
          <a:gradFill>
            <a:gsLst>
              <a:gs pos="0">
                <a:srgbClr val="42CBA1"/>
              </a:gs>
              <a:gs pos="50000">
                <a:srgbClr val="337FB1"/>
              </a:gs>
              <a:gs pos="100000">
                <a:srgbClr val="284763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 dirty="0">
              <a:solidFill>
                <a:prstClr val="white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69536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1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FA06A18E-ADE8-42BC-BF6B-36635C01F7C8}"/>
              </a:ext>
            </a:extLst>
          </p:cNvPr>
          <p:cNvSpPr/>
          <p:nvPr/>
        </p:nvSpPr>
        <p:spPr>
          <a:xfrm>
            <a:off x="0" y="1457402"/>
            <a:ext cx="9144000" cy="2698524"/>
          </a:xfrm>
          <a:prstGeom prst="rect">
            <a:avLst/>
          </a:prstGeom>
          <a:solidFill>
            <a:srgbClr val="FBFB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3265502B-1D6C-41B2-9CF5-9A53C4B2BD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126" y="1661053"/>
            <a:ext cx="6876256" cy="1879420"/>
          </a:xfrm>
          <a:prstGeom prst="rect">
            <a:avLst/>
          </a:prstGeom>
        </p:spPr>
      </p:pic>
      <p:sp>
        <p:nvSpPr>
          <p:cNvPr id="2" name="왼쪽 대괄호 1">
            <a:extLst>
              <a:ext uri="{FF2B5EF4-FFF2-40B4-BE49-F238E27FC236}">
                <a16:creationId xmlns:a16="http://schemas.microsoft.com/office/drawing/2014/main" id="{20E54540-EAAB-40BD-B47B-4163CC9257EF}"/>
              </a:ext>
            </a:extLst>
          </p:cNvPr>
          <p:cNvSpPr/>
          <p:nvPr/>
        </p:nvSpPr>
        <p:spPr>
          <a:xfrm rot="16200000">
            <a:off x="2330881" y="2850910"/>
            <a:ext cx="180018" cy="2430012"/>
          </a:xfrm>
          <a:prstGeom prst="leftBracket">
            <a:avLst>
              <a:gd name="adj" fmla="val 63834"/>
            </a:avLst>
          </a:prstGeom>
          <a:ln w="28575">
            <a:solidFill>
              <a:srgbClr val="3054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사다리꼴 7">
            <a:extLst>
              <a:ext uri="{FF2B5EF4-FFF2-40B4-BE49-F238E27FC236}">
                <a16:creationId xmlns:a16="http://schemas.microsoft.com/office/drawing/2014/main" id="{91C4CAC0-A7BB-4C03-91BC-59D10C2ADC47}"/>
              </a:ext>
            </a:extLst>
          </p:cNvPr>
          <p:cNvSpPr/>
          <p:nvPr/>
        </p:nvSpPr>
        <p:spPr>
          <a:xfrm rot="5400000">
            <a:off x="4544035" y="537671"/>
            <a:ext cx="56438" cy="9144508"/>
          </a:xfrm>
          <a:prstGeom prst="trapezoid">
            <a:avLst>
              <a:gd name="adj" fmla="val 0"/>
            </a:avLst>
          </a:prstGeom>
          <a:gradFill>
            <a:gsLst>
              <a:gs pos="0">
                <a:srgbClr val="42CBA1"/>
              </a:gs>
              <a:gs pos="50000">
                <a:srgbClr val="337FB1"/>
              </a:gs>
              <a:gs pos="100000">
                <a:srgbClr val="284763"/>
              </a:gs>
            </a:gsLst>
            <a:lin ang="5400000" scaled="0"/>
          </a:gra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왼쪽 대괄호 8">
            <a:extLst>
              <a:ext uri="{FF2B5EF4-FFF2-40B4-BE49-F238E27FC236}">
                <a16:creationId xmlns:a16="http://schemas.microsoft.com/office/drawing/2014/main" id="{90B883F4-1221-4B62-A693-7CFDA16DADF1}"/>
              </a:ext>
            </a:extLst>
          </p:cNvPr>
          <p:cNvSpPr/>
          <p:nvPr/>
        </p:nvSpPr>
        <p:spPr>
          <a:xfrm rot="16200000">
            <a:off x="4797060" y="3228856"/>
            <a:ext cx="180020" cy="1674118"/>
          </a:xfrm>
          <a:prstGeom prst="leftBracket">
            <a:avLst>
              <a:gd name="adj" fmla="val 63834"/>
            </a:avLst>
          </a:prstGeom>
          <a:ln w="28575">
            <a:solidFill>
              <a:srgbClr val="3C92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왼쪽 대괄호 13">
            <a:extLst>
              <a:ext uri="{FF2B5EF4-FFF2-40B4-BE49-F238E27FC236}">
                <a16:creationId xmlns:a16="http://schemas.microsoft.com/office/drawing/2014/main" id="{64C7ACD8-E809-4669-9925-FE0E9FEE3160}"/>
              </a:ext>
            </a:extLst>
          </p:cNvPr>
          <p:cNvSpPr/>
          <p:nvPr/>
        </p:nvSpPr>
        <p:spPr>
          <a:xfrm rot="16200000">
            <a:off x="6885292" y="3221507"/>
            <a:ext cx="180020" cy="1674118"/>
          </a:xfrm>
          <a:prstGeom prst="leftBracket">
            <a:avLst>
              <a:gd name="adj" fmla="val 63834"/>
            </a:avLst>
          </a:prstGeom>
          <a:ln w="28575">
            <a:solidFill>
              <a:srgbClr val="44BDB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FE9B58-91EC-4D9F-BF0E-F40B2327045D}"/>
              </a:ext>
            </a:extLst>
          </p:cNvPr>
          <p:cNvSpPr txBox="1"/>
          <p:nvPr/>
        </p:nvSpPr>
        <p:spPr>
          <a:xfrm>
            <a:off x="1133872" y="4265714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3054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업무배정 기능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C77540B-4B25-49C9-847D-B56DE953DF0B}"/>
              </a:ext>
            </a:extLst>
          </p:cNvPr>
          <p:cNvSpPr txBox="1"/>
          <p:nvPr/>
        </p:nvSpPr>
        <p:spPr>
          <a:xfrm>
            <a:off x="4050011" y="4261068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3A8AB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회원관리 기능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18FCFF6-DFC6-491B-9C5F-3E3D144C19F3}"/>
              </a:ext>
            </a:extLst>
          </p:cNvPr>
          <p:cNvSpPr txBox="1"/>
          <p:nvPr/>
        </p:nvSpPr>
        <p:spPr>
          <a:xfrm>
            <a:off x="6228184" y="4242136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41ABB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직원관리 기능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80126AA-9106-4F9F-9A05-D25E94C2BD36}"/>
              </a:ext>
            </a:extLst>
          </p:cNvPr>
          <p:cNvSpPr/>
          <p:nvPr/>
        </p:nvSpPr>
        <p:spPr>
          <a:xfrm>
            <a:off x="395536" y="514388"/>
            <a:ext cx="3456384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구현 </a:t>
            </a:r>
            <a:r>
              <a:rPr lang="en-US" altLang="ko-KR" sz="20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</a:t>
            </a:r>
            <a:endParaRPr lang="ko-KR" altLang="en-US" sz="2000" b="1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B8BB456-7A5D-49E0-B87B-77AB6A691E4A}"/>
              </a:ext>
            </a:extLst>
          </p:cNvPr>
          <p:cNvSpPr/>
          <p:nvPr/>
        </p:nvSpPr>
        <p:spPr>
          <a:xfrm>
            <a:off x="349817" y="-82277"/>
            <a:ext cx="45719" cy="908098"/>
          </a:xfrm>
          <a:prstGeom prst="rect">
            <a:avLst/>
          </a:prstGeom>
          <a:gradFill>
            <a:gsLst>
              <a:gs pos="0">
                <a:srgbClr val="42CBA1"/>
              </a:gs>
              <a:gs pos="50000">
                <a:srgbClr val="337FB1"/>
              </a:gs>
              <a:gs pos="100000">
                <a:srgbClr val="284763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A3DF97-E037-46D2-8223-FEFB27ED3120}"/>
              </a:ext>
            </a:extLst>
          </p:cNvPr>
          <p:cNvSpPr txBox="1"/>
          <p:nvPr/>
        </p:nvSpPr>
        <p:spPr>
          <a:xfrm>
            <a:off x="899592" y="2263973"/>
            <a:ext cx="9092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i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r>
              <a:rPr lang="ko-KR" altLang="en-US" sz="1400" b="1" i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BF32551-977A-42A5-8B7D-D1D6F930C640}"/>
              </a:ext>
            </a:extLst>
          </p:cNvPr>
          <p:cNvSpPr txBox="1"/>
          <p:nvPr/>
        </p:nvSpPr>
        <p:spPr>
          <a:xfrm>
            <a:off x="899592" y="3556235"/>
            <a:ext cx="9092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i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14</a:t>
            </a:r>
            <a:r>
              <a:rPr lang="ko-KR" altLang="en-US" sz="1400" b="1" i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</a:p>
        </p:txBody>
      </p:sp>
    </p:spTree>
    <p:extLst>
      <p:ext uri="{BB962C8B-B14F-4D97-AF65-F5344CB8AC3E}">
        <p14:creationId xmlns:p14="http://schemas.microsoft.com/office/powerpoint/2010/main" val="3632621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animBg="1"/>
      <p:bldP spid="14" grpId="0" animBg="1"/>
      <p:bldP spid="3" grpId="0"/>
      <p:bldP spid="15" grpId="0"/>
      <p:bldP spid="1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7A9DF99-025C-4803-8E22-BE5399364F1B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771550"/>
            <a:ext cx="6177762" cy="3456384"/>
          </a:xfrm>
          <a:prstGeom prst="rect">
            <a:avLst/>
          </a:prstGeom>
        </p:spPr>
      </p:pic>
      <p:sp>
        <p:nvSpPr>
          <p:cNvPr id="7" name="사다리꼴 6">
            <a:extLst>
              <a:ext uri="{FF2B5EF4-FFF2-40B4-BE49-F238E27FC236}">
                <a16:creationId xmlns:a16="http://schemas.microsoft.com/office/drawing/2014/main" id="{78CBEAB3-08F8-4DD5-80C9-794A3203966B}"/>
              </a:ext>
            </a:extLst>
          </p:cNvPr>
          <p:cNvSpPr/>
          <p:nvPr/>
        </p:nvSpPr>
        <p:spPr>
          <a:xfrm rot="5400000">
            <a:off x="4544035" y="537671"/>
            <a:ext cx="56438" cy="9144508"/>
          </a:xfrm>
          <a:prstGeom prst="trapezoid">
            <a:avLst>
              <a:gd name="adj" fmla="val 0"/>
            </a:avLst>
          </a:prstGeom>
          <a:gradFill>
            <a:gsLst>
              <a:gs pos="0">
                <a:srgbClr val="42CBA1"/>
              </a:gs>
              <a:gs pos="50000">
                <a:srgbClr val="337FB1"/>
              </a:gs>
              <a:gs pos="100000">
                <a:srgbClr val="284763"/>
              </a:gs>
            </a:gsLst>
            <a:lin ang="5400000" scaled="0"/>
          </a:gra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왼쪽 대괄호 7">
            <a:extLst>
              <a:ext uri="{FF2B5EF4-FFF2-40B4-BE49-F238E27FC236}">
                <a16:creationId xmlns:a16="http://schemas.microsoft.com/office/drawing/2014/main" id="{2718A288-95E8-46F5-A97C-08D96575B456}"/>
              </a:ext>
            </a:extLst>
          </p:cNvPr>
          <p:cNvSpPr/>
          <p:nvPr/>
        </p:nvSpPr>
        <p:spPr>
          <a:xfrm rot="16200000">
            <a:off x="3985274" y="3579609"/>
            <a:ext cx="143781" cy="1584920"/>
          </a:xfrm>
          <a:prstGeom prst="leftBracket">
            <a:avLst>
              <a:gd name="adj" fmla="val 63834"/>
            </a:avLst>
          </a:prstGeom>
          <a:ln w="28575">
            <a:solidFill>
              <a:srgbClr val="3054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왼쪽 대괄호 8">
            <a:extLst>
              <a:ext uri="{FF2B5EF4-FFF2-40B4-BE49-F238E27FC236}">
                <a16:creationId xmlns:a16="http://schemas.microsoft.com/office/drawing/2014/main" id="{77A799C6-F269-4C63-8147-90E928B768AD}"/>
              </a:ext>
            </a:extLst>
          </p:cNvPr>
          <p:cNvSpPr/>
          <p:nvPr/>
        </p:nvSpPr>
        <p:spPr>
          <a:xfrm rot="16200000">
            <a:off x="5587270" y="3661124"/>
            <a:ext cx="145877" cy="1423981"/>
          </a:xfrm>
          <a:prstGeom prst="leftBracket">
            <a:avLst>
              <a:gd name="adj" fmla="val 63834"/>
            </a:avLst>
          </a:prstGeom>
          <a:ln w="28575">
            <a:solidFill>
              <a:srgbClr val="3C92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왼쪽 대괄호 9">
            <a:extLst>
              <a:ext uri="{FF2B5EF4-FFF2-40B4-BE49-F238E27FC236}">
                <a16:creationId xmlns:a16="http://schemas.microsoft.com/office/drawing/2014/main" id="{EC274277-E2FA-4F19-BEE6-8568517DD32E}"/>
              </a:ext>
            </a:extLst>
          </p:cNvPr>
          <p:cNvSpPr/>
          <p:nvPr/>
        </p:nvSpPr>
        <p:spPr>
          <a:xfrm rot="16200000">
            <a:off x="6949099" y="3821870"/>
            <a:ext cx="154006" cy="1110617"/>
          </a:xfrm>
          <a:prstGeom prst="leftBracket">
            <a:avLst>
              <a:gd name="adj" fmla="val 63834"/>
            </a:avLst>
          </a:prstGeom>
          <a:ln w="28575">
            <a:solidFill>
              <a:srgbClr val="44BDB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946D85A-7F3B-4800-A965-B4B5F0117A5C}"/>
              </a:ext>
            </a:extLst>
          </p:cNvPr>
          <p:cNvSpPr txBox="1"/>
          <p:nvPr/>
        </p:nvSpPr>
        <p:spPr>
          <a:xfrm>
            <a:off x="3363296" y="4434666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3054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매뉴얼 조회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48FE8BB-BC91-4482-871C-CFCAD7353384}"/>
              </a:ext>
            </a:extLst>
          </p:cNvPr>
          <p:cNvSpPr txBox="1"/>
          <p:nvPr/>
        </p:nvSpPr>
        <p:spPr>
          <a:xfrm>
            <a:off x="5306648" y="4415616"/>
            <a:ext cx="650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3A8AB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유저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9D4E4AC-7EB2-4F9A-B1AB-227012261CE1}"/>
              </a:ext>
            </a:extLst>
          </p:cNvPr>
          <p:cNvSpPr txBox="1"/>
          <p:nvPr/>
        </p:nvSpPr>
        <p:spPr>
          <a:xfrm>
            <a:off x="6485718" y="4456026"/>
            <a:ext cx="1110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41ABB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직원관리</a:t>
            </a:r>
          </a:p>
        </p:txBody>
      </p:sp>
      <p:sp>
        <p:nvSpPr>
          <p:cNvPr id="16" name="왼쪽 대괄호 15">
            <a:extLst>
              <a:ext uri="{FF2B5EF4-FFF2-40B4-BE49-F238E27FC236}">
                <a16:creationId xmlns:a16="http://schemas.microsoft.com/office/drawing/2014/main" id="{EE18A81F-A6FC-4905-ADA0-987A8D56257F}"/>
              </a:ext>
            </a:extLst>
          </p:cNvPr>
          <p:cNvSpPr/>
          <p:nvPr/>
        </p:nvSpPr>
        <p:spPr>
          <a:xfrm rot="16200000">
            <a:off x="2236724" y="3467101"/>
            <a:ext cx="134047" cy="1800200"/>
          </a:xfrm>
          <a:prstGeom prst="leftBracket">
            <a:avLst>
              <a:gd name="adj" fmla="val 63834"/>
            </a:avLst>
          </a:prstGeom>
          <a:ln w="28575">
            <a:solidFill>
              <a:srgbClr val="3054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21DA615-EC22-498C-999D-DBFBFB3696FA}"/>
              </a:ext>
            </a:extLst>
          </p:cNvPr>
          <p:cNvSpPr txBox="1"/>
          <p:nvPr/>
        </p:nvSpPr>
        <p:spPr>
          <a:xfrm>
            <a:off x="1547664" y="4434666"/>
            <a:ext cx="1666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>
                <a:solidFill>
                  <a:srgbClr val="30547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일일업무배정</a:t>
            </a:r>
            <a:endParaRPr lang="ko-KR" altLang="en-US" b="1" dirty="0">
              <a:solidFill>
                <a:srgbClr val="30547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1B69A1D-BFBA-41DA-9C85-F01999703215}"/>
              </a:ext>
            </a:extLst>
          </p:cNvPr>
          <p:cNvSpPr/>
          <p:nvPr/>
        </p:nvSpPr>
        <p:spPr>
          <a:xfrm>
            <a:off x="395536" y="514388"/>
            <a:ext cx="3456384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 err="1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jUnit</a:t>
            </a:r>
            <a:r>
              <a:rPr lang="en-US" altLang="ko-KR" sz="20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Test API</a:t>
            </a:r>
            <a:endParaRPr lang="ko-KR" altLang="en-US" sz="2000" b="1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FEB870D-1639-4A2A-9E51-592278D928CC}"/>
              </a:ext>
            </a:extLst>
          </p:cNvPr>
          <p:cNvSpPr/>
          <p:nvPr/>
        </p:nvSpPr>
        <p:spPr>
          <a:xfrm>
            <a:off x="349817" y="-82277"/>
            <a:ext cx="45719" cy="908098"/>
          </a:xfrm>
          <a:prstGeom prst="rect">
            <a:avLst/>
          </a:prstGeom>
          <a:gradFill>
            <a:gsLst>
              <a:gs pos="0">
                <a:srgbClr val="42CBA1"/>
              </a:gs>
              <a:gs pos="50000">
                <a:srgbClr val="337FB1"/>
              </a:gs>
              <a:gs pos="100000">
                <a:srgbClr val="284763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 dirty="0">
              <a:solidFill>
                <a:prstClr val="white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78755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75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3" grpId="0"/>
      <p:bldP spid="14" grpId="0"/>
      <p:bldP spid="15" grpId="0"/>
      <p:bldP spid="16" grpId="0" animBg="1"/>
      <p:bldP spid="1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개체 틀 10">
            <a:extLst>
              <a:ext uri="{FF2B5EF4-FFF2-40B4-BE49-F238E27FC236}">
                <a16:creationId xmlns:a16="http://schemas.microsoft.com/office/drawing/2014/main" id="{8499860A-FFA1-47D5-A29C-86C32D5E1EFF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128" y="1370359"/>
            <a:ext cx="1498972" cy="1497600"/>
          </a:xfrm>
          <a:noFill/>
          <a:ln>
            <a:solidFill>
              <a:srgbClr val="3284E2"/>
            </a:solidFill>
          </a:ln>
        </p:spPr>
      </p:pic>
      <p:pic>
        <p:nvPicPr>
          <p:cNvPr id="9" name="그림 개체 틀 8">
            <a:extLst>
              <a:ext uri="{FF2B5EF4-FFF2-40B4-BE49-F238E27FC236}">
                <a16:creationId xmlns:a16="http://schemas.microsoft.com/office/drawing/2014/main" id="{48824C79-8C6F-4A28-AB95-7DEFB42D6228}"/>
              </a:ext>
            </a:extLst>
          </p:cNvPr>
          <p:cNvPicPr>
            <a:picLocks noGrp="1"/>
          </p:cNvPicPr>
          <p:nvPr>
            <p:ph type="pic" idx="1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2872" y="1351963"/>
            <a:ext cx="1497600" cy="1497600"/>
          </a:xfrm>
          <a:noFill/>
          <a:ln>
            <a:solidFill>
              <a:srgbClr val="3284E2"/>
            </a:solidFill>
          </a:ln>
        </p:spPr>
      </p:pic>
      <p:sp>
        <p:nvSpPr>
          <p:cNvPr id="55" name="Text Placeholder 17"/>
          <p:cNvSpPr txBox="1">
            <a:spLocks/>
          </p:cNvSpPr>
          <p:nvPr/>
        </p:nvSpPr>
        <p:spPr>
          <a:xfrm>
            <a:off x="251520" y="3150754"/>
            <a:ext cx="1571084" cy="289705"/>
          </a:xfrm>
          <a:prstGeom prst="rect">
            <a:avLst/>
          </a:prstGeom>
          <a:solidFill>
            <a:srgbClr val="3284E2"/>
          </a:solidFill>
          <a:ln w="19050">
            <a:noFill/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1400" b="1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홍윤영</a:t>
            </a:r>
            <a:endParaRPr lang="en-US" sz="14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56" name="Text Placeholder 18"/>
          <p:cNvSpPr txBox="1">
            <a:spLocks/>
          </p:cNvSpPr>
          <p:nvPr/>
        </p:nvSpPr>
        <p:spPr>
          <a:xfrm>
            <a:off x="220192" y="3499719"/>
            <a:ext cx="1656888" cy="226891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 dirty="0">
                <a:solidFill>
                  <a:srgbClr val="3284E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Project Manager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251520" y="3726396"/>
            <a:ext cx="15710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프로젝트 총괄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DB Modeling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총괄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DAO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설계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59" name="Text Placeholder 17"/>
          <p:cNvSpPr txBox="1">
            <a:spLocks/>
          </p:cNvSpPr>
          <p:nvPr/>
        </p:nvSpPr>
        <p:spPr>
          <a:xfrm>
            <a:off x="2064812" y="3150754"/>
            <a:ext cx="1571084" cy="289705"/>
          </a:xfrm>
          <a:prstGeom prst="rect">
            <a:avLst/>
          </a:prstGeom>
          <a:solidFill>
            <a:srgbClr val="3284E2"/>
          </a:solidFill>
          <a:ln w="19050">
            <a:noFill/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1400" b="1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주찬영</a:t>
            </a:r>
            <a:endParaRPr lang="en-US" sz="14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60" name="Text Placeholder 18"/>
          <p:cNvSpPr txBox="1">
            <a:spLocks/>
          </p:cNvSpPr>
          <p:nvPr/>
        </p:nvSpPr>
        <p:spPr>
          <a:xfrm>
            <a:off x="2064812" y="3499719"/>
            <a:ext cx="1571084" cy="226891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 dirty="0">
                <a:solidFill>
                  <a:srgbClr val="3284E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SW Architect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2064812" y="3726396"/>
            <a:ext cx="15710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UI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디자인 총괄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algn="ctr"/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MyBatis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세팅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algn="ctr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단위테스트 총괄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algn="ctr"/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63" name="Text Placeholder 17"/>
          <p:cNvSpPr txBox="1">
            <a:spLocks/>
          </p:cNvSpPr>
          <p:nvPr/>
        </p:nvSpPr>
        <p:spPr>
          <a:xfrm>
            <a:off x="5492106" y="3150754"/>
            <a:ext cx="1571084" cy="289705"/>
          </a:xfrm>
          <a:prstGeom prst="rect">
            <a:avLst/>
          </a:prstGeom>
          <a:solidFill>
            <a:srgbClr val="3284E2"/>
          </a:solidFill>
          <a:ln w="19050">
            <a:noFill/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1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김태훈</a:t>
            </a:r>
            <a:endParaRPr lang="en-US" sz="14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64" name="Text Placeholder 18"/>
          <p:cNvSpPr txBox="1">
            <a:spLocks/>
          </p:cNvSpPr>
          <p:nvPr/>
        </p:nvSpPr>
        <p:spPr>
          <a:xfrm>
            <a:off x="5492106" y="3499719"/>
            <a:ext cx="1571084" cy="226891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 dirty="0">
                <a:solidFill>
                  <a:srgbClr val="3284E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Programmer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5492106" y="3726396"/>
            <a:ext cx="15710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UI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기능 구현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SQL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Test</a:t>
            </a:r>
          </a:p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PPT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제작</a:t>
            </a:r>
          </a:p>
        </p:txBody>
      </p:sp>
      <p:sp>
        <p:nvSpPr>
          <p:cNvPr id="67" name="Text Placeholder 17"/>
          <p:cNvSpPr txBox="1">
            <a:spLocks/>
          </p:cNvSpPr>
          <p:nvPr/>
        </p:nvSpPr>
        <p:spPr>
          <a:xfrm>
            <a:off x="7319226" y="3154973"/>
            <a:ext cx="1571084" cy="289705"/>
          </a:xfrm>
          <a:prstGeom prst="rect">
            <a:avLst/>
          </a:prstGeom>
          <a:solidFill>
            <a:srgbClr val="3284E2"/>
          </a:solidFill>
          <a:ln w="19050">
            <a:noFill/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1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장윤석</a:t>
            </a:r>
            <a:endParaRPr lang="en-US" sz="14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16AED578-4323-426F-907C-B10A7B16F39E}"/>
              </a:ext>
            </a:extLst>
          </p:cNvPr>
          <p:cNvSpPr/>
          <p:nvPr/>
        </p:nvSpPr>
        <p:spPr>
          <a:xfrm>
            <a:off x="3857283" y="1375261"/>
            <a:ext cx="1466977" cy="1485951"/>
          </a:xfrm>
          <a:prstGeom prst="ellipse">
            <a:avLst/>
          </a:prstGeom>
          <a:solidFill>
            <a:srgbClr val="BDBD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8" name="Text Placeholder 18"/>
          <p:cNvSpPr txBox="1">
            <a:spLocks/>
          </p:cNvSpPr>
          <p:nvPr/>
        </p:nvSpPr>
        <p:spPr>
          <a:xfrm>
            <a:off x="7319226" y="3503938"/>
            <a:ext cx="1571084" cy="226891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1400" b="1" dirty="0">
                <a:solidFill>
                  <a:srgbClr val="3284E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Programmer</a:t>
            </a:r>
            <a:endParaRPr lang="en-US" sz="1400" b="1" dirty="0">
              <a:solidFill>
                <a:srgbClr val="3284E2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7319226" y="3730615"/>
            <a:ext cx="15710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DB Modeling</a:t>
            </a:r>
          </a:p>
          <a:p>
            <a:pPr algn="ctr"/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jUnit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Test</a:t>
            </a:r>
          </a:p>
          <a:p>
            <a:pPr algn="ctr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예외처리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25" name="Text Placeholder 17">
            <a:extLst>
              <a:ext uri="{FF2B5EF4-FFF2-40B4-BE49-F238E27FC236}">
                <a16:creationId xmlns:a16="http://schemas.microsoft.com/office/drawing/2014/main" id="{6A4F40CC-968A-4EED-BC7F-5EEE513060A7}"/>
              </a:ext>
            </a:extLst>
          </p:cNvPr>
          <p:cNvSpPr txBox="1">
            <a:spLocks/>
          </p:cNvSpPr>
          <p:nvPr/>
        </p:nvSpPr>
        <p:spPr>
          <a:xfrm>
            <a:off x="3765446" y="3151509"/>
            <a:ext cx="1571084" cy="289705"/>
          </a:xfrm>
          <a:prstGeom prst="rect">
            <a:avLst/>
          </a:prstGeom>
          <a:solidFill>
            <a:srgbClr val="3284E2"/>
          </a:solidFill>
          <a:ln w="19050">
            <a:noFill/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1400" b="1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김연진</a:t>
            </a:r>
            <a:endParaRPr lang="en-US" sz="14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26" name="Text Placeholder 18">
            <a:extLst>
              <a:ext uri="{FF2B5EF4-FFF2-40B4-BE49-F238E27FC236}">
                <a16:creationId xmlns:a16="http://schemas.microsoft.com/office/drawing/2014/main" id="{C50F0FB9-27EA-46A3-987F-DFEFA056D26C}"/>
              </a:ext>
            </a:extLst>
          </p:cNvPr>
          <p:cNvSpPr txBox="1">
            <a:spLocks/>
          </p:cNvSpPr>
          <p:nvPr/>
        </p:nvSpPr>
        <p:spPr>
          <a:xfrm>
            <a:off x="3765446" y="3500474"/>
            <a:ext cx="1571084" cy="226891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 dirty="0">
                <a:solidFill>
                  <a:srgbClr val="3284E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Programmer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2795C01-01EC-4D34-AD1F-FC3834268613}"/>
              </a:ext>
            </a:extLst>
          </p:cNvPr>
          <p:cNvSpPr txBox="1"/>
          <p:nvPr/>
        </p:nvSpPr>
        <p:spPr>
          <a:xfrm>
            <a:off x="3765446" y="3727151"/>
            <a:ext cx="15710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UI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디자인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,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기능 구현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SQL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Test</a:t>
            </a:r>
          </a:p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PPT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제작</a:t>
            </a: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3D309BF7-D389-46AC-AF57-17A27EBDC234}"/>
              </a:ext>
            </a:extLst>
          </p:cNvPr>
          <p:cNvSpPr/>
          <p:nvPr/>
        </p:nvSpPr>
        <p:spPr>
          <a:xfrm>
            <a:off x="3837558" y="1351309"/>
            <a:ext cx="1498972" cy="1498972"/>
          </a:xfrm>
          <a:prstGeom prst="ellipse">
            <a:avLst/>
          </a:prstGeom>
          <a:noFill/>
          <a:ln w="38100">
            <a:solidFill>
              <a:srgbClr val="3284E2"/>
            </a:solidFill>
          </a:ln>
        </p:spPr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" name="그림 개체 틀 5">
            <a:extLst>
              <a:ext uri="{FF2B5EF4-FFF2-40B4-BE49-F238E27FC236}">
                <a16:creationId xmlns:a16="http://schemas.microsoft.com/office/drawing/2014/main" id="{721C731E-AEB6-417F-B6D0-E01F362D825F}"/>
              </a:ext>
            </a:extLst>
          </p:cNvPr>
          <p:cNvPicPr>
            <a:picLocks noGrp="1"/>
          </p:cNvPicPr>
          <p:nvPr>
            <p:ph type="pic" idx="13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8848" y="1366658"/>
            <a:ext cx="1497600" cy="1497600"/>
          </a:xfrm>
          <a:ln>
            <a:solidFill>
              <a:srgbClr val="3284E2"/>
            </a:solidFill>
          </a:ln>
        </p:spPr>
      </p:pic>
      <p:pic>
        <p:nvPicPr>
          <p:cNvPr id="14" name="그림 개체 틀 13">
            <a:extLst>
              <a:ext uri="{FF2B5EF4-FFF2-40B4-BE49-F238E27FC236}">
                <a16:creationId xmlns:a16="http://schemas.microsoft.com/office/drawing/2014/main" id="{FF7BECDF-4C83-42C4-ABC6-89AB669F1ACF}"/>
              </a:ext>
            </a:extLst>
          </p:cNvPr>
          <p:cNvPicPr>
            <a:picLocks noGrp="1" noChangeAspect="1"/>
          </p:cNvPicPr>
          <p:nvPr>
            <p:ph type="pic" idx="12"/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11" b="7311"/>
          <a:stretch>
            <a:fillRect/>
          </a:stretch>
        </p:blipFill>
        <p:spPr>
          <a:xfrm>
            <a:off x="2075529" y="1363612"/>
            <a:ext cx="1497600" cy="1497600"/>
          </a:xfrm>
          <a:ln>
            <a:solidFill>
              <a:srgbClr val="3284E2"/>
            </a:solidFill>
          </a:ln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0599BD43-6EE6-4751-91C2-BE49425835E0}"/>
              </a:ext>
            </a:extLst>
          </p:cNvPr>
          <p:cNvSpPr/>
          <p:nvPr/>
        </p:nvSpPr>
        <p:spPr>
          <a:xfrm>
            <a:off x="374606" y="462261"/>
            <a:ext cx="3456384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378"/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팀원 소개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16F79CD-F803-4130-9D15-DE12484E2873}"/>
              </a:ext>
            </a:extLst>
          </p:cNvPr>
          <p:cNvSpPr/>
          <p:nvPr/>
        </p:nvSpPr>
        <p:spPr>
          <a:xfrm>
            <a:off x="334535" y="-85797"/>
            <a:ext cx="45719" cy="908098"/>
          </a:xfrm>
          <a:prstGeom prst="rect">
            <a:avLst/>
          </a:prstGeom>
          <a:gradFill>
            <a:gsLst>
              <a:gs pos="0">
                <a:srgbClr val="42CBA1"/>
              </a:gs>
              <a:gs pos="50000">
                <a:srgbClr val="337FB1"/>
              </a:gs>
              <a:gs pos="100000">
                <a:srgbClr val="284763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 b="1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28" name="사다리꼴 27">
            <a:extLst>
              <a:ext uri="{FF2B5EF4-FFF2-40B4-BE49-F238E27FC236}">
                <a16:creationId xmlns:a16="http://schemas.microsoft.com/office/drawing/2014/main" id="{912EB8A6-9211-44FD-BC62-6F681389316B}"/>
              </a:ext>
            </a:extLst>
          </p:cNvPr>
          <p:cNvSpPr/>
          <p:nvPr/>
        </p:nvSpPr>
        <p:spPr>
          <a:xfrm rot="5400000">
            <a:off x="4544035" y="537671"/>
            <a:ext cx="56438" cy="9144508"/>
          </a:xfrm>
          <a:prstGeom prst="trapezoid">
            <a:avLst>
              <a:gd name="adj" fmla="val 0"/>
            </a:avLst>
          </a:prstGeom>
          <a:gradFill>
            <a:gsLst>
              <a:gs pos="0">
                <a:srgbClr val="42CBA1"/>
              </a:gs>
              <a:gs pos="50000">
                <a:srgbClr val="337FB1"/>
              </a:gs>
              <a:gs pos="100000">
                <a:srgbClr val="284763"/>
              </a:gs>
            </a:gsLst>
            <a:lin ang="5400000" scaled="0"/>
          </a:gra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7DFCFFB0-F44E-400B-97DA-D945F5D62466}"/>
              </a:ext>
            </a:extLst>
          </p:cNvPr>
          <p:cNvSpPr/>
          <p:nvPr/>
        </p:nvSpPr>
        <p:spPr>
          <a:xfrm>
            <a:off x="4046729" y="1359056"/>
            <a:ext cx="1092472" cy="1485951"/>
          </a:xfrm>
          <a:prstGeom prst="ellipse">
            <a:avLst/>
          </a:prstGeom>
          <a:blipFill dpi="0"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519596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사다리꼴 8"/>
          <p:cNvSpPr/>
          <p:nvPr/>
        </p:nvSpPr>
        <p:spPr>
          <a:xfrm rot="5400000">
            <a:off x="1676320" y="2511665"/>
            <a:ext cx="2077808" cy="833236"/>
          </a:xfrm>
          <a:prstGeom prst="trapezoid">
            <a:avLst>
              <a:gd name="adj" fmla="val 11733"/>
            </a:avLst>
          </a:prstGeom>
          <a:solidFill>
            <a:srgbClr val="3A89BC"/>
          </a:solidFill>
          <a:ln>
            <a:noFill/>
          </a:ln>
          <a:scene3d>
            <a:camera prst="orthographicFront">
              <a:rot lat="180000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사다리꼴 9"/>
          <p:cNvSpPr/>
          <p:nvPr/>
        </p:nvSpPr>
        <p:spPr>
          <a:xfrm rot="5400000">
            <a:off x="697393" y="2413910"/>
            <a:ext cx="2302592" cy="1034098"/>
          </a:xfrm>
          <a:prstGeom prst="trapezoid">
            <a:avLst>
              <a:gd name="adj" fmla="val 9386"/>
            </a:avLst>
          </a:prstGeom>
          <a:solidFill>
            <a:srgbClr val="41AFB5"/>
          </a:solidFill>
          <a:ln>
            <a:noFill/>
          </a:ln>
          <a:scene3d>
            <a:camera prst="orthographicFront">
              <a:rot lat="180000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사다리꼴 10"/>
          <p:cNvSpPr/>
          <p:nvPr/>
        </p:nvSpPr>
        <p:spPr>
          <a:xfrm rot="5400000">
            <a:off x="-499088" y="2276016"/>
            <a:ext cx="2565912" cy="1285174"/>
          </a:xfrm>
          <a:prstGeom prst="trapezoid">
            <a:avLst>
              <a:gd name="adj" fmla="val 9367"/>
            </a:avLst>
          </a:prstGeom>
          <a:solidFill>
            <a:schemeClr val="accent1">
              <a:lumMod val="75000"/>
            </a:schemeClr>
          </a:solidFill>
          <a:ln w="28575">
            <a:noFill/>
          </a:ln>
          <a:scene3d>
            <a:camera prst="orthographicFront">
              <a:rot lat="180000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51521" y="2705257"/>
            <a:ext cx="10801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78"/>
            <a:r>
              <a:rPr lang="en-US" altLang="ko-KR" sz="20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INTRO</a:t>
            </a:r>
            <a:endParaRPr lang="ko-KR" altLang="en-US" sz="2000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426456" y="2705258"/>
            <a:ext cx="872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78"/>
            <a:r>
              <a:rPr lang="ko-KR" altLang="en-US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365738" y="2705257"/>
            <a:ext cx="6940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78"/>
            <a:r>
              <a:rPr lang="ko-KR" altLang="en-US" sz="16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설계</a:t>
            </a:r>
          </a:p>
        </p:txBody>
      </p:sp>
      <p:sp>
        <p:nvSpPr>
          <p:cNvPr id="58" name="사다리꼴 57"/>
          <p:cNvSpPr/>
          <p:nvPr/>
        </p:nvSpPr>
        <p:spPr>
          <a:xfrm rot="5400000">
            <a:off x="4544035" y="537671"/>
            <a:ext cx="56438" cy="9144508"/>
          </a:xfrm>
          <a:prstGeom prst="trapezoid">
            <a:avLst>
              <a:gd name="adj" fmla="val 0"/>
            </a:avLst>
          </a:prstGeom>
          <a:gradFill>
            <a:gsLst>
              <a:gs pos="0">
                <a:srgbClr val="42CBA1"/>
              </a:gs>
              <a:gs pos="50000">
                <a:srgbClr val="337FB1"/>
              </a:gs>
              <a:gs pos="100000">
                <a:srgbClr val="284763"/>
              </a:gs>
            </a:gsLst>
            <a:lin ang="5400000" scaled="0"/>
          </a:gra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35" name="사다리꼴 34">
            <a:extLst>
              <a:ext uri="{FF2B5EF4-FFF2-40B4-BE49-F238E27FC236}">
                <a16:creationId xmlns:a16="http://schemas.microsoft.com/office/drawing/2014/main" id="{F96B046E-8D4A-450E-8F78-5031D39ECD4E}"/>
              </a:ext>
            </a:extLst>
          </p:cNvPr>
          <p:cNvSpPr/>
          <p:nvPr/>
        </p:nvSpPr>
        <p:spPr>
          <a:xfrm rot="5400000">
            <a:off x="3338371" y="2584177"/>
            <a:ext cx="1673339" cy="682814"/>
          </a:xfrm>
          <a:prstGeom prst="trapezoid">
            <a:avLst>
              <a:gd name="adj" fmla="val 14682"/>
            </a:avLst>
          </a:prstGeom>
          <a:solidFill>
            <a:srgbClr val="305472"/>
          </a:solidFill>
          <a:ln>
            <a:noFill/>
          </a:ln>
          <a:scene3d>
            <a:camera prst="orthographicFront">
              <a:rot lat="180000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사다리꼴 35">
            <a:extLst>
              <a:ext uri="{FF2B5EF4-FFF2-40B4-BE49-F238E27FC236}">
                <a16:creationId xmlns:a16="http://schemas.microsoft.com/office/drawing/2014/main" id="{D9107BC4-77C1-4F34-AB74-A959972FA1DA}"/>
              </a:ext>
            </a:extLst>
          </p:cNvPr>
          <p:cNvSpPr/>
          <p:nvPr/>
        </p:nvSpPr>
        <p:spPr>
          <a:xfrm rot="5400000">
            <a:off x="2546380" y="2543216"/>
            <a:ext cx="1879442" cy="784389"/>
          </a:xfrm>
          <a:prstGeom prst="trapezoid">
            <a:avLst>
              <a:gd name="adj" fmla="val 11891"/>
            </a:avLst>
          </a:prstGeom>
          <a:solidFill>
            <a:srgbClr val="36739F"/>
          </a:solidFill>
          <a:ln>
            <a:noFill/>
          </a:ln>
          <a:scene3d>
            <a:camera prst="orthographicFront">
              <a:rot lat="180000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5D85FE0-9C6A-4CBB-BF3F-8B617385942A}"/>
              </a:ext>
            </a:extLst>
          </p:cNvPr>
          <p:cNvSpPr txBox="1"/>
          <p:nvPr/>
        </p:nvSpPr>
        <p:spPr>
          <a:xfrm>
            <a:off x="3128259" y="2720646"/>
            <a:ext cx="69409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78"/>
            <a:r>
              <a:rPr lang="ko-KR" altLang="en-US" sz="15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구현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8B32D42-E612-4DCF-BE2F-D3B17452E9CE}"/>
              </a:ext>
            </a:extLst>
          </p:cNvPr>
          <p:cNvSpPr txBox="1"/>
          <p:nvPr/>
        </p:nvSpPr>
        <p:spPr>
          <a:xfrm>
            <a:off x="3833634" y="2751423"/>
            <a:ext cx="69409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78"/>
            <a:r>
              <a:rPr lang="ko-KR" altLang="en-US" sz="13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마무리</a:t>
            </a:r>
          </a:p>
        </p:txBody>
      </p:sp>
      <p:cxnSp>
        <p:nvCxnSpPr>
          <p:cNvPr id="22" name="꺾인 연결선 46">
            <a:extLst>
              <a:ext uri="{FF2B5EF4-FFF2-40B4-BE49-F238E27FC236}">
                <a16:creationId xmlns:a16="http://schemas.microsoft.com/office/drawing/2014/main" id="{D433101D-56C1-4E73-808F-DE8A502EFCD0}"/>
              </a:ext>
            </a:extLst>
          </p:cNvPr>
          <p:cNvCxnSpPr>
            <a:cxnSpLocks/>
            <a:stCxn id="35" idx="1"/>
          </p:cNvCxnSpPr>
          <p:nvPr/>
        </p:nvCxnSpPr>
        <p:spPr>
          <a:xfrm rot="5400000" flipH="1" flipV="1">
            <a:off x="4321030" y="1194363"/>
            <a:ext cx="798686" cy="1090668"/>
          </a:xfrm>
          <a:prstGeom prst="bentConnector2">
            <a:avLst/>
          </a:prstGeom>
          <a:ln w="28575">
            <a:solidFill>
              <a:srgbClr val="3A5F7E"/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A29308E-A621-498E-AE38-58CB299613D9}"/>
              </a:ext>
            </a:extLst>
          </p:cNvPr>
          <p:cNvSpPr txBox="1"/>
          <p:nvPr/>
        </p:nvSpPr>
        <p:spPr>
          <a:xfrm>
            <a:off x="5494059" y="1113863"/>
            <a:ext cx="2517713" cy="2374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 defTabSz="685800">
              <a:lnSpc>
                <a:spcPct val="250000"/>
              </a:lnSpc>
              <a:buClr>
                <a:srgbClr val="85D8DE"/>
              </a:buClr>
              <a:buFont typeface="Wingdings" panose="05000000000000000000" pitchFamily="2" charset="2"/>
              <a:buChar char="§"/>
            </a:pPr>
            <a:r>
              <a:rPr lang="ko-KR" altLang="en-US" sz="2100" b="1" spc="38" dirty="0">
                <a:solidFill>
                  <a:prstClr val="black"/>
                </a:solidFill>
                <a:uFill>
                  <a:solidFill>
                    <a:srgbClr val="85D8DE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시연</a:t>
            </a:r>
            <a:endParaRPr lang="en-US" altLang="ko-KR" sz="2100" b="1" spc="38" dirty="0">
              <a:solidFill>
                <a:prstClr val="black"/>
              </a:solidFill>
              <a:uFill>
                <a:solidFill>
                  <a:srgbClr val="85D8DE"/>
                </a:solidFill>
              </a:u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57175" indent="-257175" defTabSz="685800">
              <a:lnSpc>
                <a:spcPct val="250000"/>
              </a:lnSpc>
              <a:buClr>
                <a:srgbClr val="85D8DE"/>
              </a:buClr>
              <a:buFont typeface="Wingdings" panose="05000000000000000000" pitchFamily="2" charset="2"/>
              <a:buChar char="§"/>
            </a:pPr>
            <a:r>
              <a:rPr lang="ko-KR" altLang="en-US" sz="2100" b="1" spc="38" dirty="0">
                <a:solidFill>
                  <a:prstClr val="black"/>
                </a:solidFill>
                <a:uFill>
                  <a:solidFill>
                    <a:srgbClr val="85D8DE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사업화 전략</a:t>
            </a:r>
            <a:endParaRPr lang="en-US" altLang="ko-KR" sz="2100" b="1" spc="38" dirty="0">
              <a:solidFill>
                <a:prstClr val="black"/>
              </a:solidFill>
              <a:uFill>
                <a:solidFill>
                  <a:srgbClr val="85D8DE"/>
                </a:solidFill>
              </a:u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57175" indent="-257175" defTabSz="685800">
              <a:lnSpc>
                <a:spcPct val="250000"/>
              </a:lnSpc>
              <a:buClr>
                <a:srgbClr val="85D8DE"/>
              </a:buClr>
              <a:buFont typeface="Wingdings" panose="05000000000000000000" pitchFamily="2" charset="2"/>
              <a:buChar char="§"/>
            </a:pPr>
            <a:r>
              <a:rPr lang="ko-KR" altLang="en-US" sz="2100" b="1" spc="38" dirty="0">
                <a:solidFill>
                  <a:prstClr val="black"/>
                </a:solidFill>
                <a:uFill>
                  <a:solidFill>
                    <a:srgbClr val="85D8DE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후기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2A8DDF8-F743-4938-9B37-C75E136263BC}"/>
              </a:ext>
            </a:extLst>
          </p:cNvPr>
          <p:cNvSpPr/>
          <p:nvPr/>
        </p:nvSpPr>
        <p:spPr>
          <a:xfrm>
            <a:off x="374606" y="462261"/>
            <a:ext cx="3456384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378"/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목차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8AB062E-5639-410D-8D2D-F069C9E3D0B2}"/>
              </a:ext>
            </a:extLst>
          </p:cNvPr>
          <p:cNvSpPr/>
          <p:nvPr/>
        </p:nvSpPr>
        <p:spPr>
          <a:xfrm>
            <a:off x="334535" y="-85797"/>
            <a:ext cx="45719" cy="908098"/>
          </a:xfrm>
          <a:prstGeom prst="rect">
            <a:avLst/>
          </a:prstGeom>
          <a:gradFill>
            <a:gsLst>
              <a:gs pos="0">
                <a:srgbClr val="42CBA1"/>
              </a:gs>
              <a:gs pos="50000">
                <a:srgbClr val="337FB1"/>
              </a:gs>
              <a:gs pos="100000">
                <a:srgbClr val="284763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 dirty="0">
              <a:solidFill>
                <a:prstClr val="white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219827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다리꼴 7">
            <a:extLst>
              <a:ext uri="{FF2B5EF4-FFF2-40B4-BE49-F238E27FC236}">
                <a16:creationId xmlns:a16="http://schemas.microsoft.com/office/drawing/2014/main" id="{E02FCD37-461F-405D-86E5-C83045C09418}"/>
              </a:ext>
            </a:extLst>
          </p:cNvPr>
          <p:cNvSpPr/>
          <p:nvPr/>
        </p:nvSpPr>
        <p:spPr>
          <a:xfrm rot="5400000">
            <a:off x="4544035" y="537670"/>
            <a:ext cx="56438" cy="9144508"/>
          </a:xfrm>
          <a:prstGeom prst="trapezoid">
            <a:avLst>
              <a:gd name="adj" fmla="val 0"/>
            </a:avLst>
          </a:prstGeom>
          <a:gradFill>
            <a:gsLst>
              <a:gs pos="0">
                <a:srgbClr val="42CBA1"/>
              </a:gs>
              <a:gs pos="50000">
                <a:srgbClr val="337FB1"/>
              </a:gs>
              <a:gs pos="100000">
                <a:srgbClr val="284763"/>
              </a:gs>
            </a:gsLst>
            <a:lin ang="5400000" scaled="0"/>
          </a:gra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D7BC30E-145A-432A-8131-C6E8BBDFE3B4}"/>
              </a:ext>
            </a:extLst>
          </p:cNvPr>
          <p:cNvSpPr/>
          <p:nvPr/>
        </p:nvSpPr>
        <p:spPr>
          <a:xfrm>
            <a:off x="374606" y="462261"/>
            <a:ext cx="6789682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378"/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시연 </a:t>
            </a:r>
            <a:r>
              <a:rPr lang="en-US" altLang="ko-KR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계획 대비 </a:t>
            </a:r>
            <a:r>
              <a:rPr lang="en-US" altLang="ko-KR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110% </a:t>
            </a:r>
            <a:r>
              <a:rPr lang="ko-KR" altLang="en-US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구현</a:t>
            </a:r>
            <a:r>
              <a:rPr lang="en-US" altLang="ko-KR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291C6FF-1EB6-417E-9278-EE94B36C80A1}"/>
              </a:ext>
            </a:extLst>
          </p:cNvPr>
          <p:cNvSpPr/>
          <p:nvPr/>
        </p:nvSpPr>
        <p:spPr>
          <a:xfrm>
            <a:off x="334535" y="-85797"/>
            <a:ext cx="45719" cy="908098"/>
          </a:xfrm>
          <a:prstGeom prst="rect">
            <a:avLst/>
          </a:prstGeom>
          <a:gradFill>
            <a:gsLst>
              <a:gs pos="0">
                <a:srgbClr val="42CBA1"/>
              </a:gs>
              <a:gs pos="50000">
                <a:srgbClr val="337FB1"/>
              </a:gs>
              <a:gs pos="100000">
                <a:srgbClr val="284763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 dirty="0">
              <a:solidFill>
                <a:prstClr val="white"/>
              </a:solidFill>
              <a:latin typeface="Arial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5552668-1EF7-4B9F-8666-A8987B09947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943812"/>
            <a:ext cx="2098409" cy="3737427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A3148D1-8B36-4CD7-93F5-C8732705DC1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9259" y="951824"/>
            <a:ext cx="2098409" cy="3737426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7C9321A-2B47-4E53-9904-54CC9BAF392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0" y="943811"/>
            <a:ext cx="2098408" cy="3737426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9014400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다리꼴 7">
            <a:extLst>
              <a:ext uri="{FF2B5EF4-FFF2-40B4-BE49-F238E27FC236}">
                <a16:creationId xmlns:a16="http://schemas.microsoft.com/office/drawing/2014/main" id="{E02FCD37-461F-405D-86E5-C83045C09418}"/>
              </a:ext>
            </a:extLst>
          </p:cNvPr>
          <p:cNvSpPr/>
          <p:nvPr/>
        </p:nvSpPr>
        <p:spPr>
          <a:xfrm rot="5400000">
            <a:off x="4544035" y="537670"/>
            <a:ext cx="56438" cy="9144508"/>
          </a:xfrm>
          <a:prstGeom prst="trapezoid">
            <a:avLst>
              <a:gd name="adj" fmla="val 0"/>
            </a:avLst>
          </a:prstGeom>
          <a:gradFill>
            <a:gsLst>
              <a:gs pos="0">
                <a:srgbClr val="42CBA1"/>
              </a:gs>
              <a:gs pos="50000">
                <a:srgbClr val="337FB1"/>
              </a:gs>
              <a:gs pos="100000">
                <a:srgbClr val="284763"/>
              </a:gs>
            </a:gsLst>
            <a:lin ang="5400000" scaled="0"/>
          </a:gra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D7BC30E-145A-432A-8131-C6E8BBDFE3B4}"/>
              </a:ext>
            </a:extLst>
          </p:cNvPr>
          <p:cNvSpPr/>
          <p:nvPr/>
        </p:nvSpPr>
        <p:spPr>
          <a:xfrm>
            <a:off x="374606" y="462261"/>
            <a:ext cx="5637554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378"/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시연 </a:t>
            </a:r>
            <a:r>
              <a:rPr lang="en-US" altLang="ko-KR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계획 대비 </a:t>
            </a:r>
            <a:r>
              <a:rPr lang="en-US" altLang="ko-KR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110% </a:t>
            </a:r>
            <a:r>
              <a:rPr lang="ko-KR" altLang="en-US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구현</a:t>
            </a:r>
            <a:r>
              <a:rPr lang="en-US" altLang="ko-KR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2000" b="1" dirty="0">
              <a:solidFill>
                <a:prstClr val="black">
                  <a:lumMod val="65000"/>
                  <a:lumOff val="3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291C6FF-1EB6-417E-9278-EE94B36C80A1}"/>
              </a:ext>
            </a:extLst>
          </p:cNvPr>
          <p:cNvSpPr/>
          <p:nvPr/>
        </p:nvSpPr>
        <p:spPr>
          <a:xfrm>
            <a:off x="334535" y="-85797"/>
            <a:ext cx="45719" cy="908098"/>
          </a:xfrm>
          <a:prstGeom prst="rect">
            <a:avLst/>
          </a:prstGeom>
          <a:gradFill>
            <a:gsLst>
              <a:gs pos="0">
                <a:srgbClr val="42CBA1"/>
              </a:gs>
              <a:gs pos="50000">
                <a:srgbClr val="337FB1"/>
              </a:gs>
              <a:gs pos="100000">
                <a:srgbClr val="284763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 dirty="0">
              <a:solidFill>
                <a:prstClr val="white"/>
              </a:solidFill>
              <a:latin typeface="Arial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5552668-1EF7-4B9F-8666-A8987B09947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943812"/>
            <a:ext cx="2098409" cy="3737426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A3148D1-8B36-4CD7-93F5-C8732705DC1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9259" y="951824"/>
            <a:ext cx="2098409" cy="3737426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7C9321A-2B47-4E53-9904-54CC9BAF392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0" y="943811"/>
            <a:ext cx="2098409" cy="3737426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06463119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465048" y="1500591"/>
            <a:ext cx="1580694" cy="2573783"/>
            <a:chOff x="3347864" y="1043588"/>
            <a:chExt cx="2127894" cy="3464768"/>
          </a:xfrm>
        </p:grpSpPr>
        <p:grpSp>
          <p:nvGrpSpPr>
            <p:cNvPr id="5" name="Group 4"/>
            <p:cNvGrpSpPr/>
            <p:nvPr/>
          </p:nvGrpSpPr>
          <p:grpSpPr>
            <a:xfrm>
              <a:off x="3347864" y="1043588"/>
              <a:ext cx="1807516" cy="1944216"/>
              <a:chOff x="3347864" y="1043588"/>
              <a:chExt cx="1807516" cy="1944216"/>
            </a:xfrm>
          </p:grpSpPr>
          <p:sp>
            <p:nvSpPr>
              <p:cNvPr id="9" name="Up Arrow 8"/>
              <p:cNvSpPr/>
              <p:nvPr/>
            </p:nvSpPr>
            <p:spPr>
              <a:xfrm>
                <a:off x="3347864" y="1043588"/>
                <a:ext cx="864096" cy="1152128"/>
              </a:xfrm>
              <a:prstGeom prst="upArrow">
                <a:avLst>
                  <a:gd name="adj1" fmla="val 50000"/>
                  <a:gd name="adj2" fmla="val 68625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0" name="Block Arc 9"/>
              <p:cNvSpPr/>
              <p:nvPr/>
            </p:nvSpPr>
            <p:spPr>
              <a:xfrm rot="10800000">
                <a:off x="3571204" y="1403628"/>
                <a:ext cx="1584176" cy="1584176"/>
              </a:xfrm>
              <a:prstGeom prst="blockArc">
                <a:avLst>
                  <a:gd name="adj1" fmla="val 16074307"/>
                  <a:gd name="adj2" fmla="val 209627"/>
                  <a:gd name="adj3" fmla="val 27266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 rot="10800000">
              <a:off x="3668242" y="2564140"/>
              <a:ext cx="1807516" cy="1944216"/>
              <a:chOff x="3347864" y="1043588"/>
              <a:chExt cx="1807516" cy="1944216"/>
            </a:xfrm>
          </p:grpSpPr>
          <p:sp>
            <p:nvSpPr>
              <p:cNvPr id="7" name="Up Arrow 6"/>
              <p:cNvSpPr/>
              <p:nvPr/>
            </p:nvSpPr>
            <p:spPr>
              <a:xfrm>
                <a:off x="3347864" y="1043588"/>
                <a:ext cx="864096" cy="1152128"/>
              </a:xfrm>
              <a:prstGeom prst="upArrow">
                <a:avLst>
                  <a:gd name="adj1" fmla="val 50000"/>
                  <a:gd name="adj2" fmla="val 68625"/>
                </a:avLst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8" name="Block Arc 7"/>
              <p:cNvSpPr/>
              <p:nvPr/>
            </p:nvSpPr>
            <p:spPr>
              <a:xfrm rot="10800000">
                <a:off x="3571204" y="1403628"/>
                <a:ext cx="1584176" cy="1584176"/>
              </a:xfrm>
              <a:prstGeom prst="blockArc">
                <a:avLst>
                  <a:gd name="adj1" fmla="val 16074307"/>
                  <a:gd name="adj2" fmla="val 209627"/>
                  <a:gd name="adj3" fmla="val 27266"/>
                </a:avLst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grpSp>
        <p:nvGrpSpPr>
          <p:cNvPr id="13" name="Group 12"/>
          <p:cNvGrpSpPr/>
          <p:nvPr/>
        </p:nvGrpSpPr>
        <p:grpSpPr>
          <a:xfrm>
            <a:off x="5564492" y="2715766"/>
            <a:ext cx="3275856" cy="1912858"/>
            <a:chOff x="5436096" y="2435285"/>
            <a:chExt cx="3056376" cy="1912858"/>
          </a:xfrm>
        </p:grpSpPr>
        <p:sp>
          <p:nvSpPr>
            <p:cNvPr id="14" name="TextBox 13"/>
            <p:cNvSpPr txBox="1"/>
            <p:nvPr/>
          </p:nvSpPr>
          <p:spPr>
            <a:xfrm>
              <a:off x="5436096" y="2435285"/>
              <a:ext cx="2821707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ko-KR" altLang="en-US" sz="1400" b="1" dirty="0"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현존하는 매장관리 시스템 </a:t>
              </a:r>
              <a:br>
                <a:rPr lang="en-US" altLang="ko-KR" sz="1400" b="1" dirty="0"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</a:br>
              <a:r>
                <a:rPr lang="ko-KR" altLang="en-US" sz="1400" b="1" dirty="0"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매출 규모 시장 조사</a:t>
              </a:r>
              <a:endPara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436097" y="2963148"/>
              <a:ext cx="3056375" cy="138499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171450" indent="-171450">
                <a:lnSpc>
                  <a:spcPct val="150000"/>
                </a:lnSpc>
                <a:buFontTx/>
                <a:buChar char="-"/>
              </a:pPr>
              <a:r>
                <a:rPr lang="ko-KR" altLang="en-US" sz="1200" dirty="0" err="1"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기켄트라스템</a:t>
              </a:r>
              <a:r>
                <a:rPr lang="ko-KR" altLang="en-US" sz="1200" dirty="0"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 </a:t>
              </a:r>
              <a:r>
                <a:rPr lang="en-US" altLang="ko-KR" sz="1200" dirty="0"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(</a:t>
              </a:r>
              <a:r>
                <a:rPr lang="ko-KR" altLang="en-US" sz="1200" dirty="0"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방문 고객 집계 </a:t>
              </a:r>
              <a:r>
                <a:rPr lang="en-US" altLang="ko-KR" sz="1200" dirty="0"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IoT</a:t>
              </a:r>
              <a:r>
                <a:rPr lang="ko-KR" altLang="en-US" sz="1200" dirty="0"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 시스템</a:t>
              </a:r>
              <a:r>
                <a:rPr lang="en-US" altLang="ko-KR" sz="1200" dirty="0"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)</a:t>
              </a:r>
            </a:p>
            <a:p>
              <a:pPr marL="171450" indent="-171450">
                <a:lnSpc>
                  <a:spcPct val="150000"/>
                </a:lnSpc>
                <a:buFontTx/>
                <a:buChar char="-"/>
              </a:pPr>
              <a:r>
                <a:rPr lang="ko-KR" altLang="en-US" sz="1200" dirty="0"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알밤 </a:t>
              </a:r>
              <a:r>
                <a:rPr lang="en-US" altLang="ko-KR" sz="1200" dirty="0"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(</a:t>
              </a:r>
              <a:r>
                <a:rPr lang="ko-KR" altLang="en-US" sz="1200" dirty="0"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직원 근태 관리 어플</a:t>
              </a:r>
              <a:r>
                <a:rPr lang="en-US" altLang="ko-KR" sz="1200" dirty="0"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)</a:t>
              </a:r>
            </a:p>
            <a:p>
              <a:pPr marL="171450" indent="-171450">
                <a:lnSpc>
                  <a:spcPct val="150000"/>
                </a:lnSpc>
                <a:buFontTx/>
                <a:buChar char="-"/>
              </a:pPr>
              <a:r>
                <a:rPr lang="en-US" altLang="ko-KR" sz="1200" dirty="0" err="1"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PayCheck</a:t>
              </a:r>
              <a:r>
                <a:rPr lang="ko-KR" altLang="en-US" sz="1200" dirty="0"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 </a:t>
              </a:r>
              <a:r>
                <a:rPr lang="en-US" altLang="ko-KR" sz="1200" dirty="0"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(</a:t>
              </a:r>
              <a:r>
                <a:rPr lang="ko-KR" altLang="en-US" sz="1200" dirty="0"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직원 급여 관리 어플</a:t>
              </a:r>
              <a:r>
                <a:rPr lang="en-US" altLang="ko-KR" sz="1200" dirty="0"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)</a:t>
              </a:r>
              <a:br>
                <a:rPr lang="en-US" altLang="ko-KR" sz="1200" dirty="0"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</a:br>
              <a:endPara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endParaRPr>
            </a:p>
            <a:p>
              <a:r>
                <a:rPr lang="ko-KR" altLang="en-US" sz="1200" dirty="0"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예상 시장규모</a:t>
              </a:r>
              <a:r>
                <a:rPr lang="en-US" altLang="ko-KR" sz="1200" dirty="0"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:  </a:t>
              </a:r>
              <a:r>
                <a:rPr lang="ko-KR" altLang="en-US" sz="1200" dirty="0"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연간 </a:t>
              </a:r>
              <a:r>
                <a:rPr lang="en-US" altLang="ko-KR" sz="1200" b="1" dirty="0"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9</a:t>
              </a:r>
              <a:r>
                <a:rPr lang="ko-KR" altLang="en-US" sz="1200" b="1" dirty="0"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억 </a:t>
              </a:r>
              <a:r>
                <a:rPr lang="en-US" altLang="ko-KR" sz="1200" b="1" dirty="0"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+ @</a:t>
              </a:r>
            </a:p>
          </p:txBody>
        </p:sp>
      </p:grpSp>
      <p:sp>
        <p:nvSpPr>
          <p:cNvPr id="16" name="Oval 15"/>
          <p:cNvSpPr/>
          <p:nvPr/>
        </p:nvSpPr>
        <p:spPr>
          <a:xfrm>
            <a:off x="5708507" y="1995686"/>
            <a:ext cx="576064" cy="57606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179512" y="1205329"/>
            <a:ext cx="2827910" cy="1519831"/>
            <a:chOff x="5436097" y="3211229"/>
            <a:chExt cx="2827910" cy="1519831"/>
          </a:xfrm>
        </p:grpSpPr>
        <p:sp>
          <p:nvSpPr>
            <p:cNvPr id="18" name="TextBox 17"/>
            <p:cNvSpPr txBox="1"/>
            <p:nvPr/>
          </p:nvSpPr>
          <p:spPr>
            <a:xfrm>
              <a:off x="5442300" y="4207840"/>
              <a:ext cx="2821707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ko-KR" altLang="en-US" sz="1400" b="1" dirty="0"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프랜차이즈 매장 증가로 인한</a:t>
              </a:r>
              <a:endPara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endParaRPr>
            </a:p>
            <a:p>
              <a:pPr algn="r"/>
              <a:r>
                <a:rPr lang="ko-KR" altLang="en-US" sz="1400" b="1" dirty="0"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시장 규모 증가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436097" y="3211229"/>
              <a:ext cx="2821707" cy="88883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ko-KR" altLang="en-US" sz="1200" dirty="0"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프랜차이즈 사업체 </a:t>
              </a:r>
              <a:r>
                <a:rPr lang="en-US" altLang="ko-KR" sz="1200" dirty="0"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: 4268</a:t>
              </a:r>
              <a:r>
                <a:rPr lang="ko-KR" altLang="en-US" sz="1200" dirty="0"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개</a:t>
              </a:r>
              <a:r>
                <a:rPr lang="en-US" altLang="ko-KR" sz="1200" dirty="0"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, </a:t>
              </a:r>
              <a:r>
                <a:rPr lang="ko-KR" altLang="en-US" sz="1200" dirty="0"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연 </a:t>
              </a:r>
              <a:r>
                <a:rPr lang="en-US" altLang="ko-KR" sz="1200" dirty="0"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9.2%</a:t>
              </a:r>
            </a:p>
            <a:p>
              <a:pPr algn="r">
                <a:lnSpc>
                  <a:spcPct val="150000"/>
                </a:lnSpc>
              </a:pPr>
              <a:r>
                <a:rPr lang="ko-KR" altLang="en-US" sz="1200" dirty="0"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브랜드 </a:t>
              </a:r>
              <a:r>
                <a:rPr lang="en-US" altLang="ko-KR" sz="1200" dirty="0"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: 5273</a:t>
              </a:r>
              <a:r>
                <a:rPr lang="ko-KR" altLang="en-US" sz="1200" dirty="0"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개</a:t>
              </a:r>
              <a:r>
                <a:rPr lang="en-US" altLang="ko-KR" sz="1200" dirty="0"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, </a:t>
              </a:r>
              <a:r>
                <a:rPr lang="ko-KR" altLang="en-US" sz="1200" dirty="0"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연 </a:t>
              </a:r>
              <a:r>
                <a:rPr lang="en-US" altLang="ko-KR" sz="1200" dirty="0"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8.9%</a:t>
              </a:r>
              <a:br>
                <a:rPr lang="en-US" altLang="ko-KR" sz="1200" dirty="0"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</a:br>
              <a:r>
                <a:rPr lang="ko-KR" altLang="en-US" sz="1200" dirty="0"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 가맹점 수</a:t>
              </a:r>
              <a:r>
                <a:rPr lang="en-US" altLang="ko-KR" sz="1200" dirty="0"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: </a:t>
              </a:r>
              <a:r>
                <a:rPr lang="ko-KR" altLang="en-US" sz="1200" dirty="0"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현 </a:t>
              </a:r>
              <a:r>
                <a:rPr lang="en-US" altLang="ko-KR" sz="1200" dirty="0"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21.9</a:t>
              </a:r>
              <a:r>
                <a:rPr lang="ko-KR" altLang="en-US" sz="1200" dirty="0"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만개</a:t>
              </a:r>
              <a:r>
                <a:rPr lang="en-US" altLang="ko-KR" sz="1200" dirty="0"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, </a:t>
              </a:r>
              <a:r>
                <a:rPr lang="ko-KR" altLang="en-US" sz="1200" dirty="0"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연 </a:t>
              </a:r>
              <a:r>
                <a:rPr lang="en-US" altLang="ko-KR" sz="1200" dirty="0"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11%</a:t>
              </a:r>
            </a:p>
          </p:txBody>
        </p:sp>
      </p:grpSp>
      <p:sp>
        <p:nvSpPr>
          <p:cNvPr id="20" name="Oval 19"/>
          <p:cNvSpPr/>
          <p:nvPr/>
        </p:nvSpPr>
        <p:spPr>
          <a:xfrm>
            <a:off x="2252123" y="2801442"/>
            <a:ext cx="576064" cy="57606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85D8D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Block Arc 11">
            <a:extLst>
              <a:ext uri="{FF2B5EF4-FFF2-40B4-BE49-F238E27FC236}">
                <a16:creationId xmlns:a16="http://schemas.microsoft.com/office/drawing/2014/main" id="{8BCFFE58-8ADF-4219-8DD7-91B98F18150B}"/>
              </a:ext>
            </a:extLst>
          </p:cNvPr>
          <p:cNvSpPr/>
          <p:nvPr/>
        </p:nvSpPr>
        <p:spPr>
          <a:xfrm rot="10800000">
            <a:off x="5887785" y="2089372"/>
            <a:ext cx="217507" cy="353911"/>
          </a:xfrm>
          <a:custGeom>
            <a:avLst/>
            <a:gdLst/>
            <a:ahLst/>
            <a:cxnLst/>
            <a:rect l="l" t="t" r="r" b="b"/>
            <a:pathLst>
              <a:path w="3636337" h="7138182">
                <a:moveTo>
                  <a:pt x="1563551" y="3029061"/>
                </a:moveTo>
                <a:lnTo>
                  <a:pt x="1563551" y="1171769"/>
                </a:lnTo>
                <a:cubicBezTo>
                  <a:pt x="1444523" y="1201084"/>
                  <a:pt x="1330799" y="1254073"/>
                  <a:pt x="1228219" y="1328453"/>
                </a:cubicBezTo>
                <a:cubicBezTo>
                  <a:pt x="927220" y="1546705"/>
                  <a:pt x="771440" y="1913395"/>
                  <a:pt x="823311" y="2281559"/>
                </a:cubicBezTo>
                <a:cubicBezTo>
                  <a:pt x="886035" y="2761950"/>
                  <a:pt x="1181988" y="2923981"/>
                  <a:pt x="1563551" y="3029061"/>
                </a:cubicBezTo>
                <a:close/>
                <a:moveTo>
                  <a:pt x="2056123" y="5971053"/>
                </a:moveTo>
                <a:cubicBezTo>
                  <a:pt x="2180706" y="5941789"/>
                  <a:pt x="2300029" y="5887431"/>
                  <a:pt x="2407191" y="5809729"/>
                </a:cubicBezTo>
                <a:cubicBezTo>
                  <a:pt x="2708190" y="5591477"/>
                  <a:pt x="2863970" y="5224787"/>
                  <a:pt x="2812099" y="4856623"/>
                </a:cubicBezTo>
                <a:cubicBezTo>
                  <a:pt x="2712300" y="4365494"/>
                  <a:pt x="2419393" y="4148018"/>
                  <a:pt x="2056123" y="4007016"/>
                </a:cubicBezTo>
                <a:close/>
                <a:moveTo>
                  <a:pt x="2056123" y="7138182"/>
                </a:moveTo>
                <a:lnTo>
                  <a:pt x="1563551" y="7138182"/>
                </a:lnTo>
                <a:lnTo>
                  <a:pt x="1563551" y="6796553"/>
                </a:lnTo>
                <a:cubicBezTo>
                  <a:pt x="1376287" y="6771102"/>
                  <a:pt x="1191751" y="6715291"/>
                  <a:pt x="1016794" y="6629471"/>
                </a:cubicBezTo>
                <a:cubicBezTo>
                  <a:pt x="412303" y="6332946"/>
                  <a:pt x="21102" y="5726704"/>
                  <a:pt x="0" y="5053734"/>
                </a:cubicBezTo>
                <a:lnTo>
                  <a:pt x="813973" y="5028205"/>
                </a:lnTo>
                <a:cubicBezTo>
                  <a:pt x="825624" y="5399818"/>
                  <a:pt x="1041643" y="5734588"/>
                  <a:pt x="1375441" y="5898325"/>
                </a:cubicBezTo>
                <a:cubicBezTo>
                  <a:pt x="1436179" y="5928119"/>
                  <a:pt x="1499008" y="5951362"/>
                  <a:pt x="1563551" y="5965918"/>
                </a:cubicBezTo>
                <a:lnTo>
                  <a:pt x="1563551" y="3847635"/>
                </a:lnTo>
                <a:cubicBezTo>
                  <a:pt x="920238" y="3662345"/>
                  <a:pt x="233045" y="3450393"/>
                  <a:pt x="16852" y="2382091"/>
                </a:cubicBezTo>
                <a:cubicBezTo>
                  <a:pt x="-73403" y="1719933"/>
                  <a:pt x="208577" y="1061859"/>
                  <a:pt x="750173" y="669157"/>
                </a:cubicBezTo>
                <a:cubicBezTo>
                  <a:pt x="994931" y="491686"/>
                  <a:pt x="1274723" y="381458"/>
                  <a:pt x="1563551" y="341319"/>
                </a:cubicBezTo>
                <a:lnTo>
                  <a:pt x="1563551" y="0"/>
                </a:lnTo>
                <a:lnTo>
                  <a:pt x="2056123" y="0"/>
                </a:lnTo>
                <a:lnTo>
                  <a:pt x="2056123" y="339268"/>
                </a:lnTo>
                <a:cubicBezTo>
                  <a:pt x="2248752" y="363969"/>
                  <a:pt x="2438747" y="420481"/>
                  <a:pt x="2618616" y="508711"/>
                </a:cubicBezTo>
                <a:cubicBezTo>
                  <a:pt x="3223107" y="805237"/>
                  <a:pt x="3614308" y="1411478"/>
                  <a:pt x="3635410" y="2084448"/>
                </a:cubicBezTo>
                <a:lnTo>
                  <a:pt x="2821437" y="2109978"/>
                </a:lnTo>
                <a:cubicBezTo>
                  <a:pt x="2809786" y="1738364"/>
                  <a:pt x="2593767" y="1403594"/>
                  <a:pt x="2259969" y="1239857"/>
                </a:cubicBezTo>
                <a:cubicBezTo>
                  <a:pt x="2194243" y="1207617"/>
                  <a:pt x="2126069" y="1183046"/>
                  <a:pt x="2056123" y="1168235"/>
                </a:cubicBezTo>
                <a:lnTo>
                  <a:pt x="2056123" y="3150890"/>
                </a:lnTo>
                <a:cubicBezTo>
                  <a:pt x="2675271" y="3303511"/>
                  <a:pt x="3347939" y="3564428"/>
                  <a:pt x="3618512" y="4743007"/>
                </a:cubicBezTo>
                <a:cubicBezTo>
                  <a:pt x="3712448" y="5409725"/>
                  <a:pt x="3430336" y="6073786"/>
                  <a:pt x="2885237" y="6469025"/>
                </a:cubicBezTo>
                <a:cubicBezTo>
                  <a:pt x="2636047" y="6649712"/>
                  <a:pt x="2350538" y="6760700"/>
                  <a:pt x="2056123" y="679874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Rectangle 7">
            <a:extLst>
              <a:ext uri="{FF2B5EF4-FFF2-40B4-BE49-F238E27FC236}">
                <a16:creationId xmlns:a16="http://schemas.microsoft.com/office/drawing/2014/main" id="{8B72496D-0E40-4DE9-9941-A90DFB3541B4}"/>
              </a:ext>
            </a:extLst>
          </p:cNvPr>
          <p:cNvSpPr/>
          <p:nvPr/>
        </p:nvSpPr>
        <p:spPr>
          <a:xfrm>
            <a:off x="2390719" y="2926446"/>
            <a:ext cx="322040" cy="32204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3693C3F-44A6-43F0-ACA6-E74459374530}"/>
              </a:ext>
            </a:extLst>
          </p:cNvPr>
          <p:cNvSpPr/>
          <p:nvPr/>
        </p:nvSpPr>
        <p:spPr>
          <a:xfrm>
            <a:off x="395536" y="514388"/>
            <a:ext cx="3456384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사업화 전략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7798704-CAEA-4A3F-9280-C9958381846C}"/>
              </a:ext>
            </a:extLst>
          </p:cNvPr>
          <p:cNvSpPr/>
          <p:nvPr/>
        </p:nvSpPr>
        <p:spPr>
          <a:xfrm>
            <a:off x="349817" y="-82277"/>
            <a:ext cx="45719" cy="908098"/>
          </a:xfrm>
          <a:prstGeom prst="rect">
            <a:avLst/>
          </a:prstGeom>
          <a:gradFill>
            <a:gsLst>
              <a:gs pos="0">
                <a:srgbClr val="42CBA1"/>
              </a:gs>
              <a:gs pos="50000">
                <a:srgbClr val="337FB1"/>
              </a:gs>
              <a:gs pos="100000">
                <a:srgbClr val="284763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21" name="사다리꼴 20">
            <a:extLst>
              <a:ext uri="{FF2B5EF4-FFF2-40B4-BE49-F238E27FC236}">
                <a16:creationId xmlns:a16="http://schemas.microsoft.com/office/drawing/2014/main" id="{BFE41C5A-010A-410F-AE49-90699EA02F1D}"/>
              </a:ext>
            </a:extLst>
          </p:cNvPr>
          <p:cNvSpPr/>
          <p:nvPr/>
        </p:nvSpPr>
        <p:spPr>
          <a:xfrm rot="5400000">
            <a:off x="4544035" y="537670"/>
            <a:ext cx="56438" cy="9144508"/>
          </a:xfrm>
          <a:prstGeom prst="trapezoid">
            <a:avLst>
              <a:gd name="adj" fmla="val 0"/>
            </a:avLst>
          </a:prstGeom>
          <a:gradFill>
            <a:gsLst>
              <a:gs pos="0">
                <a:srgbClr val="42CBA1"/>
              </a:gs>
              <a:gs pos="50000">
                <a:srgbClr val="337FB1"/>
              </a:gs>
              <a:gs pos="100000">
                <a:srgbClr val="284763"/>
              </a:gs>
            </a:gsLst>
            <a:lin ang="5400000" scaled="0"/>
          </a:gra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27233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-38048" y="3651870"/>
            <a:ext cx="9144000" cy="576064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 algn="ctr">
              <a:lnSpc>
                <a:spcPct val="130000"/>
              </a:lnSpc>
              <a:buNone/>
            </a:pPr>
            <a:r>
              <a:rPr lang="en-US" altLang="ko-KR" sz="2400" b="1" dirty="0">
                <a:solidFill>
                  <a:srgbClr val="3284E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IoT</a:t>
            </a:r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2400" b="1" dirty="0">
                <a:solidFill>
                  <a:srgbClr val="3284E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Big Data</a:t>
            </a:r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와의 연계</a:t>
            </a:r>
            <a:b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2400" b="1" dirty="0">
                <a:solidFill>
                  <a:srgbClr val="3284E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솔루션 판매</a:t>
            </a:r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400" b="1" dirty="0">
                <a:solidFill>
                  <a:srgbClr val="3284E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컨설팅업</a:t>
            </a:r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으로 전환</a:t>
            </a:r>
          </a:p>
        </p:txBody>
      </p:sp>
      <p:cxnSp>
        <p:nvCxnSpPr>
          <p:cNvPr id="4" name="Straight Arrow Connector 3"/>
          <p:cNvCxnSpPr>
            <a:cxnSpLocks/>
            <a:endCxn id="8" idx="3"/>
          </p:cNvCxnSpPr>
          <p:nvPr/>
        </p:nvCxnSpPr>
        <p:spPr>
          <a:xfrm flipV="1">
            <a:off x="4577218" y="1442743"/>
            <a:ext cx="1577239" cy="470078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>
            <a:cxnSpLocks/>
          </p:cNvCxnSpPr>
          <p:nvPr/>
        </p:nvCxnSpPr>
        <p:spPr>
          <a:xfrm flipV="1">
            <a:off x="4577217" y="1678519"/>
            <a:ext cx="2570412" cy="234302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cxnSpLocks/>
            <a:endCxn id="11" idx="2"/>
          </p:cNvCxnSpPr>
          <p:nvPr/>
        </p:nvCxnSpPr>
        <p:spPr>
          <a:xfrm>
            <a:off x="4569903" y="1912822"/>
            <a:ext cx="2812322" cy="494066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cxnSpLocks/>
            <a:endCxn id="10" idx="2"/>
          </p:cNvCxnSpPr>
          <p:nvPr/>
        </p:nvCxnSpPr>
        <p:spPr>
          <a:xfrm>
            <a:off x="4577217" y="1912822"/>
            <a:ext cx="1887016" cy="953347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6026943" y="699542"/>
            <a:ext cx="870714" cy="870714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Oval 9"/>
          <p:cNvSpPr/>
          <p:nvPr/>
        </p:nvSpPr>
        <p:spPr>
          <a:xfrm>
            <a:off x="6464233" y="2486197"/>
            <a:ext cx="759942" cy="75994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7382225" y="1716822"/>
            <a:ext cx="1380131" cy="138013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9" name="Straight Arrow Connector 18"/>
          <p:cNvCxnSpPr>
            <a:cxnSpLocks/>
          </p:cNvCxnSpPr>
          <p:nvPr/>
        </p:nvCxnSpPr>
        <p:spPr>
          <a:xfrm flipH="1" flipV="1">
            <a:off x="3216889" y="1091987"/>
            <a:ext cx="1349896" cy="820835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24" idx="3"/>
          </p:cNvCxnSpPr>
          <p:nvPr/>
        </p:nvCxnSpPr>
        <p:spPr>
          <a:xfrm flipH="1" flipV="1">
            <a:off x="1996371" y="1678519"/>
            <a:ext cx="2570412" cy="234302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26" idx="2"/>
          </p:cNvCxnSpPr>
          <p:nvPr/>
        </p:nvCxnSpPr>
        <p:spPr>
          <a:xfrm flipH="1">
            <a:off x="1761777" y="1912822"/>
            <a:ext cx="2812322" cy="494066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cxnSpLocks/>
          </p:cNvCxnSpPr>
          <p:nvPr/>
        </p:nvCxnSpPr>
        <p:spPr>
          <a:xfrm flipH="1">
            <a:off x="2679768" y="1912822"/>
            <a:ext cx="1887016" cy="953347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 flipH="1">
            <a:off x="1235425" y="917573"/>
            <a:ext cx="891504" cy="89150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Oval 25"/>
          <p:cNvSpPr/>
          <p:nvPr/>
        </p:nvSpPr>
        <p:spPr>
          <a:xfrm flipH="1">
            <a:off x="381646" y="1716822"/>
            <a:ext cx="1380131" cy="1380131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Oval 33"/>
          <p:cNvSpPr/>
          <p:nvPr/>
        </p:nvSpPr>
        <p:spPr>
          <a:xfrm>
            <a:off x="3585160" y="1081937"/>
            <a:ext cx="1897587" cy="1897587"/>
          </a:xfrm>
          <a:prstGeom prst="ellipse">
            <a:avLst/>
          </a:prstGeom>
          <a:solidFill>
            <a:srgbClr val="F6F6F6"/>
          </a:solidFill>
          <a:ln w="38100">
            <a:solidFill>
              <a:srgbClr val="3284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Rectangle 9">
            <a:extLst>
              <a:ext uri="{FF2B5EF4-FFF2-40B4-BE49-F238E27FC236}">
                <a16:creationId xmlns:a16="http://schemas.microsoft.com/office/drawing/2014/main" id="{00608C06-ABB2-4AC6-A093-7E44035747DF}"/>
              </a:ext>
            </a:extLst>
          </p:cNvPr>
          <p:cNvSpPr/>
          <p:nvPr/>
        </p:nvSpPr>
        <p:spPr>
          <a:xfrm>
            <a:off x="6645290" y="2660690"/>
            <a:ext cx="371782" cy="371178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9641DF55-94F0-4DAE-94B0-D660D6C99F0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4883" y="440536"/>
            <a:ext cx="1047209" cy="1047209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81199857-91C4-4904-B81B-7ED42335A2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6669" y="589971"/>
            <a:ext cx="1048836" cy="1054706"/>
          </a:xfrm>
          <a:prstGeom prst="rect">
            <a:avLst/>
          </a:prstGeom>
          <a:noFill/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A037C2A4-9743-49E9-8134-1690E760CE7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4339" y="942065"/>
            <a:ext cx="917992" cy="917992"/>
          </a:xfrm>
          <a:prstGeom prst="ellipse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77C0CE57-ECEC-40EB-BF57-F23BB7586DB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1737" y="2546981"/>
            <a:ext cx="751731" cy="751731"/>
          </a:xfrm>
          <a:prstGeom prst="ellipse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B88476CD-612C-463A-BBA5-99D4A525CE7F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8248" y="2182659"/>
            <a:ext cx="1187517" cy="463099"/>
          </a:xfrm>
          <a:prstGeom prst="rect">
            <a:avLst/>
          </a:prstGeom>
        </p:spPr>
      </p:pic>
      <p:pic>
        <p:nvPicPr>
          <p:cNvPr id="53" name="그림 52">
            <a:extLst>
              <a:ext uri="{FF2B5EF4-FFF2-40B4-BE49-F238E27FC236}">
                <a16:creationId xmlns:a16="http://schemas.microsoft.com/office/drawing/2014/main" id="{6266683B-84F7-4A95-889B-E1D520D365F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463" y="1996048"/>
            <a:ext cx="863558" cy="85193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A0172E7-45B9-4ECC-B2A1-E6FD0B2A7B4F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9048" y="917866"/>
            <a:ext cx="891000" cy="891000"/>
          </a:xfrm>
          <a:prstGeom prst="ellipse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8325EFE1-249B-4ACF-B518-5595BFD954EF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589"/>
          <a:stretch/>
        </p:blipFill>
        <p:spPr>
          <a:xfrm>
            <a:off x="4126424" y="1340186"/>
            <a:ext cx="805753" cy="831357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ADCB25D6-C70A-4BF1-89D2-7A11F08101FC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33"/>
          <a:stretch/>
        </p:blipFill>
        <p:spPr>
          <a:xfrm>
            <a:off x="3696220" y="2068980"/>
            <a:ext cx="1669617" cy="50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37003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사다리꼴 50">
            <a:extLst>
              <a:ext uri="{FF2B5EF4-FFF2-40B4-BE49-F238E27FC236}">
                <a16:creationId xmlns:a16="http://schemas.microsoft.com/office/drawing/2014/main" id="{D8AC0371-14D2-4C0D-A310-6AEEA17AA644}"/>
              </a:ext>
            </a:extLst>
          </p:cNvPr>
          <p:cNvSpPr/>
          <p:nvPr/>
        </p:nvSpPr>
        <p:spPr>
          <a:xfrm rot="5400000">
            <a:off x="4525486" y="543027"/>
            <a:ext cx="56438" cy="9144508"/>
          </a:xfrm>
          <a:prstGeom prst="trapezoid">
            <a:avLst>
              <a:gd name="adj" fmla="val 0"/>
            </a:avLst>
          </a:prstGeom>
          <a:gradFill>
            <a:gsLst>
              <a:gs pos="0">
                <a:srgbClr val="42CBA1"/>
              </a:gs>
              <a:gs pos="50000">
                <a:srgbClr val="337FB1"/>
              </a:gs>
              <a:gs pos="100000">
                <a:srgbClr val="284763"/>
              </a:gs>
            </a:gsLst>
            <a:lin ang="5400000" scaled="0"/>
          </a:gra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31BF8BEE-3987-454B-A168-AB7EF52986BF}"/>
              </a:ext>
            </a:extLst>
          </p:cNvPr>
          <p:cNvSpPr/>
          <p:nvPr/>
        </p:nvSpPr>
        <p:spPr>
          <a:xfrm>
            <a:off x="395536" y="514388"/>
            <a:ext cx="3456384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리뷰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2586B899-BC8B-4ADA-80D4-DC107CFEE11F}"/>
              </a:ext>
            </a:extLst>
          </p:cNvPr>
          <p:cNvSpPr/>
          <p:nvPr/>
        </p:nvSpPr>
        <p:spPr>
          <a:xfrm>
            <a:off x="349817" y="-82277"/>
            <a:ext cx="45719" cy="908098"/>
          </a:xfrm>
          <a:prstGeom prst="rect">
            <a:avLst/>
          </a:prstGeom>
          <a:gradFill>
            <a:gsLst>
              <a:gs pos="0">
                <a:srgbClr val="42CBA1"/>
              </a:gs>
              <a:gs pos="50000">
                <a:srgbClr val="337FB1"/>
              </a:gs>
              <a:gs pos="100000">
                <a:srgbClr val="284763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 dirty="0">
              <a:solidFill>
                <a:prstClr val="white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7501272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54D8B0ED-76D7-4007-97D8-0B519F872724}"/>
              </a:ext>
            </a:extLst>
          </p:cNvPr>
          <p:cNvSpPr/>
          <p:nvPr/>
        </p:nvSpPr>
        <p:spPr>
          <a:xfrm>
            <a:off x="0" y="1108884"/>
            <a:ext cx="9144000" cy="28122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사다리꼴 50">
            <a:extLst>
              <a:ext uri="{FF2B5EF4-FFF2-40B4-BE49-F238E27FC236}">
                <a16:creationId xmlns:a16="http://schemas.microsoft.com/office/drawing/2014/main" id="{D8AC0371-14D2-4C0D-A310-6AEEA17AA644}"/>
              </a:ext>
            </a:extLst>
          </p:cNvPr>
          <p:cNvSpPr/>
          <p:nvPr/>
        </p:nvSpPr>
        <p:spPr>
          <a:xfrm rot="5400000">
            <a:off x="4525486" y="543027"/>
            <a:ext cx="56438" cy="9144508"/>
          </a:xfrm>
          <a:prstGeom prst="trapezoid">
            <a:avLst>
              <a:gd name="adj" fmla="val 0"/>
            </a:avLst>
          </a:prstGeom>
          <a:gradFill>
            <a:gsLst>
              <a:gs pos="0">
                <a:srgbClr val="42CBA1"/>
              </a:gs>
              <a:gs pos="50000">
                <a:srgbClr val="337FB1"/>
              </a:gs>
              <a:gs pos="100000">
                <a:srgbClr val="284763"/>
              </a:gs>
            </a:gsLst>
            <a:lin ang="5400000" scaled="0"/>
          </a:gra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31BF8BEE-3987-454B-A168-AB7EF52986BF}"/>
              </a:ext>
            </a:extLst>
          </p:cNvPr>
          <p:cNvSpPr/>
          <p:nvPr/>
        </p:nvSpPr>
        <p:spPr>
          <a:xfrm>
            <a:off x="395536" y="514388"/>
            <a:ext cx="3456384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b="1" dirty="0">
                <a:solidFill>
                  <a:srgbClr val="59595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후기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2586B899-BC8B-4ADA-80D4-DC107CFEE11F}"/>
              </a:ext>
            </a:extLst>
          </p:cNvPr>
          <p:cNvSpPr/>
          <p:nvPr/>
        </p:nvSpPr>
        <p:spPr>
          <a:xfrm>
            <a:off x="349817" y="-82277"/>
            <a:ext cx="45719" cy="908098"/>
          </a:xfrm>
          <a:prstGeom prst="rect">
            <a:avLst/>
          </a:prstGeom>
          <a:gradFill>
            <a:gsLst>
              <a:gs pos="0">
                <a:srgbClr val="42CBA1"/>
              </a:gs>
              <a:gs pos="50000">
                <a:srgbClr val="337FB1"/>
              </a:gs>
              <a:gs pos="100000">
                <a:srgbClr val="284763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 dirty="0">
              <a:solidFill>
                <a:prstClr val="white"/>
              </a:solidFill>
              <a:latin typeface="Arial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0E6274AD-F990-4FE6-8CB2-FC91E8A0AA7F}"/>
              </a:ext>
            </a:extLst>
          </p:cNvPr>
          <p:cNvGrpSpPr/>
          <p:nvPr/>
        </p:nvGrpSpPr>
        <p:grpSpPr>
          <a:xfrm>
            <a:off x="755576" y="915566"/>
            <a:ext cx="936104" cy="994835"/>
            <a:chOff x="928589" y="1144866"/>
            <a:chExt cx="936104" cy="994835"/>
          </a:xfrm>
        </p:grpSpPr>
        <p:sp>
          <p:nvSpPr>
            <p:cNvPr id="10" name="Oval 9"/>
            <p:cNvSpPr/>
            <p:nvPr/>
          </p:nvSpPr>
          <p:spPr>
            <a:xfrm rot="16200000">
              <a:off x="899223" y="1174232"/>
              <a:ext cx="994835" cy="936104"/>
            </a:xfrm>
            <a:prstGeom prst="hexagon">
              <a:avLst/>
            </a:prstGeom>
            <a:solidFill>
              <a:srgbClr val="315879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ABC3799D-1126-47AC-8A16-3CC434F70A50}"/>
                </a:ext>
              </a:extLst>
            </p:cNvPr>
            <p:cNvSpPr txBox="1"/>
            <p:nvPr/>
          </p:nvSpPr>
          <p:spPr>
            <a:xfrm>
              <a:off x="1032344" y="1428253"/>
              <a:ext cx="7285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solidFill>
                    <a:schemeClr val="l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윤영</a:t>
              </a: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2BBC8236-3709-4146-A59E-E48EADFB79DE}"/>
              </a:ext>
            </a:extLst>
          </p:cNvPr>
          <p:cNvGrpSpPr/>
          <p:nvPr/>
        </p:nvGrpSpPr>
        <p:grpSpPr>
          <a:xfrm>
            <a:off x="1331640" y="1677208"/>
            <a:ext cx="936104" cy="994835"/>
            <a:chOff x="2527103" y="1144866"/>
            <a:chExt cx="936104" cy="994835"/>
          </a:xfrm>
        </p:grpSpPr>
        <p:sp>
          <p:nvSpPr>
            <p:cNvPr id="11" name="Oval 10"/>
            <p:cNvSpPr/>
            <p:nvPr/>
          </p:nvSpPr>
          <p:spPr>
            <a:xfrm rot="16200000">
              <a:off x="2497737" y="1174232"/>
              <a:ext cx="994835" cy="936104"/>
            </a:xfrm>
            <a:prstGeom prst="hexagon">
              <a:avLst/>
            </a:prstGeom>
            <a:solidFill>
              <a:srgbClr val="35709A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BE229D9F-EFAC-4ABB-9700-FD53B6215EA1}"/>
                </a:ext>
              </a:extLst>
            </p:cNvPr>
            <p:cNvSpPr txBox="1"/>
            <p:nvPr/>
          </p:nvSpPr>
          <p:spPr>
            <a:xfrm>
              <a:off x="2630858" y="1436446"/>
              <a:ext cx="7285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solidFill>
                    <a:schemeClr val="l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찬영</a:t>
              </a: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A4DCE409-4E21-4371-B19B-85DEC82BE473}"/>
              </a:ext>
            </a:extLst>
          </p:cNvPr>
          <p:cNvGrpSpPr/>
          <p:nvPr/>
        </p:nvGrpSpPr>
        <p:grpSpPr>
          <a:xfrm>
            <a:off x="755576" y="2436819"/>
            <a:ext cx="936104" cy="994835"/>
            <a:chOff x="4125616" y="1144866"/>
            <a:chExt cx="936104" cy="994835"/>
          </a:xfrm>
        </p:grpSpPr>
        <p:sp>
          <p:nvSpPr>
            <p:cNvPr id="12" name="Oval 11"/>
            <p:cNvSpPr/>
            <p:nvPr/>
          </p:nvSpPr>
          <p:spPr>
            <a:xfrm rot="16200000">
              <a:off x="4096250" y="1174232"/>
              <a:ext cx="994835" cy="936104"/>
            </a:xfrm>
            <a:prstGeom prst="hexagon">
              <a:avLst/>
            </a:prstGeom>
            <a:solidFill>
              <a:srgbClr val="3D96BA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C5290456-D649-45E5-9DFD-A8672E75770E}"/>
                </a:ext>
              </a:extLst>
            </p:cNvPr>
            <p:cNvSpPr txBox="1"/>
            <p:nvPr/>
          </p:nvSpPr>
          <p:spPr>
            <a:xfrm>
              <a:off x="4229371" y="1428253"/>
              <a:ext cx="7285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solidFill>
                    <a:schemeClr val="l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연진</a:t>
              </a: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3347ED9D-E923-40FD-94DB-499939FA1050}"/>
              </a:ext>
            </a:extLst>
          </p:cNvPr>
          <p:cNvGrpSpPr/>
          <p:nvPr/>
        </p:nvGrpSpPr>
        <p:grpSpPr>
          <a:xfrm>
            <a:off x="1331640" y="3196279"/>
            <a:ext cx="936104" cy="994835"/>
            <a:chOff x="5724128" y="1144866"/>
            <a:chExt cx="936104" cy="994835"/>
          </a:xfrm>
        </p:grpSpPr>
        <p:sp>
          <p:nvSpPr>
            <p:cNvPr id="13" name="Oval 12"/>
            <p:cNvSpPr/>
            <p:nvPr/>
          </p:nvSpPr>
          <p:spPr>
            <a:xfrm rot="16200000">
              <a:off x="5694762" y="1174232"/>
              <a:ext cx="994835" cy="936104"/>
            </a:xfrm>
            <a:prstGeom prst="hexagon">
              <a:avLst/>
            </a:prstGeom>
            <a:solidFill>
              <a:srgbClr val="43B6B4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3CC5D95-9D67-485E-BBD0-32735D0F97B9}"/>
                </a:ext>
              </a:extLst>
            </p:cNvPr>
            <p:cNvSpPr txBox="1"/>
            <p:nvPr/>
          </p:nvSpPr>
          <p:spPr>
            <a:xfrm>
              <a:off x="5827883" y="1436446"/>
              <a:ext cx="7285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solidFill>
                    <a:schemeClr val="l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태훈</a:t>
              </a: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B97AC6BB-2520-400D-AB20-0603DDEB7AC6}"/>
              </a:ext>
            </a:extLst>
          </p:cNvPr>
          <p:cNvGrpSpPr/>
          <p:nvPr/>
        </p:nvGrpSpPr>
        <p:grpSpPr>
          <a:xfrm>
            <a:off x="755576" y="3961489"/>
            <a:ext cx="936104" cy="994835"/>
            <a:chOff x="7322640" y="1144866"/>
            <a:chExt cx="936104" cy="994835"/>
          </a:xfrm>
        </p:grpSpPr>
        <p:sp>
          <p:nvSpPr>
            <p:cNvPr id="50" name="Oval 12">
              <a:extLst>
                <a:ext uri="{FF2B5EF4-FFF2-40B4-BE49-F238E27FC236}">
                  <a16:creationId xmlns:a16="http://schemas.microsoft.com/office/drawing/2014/main" id="{817E91CE-2772-4C13-8CBD-2F87F53D6D74}"/>
                </a:ext>
              </a:extLst>
            </p:cNvPr>
            <p:cNvSpPr/>
            <p:nvPr/>
          </p:nvSpPr>
          <p:spPr>
            <a:xfrm rot="16200000">
              <a:off x="7293274" y="1174232"/>
              <a:ext cx="994835" cy="936104"/>
            </a:xfrm>
            <a:prstGeom prst="hexagon">
              <a:avLst/>
            </a:prstGeom>
            <a:solidFill>
              <a:srgbClr val="48D0AE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60884CFF-25F8-4EBE-930F-D866B457372B}"/>
                </a:ext>
              </a:extLst>
            </p:cNvPr>
            <p:cNvSpPr txBox="1"/>
            <p:nvPr/>
          </p:nvSpPr>
          <p:spPr>
            <a:xfrm>
              <a:off x="7426395" y="1456472"/>
              <a:ext cx="7285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solidFill>
                    <a:schemeClr val="lt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윤석</a:t>
              </a: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630B74AA-76DB-42F3-B32C-BD004B94BF46}"/>
              </a:ext>
            </a:extLst>
          </p:cNvPr>
          <p:cNvGrpSpPr/>
          <p:nvPr/>
        </p:nvGrpSpPr>
        <p:grpSpPr>
          <a:xfrm>
            <a:off x="2416713" y="3363838"/>
            <a:ext cx="6467774" cy="654988"/>
            <a:chOff x="2424705" y="3421242"/>
            <a:chExt cx="6467774" cy="654988"/>
          </a:xfrm>
        </p:grpSpPr>
        <p:grpSp>
          <p:nvGrpSpPr>
            <p:cNvPr id="44" name="Group 43"/>
            <p:cNvGrpSpPr/>
            <p:nvPr/>
          </p:nvGrpSpPr>
          <p:grpSpPr>
            <a:xfrm>
              <a:off x="2424705" y="3421242"/>
              <a:ext cx="6467774" cy="654988"/>
              <a:chOff x="803640" y="3375991"/>
              <a:chExt cx="2294021" cy="356096"/>
            </a:xfrm>
          </p:grpSpPr>
          <p:sp>
            <p:nvSpPr>
              <p:cNvPr id="45" name="TextBox 44"/>
              <p:cNvSpPr txBox="1"/>
              <p:nvPr/>
            </p:nvSpPr>
            <p:spPr>
              <a:xfrm>
                <a:off x="1488633" y="3375991"/>
                <a:ext cx="1609028" cy="356096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>
                  <a:lnSpc>
                    <a:spcPct val="114000"/>
                  </a:lnSpc>
                </a:pPr>
                <a:r>
                  <a:rPr lang="ko-KR" altLang="en-US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사소한 기능 하나에 매달리기보다 전체를 이해하는 것이 </a:t>
                </a:r>
                <a:br>
                  <a:rPr lang="en-US" altLang="ko-KR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</a:br>
                <a:r>
                  <a:rPr lang="ko-KR" altLang="en-US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중요함을 알았다</a:t>
                </a:r>
                <a:r>
                  <a:rPr lang="en-US" altLang="ko-KR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. </a:t>
                </a:r>
                <a:r>
                  <a:rPr lang="ko-KR" altLang="en-US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또한 단순히 코드를 붙여 넣는</a:t>
                </a:r>
                <a:r>
                  <a:rPr lang="en-US" altLang="ko-KR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ko-KR" altLang="en-US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것보다 </a:t>
                </a:r>
                <a:br>
                  <a:rPr lang="en-US" altLang="ko-KR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</a:br>
                <a:r>
                  <a:rPr lang="ko-KR" altLang="en-US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시간을 들여 이해하고 적용하는 것의 중요성을 </a:t>
                </a:r>
                <a:r>
                  <a:rPr lang="ko-KR" altLang="en-US" sz="11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깨달았다</a:t>
                </a:r>
                <a:r>
                  <a:rPr lang="en-US" altLang="ko-KR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.</a:t>
                </a:r>
                <a:endParaRPr lang="ko-KR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803640" y="3426038"/>
                <a:ext cx="715613" cy="150596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“</a:t>
                </a:r>
                <a:r>
                  <a:rPr lang="ko-KR" altLang="en-US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나무 아닌 숲을 보자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”</a:t>
                </a:r>
                <a:endPara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0F0B8151-CFB4-442D-8D37-DA5DF65E528C}"/>
                </a:ext>
              </a:extLst>
            </p:cNvPr>
            <p:cNvCxnSpPr>
              <a:cxnSpLocks/>
            </p:cNvCxnSpPr>
            <p:nvPr/>
          </p:nvCxnSpPr>
          <p:spPr>
            <a:xfrm>
              <a:off x="2464129" y="3790516"/>
              <a:ext cx="1891849" cy="0"/>
            </a:xfrm>
            <a:prstGeom prst="line">
              <a:avLst/>
            </a:prstGeom>
            <a:ln w="28575">
              <a:solidFill>
                <a:srgbClr val="53AEA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867C9BC7-B0C3-4F0E-B01E-FAE313A47EF5}"/>
              </a:ext>
            </a:extLst>
          </p:cNvPr>
          <p:cNvGrpSpPr/>
          <p:nvPr/>
        </p:nvGrpSpPr>
        <p:grpSpPr>
          <a:xfrm>
            <a:off x="2416713" y="1707665"/>
            <a:ext cx="6467774" cy="654989"/>
            <a:chOff x="2424705" y="3421253"/>
            <a:chExt cx="6467774" cy="654989"/>
          </a:xfrm>
        </p:grpSpPr>
        <p:grpSp>
          <p:nvGrpSpPr>
            <p:cNvPr id="62" name="Group 43">
              <a:extLst>
                <a:ext uri="{FF2B5EF4-FFF2-40B4-BE49-F238E27FC236}">
                  <a16:creationId xmlns:a16="http://schemas.microsoft.com/office/drawing/2014/main" id="{67A01C9A-896B-4AA7-9D98-E95C5DA6C8F9}"/>
                </a:ext>
              </a:extLst>
            </p:cNvPr>
            <p:cNvGrpSpPr/>
            <p:nvPr/>
          </p:nvGrpSpPr>
          <p:grpSpPr>
            <a:xfrm>
              <a:off x="2424705" y="3421253"/>
              <a:ext cx="6467774" cy="654989"/>
              <a:chOff x="803640" y="3375992"/>
              <a:chExt cx="2294021" cy="356096"/>
            </a:xfrm>
          </p:grpSpPr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02FB892B-F51A-4EA7-958B-4BFB9B334ABE}"/>
                  </a:ext>
                </a:extLst>
              </p:cNvPr>
              <p:cNvSpPr txBox="1"/>
              <p:nvPr/>
            </p:nvSpPr>
            <p:spPr>
              <a:xfrm>
                <a:off x="1488633" y="3375992"/>
                <a:ext cx="1609028" cy="356096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>
                  <a:lnSpc>
                    <a:spcPct val="114000"/>
                  </a:lnSpc>
                </a:pPr>
                <a:r>
                  <a:rPr lang="ko-KR" altLang="en-US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본격적으로 개발하기 전에 함수 약칭</a:t>
                </a:r>
                <a:r>
                  <a:rPr lang="en-US" altLang="ko-KR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, </a:t>
                </a:r>
                <a:r>
                  <a:rPr lang="ko-KR" altLang="en-US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외부 라이브러리 등의</a:t>
                </a:r>
                <a:endPara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  <a:p>
                <a:pPr>
                  <a:lnSpc>
                    <a:spcPct val="114000"/>
                  </a:lnSpc>
                </a:pPr>
                <a:r>
                  <a:rPr lang="ko-KR" altLang="en-US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포맷</a:t>
                </a:r>
                <a:r>
                  <a:rPr lang="en-US" altLang="ko-KR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/</a:t>
                </a:r>
                <a:r>
                  <a:rPr lang="ko-KR" altLang="en-US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양식 통일해두면 좋겠다는 생각이 들었다</a:t>
                </a:r>
                <a:r>
                  <a:rPr lang="en-US" altLang="ko-KR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.</a:t>
                </a:r>
                <a:br>
                  <a:rPr lang="en-US" altLang="ko-KR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</a:br>
                <a:r>
                  <a:rPr lang="ko-KR" altLang="en-US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어떤 부분에 흥미가 있고 적성에 맞는지 발견할 수 있어서 좋았다</a:t>
                </a:r>
                <a:r>
                  <a:rPr lang="en-US" altLang="ko-KR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.</a:t>
                </a:r>
                <a:endParaRPr lang="ko-KR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7F3283BC-01BD-4245-AB39-20D94F0DB3CA}"/>
                  </a:ext>
                </a:extLst>
              </p:cNvPr>
              <p:cNvSpPr txBox="1"/>
              <p:nvPr/>
            </p:nvSpPr>
            <p:spPr>
              <a:xfrm>
                <a:off x="803640" y="3426038"/>
                <a:ext cx="715613" cy="150596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“</a:t>
                </a:r>
                <a:r>
                  <a:rPr lang="ko-KR" altLang="en-US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양식 통일의 필요성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”</a:t>
                </a:r>
                <a:endPara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  <p:cxnSp>
          <p:nvCxnSpPr>
            <p:cNvPr id="63" name="직선 연결선 62">
              <a:extLst>
                <a:ext uri="{FF2B5EF4-FFF2-40B4-BE49-F238E27FC236}">
                  <a16:creationId xmlns:a16="http://schemas.microsoft.com/office/drawing/2014/main" id="{3DBBC0CC-5C88-43C7-9A72-5088A3DC16E7}"/>
                </a:ext>
              </a:extLst>
            </p:cNvPr>
            <p:cNvCxnSpPr>
              <a:cxnSpLocks/>
            </p:cNvCxnSpPr>
            <p:nvPr/>
          </p:nvCxnSpPr>
          <p:spPr>
            <a:xfrm>
              <a:off x="2464129" y="3790516"/>
              <a:ext cx="1891849" cy="0"/>
            </a:xfrm>
            <a:prstGeom prst="line">
              <a:avLst/>
            </a:prstGeom>
            <a:ln w="28575">
              <a:solidFill>
                <a:srgbClr val="3D6B9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5C9F4E36-4FA3-4242-8042-EDDD301AC021}"/>
              </a:ext>
            </a:extLst>
          </p:cNvPr>
          <p:cNvGrpSpPr/>
          <p:nvPr/>
        </p:nvGrpSpPr>
        <p:grpSpPr>
          <a:xfrm>
            <a:off x="2416713" y="2499590"/>
            <a:ext cx="6467774" cy="655245"/>
            <a:chOff x="2424705" y="3421090"/>
            <a:chExt cx="6467774" cy="655245"/>
          </a:xfrm>
        </p:grpSpPr>
        <p:grpSp>
          <p:nvGrpSpPr>
            <p:cNvPr id="67" name="Group 43">
              <a:extLst>
                <a:ext uri="{FF2B5EF4-FFF2-40B4-BE49-F238E27FC236}">
                  <a16:creationId xmlns:a16="http://schemas.microsoft.com/office/drawing/2014/main" id="{09C129A4-D39E-4A10-A47A-9FEBCB8A5CC7}"/>
                </a:ext>
              </a:extLst>
            </p:cNvPr>
            <p:cNvGrpSpPr/>
            <p:nvPr/>
          </p:nvGrpSpPr>
          <p:grpSpPr>
            <a:xfrm>
              <a:off x="2424705" y="3421090"/>
              <a:ext cx="6467774" cy="655245"/>
              <a:chOff x="803640" y="3375921"/>
              <a:chExt cx="2294021" cy="356237"/>
            </a:xfrm>
          </p:grpSpPr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BB0BDD81-4626-483B-9435-F4B44A1FF0BC}"/>
                  </a:ext>
                </a:extLst>
              </p:cNvPr>
              <p:cNvSpPr txBox="1"/>
              <p:nvPr/>
            </p:nvSpPr>
            <p:spPr>
              <a:xfrm>
                <a:off x="1488633" y="3375921"/>
                <a:ext cx="1609028" cy="356237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>
                  <a:lnSpc>
                    <a:spcPct val="114000"/>
                  </a:lnSpc>
                </a:pPr>
                <a:r>
                  <a:rPr lang="ko-KR" altLang="en-US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크게 느끼지 못했던 </a:t>
                </a:r>
                <a:r>
                  <a:rPr lang="ko-KR" altLang="en-US" sz="11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비기능</a:t>
                </a:r>
                <a:r>
                  <a:rPr lang="ko-KR" altLang="en-US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요구사항 테스트의 중요성을 알게 되었다</a:t>
                </a:r>
                <a:r>
                  <a:rPr lang="en-US" altLang="ko-KR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.</a:t>
                </a:r>
                <a:br>
                  <a:rPr lang="en-US" altLang="ko-KR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</a:br>
                <a:r>
                  <a:rPr lang="ko-KR" altLang="en-US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프로젝트를 하며 소프트웨어의 전체 흐름을 아는 것이</a:t>
                </a:r>
                <a:br>
                  <a:rPr lang="en-US" altLang="ko-KR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</a:br>
                <a:r>
                  <a:rPr lang="ko-KR" altLang="en-US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실무에 매우 중요하다는 것을 알게 되었다</a:t>
                </a:r>
                <a:r>
                  <a:rPr lang="en-US" altLang="ko-KR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.</a:t>
                </a:r>
                <a:endParaRPr lang="ko-KR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CAECC4DB-3482-4786-A369-BDBF7DAB78F6}"/>
                  </a:ext>
                </a:extLst>
              </p:cNvPr>
              <p:cNvSpPr txBox="1"/>
              <p:nvPr/>
            </p:nvSpPr>
            <p:spPr>
              <a:xfrm>
                <a:off x="803640" y="3426038"/>
                <a:ext cx="715613" cy="150596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“</a:t>
                </a:r>
                <a:r>
                  <a:rPr lang="ko-KR" altLang="en-US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주와 부를 구분하자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”</a:t>
                </a:r>
                <a:endPara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  <p:cxnSp>
          <p:nvCxnSpPr>
            <p:cNvPr id="68" name="직선 연결선 67">
              <a:extLst>
                <a:ext uri="{FF2B5EF4-FFF2-40B4-BE49-F238E27FC236}">
                  <a16:creationId xmlns:a16="http://schemas.microsoft.com/office/drawing/2014/main" id="{10A954A5-DEE9-4FE7-AAA1-E57A740254E5}"/>
                </a:ext>
              </a:extLst>
            </p:cNvPr>
            <p:cNvCxnSpPr>
              <a:cxnSpLocks/>
            </p:cNvCxnSpPr>
            <p:nvPr/>
          </p:nvCxnSpPr>
          <p:spPr>
            <a:xfrm>
              <a:off x="2464129" y="3790516"/>
              <a:ext cx="1891849" cy="0"/>
            </a:xfrm>
            <a:prstGeom prst="line">
              <a:avLst/>
            </a:prstGeom>
            <a:ln w="28575">
              <a:solidFill>
                <a:srgbClr val="4990A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8A5D7D27-F8C8-4CF8-859B-AC7307BDE7C4}"/>
              </a:ext>
            </a:extLst>
          </p:cNvPr>
          <p:cNvGrpSpPr/>
          <p:nvPr/>
        </p:nvGrpSpPr>
        <p:grpSpPr>
          <a:xfrm>
            <a:off x="2416713" y="915434"/>
            <a:ext cx="6467774" cy="655245"/>
            <a:chOff x="2424705" y="3421110"/>
            <a:chExt cx="6467774" cy="655245"/>
          </a:xfrm>
        </p:grpSpPr>
        <p:grpSp>
          <p:nvGrpSpPr>
            <p:cNvPr id="72" name="Group 43">
              <a:extLst>
                <a:ext uri="{FF2B5EF4-FFF2-40B4-BE49-F238E27FC236}">
                  <a16:creationId xmlns:a16="http://schemas.microsoft.com/office/drawing/2014/main" id="{73513337-7358-4258-8E3B-AF6107F34338}"/>
                </a:ext>
              </a:extLst>
            </p:cNvPr>
            <p:cNvGrpSpPr/>
            <p:nvPr/>
          </p:nvGrpSpPr>
          <p:grpSpPr>
            <a:xfrm>
              <a:off x="2424705" y="3421110"/>
              <a:ext cx="6467774" cy="655245"/>
              <a:chOff x="803640" y="3375922"/>
              <a:chExt cx="2294021" cy="356236"/>
            </a:xfrm>
          </p:grpSpPr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D95DEBCE-2AA6-48E2-8F6A-9C8A1ECCED04}"/>
                  </a:ext>
                </a:extLst>
              </p:cNvPr>
              <p:cNvSpPr txBox="1"/>
              <p:nvPr/>
            </p:nvSpPr>
            <p:spPr>
              <a:xfrm>
                <a:off x="1488633" y="3375922"/>
                <a:ext cx="1609028" cy="356236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>
                  <a:lnSpc>
                    <a:spcPct val="114000"/>
                  </a:lnSpc>
                </a:pPr>
                <a:r>
                  <a:rPr lang="ko-KR" altLang="en-US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프로젝트 전체의 시간 관리를 하는 것이 생각보다 어려웠다</a:t>
                </a:r>
                <a:r>
                  <a:rPr lang="en-US" altLang="ko-KR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.</a:t>
                </a:r>
                <a:br>
                  <a:rPr lang="en-US" altLang="ko-KR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</a:br>
                <a:r>
                  <a:rPr lang="ko-KR" altLang="en-US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팀원을 이끄는 입장과 개발자의 입장은 차이점이 있다는 것을 </a:t>
                </a:r>
                <a:br>
                  <a:rPr lang="en-US" altLang="ko-KR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</a:br>
                <a:r>
                  <a:rPr lang="ko-KR" altLang="en-US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이번 경험을 통해 알게 되었다</a:t>
                </a:r>
                <a:r>
                  <a:rPr lang="en-US" altLang="ko-KR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.</a:t>
                </a:r>
                <a:r>
                  <a:rPr lang="ko-KR" altLang="en-US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A35B8CF8-0F84-4FF1-A783-9134D9D873FA}"/>
                  </a:ext>
                </a:extLst>
              </p:cNvPr>
              <p:cNvSpPr txBox="1"/>
              <p:nvPr/>
            </p:nvSpPr>
            <p:spPr>
              <a:xfrm>
                <a:off x="803640" y="3426038"/>
                <a:ext cx="715613" cy="150596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“</a:t>
                </a:r>
                <a:r>
                  <a:rPr lang="ko-KR" altLang="en-US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시간 관리의 중요성＂</a:t>
                </a:r>
              </a:p>
            </p:txBody>
          </p:sp>
        </p:grpSp>
        <p:cxnSp>
          <p:nvCxnSpPr>
            <p:cNvPr id="73" name="직선 연결선 72">
              <a:extLst>
                <a:ext uri="{FF2B5EF4-FFF2-40B4-BE49-F238E27FC236}">
                  <a16:creationId xmlns:a16="http://schemas.microsoft.com/office/drawing/2014/main" id="{C1BE8EBC-2DDD-4849-ABF9-FA4F54D2B7AF}"/>
                </a:ext>
              </a:extLst>
            </p:cNvPr>
            <p:cNvCxnSpPr>
              <a:cxnSpLocks/>
            </p:cNvCxnSpPr>
            <p:nvPr/>
          </p:nvCxnSpPr>
          <p:spPr>
            <a:xfrm>
              <a:off x="2464129" y="3790516"/>
              <a:ext cx="1891849" cy="0"/>
            </a:xfrm>
            <a:prstGeom prst="line">
              <a:avLst/>
            </a:prstGeom>
            <a:ln w="28575">
              <a:solidFill>
                <a:srgbClr val="3654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D779B5BA-9026-444D-81D9-520FB579803F}"/>
              </a:ext>
            </a:extLst>
          </p:cNvPr>
          <p:cNvGrpSpPr/>
          <p:nvPr/>
        </p:nvGrpSpPr>
        <p:grpSpPr>
          <a:xfrm>
            <a:off x="2416713" y="4086836"/>
            <a:ext cx="6467774" cy="654988"/>
            <a:chOff x="2424705" y="3421242"/>
            <a:chExt cx="6467774" cy="654988"/>
          </a:xfrm>
        </p:grpSpPr>
        <p:grpSp>
          <p:nvGrpSpPr>
            <p:cNvPr id="77" name="Group 43">
              <a:extLst>
                <a:ext uri="{FF2B5EF4-FFF2-40B4-BE49-F238E27FC236}">
                  <a16:creationId xmlns:a16="http://schemas.microsoft.com/office/drawing/2014/main" id="{AEA9CD51-38F0-4276-969D-98B2161A69AE}"/>
                </a:ext>
              </a:extLst>
            </p:cNvPr>
            <p:cNvGrpSpPr/>
            <p:nvPr/>
          </p:nvGrpSpPr>
          <p:grpSpPr>
            <a:xfrm>
              <a:off x="2424705" y="3421242"/>
              <a:ext cx="6467774" cy="654988"/>
              <a:chOff x="803640" y="3375991"/>
              <a:chExt cx="2294021" cy="356096"/>
            </a:xfrm>
          </p:grpSpPr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7AD20282-807E-4F60-9A91-F74D24E7E674}"/>
                  </a:ext>
                </a:extLst>
              </p:cNvPr>
              <p:cNvSpPr txBox="1"/>
              <p:nvPr/>
            </p:nvSpPr>
            <p:spPr>
              <a:xfrm>
                <a:off x="1488633" y="3375991"/>
                <a:ext cx="1609028" cy="356096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>
                  <a:lnSpc>
                    <a:spcPct val="114000"/>
                  </a:lnSpc>
                </a:pPr>
                <a:r>
                  <a:rPr lang="ko-KR" altLang="en-US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요구사항을 분석하고 설계하는 과정이 가장 중요한 것 같았다</a:t>
                </a:r>
                <a:r>
                  <a:rPr lang="en-US" altLang="ko-KR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. </a:t>
                </a:r>
                <a:br>
                  <a:rPr lang="en-US" altLang="ko-KR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</a:br>
                <a:r>
                  <a:rPr lang="ko-KR" altLang="en-US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기반이 약하면 쉽게 무너지듯이 분석</a:t>
                </a:r>
                <a:r>
                  <a:rPr lang="en-US" altLang="ko-KR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,</a:t>
                </a:r>
                <a:r>
                  <a:rPr lang="ko-KR" altLang="en-US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설계 과정에 </a:t>
                </a:r>
                <a:br>
                  <a:rPr lang="en-US" altLang="ko-KR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</a:br>
                <a:r>
                  <a:rPr lang="ko-KR" altLang="en-US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많은 시간과 노력이 필요하다는 것을 느꼈다</a:t>
                </a:r>
                <a:r>
                  <a:rPr lang="en-US" altLang="ko-KR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.</a:t>
                </a:r>
                <a:endParaRPr lang="ko-KR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916A71E7-E9A8-4292-850F-A90C023EF2E2}"/>
                  </a:ext>
                </a:extLst>
              </p:cNvPr>
              <p:cNvSpPr txBox="1"/>
              <p:nvPr/>
            </p:nvSpPr>
            <p:spPr>
              <a:xfrm>
                <a:off x="803640" y="3426038"/>
                <a:ext cx="715613" cy="150596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“</a:t>
                </a:r>
                <a:r>
                  <a:rPr lang="ko-KR" altLang="en-US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기반이 튼튼해야 한다</a:t>
                </a:r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”</a:t>
                </a:r>
                <a:endPara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  <p:cxnSp>
          <p:nvCxnSpPr>
            <p:cNvPr id="78" name="직선 연결선 77">
              <a:extLst>
                <a:ext uri="{FF2B5EF4-FFF2-40B4-BE49-F238E27FC236}">
                  <a16:creationId xmlns:a16="http://schemas.microsoft.com/office/drawing/2014/main" id="{23AD3A5B-8F24-4A6C-B63F-F8959FF21447}"/>
                </a:ext>
              </a:extLst>
            </p:cNvPr>
            <p:cNvCxnSpPr>
              <a:cxnSpLocks/>
            </p:cNvCxnSpPr>
            <p:nvPr/>
          </p:nvCxnSpPr>
          <p:spPr>
            <a:xfrm>
              <a:off x="2464129" y="3790516"/>
              <a:ext cx="1891849" cy="0"/>
            </a:xfrm>
            <a:prstGeom prst="line">
              <a:avLst/>
            </a:prstGeom>
            <a:ln w="28575">
              <a:solidFill>
                <a:srgbClr val="5BC7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9021381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EBBE52C1-FC23-4149-A8BA-6BD7DAE3B964}"/>
              </a:ext>
            </a:extLst>
          </p:cNvPr>
          <p:cNvSpPr/>
          <p:nvPr/>
        </p:nvSpPr>
        <p:spPr>
          <a:xfrm>
            <a:off x="2149464" y="149214"/>
            <a:ext cx="4845072" cy="4845072"/>
          </a:xfrm>
          <a:prstGeom prst="ellipse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F0F71243-D736-4517-AEF0-51DA7F7B2CE2}"/>
              </a:ext>
            </a:extLst>
          </p:cNvPr>
          <p:cNvSpPr/>
          <p:nvPr/>
        </p:nvSpPr>
        <p:spPr>
          <a:xfrm>
            <a:off x="2231592" y="231490"/>
            <a:ext cx="4680520" cy="4680520"/>
          </a:xfrm>
          <a:prstGeom prst="ellipse">
            <a:avLst/>
          </a:prstGeom>
          <a:solidFill>
            <a:srgbClr val="FEFE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843808" y="1995687"/>
            <a:ext cx="3744416" cy="576063"/>
          </a:xfrm>
        </p:spPr>
        <p:txBody>
          <a:bodyPr/>
          <a:lstStyle/>
          <a:p>
            <a:r>
              <a:rPr lang="ko-KR" altLang="en-US" sz="3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감사합니다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D531556-E4A2-4355-943B-3726DAF50B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4490" y="2701282"/>
            <a:ext cx="3744417" cy="865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15493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07AF3F4-A582-40C1-93A9-65A6257782E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844313"/>
            <a:ext cx="5142381" cy="301249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7310962-3AC6-40BB-9F2A-99C7BB7600B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49" t="23745" r="18077" b="28766"/>
          <a:stretch/>
        </p:blipFill>
        <p:spPr>
          <a:xfrm>
            <a:off x="3347864" y="2594390"/>
            <a:ext cx="5318973" cy="1190771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1CE0EEC4-7D0C-4DBD-8BF9-B7669B5AD0A8}"/>
              </a:ext>
            </a:extLst>
          </p:cNvPr>
          <p:cNvSpPr/>
          <p:nvPr/>
        </p:nvSpPr>
        <p:spPr>
          <a:xfrm>
            <a:off x="0" y="26657"/>
            <a:ext cx="9144000" cy="5135466"/>
          </a:xfrm>
          <a:prstGeom prst="rect">
            <a:avLst/>
          </a:prstGeom>
          <a:solidFill>
            <a:srgbClr val="FEFEFE">
              <a:alpha val="8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491CB4-25AD-465F-A2D5-4769A928C32D}"/>
              </a:ext>
            </a:extLst>
          </p:cNvPr>
          <p:cNvSpPr txBox="1"/>
          <p:nvPr/>
        </p:nvSpPr>
        <p:spPr>
          <a:xfrm>
            <a:off x="3347864" y="802692"/>
            <a:ext cx="29523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>
                <a:solidFill>
                  <a:srgbClr val="3A7BB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Q </a:t>
            </a:r>
            <a:r>
              <a:rPr lang="en-US" altLang="ko-KR" sz="4800" b="1" dirty="0">
                <a:solidFill>
                  <a:srgbClr val="3A7BB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&amp;</a:t>
            </a:r>
            <a:r>
              <a:rPr lang="en-US" altLang="ko-KR" sz="6000" b="1" dirty="0">
                <a:solidFill>
                  <a:srgbClr val="3A7BB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A</a:t>
            </a:r>
            <a:endParaRPr lang="ko-KR" altLang="en-US" sz="6000" b="1" dirty="0">
              <a:solidFill>
                <a:srgbClr val="3A7BB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71EDF885-0A7E-45B4-8115-72C1B6881A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6711593"/>
              </p:ext>
            </p:extLst>
          </p:nvPr>
        </p:nvGraphicFramePr>
        <p:xfrm>
          <a:off x="1332757" y="1981094"/>
          <a:ext cx="6478485" cy="22395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9083">
                  <a:extLst>
                    <a:ext uri="{9D8B030D-6E8A-4147-A177-3AD203B41FA5}">
                      <a16:colId xmlns:a16="http://schemas.microsoft.com/office/drawing/2014/main" val="3181635900"/>
                    </a:ext>
                  </a:extLst>
                </a:gridCol>
                <a:gridCol w="4679402">
                  <a:extLst>
                    <a:ext uri="{9D8B030D-6E8A-4147-A177-3AD203B41FA5}">
                      <a16:colId xmlns:a16="http://schemas.microsoft.com/office/drawing/2014/main" val="3121952472"/>
                    </a:ext>
                  </a:extLst>
                </a:gridCol>
              </a:tblGrid>
              <a:tr h="385341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1600" b="1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 요약</a:t>
                      </a:r>
                    </a:p>
                  </a:txBody>
                  <a:tcPr marL="121920" marR="121920" marT="60960" marB="6096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9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1920" marR="121920" marT="60960" marB="6096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0344038"/>
                  </a:ext>
                </a:extLst>
              </a:tr>
              <a:tr h="370845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1" dirty="0">
                          <a:solidFill>
                            <a:srgbClr val="595959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 이름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Matrix</a:t>
                      </a:r>
                      <a:endParaRPr lang="ko-KR" altLang="en-US" sz="14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3316646833"/>
                  </a:ext>
                </a:extLst>
              </a:tr>
              <a:tr h="370845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1" dirty="0">
                          <a:solidFill>
                            <a:srgbClr val="595959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조원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1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홍윤영</a:t>
                      </a:r>
                      <a:r>
                        <a:rPr lang="en-US" altLang="ko-KR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400" b="1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주찬영</a:t>
                      </a:r>
                      <a:r>
                        <a:rPr lang="en-US" altLang="ko-KR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400" b="1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김연진</a:t>
                      </a:r>
                      <a:r>
                        <a:rPr lang="en-US" altLang="ko-KR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김태훈</a:t>
                      </a:r>
                      <a:r>
                        <a:rPr lang="en-US" altLang="ko-KR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장윤석</a:t>
                      </a: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3245496839"/>
                  </a:ext>
                </a:extLst>
              </a:tr>
              <a:tr h="370845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1" dirty="0">
                          <a:solidFill>
                            <a:srgbClr val="595959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 주제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점주와 직원을 위한 혁신적인 매장관리 시스템</a:t>
                      </a:r>
                      <a:r>
                        <a:rPr lang="en-US" altLang="ko-KR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Matrix</a:t>
                      </a:r>
                      <a:endParaRPr lang="ko-KR" altLang="en-US" sz="14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713695761"/>
                  </a:ext>
                </a:extLst>
              </a:tr>
              <a:tr h="37084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dirty="0">
                          <a:solidFill>
                            <a:srgbClr val="595959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400" b="1" dirty="0">
                          <a:solidFill>
                            <a:srgbClr val="595959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차프로젝트 기간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2018.4.23~2018.6.7 (45</a:t>
                      </a:r>
                      <a:r>
                        <a:rPr lang="ko-KR" altLang="en-US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  <a:r>
                        <a:rPr lang="en-US" altLang="ko-KR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4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2070672219"/>
                  </a:ext>
                </a:extLst>
              </a:tr>
              <a:tr h="370845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1" dirty="0">
                          <a:solidFill>
                            <a:srgbClr val="595959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완성도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차 프로젝트 범위 대비 </a:t>
                      </a:r>
                      <a:r>
                        <a:rPr lang="en-US" altLang="ko-KR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110% (</a:t>
                      </a:r>
                      <a:r>
                        <a:rPr lang="ko-KR" altLang="en-US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전체 계획 대비 </a:t>
                      </a:r>
                      <a:r>
                        <a:rPr lang="en-US" altLang="ko-KR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70%)</a:t>
                      </a:r>
                      <a:endParaRPr lang="ko-KR" altLang="en-US" sz="14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26564488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6170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45522EC9-4231-45E1-B62A-745BA50DA1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567" y="921804"/>
            <a:ext cx="7631496" cy="3753194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5A5152DE-D668-458C-B35D-11081B5AA222}"/>
              </a:ext>
            </a:extLst>
          </p:cNvPr>
          <p:cNvSpPr/>
          <p:nvPr/>
        </p:nvSpPr>
        <p:spPr>
          <a:xfrm>
            <a:off x="374606" y="462261"/>
            <a:ext cx="3456384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378"/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일정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288DD41-898E-469D-8332-8B3628A42014}"/>
              </a:ext>
            </a:extLst>
          </p:cNvPr>
          <p:cNvSpPr/>
          <p:nvPr/>
        </p:nvSpPr>
        <p:spPr>
          <a:xfrm>
            <a:off x="334535" y="-85797"/>
            <a:ext cx="45719" cy="908098"/>
          </a:xfrm>
          <a:prstGeom prst="rect">
            <a:avLst/>
          </a:prstGeom>
          <a:gradFill>
            <a:gsLst>
              <a:gs pos="0">
                <a:srgbClr val="42CBA1"/>
              </a:gs>
              <a:gs pos="50000">
                <a:srgbClr val="337FB1"/>
              </a:gs>
              <a:gs pos="100000">
                <a:srgbClr val="284763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 b="1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6" name="사다리꼴 5">
            <a:extLst>
              <a:ext uri="{FF2B5EF4-FFF2-40B4-BE49-F238E27FC236}">
                <a16:creationId xmlns:a16="http://schemas.microsoft.com/office/drawing/2014/main" id="{E56BEDEA-A6A8-4A13-9297-6DE71EB9F2BF}"/>
              </a:ext>
            </a:extLst>
          </p:cNvPr>
          <p:cNvSpPr/>
          <p:nvPr/>
        </p:nvSpPr>
        <p:spPr>
          <a:xfrm rot="5400000">
            <a:off x="4544035" y="537671"/>
            <a:ext cx="56438" cy="9144508"/>
          </a:xfrm>
          <a:prstGeom prst="trapezoid">
            <a:avLst>
              <a:gd name="adj" fmla="val 0"/>
            </a:avLst>
          </a:prstGeom>
          <a:gradFill>
            <a:gsLst>
              <a:gs pos="0">
                <a:srgbClr val="42CBA1"/>
              </a:gs>
              <a:gs pos="50000">
                <a:srgbClr val="337FB1"/>
              </a:gs>
              <a:gs pos="100000">
                <a:srgbClr val="284763"/>
              </a:gs>
            </a:gsLst>
            <a:lin ang="5400000" scaled="0"/>
          </a:gra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>
              <a:solidFill>
                <a:prstClr val="white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23586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 Same Side Corner Rectangle 3">
            <a:extLst>
              <a:ext uri="{FF2B5EF4-FFF2-40B4-BE49-F238E27FC236}">
                <a16:creationId xmlns:a16="http://schemas.microsoft.com/office/drawing/2014/main" id="{3FD90901-F8A2-48B2-A18C-8271847584F8}"/>
              </a:ext>
            </a:extLst>
          </p:cNvPr>
          <p:cNvSpPr/>
          <p:nvPr/>
        </p:nvSpPr>
        <p:spPr>
          <a:xfrm rot="5400000">
            <a:off x="5944344" y="-1024426"/>
            <a:ext cx="432048" cy="5320208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3284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AutoShape 92">
            <a:extLst>
              <a:ext uri="{FF2B5EF4-FFF2-40B4-BE49-F238E27FC236}">
                <a16:creationId xmlns:a16="http://schemas.microsoft.com/office/drawing/2014/main" id="{DCC609C4-5683-460D-9251-CF81555F8773}"/>
              </a:ext>
            </a:extLst>
          </p:cNvPr>
          <p:cNvSpPr>
            <a:spLocks noChangeAspect="1" noChangeArrowheads="1"/>
          </p:cNvSpPr>
          <p:nvPr/>
        </p:nvSpPr>
        <p:spPr bwMode="auto">
          <a:xfrm rot="16200000" flipH="1">
            <a:off x="3209381" y="1347678"/>
            <a:ext cx="576000" cy="576000"/>
          </a:xfrm>
          <a:prstGeom prst="ellipse">
            <a:avLst/>
          </a:prstGeom>
          <a:solidFill>
            <a:schemeClr val="bg1"/>
          </a:solidFill>
          <a:ln w="50800">
            <a:solidFill>
              <a:srgbClr val="3284E2"/>
            </a:solidFill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0" h="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28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1E81DEE-3B1D-4167-BC89-1F5786323002}"/>
              </a:ext>
            </a:extLst>
          </p:cNvPr>
          <p:cNvSpPr txBox="1"/>
          <p:nvPr/>
        </p:nvSpPr>
        <p:spPr>
          <a:xfrm>
            <a:off x="3212480" y="1451012"/>
            <a:ext cx="569802" cy="369332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3284E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01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96F67AC-3E13-4E33-8757-DCD18EED5C77}"/>
              </a:ext>
            </a:extLst>
          </p:cNvPr>
          <p:cNvSpPr txBox="1"/>
          <p:nvPr/>
        </p:nvSpPr>
        <p:spPr bwMode="auto">
          <a:xfrm>
            <a:off x="3891656" y="1475673"/>
            <a:ext cx="4752528" cy="307777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1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UX/UI </a:t>
            </a:r>
            <a:r>
              <a:rPr lang="ko-KR" altLang="en-US" sz="1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기반 </a:t>
            </a:r>
            <a:r>
              <a:rPr lang="en-US" altLang="ko-KR" sz="1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Web Application </a:t>
            </a:r>
            <a:r>
              <a:rPr lang="ko-KR" altLang="en-US" sz="1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개발</a:t>
            </a:r>
            <a:endParaRPr lang="en-US" altLang="ko-KR" sz="14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41" name="Round Same Side Corner Rectangle 14">
            <a:extLst>
              <a:ext uri="{FF2B5EF4-FFF2-40B4-BE49-F238E27FC236}">
                <a16:creationId xmlns:a16="http://schemas.microsoft.com/office/drawing/2014/main" id="{882BD0EC-B74C-415F-BE83-F6865DFCDB79}"/>
              </a:ext>
            </a:extLst>
          </p:cNvPr>
          <p:cNvSpPr/>
          <p:nvPr/>
        </p:nvSpPr>
        <p:spPr>
          <a:xfrm rot="5400000">
            <a:off x="5944344" y="-88322"/>
            <a:ext cx="432048" cy="5320208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3284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AutoShape 92">
            <a:extLst>
              <a:ext uri="{FF2B5EF4-FFF2-40B4-BE49-F238E27FC236}">
                <a16:creationId xmlns:a16="http://schemas.microsoft.com/office/drawing/2014/main" id="{02507593-D6A1-484B-B525-B4307F6A9932}"/>
              </a:ext>
            </a:extLst>
          </p:cNvPr>
          <p:cNvSpPr>
            <a:spLocks noChangeAspect="1" noChangeArrowheads="1"/>
          </p:cNvSpPr>
          <p:nvPr/>
        </p:nvSpPr>
        <p:spPr bwMode="auto">
          <a:xfrm rot="16200000" flipH="1">
            <a:off x="3209381" y="2283782"/>
            <a:ext cx="576000" cy="576000"/>
          </a:xfrm>
          <a:prstGeom prst="ellipse">
            <a:avLst/>
          </a:prstGeom>
          <a:solidFill>
            <a:schemeClr val="bg1"/>
          </a:solidFill>
          <a:ln w="50800">
            <a:solidFill>
              <a:srgbClr val="3284E2"/>
            </a:solidFill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0" h="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28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0816D25-8F10-42F4-8449-5A1426D405B1}"/>
              </a:ext>
            </a:extLst>
          </p:cNvPr>
          <p:cNvSpPr txBox="1"/>
          <p:nvPr/>
        </p:nvSpPr>
        <p:spPr>
          <a:xfrm>
            <a:off x="3212480" y="2387116"/>
            <a:ext cx="569802" cy="369332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3284E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02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78A3A4E-7F3A-42A5-BA16-F1B77057FA1E}"/>
              </a:ext>
            </a:extLst>
          </p:cNvPr>
          <p:cNvSpPr txBox="1"/>
          <p:nvPr/>
        </p:nvSpPr>
        <p:spPr bwMode="auto">
          <a:xfrm>
            <a:off x="3891656" y="2410453"/>
            <a:ext cx="4752528" cy="307777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1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CBD </a:t>
            </a:r>
            <a:r>
              <a:rPr lang="ko-KR" altLang="en-US" sz="1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방법론으로 </a:t>
            </a:r>
            <a:r>
              <a:rPr lang="ko-KR" altLang="en-US" sz="1400" b="1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분석∙설계</a:t>
            </a:r>
            <a:r>
              <a:rPr lang="ko-KR" altLang="en-US" sz="1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중시</a:t>
            </a:r>
            <a:endParaRPr lang="en-US" altLang="ko-KR" sz="14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45" name="Round Same Side Corner Rectangle 19">
            <a:extLst>
              <a:ext uri="{FF2B5EF4-FFF2-40B4-BE49-F238E27FC236}">
                <a16:creationId xmlns:a16="http://schemas.microsoft.com/office/drawing/2014/main" id="{5E70DCDF-E58D-4B04-8239-598BDDB0D7D4}"/>
              </a:ext>
            </a:extLst>
          </p:cNvPr>
          <p:cNvSpPr/>
          <p:nvPr/>
        </p:nvSpPr>
        <p:spPr>
          <a:xfrm rot="5400000">
            <a:off x="5944344" y="847782"/>
            <a:ext cx="432048" cy="5320208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3284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AutoShape 92">
            <a:extLst>
              <a:ext uri="{FF2B5EF4-FFF2-40B4-BE49-F238E27FC236}">
                <a16:creationId xmlns:a16="http://schemas.microsoft.com/office/drawing/2014/main" id="{8979A589-B2CC-4AFD-9C69-2FDDBF6091AF}"/>
              </a:ext>
            </a:extLst>
          </p:cNvPr>
          <p:cNvSpPr>
            <a:spLocks noChangeAspect="1" noChangeArrowheads="1"/>
          </p:cNvSpPr>
          <p:nvPr/>
        </p:nvSpPr>
        <p:spPr bwMode="auto">
          <a:xfrm rot="16200000" flipH="1">
            <a:off x="3209381" y="3219886"/>
            <a:ext cx="576000" cy="576000"/>
          </a:xfrm>
          <a:prstGeom prst="ellipse">
            <a:avLst/>
          </a:prstGeom>
          <a:solidFill>
            <a:schemeClr val="bg1"/>
          </a:solidFill>
          <a:ln w="50800">
            <a:solidFill>
              <a:srgbClr val="3284E2"/>
            </a:solidFill>
            <a:headEnd/>
            <a:tailEnd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0" h="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28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EA09389-D2FB-4603-9C6E-8EB2BEC19D21}"/>
              </a:ext>
            </a:extLst>
          </p:cNvPr>
          <p:cNvSpPr txBox="1"/>
          <p:nvPr/>
        </p:nvSpPr>
        <p:spPr>
          <a:xfrm>
            <a:off x="3212480" y="3323220"/>
            <a:ext cx="569802" cy="369332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3284E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03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1522D3C-6432-425B-9216-A2FCD8BD07BC}"/>
              </a:ext>
            </a:extLst>
          </p:cNvPr>
          <p:cNvSpPr txBox="1"/>
          <p:nvPr/>
        </p:nvSpPr>
        <p:spPr bwMode="auto">
          <a:xfrm>
            <a:off x="3891656" y="3346557"/>
            <a:ext cx="4752528" cy="307777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1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4</a:t>
            </a:r>
            <a:r>
              <a:rPr lang="ko-KR" altLang="en-US" sz="1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차산업의 다양한 플랫폼에 대비해 </a:t>
            </a:r>
            <a:r>
              <a:rPr lang="en-US" altLang="ko-KR" sz="1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SW</a:t>
            </a:r>
            <a:r>
              <a:rPr lang="ko-KR" altLang="en-US" sz="1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의</a:t>
            </a:r>
            <a:r>
              <a:rPr lang="en-US" altLang="ko-KR" sz="1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</a:t>
            </a:r>
            <a:r>
              <a:rPr lang="ko-KR" altLang="en-US" sz="1400" b="1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다형성</a:t>
            </a:r>
            <a:r>
              <a:rPr lang="ko-KR" altLang="en-US" sz="1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추구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04009DD-238A-4C54-9B26-A1510A5C869C}"/>
              </a:ext>
            </a:extLst>
          </p:cNvPr>
          <p:cNvSpPr/>
          <p:nvPr/>
        </p:nvSpPr>
        <p:spPr>
          <a:xfrm>
            <a:off x="374606" y="462261"/>
            <a:ext cx="3456384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378"/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목표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065A212-262F-4DC0-8ABA-11E1BF6E500C}"/>
              </a:ext>
            </a:extLst>
          </p:cNvPr>
          <p:cNvSpPr/>
          <p:nvPr/>
        </p:nvSpPr>
        <p:spPr>
          <a:xfrm>
            <a:off x="334535" y="-85797"/>
            <a:ext cx="45719" cy="908098"/>
          </a:xfrm>
          <a:prstGeom prst="rect">
            <a:avLst/>
          </a:prstGeom>
          <a:gradFill>
            <a:gsLst>
              <a:gs pos="0">
                <a:srgbClr val="42CBA1"/>
              </a:gs>
              <a:gs pos="50000">
                <a:srgbClr val="337FB1"/>
              </a:gs>
              <a:gs pos="100000">
                <a:srgbClr val="284763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 b="1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24" name="사다리꼴 23">
            <a:extLst>
              <a:ext uri="{FF2B5EF4-FFF2-40B4-BE49-F238E27FC236}">
                <a16:creationId xmlns:a16="http://schemas.microsoft.com/office/drawing/2014/main" id="{72EE99ED-1290-4B88-8C76-DB817D7BD50E}"/>
              </a:ext>
            </a:extLst>
          </p:cNvPr>
          <p:cNvSpPr/>
          <p:nvPr/>
        </p:nvSpPr>
        <p:spPr>
          <a:xfrm rot="5400000">
            <a:off x="4543527" y="543027"/>
            <a:ext cx="56438" cy="9144508"/>
          </a:xfrm>
          <a:prstGeom prst="trapezoid">
            <a:avLst>
              <a:gd name="adj" fmla="val 0"/>
            </a:avLst>
          </a:prstGeom>
          <a:gradFill>
            <a:gsLst>
              <a:gs pos="0">
                <a:srgbClr val="42CBA1"/>
              </a:gs>
              <a:gs pos="50000">
                <a:srgbClr val="337FB1"/>
              </a:gs>
              <a:gs pos="100000">
                <a:srgbClr val="284763"/>
              </a:gs>
            </a:gsLst>
            <a:lin ang="5400000" scaled="0"/>
          </a:gra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>
              <a:solidFill>
                <a:prstClr val="white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019944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사다리꼴 8"/>
          <p:cNvSpPr/>
          <p:nvPr/>
        </p:nvSpPr>
        <p:spPr>
          <a:xfrm rot="5400000">
            <a:off x="1685112" y="2511665"/>
            <a:ext cx="2077808" cy="833236"/>
          </a:xfrm>
          <a:prstGeom prst="trapezoid">
            <a:avLst>
              <a:gd name="adj" fmla="val 11733"/>
            </a:avLst>
          </a:prstGeom>
          <a:solidFill>
            <a:srgbClr val="3A89BC"/>
          </a:solidFill>
          <a:ln>
            <a:noFill/>
          </a:ln>
          <a:scene3d>
            <a:camera prst="orthographicFront">
              <a:rot lat="180000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사다리꼴 9"/>
          <p:cNvSpPr/>
          <p:nvPr/>
        </p:nvSpPr>
        <p:spPr>
          <a:xfrm rot="5400000">
            <a:off x="697393" y="2413910"/>
            <a:ext cx="2302592" cy="1034098"/>
          </a:xfrm>
          <a:prstGeom prst="trapezoid">
            <a:avLst>
              <a:gd name="adj" fmla="val 9386"/>
            </a:avLst>
          </a:prstGeom>
          <a:solidFill>
            <a:srgbClr val="41AFB5"/>
          </a:solidFill>
          <a:ln>
            <a:noFill/>
          </a:ln>
          <a:scene3d>
            <a:camera prst="orthographicFront">
              <a:rot lat="180000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사다리꼴 10"/>
          <p:cNvSpPr/>
          <p:nvPr/>
        </p:nvSpPr>
        <p:spPr>
          <a:xfrm rot="5400000">
            <a:off x="-499088" y="2276016"/>
            <a:ext cx="2565912" cy="1285174"/>
          </a:xfrm>
          <a:prstGeom prst="trapezoid">
            <a:avLst>
              <a:gd name="adj" fmla="val 9367"/>
            </a:avLst>
          </a:prstGeom>
          <a:solidFill>
            <a:schemeClr val="accent1">
              <a:lumMod val="75000"/>
            </a:schemeClr>
          </a:solidFill>
          <a:ln w="28575">
            <a:noFill/>
          </a:ln>
          <a:scene3d>
            <a:camera prst="orthographicFront">
              <a:rot lat="180000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51521" y="2705257"/>
            <a:ext cx="10801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78"/>
            <a:r>
              <a:rPr lang="en-US" altLang="ko-KR" sz="20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INTRO</a:t>
            </a:r>
            <a:endParaRPr lang="ko-KR" altLang="en-US" sz="2000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426456" y="2705258"/>
            <a:ext cx="872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78"/>
            <a:r>
              <a:rPr lang="ko-KR" altLang="en-US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365738" y="2705257"/>
            <a:ext cx="6940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78"/>
            <a:r>
              <a:rPr lang="ko-KR" altLang="en-US" sz="16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설계</a:t>
            </a:r>
          </a:p>
        </p:txBody>
      </p:sp>
      <p:cxnSp>
        <p:nvCxnSpPr>
          <p:cNvPr id="40" name="꺾인 연결선 39"/>
          <p:cNvCxnSpPr>
            <a:cxnSpLocks/>
            <a:stCxn id="10" idx="1"/>
          </p:cNvCxnSpPr>
          <p:nvPr/>
        </p:nvCxnSpPr>
        <p:spPr>
          <a:xfrm rot="5400000" flipH="1" flipV="1">
            <a:off x="3110455" y="6608"/>
            <a:ext cx="559821" cy="3083350"/>
          </a:xfrm>
          <a:prstGeom prst="bentConnector2">
            <a:avLst/>
          </a:prstGeom>
          <a:ln w="28575">
            <a:solidFill>
              <a:srgbClr val="4CBEC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사다리꼴 57"/>
          <p:cNvSpPr/>
          <p:nvPr/>
        </p:nvSpPr>
        <p:spPr>
          <a:xfrm rot="5400000">
            <a:off x="4544035" y="537671"/>
            <a:ext cx="56438" cy="9144508"/>
          </a:xfrm>
          <a:prstGeom prst="trapezoid">
            <a:avLst>
              <a:gd name="adj" fmla="val 0"/>
            </a:avLst>
          </a:prstGeom>
          <a:gradFill>
            <a:gsLst>
              <a:gs pos="0">
                <a:srgbClr val="42CBA1"/>
              </a:gs>
              <a:gs pos="50000">
                <a:srgbClr val="337FB1"/>
              </a:gs>
              <a:gs pos="100000">
                <a:srgbClr val="284763"/>
              </a:gs>
            </a:gsLst>
            <a:lin ang="5400000" scaled="0"/>
          </a:gra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>
              <a:solidFill>
                <a:prstClr val="white"/>
              </a:solidFill>
              <a:latin typeface="Arial"/>
            </a:endParaRPr>
          </a:p>
        </p:txBody>
      </p:sp>
      <p:sp>
        <p:nvSpPr>
          <p:cNvPr id="35" name="사다리꼴 34">
            <a:extLst>
              <a:ext uri="{FF2B5EF4-FFF2-40B4-BE49-F238E27FC236}">
                <a16:creationId xmlns:a16="http://schemas.microsoft.com/office/drawing/2014/main" id="{F96B046E-8D4A-450E-8F78-5031D39ECD4E}"/>
              </a:ext>
            </a:extLst>
          </p:cNvPr>
          <p:cNvSpPr/>
          <p:nvPr/>
        </p:nvSpPr>
        <p:spPr>
          <a:xfrm rot="5400000">
            <a:off x="3338371" y="2584177"/>
            <a:ext cx="1673339" cy="682814"/>
          </a:xfrm>
          <a:prstGeom prst="trapezoid">
            <a:avLst>
              <a:gd name="adj" fmla="val 14682"/>
            </a:avLst>
          </a:prstGeom>
          <a:solidFill>
            <a:srgbClr val="305472"/>
          </a:solidFill>
          <a:ln>
            <a:noFill/>
          </a:ln>
          <a:scene3d>
            <a:camera prst="orthographicFront">
              <a:rot lat="180000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사다리꼴 35">
            <a:extLst>
              <a:ext uri="{FF2B5EF4-FFF2-40B4-BE49-F238E27FC236}">
                <a16:creationId xmlns:a16="http://schemas.microsoft.com/office/drawing/2014/main" id="{D9107BC4-77C1-4F34-AB74-A959972FA1DA}"/>
              </a:ext>
            </a:extLst>
          </p:cNvPr>
          <p:cNvSpPr/>
          <p:nvPr/>
        </p:nvSpPr>
        <p:spPr>
          <a:xfrm rot="5400000">
            <a:off x="2546380" y="2543216"/>
            <a:ext cx="1879442" cy="784389"/>
          </a:xfrm>
          <a:prstGeom prst="trapezoid">
            <a:avLst>
              <a:gd name="adj" fmla="val 11891"/>
            </a:avLst>
          </a:prstGeom>
          <a:solidFill>
            <a:srgbClr val="36739F"/>
          </a:solidFill>
          <a:ln>
            <a:noFill/>
          </a:ln>
          <a:scene3d>
            <a:camera prst="orthographicFront">
              <a:rot lat="180000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5D85FE0-9C6A-4CBB-BF3F-8B617385942A}"/>
              </a:ext>
            </a:extLst>
          </p:cNvPr>
          <p:cNvSpPr txBox="1"/>
          <p:nvPr/>
        </p:nvSpPr>
        <p:spPr>
          <a:xfrm>
            <a:off x="3128259" y="2720646"/>
            <a:ext cx="69409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78"/>
            <a:r>
              <a:rPr lang="ko-KR" altLang="en-US" sz="15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구현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8B32D42-E612-4DCF-BE2F-D3B17452E9CE}"/>
              </a:ext>
            </a:extLst>
          </p:cNvPr>
          <p:cNvSpPr txBox="1"/>
          <p:nvPr/>
        </p:nvSpPr>
        <p:spPr>
          <a:xfrm>
            <a:off x="3833634" y="2751423"/>
            <a:ext cx="69409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78"/>
            <a:r>
              <a:rPr lang="ko-KR" altLang="en-US" sz="13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마무리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E9330E5-0D36-454F-8685-153E7D94C741}"/>
              </a:ext>
            </a:extLst>
          </p:cNvPr>
          <p:cNvSpPr txBox="1"/>
          <p:nvPr/>
        </p:nvSpPr>
        <p:spPr>
          <a:xfrm>
            <a:off x="5107215" y="827340"/>
            <a:ext cx="4032448" cy="3074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92" indent="-342892" defTabSz="914378">
              <a:lnSpc>
                <a:spcPct val="200000"/>
              </a:lnSpc>
              <a:buClr>
                <a:srgbClr val="4AD7AC"/>
              </a:buClr>
              <a:buFont typeface="Wingdings" panose="05000000000000000000" pitchFamily="2" charset="2"/>
              <a:buChar char="§"/>
            </a:pPr>
            <a:r>
              <a:rPr lang="ko-KR" altLang="en-US" sz="2000" b="1" spc="50" dirty="0">
                <a:solidFill>
                  <a:prstClr val="black"/>
                </a:solidFill>
                <a:uFill>
                  <a:solidFill>
                    <a:srgbClr val="85D8DE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배경</a:t>
            </a:r>
            <a:endParaRPr lang="en-US" altLang="ko-KR" sz="2000" b="1" spc="50" dirty="0">
              <a:solidFill>
                <a:prstClr val="black"/>
              </a:solidFill>
              <a:uFill>
                <a:solidFill>
                  <a:srgbClr val="85D8DE"/>
                </a:solidFill>
              </a:u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892" indent="-342892" defTabSz="914378">
              <a:lnSpc>
                <a:spcPct val="200000"/>
              </a:lnSpc>
              <a:buClr>
                <a:srgbClr val="85D8DE"/>
              </a:buClr>
              <a:buFont typeface="Wingdings" panose="05000000000000000000" pitchFamily="2" charset="2"/>
              <a:buChar char="§"/>
            </a:pPr>
            <a:r>
              <a:rPr lang="ko-KR" altLang="en-US" sz="2000" b="1" spc="50" dirty="0">
                <a:solidFill>
                  <a:prstClr val="black"/>
                </a:solidFill>
                <a:uFill>
                  <a:solidFill>
                    <a:srgbClr val="85D8DE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개요</a:t>
            </a:r>
            <a:endParaRPr lang="en-US" altLang="ko-KR" sz="2000" b="1" spc="50" dirty="0">
              <a:solidFill>
                <a:prstClr val="black"/>
              </a:solidFill>
              <a:uFill>
                <a:solidFill>
                  <a:srgbClr val="85D8DE"/>
                </a:solidFill>
              </a:u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892" indent="-342892" defTabSz="914378">
              <a:lnSpc>
                <a:spcPct val="200000"/>
              </a:lnSpc>
              <a:buClr>
                <a:srgbClr val="85D8DE"/>
              </a:buClr>
              <a:buFont typeface="Wingdings" panose="05000000000000000000" pitchFamily="2" charset="2"/>
              <a:buChar char="§"/>
            </a:pPr>
            <a:r>
              <a:rPr lang="en-US" altLang="ko-KR" sz="2000" b="1" spc="50" dirty="0">
                <a:solidFill>
                  <a:prstClr val="black"/>
                </a:solidFill>
                <a:uFill>
                  <a:solidFill>
                    <a:srgbClr val="85D8DE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Benchmarking</a:t>
            </a:r>
          </a:p>
          <a:p>
            <a:pPr marL="342892" indent="-342892" defTabSz="914378">
              <a:lnSpc>
                <a:spcPct val="200000"/>
              </a:lnSpc>
              <a:buClr>
                <a:srgbClr val="85D8DE"/>
              </a:buClr>
              <a:buFont typeface="Wingdings" panose="05000000000000000000" pitchFamily="2" charset="2"/>
              <a:buChar char="§"/>
            </a:pPr>
            <a:r>
              <a:rPr lang="ko-KR" altLang="en-US" sz="2000" b="1" spc="50" dirty="0" err="1">
                <a:solidFill>
                  <a:prstClr val="black"/>
                </a:solidFill>
                <a:uFill>
                  <a:solidFill>
                    <a:srgbClr val="85D8DE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차별점</a:t>
            </a:r>
            <a:endParaRPr lang="en-US" altLang="ko-KR" sz="2000" b="1" spc="50" dirty="0">
              <a:solidFill>
                <a:prstClr val="black"/>
              </a:solidFill>
              <a:uFill>
                <a:solidFill>
                  <a:srgbClr val="85D8DE"/>
                </a:solidFill>
              </a:u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892" indent="-342892" defTabSz="914378">
              <a:lnSpc>
                <a:spcPct val="200000"/>
              </a:lnSpc>
              <a:buClr>
                <a:srgbClr val="85D8DE"/>
              </a:buClr>
              <a:buFont typeface="Wingdings" panose="05000000000000000000" pitchFamily="2" charset="2"/>
              <a:buChar char="§"/>
            </a:pPr>
            <a:r>
              <a:rPr lang="en-US" altLang="ko-KR" sz="2000" b="1" spc="50" dirty="0">
                <a:solidFill>
                  <a:prstClr val="black"/>
                </a:solidFill>
                <a:uFill>
                  <a:solidFill>
                    <a:srgbClr val="85D8DE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UX </a:t>
            </a:r>
            <a:r>
              <a:rPr lang="ko-KR" altLang="en-US" sz="2000" b="1" spc="50" dirty="0">
                <a:solidFill>
                  <a:prstClr val="black"/>
                </a:solidFill>
                <a:uFill>
                  <a:solidFill>
                    <a:srgbClr val="85D8DE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시나리오</a:t>
            </a:r>
            <a:endParaRPr lang="en-US" altLang="ko-KR" sz="2000" b="1" spc="50" dirty="0">
              <a:solidFill>
                <a:prstClr val="black"/>
              </a:solidFill>
              <a:uFill>
                <a:solidFill>
                  <a:srgbClr val="85D8DE"/>
                </a:solidFill>
              </a:u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F044D0E-C653-40DC-A24A-DC4D33ED2B9B}"/>
              </a:ext>
            </a:extLst>
          </p:cNvPr>
          <p:cNvSpPr/>
          <p:nvPr/>
        </p:nvSpPr>
        <p:spPr>
          <a:xfrm>
            <a:off x="374606" y="462261"/>
            <a:ext cx="3456384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378"/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목차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8EA3CE3-F00A-454C-97D6-AC0E79E716E3}"/>
              </a:ext>
            </a:extLst>
          </p:cNvPr>
          <p:cNvSpPr/>
          <p:nvPr/>
        </p:nvSpPr>
        <p:spPr>
          <a:xfrm>
            <a:off x="334535" y="-85797"/>
            <a:ext cx="45719" cy="908098"/>
          </a:xfrm>
          <a:prstGeom prst="rect">
            <a:avLst/>
          </a:prstGeom>
          <a:gradFill>
            <a:gsLst>
              <a:gs pos="0">
                <a:srgbClr val="42CBA1"/>
              </a:gs>
              <a:gs pos="50000">
                <a:srgbClr val="337FB1"/>
              </a:gs>
              <a:gs pos="100000">
                <a:srgbClr val="284763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 b="1" dirty="0">
              <a:solidFill>
                <a:prstClr val="white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172175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36F8BAC4-93AB-451E-9DD7-166905748CFB}"/>
              </a:ext>
            </a:extLst>
          </p:cNvPr>
          <p:cNvSpPr/>
          <p:nvPr/>
        </p:nvSpPr>
        <p:spPr>
          <a:xfrm>
            <a:off x="539552" y="1275606"/>
            <a:ext cx="8424936" cy="33192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67F84BED-0525-4318-88A6-4E7E21317AD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4" r="77640" b="2059"/>
          <a:stretch/>
        </p:blipFill>
        <p:spPr>
          <a:xfrm>
            <a:off x="643738" y="1464522"/>
            <a:ext cx="792088" cy="788176"/>
          </a:xfrm>
          <a:prstGeom prst="rect">
            <a:avLst/>
          </a:prstGeom>
        </p:spPr>
      </p:pic>
      <p:sp>
        <p:nvSpPr>
          <p:cNvPr id="2" name="자유형: 도형 1">
            <a:extLst>
              <a:ext uri="{FF2B5EF4-FFF2-40B4-BE49-F238E27FC236}">
                <a16:creationId xmlns:a16="http://schemas.microsoft.com/office/drawing/2014/main" id="{0D81AD35-EBFA-4FF8-88E8-F01933918B1E}"/>
              </a:ext>
            </a:extLst>
          </p:cNvPr>
          <p:cNvSpPr/>
          <p:nvPr/>
        </p:nvSpPr>
        <p:spPr>
          <a:xfrm>
            <a:off x="787144" y="1588493"/>
            <a:ext cx="548640" cy="541020"/>
          </a:xfrm>
          <a:custGeom>
            <a:avLst/>
            <a:gdLst>
              <a:gd name="connsiteX0" fmla="*/ 228600 w 548640"/>
              <a:gd name="connsiteY0" fmla="*/ 0 h 541020"/>
              <a:gd name="connsiteX1" fmla="*/ 228600 w 548640"/>
              <a:gd name="connsiteY1" fmla="*/ 0 h 541020"/>
              <a:gd name="connsiteX2" fmla="*/ 121920 w 548640"/>
              <a:gd name="connsiteY2" fmla="*/ 15240 h 541020"/>
              <a:gd name="connsiteX3" fmla="*/ 99060 w 548640"/>
              <a:gd name="connsiteY3" fmla="*/ 30480 h 541020"/>
              <a:gd name="connsiteX4" fmla="*/ 76200 w 548640"/>
              <a:gd name="connsiteY4" fmla="*/ 76200 h 541020"/>
              <a:gd name="connsiteX5" fmla="*/ 60960 w 548640"/>
              <a:gd name="connsiteY5" fmla="*/ 99060 h 541020"/>
              <a:gd name="connsiteX6" fmla="*/ 53340 w 548640"/>
              <a:gd name="connsiteY6" fmla="*/ 121920 h 541020"/>
              <a:gd name="connsiteX7" fmla="*/ 30480 w 548640"/>
              <a:gd name="connsiteY7" fmla="*/ 137160 h 541020"/>
              <a:gd name="connsiteX8" fmla="*/ 7620 w 548640"/>
              <a:gd name="connsiteY8" fmla="*/ 205740 h 541020"/>
              <a:gd name="connsiteX9" fmla="*/ 0 w 548640"/>
              <a:gd name="connsiteY9" fmla="*/ 228600 h 541020"/>
              <a:gd name="connsiteX10" fmla="*/ 7620 w 548640"/>
              <a:gd name="connsiteY10" fmla="*/ 365760 h 541020"/>
              <a:gd name="connsiteX11" fmla="*/ 22860 w 548640"/>
              <a:gd name="connsiteY11" fmla="*/ 388620 h 541020"/>
              <a:gd name="connsiteX12" fmla="*/ 38100 w 548640"/>
              <a:gd name="connsiteY12" fmla="*/ 434340 h 541020"/>
              <a:gd name="connsiteX13" fmla="*/ 45720 w 548640"/>
              <a:gd name="connsiteY13" fmla="*/ 457200 h 541020"/>
              <a:gd name="connsiteX14" fmla="*/ 68580 w 548640"/>
              <a:gd name="connsiteY14" fmla="*/ 472440 h 541020"/>
              <a:gd name="connsiteX15" fmla="*/ 91440 w 548640"/>
              <a:gd name="connsiteY15" fmla="*/ 495300 h 541020"/>
              <a:gd name="connsiteX16" fmla="*/ 114300 w 548640"/>
              <a:gd name="connsiteY16" fmla="*/ 502920 h 541020"/>
              <a:gd name="connsiteX17" fmla="*/ 137160 w 548640"/>
              <a:gd name="connsiteY17" fmla="*/ 518160 h 541020"/>
              <a:gd name="connsiteX18" fmla="*/ 160020 w 548640"/>
              <a:gd name="connsiteY18" fmla="*/ 525780 h 541020"/>
              <a:gd name="connsiteX19" fmla="*/ 213360 w 548640"/>
              <a:gd name="connsiteY19" fmla="*/ 541020 h 541020"/>
              <a:gd name="connsiteX20" fmla="*/ 358140 w 548640"/>
              <a:gd name="connsiteY20" fmla="*/ 518160 h 541020"/>
              <a:gd name="connsiteX21" fmla="*/ 373380 w 548640"/>
              <a:gd name="connsiteY21" fmla="*/ 495300 h 541020"/>
              <a:gd name="connsiteX22" fmla="*/ 419100 w 548640"/>
              <a:gd name="connsiteY22" fmla="*/ 472440 h 541020"/>
              <a:gd name="connsiteX23" fmla="*/ 464820 w 548640"/>
              <a:gd name="connsiteY23" fmla="*/ 434340 h 541020"/>
              <a:gd name="connsiteX24" fmla="*/ 510540 w 548640"/>
              <a:gd name="connsiteY24" fmla="*/ 403860 h 541020"/>
              <a:gd name="connsiteX25" fmla="*/ 548640 w 548640"/>
              <a:gd name="connsiteY25" fmla="*/ 320040 h 541020"/>
              <a:gd name="connsiteX26" fmla="*/ 533400 w 548640"/>
              <a:gd name="connsiteY26" fmla="*/ 220980 h 541020"/>
              <a:gd name="connsiteX27" fmla="*/ 518160 w 548640"/>
              <a:gd name="connsiteY27" fmla="*/ 198120 h 541020"/>
              <a:gd name="connsiteX28" fmla="*/ 510540 w 548640"/>
              <a:gd name="connsiteY28" fmla="*/ 175260 h 541020"/>
              <a:gd name="connsiteX29" fmla="*/ 495300 w 548640"/>
              <a:gd name="connsiteY29" fmla="*/ 152400 h 541020"/>
              <a:gd name="connsiteX30" fmla="*/ 487680 w 548640"/>
              <a:gd name="connsiteY30" fmla="*/ 129540 h 541020"/>
              <a:gd name="connsiteX31" fmla="*/ 472440 w 548640"/>
              <a:gd name="connsiteY31" fmla="*/ 106680 h 541020"/>
              <a:gd name="connsiteX32" fmla="*/ 434340 w 548640"/>
              <a:gd name="connsiteY32" fmla="*/ 53340 h 541020"/>
              <a:gd name="connsiteX33" fmla="*/ 388620 w 548640"/>
              <a:gd name="connsiteY33" fmla="*/ 30480 h 541020"/>
              <a:gd name="connsiteX34" fmla="*/ 365760 w 548640"/>
              <a:gd name="connsiteY34" fmla="*/ 15240 h 541020"/>
              <a:gd name="connsiteX35" fmla="*/ 228600 w 548640"/>
              <a:gd name="connsiteY35" fmla="*/ 0 h 541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48640" h="541020">
                <a:moveTo>
                  <a:pt x="228600" y="0"/>
                </a:moveTo>
                <a:lnTo>
                  <a:pt x="228600" y="0"/>
                </a:lnTo>
                <a:cubicBezTo>
                  <a:pt x="218580" y="1113"/>
                  <a:pt x="142351" y="7578"/>
                  <a:pt x="121920" y="15240"/>
                </a:cubicBezTo>
                <a:cubicBezTo>
                  <a:pt x="113345" y="18456"/>
                  <a:pt x="106680" y="25400"/>
                  <a:pt x="99060" y="30480"/>
                </a:cubicBezTo>
                <a:cubicBezTo>
                  <a:pt x="55384" y="95994"/>
                  <a:pt x="107748" y="13104"/>
                  <a:pt x="76200" y="76200"/>
                </a:cubicBezTo>
                <a:cubicBezTo>
                  <a:pt x="72104" y="84391"/>
                  <a:pt x="65056" y="90869"/>
                  <a:pt x="60960" y="99060"/>
                </a:cubicBezTo>
                <a:cubicBezTo>
                  <a:pt x="57368" y="106244"/>
                  <a:pt x="58358" y="115648"/>
                  <a:pt x="53340" y="121920"/>
                </a:cubicBezTo>
                <a:cubicBezTo>
                  <a:pt x="47619" y="129071"/>
                  <a:pt x="38100" y="132080"/>
                  <a:pt x="30480" y="137160"/>
                </a:cubicBezTo>
                <a:lnTo>
                  <a:pt x="7620" y="205740"/>
                </a:lnTo>
                <a:lnTo>
                  <a:pt x="0" y="228600"/>
                </a:lnTo>
                <a:cubicBezTo>
                  <a:pt x="2540" y="274320"/>
                  <a:pt x="1144" y="320430"/>
                  <a:pt x="7620" y="365760"/>
                </a:cubicBezTo>
                <a:cubicBezTo>
                  <a:pt x="8915" y="374826"/>
                  <a:pt x="19141" y="380251"/>
                  <a:pt x="22860" y="388620"/>
                </a:cubicBezTo>
                <a:cubicBezTo>
                  <a:pt x="29384" y="403300"/>
                  <a:pt x="33020" y="419100"/>
                  <a:pt x="38100" y="434340"/>
                </a:cubicBezTo>
                <a:cubicBezTo>
                  <a:pt x="40640" y="441960"/>
                  <a:pt x="39037" y="452745"/>
                  <a:pt x="45720" y="457200"/>
                </a:cubicBezTo>
                <a:cubicBezTo>
                  <a:pt x="53340" y="462280"/>
                  <a:pt x="61545" y="466577"/>
                  <a:pt x="68580" y="472440"/>
                </a:cubicBezTo>
                <a:cubicBezTo>
                  <a:pt x="76859" y="479339"/>
                  <a:pt x="82474" y="489322"/>
                  <a:pt x="91440" y="495300"/>
                </a:cubicBezTo>
                <a:cubicBezTo>
                  <a:pt x="98123" y="499755"/>
                  <a:pt x="107116" y="499328"/>
                  <a:pt x="114300" y="502920"/>
                </a:cubicBezTo>
                <a:cubicBezTo>
                  <a:pt x="122491" y="507016"/>
                  <a:pt x="128969" y="514064"/>
                  <a:pt x="137160" y="518160"/>
                </a:cubicBezTo>
                <a:cubicBezTo>
                  <a:pt x="144344" y="521752"/>
                  <a:pt x="152327" y="523472"/>
                  <a:pt x="160020" y="525780"/>
                </a:cubicBezTo>
                <a:cubicBezTo>
                  <a:pt x="177732" y="531093"/>
                  <a:pt x="195580" y="535940"/>
                  <a:pt x="213360" y="541020"/>
                </a:cubicBezTo>
                <a:cubicBezTo>
                  <a:pt x="343250" y="524784"/>
                  <a:pt x="296425" y="538732"/>
                  <a:pt x="358140" y="518160"/>
                </a:cubicBezTo>
                <a:cubicBezTo>
                  <a:pt x="363220" y="510540"/>
                  <a:pt x="366904" y="501776"/>
                  <a:pt x="373380" y="495300"/>
                </a:cubicBezTo>
                <a:cubicBezTo>
                  <a:pt x="388152" y="480528"/>
                  <a:pt x="400507" y="478638"/>
                  <a:pt x="419100" y="472440"/>
                </a:cubicBezTo>
                <a:cubicBezTo>
                  <a:pt x="444105" y="434932"/>
                  <a:pt x="421852" y="460121"/>
                  <a:pt x="464820" y="434340"/>
                </a:cubicBezTo>
                <a:cubicBezTo>
                  <a:pt x="480526" y="424916"/>
                  <a:pt x="510540" y="403860"/>
                  <a:pt x="510540" y="403860"/>
                </a:cubicBezTo>
                <a:cubicBezTo>
                  <a:pt x="548204" y="347364"/>
                  <a:pt x="537428" y="376101"/>
                  <a:pt x="548640" y="320040"/>
                </a:cubicBezTo>
                <a:cubicBezTo>
                  <a:pt x="547110" y="306273"/>
                  <a:pt x="543299" y="244077"/>
                  <a:pt x="533400" y="220980"/>
                </a:cubicBezTo>
                <a:cubicBezTo>
                  <a:pt x="529792" y="212562"/>
                  <a:pt x="522256" y="206311"/>
                  <a:pt x="518160" y="198120"/>
                </a:cubicBezTo>
                <a:cubicBezTo>
                  <a:pt x="514568" y="190936"/>
                  <a:pt x="514132" y="182444"/>
                  <a:pt x="510540" y="175260"/>
                </a:cubicBezTo>
                <a:cubicBezTo>
                  <a:pt x="506444" y="167069"/>
                  <a:pt x="499396" y="160591"/>
                  <a:pt x="495300" y="152400"/>
                </a:cubicBezTo>
                <a:cubicBezTo>
                  <a:pt x="491708" y="145216"/>
                  <a:pt x="491272" y="136724"/>
                  <a:pt x="487680" y="129540"/>
                </a:cubicBezTo>
                <a:cubicBezTo>
                  <a:pt x="483584" y="121349"/>
                  <a:pt x="476984" y="114631"/>
                  <a:pt x="472440" y="106680"/>
                </a:cubicBezTo>
                <a:cubicBezTo>
                  <a:pt x="452831" y="72363"/>
                  <a:pt x="464805" y="78728"/>
                  <a:pt x="434340" y="53340"/>
                </a:cubicBezTo>
                <a:cubicBezTo>
                  <a:pt x="401583" y="26043"/>
                  <a:pt x="422987" y="47663"/>
                  <a:pt x="388620" y="30480"/>
                </a:cubicBezTo>
                <a:cubicBezTo>
                  <a:pt x="380429" y="26384"/>
                  <a:pt x="374806" y="16668"/>
                  <a:pt x="365760" y="15240"/>
                </a:cubicBezTo>
                <a:cubicBezTo>
                  <a:pt x="325539" y="8889"/>
                  <a:pt x="251460" y="2540"/>
                  <a:pt x="228600" y="0"/>
                </a:cubicBezTo>
                <a:close/>
              </a:path>
            </a:pathLst>
          </a:custGeom>
          <a:solidFill>
            <a:srgbClr val="3284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36899807-DCCA-4F59-979A-7361486D39CB}"/>
              </a:ext>
            </a:extLst>
          </p:cNvPr>
          <p:cNvGrpSpPr/>
          <p:nvPr/>
        </p:nvGrpSpPr>
        <p:grpSpPr>
          <a:xfrm>
            <a:off x="643738" y="2423662"/>
            <a:ext cx="792088" cy="788176"/>
            <a:chOff x="550014" y="1460989"/>
            <a:chExt cx="792088" cy="788176"/>
          </a:xfrm>
        </p:grpSpPr>
        <p:pic>
          <p:nvPicPr>
            <p:cNvPr id="33" name="그림 32">
              <a:extLst>
                <a:ext uri="{FF2B5EF4-FFF2-40B4-BE49-F238E27FC236}">
                  <a16:creationId xmlns:a16="http://schemas.microsoft.com/office/drawing/2014/main" id="{B14FF65B-2E42-409D-A4F5-96E39A89C9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4" r="77640" b="2059"/>
            <a:stretch/>
          </p:blipFill>
          <p:spPr>
            <a:xfrm>
              <a:off x="550014" y="1460989"/>
              <a:ext cx="792088" cy="788176"/>
            </a:xfrm>
            <a:prstGeom prst="rect">
              <a:avLst/>
            </a:prstGeom>
          </p:spPr>
        </p:pic>
        <p:sp>
          <p:nvSpPr>
            <p:cNvPr id="34" name="자유형: 도형 33">
              <a:extLst>
                <a:ext uri="{FF2B5EF4-FFF2-40B4-BE49-F238E27FC236}">
                  <a16:creationId xmlns:a16="http://schemas.microsoft.com/office/drawing/2014/main" id="{437BB557-1CFA-4B51-9EAA-6AD975CA1AAE}"/>
                </a:ext>
              </a:extLst>
            </p:cNvPr>
            <p:cNvSpPr/>
            <p:nvPr/>
          </p:nvSpPr>
          <p:spPr>
            <a:xfrm>
              <a:off x="693420" y="1584960"/>
              <a:ext cx="548640" cy="541020"/>
            </a:xfrm>
            <a:custGeom>
              <a:avLst/>
              <a:gdLst>
                <a:gd name="connsiteX0" fmla="*/ 228600 w 548640"/>
                <a:gd name="connsiteY0" fmla="*/ 0 h 541020"/>
                <a:gd name="connsiteX1" fmla="*/ 228600 w 548640"/>
                <a:gd name="connsiteY1" fmla="*/ 0 h 541020"/>
                <a:gd name="connsiteX2" fmla="*/ 121920 w 548640"/>
                <a:gd name="connsiteY2" fmla="*/ 15240 h 541020"/>
                <a:gd name="connsiteX3" fmla="*/ 99060 w 548640"/>
                <a:gd name="connsiteY3" fmla="*/ 30480 h 541020"/>
                <a:gd name="connsiteX4" fmla="*/ 76200 w 548640"/>
                <a:gd name="connsiteY4" fmla="*/ 76200 h 541020"/>
                <a:gd name="connsiteX5" fmla="*/ 60960 w 548640"/>
                <a:gd name="connsiteY5" fmla="*/ 99060 h 541020"/>
                <a:gd name="connsiteX6" fmla="*/ 53340 w 548640"/>
                <a:gd name="connsiteY6" fmla="*/ 121920 h 541020"/>
                <a:gd name="connsiteX7" fmla="*/ 30480 w 548640"/>
                <a:gd name="connsiteY7" fmla="*/ 137160 h 541020"/>
                <a:gd name="connsiteX8" fmla="*/ 7620 w 548640"/>
                <a:gd name="connsiteY8" fmla="*/ 205740 h 541020"/>
                <a:gd name="connsiteX9" fmla="*/ 0 w 548640"/>
                <a:gd name="connsiteY9" fmla="*/ 228600 h 541020"/>
                <a:gd name="connsiteX10" fmla="*/ 7620 w 548640"/>
                <a:gd name="connsiteY10" fmla="*/ 365760 h 541020"/>
                <a:gd name="connsiteX11" fmla="*/ 22860 w 548640"/>
                <a:gd name="connsiteY11" fmla="*/ 388620 h 541020"/>
                <a:gd name="connsiteX12" fmla="*/ 38100 w 548640"/>
                <a:gd name="connsiteY12" fmla="*/ 434340 h 541020"/>
                <a:gd name="connsiteX13" fmla="*/ 45720 w 548640"/>
                <a:gd name="connsiteY13" fmla="*/ 457200 h 541020"/>
                <a:gd name="connsiteX14" fmla="*/ 68580 w 548640"/>
                <a:gd name="connsiteY14" fmla="*/ 472440 h 541020"/>
                <a:gd name="connsiteX15" fmla="*/ 91440 w 548640"/>
                <a:gd name="connsiteY15" fmla="*/ 495300 h 541020"/>
                <a:gd name="connsiteX16" fmla="*/ 114300 w 548640"/>
                <a:gd name="connsiteY16" fmla="*/ 502920 h 541020"/>
                <a:gd name="connsiteX17" fmla="*/ 137160 w 548640"/>
                <a:gd name="connsiteY17" fmla="*/ 518160 h 541020"/>
                <a:gd name="connsiteX18" fmla="*/ 160020 w 548640"/>
                <a:gd name="connsiteY18" fmla="*/ 525780 h 541020"/>
                <a:gd name="connsiteX19" fmla="*/ 213360 w 548640"/>
                <a:gd name="connsiteY19" fmla="*/ 541020 h 541020"/>
                <a:gd name="connsiteX20" fmla="*/ 358140 w 548640"/>
                <a:gd name="connsiteY20" fmla="*/ 518160 h 541020"/>
                <a:gd name="connsiteX21" fmla="*/ 373380 w 548640"/>
                <a:gd name="connsiteY21" fmla="*/ 495300 h 541020"/>
                <a:gd name="connsiteX22" fmla="*/ 419100 w 548640"/>
                <a:gd name="connsiteY22" fmla="*/ 472440 h 541020"/>
                <a:gd name="connsiteX23" fmla="*/ 464820 w 548640"/>
                <a:gd name="connsiteY23" fmla="*/ 434340 h 541020"/>
                <a:gd name="connsiteX24" fmla="*/ 510540 w 548640"/>
                <a:gd name="connsiteY24" fmla="*/ 403860 h 541020"/>
                <a:gd name="connsiteX25" fmla="*/ 548640 w 548640"/>
                <a:gd name="connsiteY25" fmla="*/ 320040 h 541020"/>
                <a:gd name="connsiteX26" fmla="*/ 533400 w 548640"/>
                <a:gd name="connsiteY26" fmla="*/ 220980 h 541020"/>
                <a:gd name="connsiteX27" fmla="*/ 518160 w 548640"/>
                <a:gd name="connsiteY27" fmla="*/ 198120 h 541020"/>
                <a:gd name="connsiteX28" fmla="*/ 510540 w 548640"/>
                <a:gd name="connsiteY28" fmla="*/ 175260 h 541020"/>
                <a:gd name="connsiteX29" fmla="*/ 495300 w 548640"/>
                <a:gd name="connsiteY29" fmla="*/ 152400 h 541020"/>
                <a:gd name="connsiteX30" fmla="*/ 487680 w 548640"/>
                <a:gd name="connsiteY30" fmla="*/ 129540 h 541020"/>
                <a:gd name="connsiteX31" fmla="*/ 472440 w 548640"/>
                <a:gd name="connsiteY31" fmla="*/ 106680 h 541020"/>
                <a:gd name="connsiteX32" fmla="*/ 434340 w 548640"/>
                <a:gd name="connsiteY32" fmla="*/ 53340 h 541020"/>
                <a:gd name="connsiteX33" fmla="*/ 388620 w 548640"/>
                <a:gd name="connsiteY33" fmla="*/ 30480 h 541020"/>
                <a:gd name="connsiteX34" fmla="*/ 365760 w 548640"/>
                <a:gd name="connsiteY34" fmla="*/ 15240 h 541020"/>
                <a:gd name="connsiteX35" fmla="*/ 228600 w 548640"/>
                <a:gd name="connsiteY35" fmla="*/ 0 h 541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548640" h="541020">
                  <a:moveTo>
                    <a:pt x="228600" y="0"/>
                  </a:moveTo>
                  <a:lnTo>
                    <a:pt x="228600" y="0"/>
                  </a:lnTo>
                  <a:cubicBezTo>
                    <a:pt x="218580" y="1113"/>
                    <a:pt x="142351" y="7578"/>
                    <a:pt x="121920" y="15240"/>
                  </a:cubicBezTo>
                  <a:cubicBezTo>
                    <a:pt x="113345" y="18456"/>
                    <a:pt x="106680" y="25400"/>
                    <a:pt x="99060" y="30480"/>
                  </a:cubicBezTo>
                  <a:cubicBezTo>
                    <a:pt x="55384" y="95994"/>
                    <a:pt x="107748" y="13104"/>
                    <a:pt x="76200" y="76200"/>
                  </a:cubicBezTo>
                  <a:cubicBezTo>
                    <a:pt x="72104" y="84391"/>
                    <a:pt x="65056" y="90869"/>
                    <a:pt x="60960" y="99060"/>
                  </a:cubicBezTo>
                  <a:cubicBezTo>
                    <a:pt x="57368" y="106244"/>
                    <a:pt x="58358" y="115648"/>
                    <a:pt x="53340" y="121920"/>
                  </a:cubicBezTo>
                  <a:cubicBezTo>
                    <a:pt x="47619" y="129071"/>
                    <a:pt x="38100" y="132080"/>
                    <a:pt x="30480" y="137160"/>
                  </a:cubicBezTo>
                  <a:lnTo>
                    <a:pt x="7620" y="205740"/>
                  </a:lnTo>
                  <a:lnTo>
                    <a:pt x="0" y="228600"/>
                  </a:lnTo>
                  <a:cubicBezTo>
                    <a:pt x="2540" y="274320"/>
                    <a:pt x="1144" y="320430"/>
                    <a:pt x="7620" y="365760"/>
                  </a:cubicBezTo>
                  <a:cubicBezTo>
                    <a:pt x="8915" y="374826"/>
                    <a:pt x="19141" y="380251"/>
                    <a:pt x="22860" y="388620"/>
                  </a:cubicBezTo>
                  <a:cubicBezTo>
                    <a:pt x="29384" y="403300"/>
                    <a:pt x="33020" y="419100"/>
                    <a:pt x="38100" y="434340"/>
                  </a:cubicBezTo>
                  <a:cubicBezTo>
                    <a:pt x="40640" y="441960"/>
                    <a:pt x="39037" y="452745"/>
                    <a:pt x="45720" y="457200"/>
                  </a:cubicBezTo>
                  <a:cubicBezTo>
                    <a:pt x="53340" y="462280"/>
                    <a:pt x="61545" y="466577"/>
                    <a:pt x="68580" y="472440"/>
                  </a:cubicBezTo>
                  <a:cubicBezTo>
                    <a:pt x="76859" y="479339"/>
                    <a:pt x="82474" y="489322"/>
                    <a:pt x="91440" y="495300"/>
                  </a:cubicBezTo>
                  <a:cubicBezTo>
                    <a:pt x="98123" y="499755"/>
                    <a:pt x="107116" y="499328"/>
                    <a:pt x="114300" y="502920"/>
                  </a:cubicBezTo>
                  <a:cubicBezTo>
                    <a:pt x="122491" y="507016"/>
                    <a:pt x="128969" y="514064"/>
                    <a:pt x="137160" y="518160"/>
                  </a:cubicBezTo>
                  <a:cubicBezTo>
                    <a:pt x="144344" y="521752"/>
                    <a:pt x="152327" y="523472"/>
                    <a:pt x="160020" y="525780"/>
                  </a:cubicBezTo>
                  <a:cubicBezTo>
                    <a:pt x="177732" y="531093"/>
                    <a:pt x="195580" y="535940"/>
                    <a:pt x="213360" y="541020"/>
                  </a:cubicBezTo>
                  <a:cubicBezTo>
                    <a:pt x="343250" y="524784"/>
                    <a:pt x="296425" y="538732"/>
                    <a:pt x="358140" y="518160"/>
                  </a:cubicBezTo>
                  <a:cubicBezTo>
                    <a:pt x="363220" y="510540"/>
                    <a:pt x="366904" y="501776"/>
                    <a:pt x="373380" y="495300"/>
                  </a:cubicBezTo>
                  <a:cubicBezTo>
                    <a:pt x="388152" y="480528"/>
                    <a:pt x="400507" y="478638"/>
                    <a:pt x="419100" y="472440"/>
                  </a:cubicBezTo>
                  <a:cubicBezTo>
                    <a:pt x="444105" y="434932"/>
                    <a:pt x="421852" y="460121"/>
                    <a:pt x="464820" y="434340"/>
                  </a:cubicBezTo>
                  <a:cubicBezTo>
                    <a:pt x="480526" y="424916"/>
                    <a:pt x="510540" y="403860"/>
                    <a:pt x="510540" y="403860"/>
                  </a:cubicBezTo>
                  <a:cubicBezTo>
                    <a:pt x="548204" y="347364"/>
                    <a:pt x="537428" y="376101"/>
                    <a:pt x="548640" y="320040"/>
                  </a:cubicBezTo>
                  <a:cubicBezTo>
                    <a:pt x="547110" y="306273"/>
                    <a:pt x="543299" y="244077"/>
                    <a:pt x="533400" y="220980"/>
                  </a:cubicBezTo>
                  <a:cubicBezTo>
                    <a:pt x="529792" y="212562"/>
                    <a:pt x="522256" y="206311"/>
                    <a:pt x="518160" y="198120"/>
                  </a:cubicBezTo>
                  <a:cubicBezTo>
                    <a:pt x="514568" y="190936"/>
                    <a:pt x="514132" y="182444"/>
                    <a:pt x="510540" y="175260"/>
                  </a:cubicBezTo>
                  <a:cubicBezTo>
                    <a:pt x="506444" y="167069"/>
                    <a:pt x="499396" y="160591"/>
                    <a:pt x="495300" y="152400"/>
                  </a:cubicBezTo>
                  <a:cubicBezTo>
                    <a:pt x="491708" y="145216"/>
                    <a:pt x="491272" y="136724"/>
                    <a:pt x="487680" y="129540"/>
                  </a:cubicBezTo>
                  <a:cubicBezTo>
                    <a:pt x="483584" y="121349"/>
                    <a:pt x="476984" y="114631"/>
                    <a:pt x="472440" y="106680"/>
                  </a:cubicBezTo>
                  <a:cubicBezTo>
                    <a:pt x="452831" y="72363"/>
                    <a:pt x="464805" y="78728"/>
                    <a:pt x="434340" y="53340"/>
                  </a:cubicBezTo>
                  <a:cubicBezTo>
                    <a:pt x="401583" y="26043"/>
                    <a:pt x="422987" y="47663"/>
                    <a:pt x="388620" y="30480"/>
                  </a:cubicBezTo>
                  <a:cubicBezTo>
                    <a:pt x="380429" y="26384"/>
                    <a:pt x="374806" y="16668"/>
                    <a:pt x="365760" y="15240"/>
                  </a:cubicBezTo>
                  <a:cubicBezTo>
                    <a:pt x="325539" y="8889"/>
                    <a:pt x="251460" y="2540"/>
                    <a:pt x="228600" y="0"/>
                  </a:cubicBezTo>
                  <a:close/>
                </a:path>
              </a:pathLst>
            </a:custGeom>
            <a:solidFill>
              <a:srgbClr val="3284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985D7627-2CCF-47DC-B63D-3B3DE28828B4}"/>
              </a:ext>
            </a:extLst>
          </p:cNvPr>
          <p:cNvGrpSpPr/>
          <p:nvPr/>
        </p:nvGrpSpPr>
        <p:grpSpPr>
          <a:xfrm>
            <a:off x="646070" y="3541841"/>
            <a:ext cx="792088" cy="788176"/>
            <a:chOff x="550014" y="1460989"/>
            <a:chExt cx="792088" cy="788176"/>
          </a:xfrm>
        </p:grpSpPr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id="{5745564B-6EC4-42B2-A585-CED10604F8C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4" r="77640" b="2059"/>
            <a:stretch/>
          </p:blipFill>
          <p:spPr>
            <a:xfrm>
              <a:off x="550014" y="1460989"/>
              <a:ext cx="792088" cy="788176"/>
            </a:xfrm>
            <a:prstGeom prst="rect">
              <a:avLst/>
            </a:prstGeom>
          </p:spPr>
        </p:pic>
        <p:sp>
          <p:nvSpPr>
            <p:cNvPr id="37" name="자유형: 도형 36">
              <a:extLst>
                <a:ext uri="{FF2B5EF4-FFF2-40B4-BE49-F238E27FC236}">
                  <a16:creationId xmlns:a16="http://schemas.microsoft.com/office/drawing/2014/main" id="{01336A0D-B3C7-4644-9095-9F8CC3FC84D8}"/>
                </a:ext>
              </a:extLst>
            </p:cNvPr>
            <p:cNvSpPr/>
            <p:nvPr/>
          </p:nvSpPr>
          <p:spPr>
            <a:xfrm>
              <a:off x="693420" y="1584960"/>
              <a:ext cx="548640" cy="541020"/>
            </a:xfrm>
            <a:custGeom>
              <a:avLst/>
              <a:gdLst>
                <a:gd name="connsiteX0" fmla="*/ 228600 w 548640"/>
                <a:gd name="connsiteY0" fmla="*/ 0 h 541020"/>
                <a:gd name="connsiteX1" fmla="*/ 228600 w 548640"/>
                <a:gd name="connsiteY1" fmla="*/ 0 h 541020"/>
                <a:gd name="connsiteX2" fmla="*/ 121920 w 548640"/>
                <a:gd name="connsiteY2" fmla="*/ 15240 h 541020"/>
                <a:gd name="connsiteX3" fmla="*/ 99060 w 548640"/>
                <a:gd name="connsiteY3" fmla="*/ 30480 h 541020"/>
                <a:gd name="connsiteX4" fmla="*/ 76200 w 548640"/>
                <a:gd name="connsiteY4" fmla="*/ 76200 h 541020"/>
                <a:gd name="connsiteX5" fmla="*/ 60960 w 548640"/>
                <a:gd name="connsiteY5" fmla="*/ 99060 h 541020"/>
                <a:gd name="connsiteX6" fmla="*/ 53340 w 548640"/>
                <a:gd name="connsiteY6" fmla="*/ 121920 h 541020"/>
                <a:gd name="connsiteX7" fmla="*/ 30480 w 548640"/>
                <a:gd name="connsiteY7" fmla="*/ 137160 h 541020"/>
                <a:gd name="connsiteX8" fmla="*/ 7620 w 548640"/>
                <a:gd name="connsiteY8" fmla="*/ 205740 h 541020"/>
                <a:gd name="connsiteX9" fmla="*/ 0 w 548640"/>
                <a:gd name="connsiteY9" fmla="*/ 228600 h 541020"/>
                <a:gd name="connsiteX10" fmla="*/ 7620 w 548640"/>
                <a:gd name="connsiteY10" fmla="*/ 365760 h 541020"/>
                <a:gd name="connsiteX11" fmla="*/ 22860 w 548640"/>
                <a:gd name="connsiteY11" fmla="*/ 388620 h 541020"/>
                <a:gd name="connsiteX12" fmla="*/ 38100 w 548640"/>
                <a:gd name="connsiteY12" fmla="*/ 434340 h 541020"/>
                <a:gd name="connsiteX13" fmla="*/ 45720 w 548640"/>
                <a:gd name="connsiteY13" fmla="*/ 457200 h 541020"/>
                <a:gd name="connsiteX14" fmla="*/ 68580 w 548640"/>
                <a:gd name="connsiteY14" fmla="*/ 472440 h 541020"/>
                <a:gd name="connsiteX15" fmla="*/ 91440 w 548640"/>
                <a:gd name="connsiteY15" fmla="*/ 495300 h 541020"/>
                <a:gd name="connsiteX16" fmla="*/ 114300 w 548640"/>
                <a:gd name="connsiteY16" fmla="*/ 502920 h 541020"/>
                <a:gd name="connsiteX17" fmla="*/ 137160 w 548640"/>
                <a:gd name="connsiteY17" fmla="*/ 518160 h 541020"/>
                <a:gd name="connsiteX18" fmla="*/ 160020 w 548640"/>
                <a:gd name="connsiteY18" fmla="*/ 525780 h 541020"/>
                <a:gd name="connsiteX19" fmla="*/ 213360 w 548640"/>
                <a:gd name="connsiteY19" fmla="*/ 541020 h 541020"/>
                <a:gd name="connsiteX20" fmla="*/ 358140 w 548640"/>
                <a:gd name="connsiteY20" fmla="*/ 518160 h 541020"/>
                <a:gd name="connsiteX21" fmla="*/ 373380 w 548640"/>
                <a:gd name="connsiteY21" fmla="*/ 495300 h 541020"/>
                <a:gd name="connsiteX22" fmla="*/ 419100 w 548640"/>
                <a:gd name="connsiteY22" fmla="*/ 472440 h 541020"/>
                <a:gd name="connsiteX23" fmla="*/ 464820 w 548640"/>
                <a:gd name="connsiteY23" fmla="*/ 434340 h 541020"/>
                <a:gd name="connsiteX24" fmla="*/ 510540 w 548640"/>
                <a:gd name="connsiteY24" fmla="*/ 403860 h 541020"/>
                <a:gd name="connsiteX25" fmla="*/ 548640 w 548640"/>
                <a:gd name="connsiteY25" fmla="*/ 320040 h 541020"/>
                <a:gd name="connsiteX26" fmla="*/ 533400 w 548640"/>
                <a:gd name="connsiteY26" fmla="*/ 220980 h 541020"/>
                <a:gd name="connsiteX27" fmla="*/ 518160 w 548640"/>
                <a:gd name="connsiteY27" fmla="*/ 198120 h 541020"/>
                <a:gd name="connsiteX28" fmla="*/ 510540 w 548640"/>
                <a:gd name="connsiteY28" fmla="*/ 175260 h 541020"/>
                <a:gd name="connsiteX29" fmla="*/ 495300 w 548640"/>
                <a:gd name="connsiteY29" fmla="*/ 152400 h 541020"/>
                <a:gd name="connsiteX30" fmla="*/ 487680 w 548640"/>
                <a:gd name="connsiteY30" fmla="*/ 129540 h 541020"/>
                <a:gd name="connsiteX31" fmla="*/ 472440 w 548640"/>
                <a:gd name="connsiteY31" fmla="*/ 106680 h 541020"/>
                <a:gd name="connsiteX32" fmla="*/ 434340 w 548640"/>
                <a:gd name="connsiteY32" fmla="*/ 53340 h 541020"/>
                <a:gd name="connsiteX33" fmla="*/ 388620 w 548640"/>
                <a:gd name="connsiteY33" fmla="*/ 30480 h 541020"/>
                <a:gd name="connsiteX34" fmla="*/ 365760 w 548640"/>
                <a:gd name="connsiteY34" fmla="*/ 15240 h 541020"/>
                <a:gd name="connsiteX35" fmla="*/ 228600 w 548640"/>
                <a:gd name="connsiteY35" fmla="*/ 0 h 541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548640" h="541020">
                  <a:moveTo>
                    <a:pt x="228600" y="0"/>
                  </a:moveTo>
                  <a:lnTo>
                    <a:pt x="228600" y="0"/>
                  </a:lnTo>
                  <a:cubicBezTo>
                    <a:pt x="218580" y="1113"/>
                    <a:pt x="142351" y="7578"/>
                    <a:pt x="121920" y="15240"/>
                  </a:cubicBezTo>
                  <a:cubicBezTo>
                    <a:pt x="113345" y="18456"/>
                    <a:pt x="106680" y="25400"/>
                    <a:pt x="99060" y="30480"/>
                  </a:cubicBezTo>
                  <a:cubicBezTo>
                    <a:pt x="55384" y="95994"/>
                    <a:pt x="107748" y="13104"/>
                    <a:pt x="76200" y="76200"/>
                  </a:cubicBezTo>
                  <a:cubicBezTo>
                    <a:pt x="72104" y="84391"/>
                    <a:pt x="65056" y="90869"/>
                    <a:pt x="60960" y="99060"/>
                  </a:cubicBezTo>
                  <a:cubicBezTo>
                    <a:pt x="57368" y="106244"/>
                    <a:pt x="58358" y="115648"/>
                    <a:pt x="53340" y="121920"/>
                  </a:cubicBezTo>
                  <a:cubicBezTo>
                    <a:pt x="47619" y="129071"/>
                    <a:pt x="38100" y="132080"/>
                    <a:pt x="30480" y="137160"/>
                  </a:cubicBezTo>
                  <a:lnTo>
                    <a:pt x="7620" y="205740"/>
                  </a:lnTo>
                  <a:lnTo>
                    <a:pt x="0" y="228600"/>
                  </a:lnTo>
                  <a:cubicBezTo>
                    <a:pt x="2540" y="274320"/>
                    <a:pt x="1144" y="320430"/>
                    <a:pt x="7620" y="365760"/>
                  </a:cubicBezTo>
                  <a:cubicBezTo>
                    <a:pt x="8915" y="374826"/>
                    <a:pt x="19141" y="380251"/>
                    <a:pt x="22860" y="388620"/>
                  </a:cubicBezTo>
                  <a:cubicBezTo>
                    <a:pt x="29384" y="403300"/>
                    <a:pt x="33020" y="419100"/>
                    <a:pt x="38100" y="434340"/>
                  </a:cubicBezTo>
                  <a:cubicBezTo>
                    <a:pt x="40640" y="441960"/>
                    <a:pt x="39037" y="452745"/>
                    <a:pt x="45720" y="457200"/>
                  </a:cubicBezTo>
                  <a:cubicBezTo>
                    <a:pt x="53340" y="462280"/>
                    <a:pt x="61545" y="466577"/>
                    <a:pt x="68580" y="472440"/>
                  </a:cubicBezTo>
                  <a:cubicBezTo>
                    <a:pt x="76859" y="479339"/>
                    <a:pt x="82474" y="489322"/>
                    <a:pt x="91440" y="495300"/>
                  </a:cubicBezTo>
                  <a:cubicBezTo>
                    <a:pt x="98123" y="499755"/>
                    <a:pt x="107116" y="499328"/>
                    <a:pt x="114300" y="502920"/>
                  </a:cubicBezTo>
                  <a:cubicBezTo>
                    <a:pt x="122491" y="507016"/>
                    <a:pt x="128969" y="514064"/>
                    <a:pt x="137160" y="518160"/>
                  </a:cubicBezTo>
                  <a:cubicBezTo>
                    <a:pt x="144344" y="521752"/>
                    <a:pt x="152327" y="523472"/>
                    <a:pt x="160020" y="525780"/>
                  </a:cubicBezTo>
                  <a:cubicBezTo>
                    <a:pt x="177732" y="531093"/>
                    <a:pt x="195580" y="535940"/>
                    <a:pt x="213360" y="541020"/>
                  </a:cubicBezTo>
                  <a:cubicBezTo>
                    <a:pt x="343250" y="524784"/>
                    <a:pt x="296425" y="538732"/>
                    <a:pt x="358140" y="518160"/>
                  </a:cubicBezTo>
                  <a:cubicBezTo>
                    <a:pt x="363220" y="510540"/>
                    <a:pt x="366904" y="501776"/>
                    <a:pt x="373380" y="495300"/>
                  </a:cubicBezTo>
                  <a:cubicBezTo>
                    <a:pt x="388152" y="480528"/>
                    <a:pt x="400507" y="478638"/>
                    <a:pt x="419100" y="472440"/>
                  </a:cubicBezTo>
                  <a:cubicBezTo>
                    <a:pt x="444105" y="434932"/>
                    <a:pt x="421852" y="460121"/>
                    <a:pt x="464820" y="434340"/>
                  </a:cubicBezTo>
                  <a:cubicBezTo>
                    <a:pt x="480526" y="424916"/>
                    <a:pt x="510540" y="403860"/>
                    <a:pt x="510540" y="403860"/>
                  </a:cubicBezTo>
                  <a:cubicBezTo>
                    <a:pt x="548204" y="347364"/>
                    <a:pt x="537428" y="376101"/>
                    <a:pt x="548640" y="320040"/>
                  </a:cubicBezTo>
                  <a:cubicBezTo>
                    <a:pt x="547110" y="306273"/>
                    <a:pt x="543299" y="244077"/>
                    <a:pt x="533400" y="220980"/>
                  </a:cubicBezTo>
                  <a:cubicBezTo>
                    <a:pt x="529792" y="212562"/>
                    <a:pt x="522256" y="206311"/>
                    <a:pt x="518160" y="198120"/>
                  </a:cubicBezTo>
                  <a:cubicBezTo>
                    <a:pt x="514568" y="190936"/>
                    <a:pt x="514132" y="182444"/>
                    <a:pt x="510540" y="175260"/>
                  </a:cubicBezTo>
                  <a:cubicBezTo>
                    <a:pt x="506444" y="167069"/>
                    <a:pt x="499396" y="160591"/>
                    <a:pt x="495300" y="152400"/>
                  </a:cubicBezTo>
                  <a:cubicBezTo>
                    <a:pt x="491708" y="145216"/>
                    <a:pt x="491272" y="136724"/>
                    <a:pt x="487680" y="129540"/>
                  </a:cubicBezTo>
                  <a:cubicBezTo>
                    <a:pt x="483584" y="121349"/>
                    <a:pt x="476984" y="114631"/>
                    <a:pt x="472440" y="106680"/>
                  </a:cubicBezTo>
                  <a:cubicBezTo>
                    <a:pt x="452831" y="72363"/>
                    <a:pt x="464805" y="78728"/>
                    <a:pt x="434340" y="53340"/>
                  </a:cubicBezTo>
                  <a:cubicBezTo>
                    <a:pt x="401583" y="26043"/>
                    <a:pt x="422987" y="47663"/>
                    <a:pt x="388620" y="30480"/>
                  </a:cubicBezTo>
                  <a:cubicBezTo>
                    <a:pt x="380429" y="26384"/>
                    <a:pt x="374806" y="16668"/>
                    <a:pt x="365760" y="15240"/>
                  </a:cubicBezTo>
                  <a:cubicBezTo>
                    <a:pt x="325539" y="8889"/>
                    <a:pt x="251460" y="2540"/>
                    <a:pt x="228600" y="0"/>
                  </a:cubicBezTo>
                  <a:close/>
                </a:path>
              </a:pathLst>
            </a:custGeom>
            <a:solidFill>
              <a:srgbClr val="3284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74BD66A4-93BB-45A6-A639-23471CCCFECE}"/>
              </a:ext>
            </a:extLst>
          </p:cNvPr>
          <p:cNvSpPr txBox="1"/>
          <p:nvPr/>
        </p:nvSpPr>
        <p:spPr>
          <a:xfrm>
            <a:off x="737463" y="1672522"/>
            <a:ext cx="604639" cy="430887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01</a:t>
            </a:r>
          </a:p>
        </p:txBody>
      </p:sp>
      <p:grpSp>
        <p:nvGrpSpPr>
          <p:cNvPr id="13" name="Group 11">
            <a:extLst>
              <a:ext uri="{FF2B5EF4-FFF2-40B4-BE49-F238E27FC236}">
                <a16:creationId xmlns:a16="http://schemas.microsoft.com/office/drawing/2014/main" id="{5A5EF702-A405-4AEC-A629-1B6AEE3035E0}"/>
              </a:ext>
            </a:extLst>
          </p:cNvPr>
          <p:cNvGrpSpPr/>
          <p:nvPr/>
        </p:nvGrpSpPr>
        <p:grpSpPr>
          <a:xfrm>
            <a:off x="1650769" y="1396748"/>
            <a:ext cx="7313719" cy="887615"/>
            <a:chOff x="1674323" y="1509030"/>
            <a:chExt cx="5439279" cy="887615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8A0081E-6C1E-45EB-AE43-C7E048078207}"/>
                </a:ext>
              </a:extLst>
            </p:cNvPr>
            <p:cNvSpPr txBox="1"/>
            <p:nvPr/>
          </p:nvSpPr>
          <p:spPr>
            <a:xfrm>
              <a:off x="3508107" y="1509030"/>
              <a:ext cx="3605495" cy="88761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171450" indent="-171450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각 매장의 업무 특성을 파악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, </a:t>
              </a:r>
              <a:r>
                <a: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매뉴얼을 잘 지키는지 확인하고 싶다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.</a:t>
              </a:r>
            </a:p>
            <a:p>
              <a:pPr marL="171450" indent="-171450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해당 정보를 통해 매뉴얼을 수정하고 싶다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.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066A532-2056-481B-B912-B9882CA35479}"/>
                </a:ext>
              </a:extLst>
            </p:cNvPr>
            <p:cNvSpPr txBox="1"/>
            <p:nvPr/>
          </p:nvSpPr>
          <p:spPr>
            <a:xfrm>
              <a:off x="1674323" y="1729287"/>
              <a:ext cx="3030085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ko-KR" altLang="en-US" b="1" dirty="0">
                  <a:solidFill>
                    <a:srgbClr val="1A85D7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프랜차이즈 기업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DE28BC12-5D03-4804-90C0-FEBF39BCFBD8}"/>
              </a:ext>
            </a:extLst>
          </p:cNvPr>
          <p:cNvSpPr txBox="1"/>
          <p:nvPr/>
        </p:nvSpPr>
        <p:spPr>
          <a:xfrm>
            <a:off x="737463" y="2615529"/>
            <a:ext cx="604639" cy="430887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02</a:t>
            </a:r>
          </a:p>
        </p:txBody>
      </p:sp>
      <p:grpSp>
        <p:nvGrpSpPr>
          <p:cNvPr id="20" name="Group 11">
            <a:extLst>
              <a:ext uri="{FF2B5EF4-FFF2-40B4-BE49-F238E27FC236}">
                <a16:creationId xmlns:a16="http://schemas.microsoft.com/office/drawing/2014/main" id="{CA1AE954-DC7B-4D9C-B82D-6004A2357DB0}"/>
              </a:ext>
            </a:extLst>
          </p:cNvPr>
          <p:cNvGrpSpPr/>
          <p:nvPr/>
        </p:nvGrpSpPr>
        <p:grpSpPr>
          <a:xfrm>
            <a:off x="1650769" y="2511833"/>
            <a:ext cx="7169703" cy="611834"/>
            <a:chOff x="1674323" y="1608036"/>
            <a:chExt cx="5439279" cy="611834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C90F85A-7997-4DA8-8A91-E2EAA4DE13E7}"/>
                </a:ext>
              </a:extLst>
            </p:cNvPr>
            <p:cNvSpPr txBox="1"/>
            <p:nvPr/>
          </p:nvSpPr>
          <p:spPr>
            <a:xfrm>
              <a:off x="3508107" y="1608036"/>
              <a:ext cx="3605495" cy="61183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171450" indent="-171450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층수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, </a:t>
              </a:r>
              <a:r>
                <a: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넓이 등 매장에 딱 맞게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 </a:t>
              </a:r>
              <a:r>
                <a: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효율적으로 업무를 관리하고 싶다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.</a:t>
              </a:r>
            </a:p>
            <a:p>
              <a:pPr marL="171450" indent="-171450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아르바이트생들의 업무분담을 효율적으로 관리하고 싶다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.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CCC4ED5-C4BA-475E-86F5-5C818DB3717D}"/>
                </a:ext>
              </a:extLst>
            </p:cNvPr>
            <p:cNvSpPr txBox="1"/>
            <p:nvPr/>
          </p:nvSpPr>
          <p:spPr>
            <a:xfrm>
              <a:off x="1674323" y="1729287"/>
              <a:ext cx="600917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ko-KR"/>
              </a:defPPr>
              <a:lvl1pPr>
                <a:defRPr b="1">
                  <a:solidFill>
                    <a:srgbClr val="1A85D7"/>
                  </a:solidFill>
                  <a:cs typeface="Arial" pitchFamily="34" charset="0"/>
                </a:defRPr>
              </a:lvl1pPr>
            </a:lstStyle>
            <a:p>
              <a:r>
                <a: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점주</a:t>
              </a: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87BF4FD9-8E3F-45B1-B844-A00B219D3909}"/>
              </a:ext>
            </a:extLst>
          </p:cNvPr>
          <p:cNvSpPr txBox="1"/>
          <p:nvPr/>
        </p:nvSpPr>
        <p:spPr>
          <a:xfrm>
            <a:off x="737463" y="3737692"/>
            <a:ext cx="604639" cy="430887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03</a:t>
            </a:r>
          </a:p>
        </p:txBody>
      </p:sp>
      <p:grpSp>
        <p:nvGrpSpPr>
          <p:cNvPr id="26" name="Group 11">
            <a:extLst>
              <a:ext uri="{FF2B5EF4-FFF2-40B4-BE49-F238E27FC236}">
                <a16:creationId xmlns:a16="http://schemas.microsoft.com/office/drawing/2014/main" id="{D2FBD2A9-CD49-47E1-8CF2-816BA50D6264}"/>
              </a:ext>
            </a:extLst>
          </p:cNvPr>
          <p:cNvGrpSpPr/>
          <p:nvPr/>
        </p:nvGrpSpPr>
        <p:grpSpPr>
          <a:xfrm>
            <a:off x="1650769" y="3647826"/>
            <a:ext cx="7169703" cy="610616"/>
            <a:chOff x="1674323" y="1664733"/>
            <a:chExt cx="5439279" cy="610616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F1B2D58-131C-4C18-B1BF-7436010DE376}"/>
                </a:ext>
              </a:extLst>
            </p:cNvPr>
            <p:cNvSpPr txBox="1"/>
            <p:nvPr/>
          </p:nvSpPr>
          <p:spPr>
            <a:xfrm>
              <a:off x="3508107" y="1664733"/>
              <a:ext cx="3605495" cy="61061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171450" indent="-171450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직관적이고 편리하게 업무를 분담하고 싶다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.</a:t>
              </a:r>
            </a:p>
            <a:p>
              <a:pPr marL="171450" indent="-171450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일어난 일에 대한 책임소재가 분명했으면 좋겠다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.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2DB4911-B3F2-456A-9188-4ACAE6E9C3B6}"/>
                </a:ext>
              </a:extLst>
            </p:cNvPr>
            <p:cNvSpPr txBox="1"/>
            <p:nvPr/>
          </p:nvSpPr>
          <p:spPr>
            <a:xfrm>
              <a:off x="1674323" y="1729287"/>
              <a:ext cx="1342126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ko-KR" altLang="en-US" b="1" dirty="0">
                  <a:solidFill>
                    <a:srgbClr val="1A85D7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Arial" pitchFamily="34" charset="0"/>
                </a:rPr>
                <a:t>아르바이트생</a:t>
              </a:r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D6E130E9-1E3A-4A93-AC49-233BD63DC6BA}"/>
              </a:ext>
            </a:extLst>
          </p:cNvPr>
          <p:cNvGrpSpPr/>
          <p:nvPr/>
        </p:nvGrpSpPr>
        <p:grpSpPr>
          <a:xfrm>
            <a:off x="687102" y="1673502"/>
            <a:ext cx="690698" cy="566886"/>
            <a:chOff x="687102" y="1673502"/>
            <a:chExt cx="690698" cy="566886"/>
          </a:xfrm>
        </p:grpSpPr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0E96FD8A-C6CB-43F3-993B-DE2919E7C9D8}"/>
                </a:ext>
              </a:extLst>
            </p:cNvPr>
            <p:cNvCxnSpPr>
              <a:cxnSpLocks/>
            </p:cNvCxnSpPr>
            <p:nvPr/>
          </p:nvCxnSpPr>
          <p:spPr>
            <a:xfrm>
              <a:off x="687102" y="1673502"/>
              <a:ext cx="140482" cy="71721"/>
            </a:xfrm>
            <a:prstGeom prst="line">
              <a:avLst/>
            </a:prstGeom>
            <a:ln w="3175" cap="rnd">
              <a:solidFill>
                <a:srgbClr val="FAFAF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F1DEE7E5-6F3E-466F-B997-DBA7297EEBC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87624" y="1673502"/>
              <a:ext cx="190176" cy="104983"/>
            </a:xfrm>
            <a:prstGeom prst="line">
              <a:avLst/>
            </a:prstGeom>
            <a:ln w="3175" cap="rnd">
              <a:solidFill>
                <a:srgbClr val="FAFAF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4A232F5C-76D4-4515-8229-A84E396269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2813" y="2040470"/>
              <a:ext cx="0" cy="199918"/>
            </a:xfrm>
            <a:prstGeom prst="line">
              <a:avLst/>
            </a:prstGeom>
            <a:ln w="3175" cap="rnd">
              <a:solidFill>
                <a:srgbClr val="FAFAF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E6019595-F6FC-434E-80E7-F5E36104033E}"/>
              </a:ext>
            </a:extLst>
          </p:cNvPr>
          <p:cNvGrpSpPr/>
          <p:nvPr/>
        </p:nvGrpSpPr>
        <p:grpSpPr>
          <a:xfrm>
            <a:off x="687102" y="2633084"/>
            <a:ext cx="690698" cy="566886"/>
            <a:chOff x="687102" y="1673502"/>
            <a:chExt cx="690698" cy="566886"/>
          </a:xfrm>
        </p:grpSpPr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C56F830C-C43E-4201-8D6A-7652517834D8}"/>
                </a:ext>
              </a:extLst>
            </p:cNvPr>
            <p:cNvCxnSpPr>
              <a:cxnSpLocks/>
            </p:cNvCxnSpPr>
            <p:nvPr/>
          </p:nvCxnSpPr>
          <p:spPr>
            <a:xfrm>
              <a:off x="687102" y="1673502"/>
              <a:ext cx="140482" cy="71721"/>
            </a:xfrm>
            <a:prstGeom prst="line">
              <a:avLst/>
            </a:prstGeom>
            <a:ln w="3175" cap="rnd">
              <a:solidFill>
                <a:srgbClr val="FAFAF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33C41B29-FBD4-4F17-812C-5F2BDA329E2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87624" y="1673502"/>
              <a:ext cx="190176" cy="104983"/>
            </a:xfrm>
            <a:prstGeom prst="line">
              <a:avLst/>
            </a:prstGeom>
            <a:ln w="3175" cap="rnd">
              <a:solidFill>
                <a:srgbClr val="FAFAF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94CE2D23-1406-4181-87CE-FCA64CCE977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2813" y="2040470"/>
              <a:ext cx="0" cy="199918"/>
            </a:xfrm>
            <a:prstGeom prst="line">
              <a:avLst/>
            </a:prstGeom>
            <a:ln w="3175" cap="rnd">
              <a:solidFill>
                <a:srgbClr val="FAFAF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F391C85A-887A-47B3-8DB4-6277C862C9A2}"/>
              </a:ext>
            </a:extLst>
          </p:cNvPr>
          <p:cNvGrpSpPr/>
          <p:nvPr/>
        </p:nvGrpSpPr>
        <p:grpSpPr>
          <a:xfrm>
            <a:off x="694433" y="3749914"/>
            <a:ext cx="690698" cy="566886"/>
            <a:chOff x="687102" y="1673502"/>
            <a:chExt cx="690698" cy="566886"/>
          </a:xfrm>
        </p:grpSpPr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039F5A97-CEE3-4D78-BEA2-948AA60B8CCD}"/>
                </a:ext>
              </a:extLst>
            </p:cNvPr>
            <p:cNvCxnSpPr>
              <a:cxnSpLocks/>
            </p:cNvCxnSpPr>
            <p:nvPr/>
          </p:nvCxnSpPr>
          <p:spPr>
            <a:xfrm>
              <a:off x="687102" y="1673502"/>
              <a:ext cx="140482" cy="71721"/>
            </a:xfrm>
            <a:prstGeom prst="line">
              <a:avLst/>
            </a:prstGeom>
            <a:ln w="3175" cap="rnd">
              <a:solidFill>
                <a:srgbClr val="FAFAF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id="{0F30764D-C2DC-4B43-88D8-08C9D28FB17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87624" y="1673502"/>
              <a:ext cx="190176" cy="104983"/>
            </a:xfrm>
            <a:prstGeom prst="line">
              <a:avLst/>
            </a:prstGeom>
            <a:ln w="3175" cap="rnd">
              <a:solidFill>
                <a:srgbClr val="FAFAF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id="{98931162-AC51-42AF-A1F6-4012BA0D430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2813" y="2040470"/>
              <a:ext cx="0" cy="199918"/>
            </a:xfrm>
            <a:prstGeom prst="line">
              <a:avLst/>
            </a:prstGeom>
            <a:ln w="3175" cap="rnd">
              <a:solidFill>
                <a:srgbClr val="FAFAF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DBD9C251-97DC-4E62-A602-97DD5001286C}"/>
              </a:ext>
            </a:extLst>
          </p:cNvPr>
          <p:cNvSpPr/>
          <p:nvPr/>
        </p:nvSpPr>
        <p:spPr>
          <a:xfrm>
            <a:off x="374606" y="462261"/>
            <a:ext cx="3765346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378"/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배경 </a:t>
            </a:r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니즈 분석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658C4C29-7A06-42D9-9AA4-15673126406C}"/>
              </a:ext>
            </a:extLst>
          </p:cNvPr>
          <p:cNvSpPr/>
          <p:nvPr/>
        </p:nvSpPr>
        <p:spPr>
          <a:xfrm>
            <a:off x="334535" y="-85797"/>
            <a:ext cx="45719" cy="908098"/>
          </a:xfrm>
          <a:prstGeom prst="rect">
            <a:avLst/>
          </a:prstGeom>
          <a:gradFill>
            <a:gsLst>
              <a:gs pos="0">
                <a:srgbClr val="42CBA1"/>
              </a:gs>
              <a:gs pos="50000">
                <a:srgbClr val="337FB1"/>
              </a:gs>
              <a:gs pos="100000">
                <a:srgbClr val="284763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사다리꼴 39">
            <a:extLst>
              <a:ext uri="{FF2B5EF4-FFF2-40B4-BE49-F238E27FC236}">
                <a16:creationId xmlns:a16="http://schemas.microsoft.com/office/drawing/2014/main" id="{9771F04F-94B0-4EBE-8388-255FDE558BB4}"/>
              </a:ext>
            </a:extLst>
          </p:cNvPr>
          <p:cNvSpPr/>
          <p:nvPr/>
        </p:nvSpPr>
        <p:spPr>
          <a:xfrm rot="5400000">
            <a:off x="4544035" y="537671"/>
            <a:ext cx="56438" cy="9144508"/>
          </a:xfrm>
          <a:prstGeom prst="trapezoid">
            <a:avLst>
              <a:gd name="adj" fmla="val 0"/>
            </a:avLst>
          </a:prstGeom>
          <a:gradFill>
            <a:gsLst>
              <a:gs pos="0">
                <a:srgbClr val="42CBA1"/>
              </a:gs>
              <a:gs pos="50000">
                <a:srgbClr val="337FB1"/>
              </a:gs>
              <a:gs pos="100000">
                <a:srgbClr val="284763"/>
              </a:gs>
            </a:gsLst>
            <a:lin ang="5400000" scaled="0"/>
          </a:gra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>
              <a:solidFill>
                <a:prstClr val="white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897970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60B3D86B-3927-42CB-96F8-EABCB26D7E46}"/>
              </a:ext>
            </a:extLst>
          </p:cNvPr>
          <p:cNvSpPr/>
          <p:nvPr/>
        </p:nvSpPr>
        <p:spPr>
          <a:xfrm>
            <a:off x="539552" y="1275606"/>
            <a:ext cx="8424936" cy="33192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05745F5-DB49-4652-B43A-FE0A83E790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5955" y="1437000"/>
            <a:ext cx="4247686" cy="98217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B083C51-F629-40C1-B63F-E2A60B2244A3}"/>
              </a:ext>
            </a:extLst>
          </p:cNvPr>
          <p:cNvSpPr txBox="1"/>
          <p:nvPr/>
        </p:nvSpPr>
        <p:spPr>
          <a:xfrm>
            <a:off x="2123728" y="2782950"/>
            <a:ext cx="61926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i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상자 안에 업무를 </a:t>
            </a:r>
            <a:r>
              <a:rPr lang="ko-KR" altLang="en-US" sz="1400" i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넣어놓고</a:t>
            </a:r>
            <a:r>
              <a:rPr lang="ko-KR" altLang="en-US" sz="1400" i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누구든지 꺼내 쓸 수 있다</a:t>
            </a:r>
            <a:r>
              <a:rPr lang="en-US" altLang="ko-KR" sz="1400" i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400" i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9585CA9-F35D-4DC0-B3F7-B01B94F6EBD1}"/>
              </a:ext>
            </a:extLst>
          </p:cNvPr>
          <p:cNvSpPr/>
          <p:nvPr/>
        </p:nvSpPr>
        <p:spPr>
          <a:xfrm>
            <a:off x="2051719" y="1377586"/>
            <a:ext cx="1008113" cy="1041587"/>
          </a:xfrm>
          <a:prstGeom prst="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40E6E488-3756-446C-83D3-503EB050FFC3}"/>
              </a:ext>
            </a:extLst>
          </p:cNvPr>
          <p:cNvGrpSpPr/>
          <p:nvPr/>
        </p:nvGrpSpPr>
        <p:grpSpPr>
          <a:xfrm>
            <a:off x="1187622" y="1898379"/>
            <a:ext cx="864098" cy="1069239"/>
            <a:chOff x="1187622" y="1836387"/>
            <a:chExt cx="864098" cy="1830539"/>
          </a:xfrm>
        </p:grpSpPr>
        <p:cxnSp>
          <p:nvCxnSpPr>
            <p:cNvPr id="9" name="연결선: 꺾임 8">
              <a:extLst>
                <a:ext uri="{FF2B5EF4-FFF2-40B4-BE49-F238E27FC236}">
                  <a16:creationId xmlns:a16="http://schemas.microsoft.com/office/drawing/2014/main" id="{ACA939DF-7F5F-4D00-ADDE-910AAEEB052D}"/>
                </a:ext>
              </a:extLst>
            </p:cNvPr>
            <p:cNvCxnSpPr>
              <a:cxnSpLocks/>
              <a:stCxn id="7" idx="1"/>
            </p:cNvCxnSpPr>
            <p:nvPr/>
          </p:nvCxnSpPr>
          <p:spPr>
            <a:xfrm rot="10800000" flipV="1">
              <a:off x="1187627" y="1836387"/>
              <a:ext cx="864093" cy="1830535"/>
            </a:xfrm>
            <a:prstGeom prst="bentConnector2">
              <a:avLst/>
            </a:prstGeom>
            <a:ln w="28575">
              <a:solidFill>
                <a:srgbClr val="FFC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62589140-7D0D-4E59-A7A8-151E4E609F2F}"/>
                </a:ext>
              </a:extLst>
            </p:cNvPr>
            <p:cNvCxnSpPr/>
            <p:nvPr/>
          </p:nvCxnSpPr>
          <p:spPr>
            <a:xfrm>
              <a:off x="1187622" y="3666926"/>
              <a:ext cx="864095" cy="0"/>
            </a:xfrm>
            <a:prstGeom prst="straightConnector1">
              <a:avLst/>
            </a:prstGeom>
            <a:ln w="28575">
              <a:solidFill>
                <a:srgbClr val="FFC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23487B20-343E-4E26-B3B1-E14A27F564E4}"/>
              </a:ext>
            </a:extLst>
          </p:cNvPr>
          <p:cNvGrpSpPr/>
          <p:nvPr/>
        </p:nvGrpSpPr>
        <p:grpSpPr>
          <a:xfrm flipH="1">
            <a:off x="7092280" y="1850848"/>
            <a:ext cx="1071736" cy="1870775"/>
            <a:chOff x="1187622" y="1836387"/>
            <a:chExt cx="864098" cy="1830539"/>
          </a:xfrm>
        </p:grpSpPr>
        <p:cxnSp>
          <p:nvCxnSpPr>
            <p:cNvPr id="27" name="연결선: 꺾임 26">
              <a:extLst>
                <a:ext uri="{FF2B5EF4-FFF2-40B4-BE49-F238E27FC236}">
                  <a16:creationId xmlns:a16="http://schemas.microsoft.com/office/drawing/2014/main" id="{5668ECC6-CD09-4942-A30A-E6D54B2B8756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1187627" y="1836387"/>
              <a:ext cx="864093" cy="1830535"/>
            </a:xfrm>
            <a:prstGeom prst="bentConnector2">
              <a:avLst/>
            </a:prstGeom>
            <a:ln w="28575">
              <a:solidFill>
                <a:srgbClr val="FFC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143301ED-3EC7-4D86-A26F-61F05C61276C}"/>
                </a:ext>
              </a:extLst>
            </p:cNvPr>
            <p:cNvCxnSpPr/>
            <p:nvPr/>
          </p:nvCxnSpPr>
          <p:spPr>
            <a:xfrm>
              <a:off x="1187622" y="3666926"/>
              <a:ext cx="864095" cy="0"/>
            </a:xfrm>
            <a:prstGeom prst="straightConnector1">
              <a:avLst/>
            </a:prstGeom>
            <a:ln w="28575">
              <a:solidFill>
                <a:srgbClr val="FFC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73BCCACC-763B-4856-B010-D2EB834849ED}"/>
              </a:ext>
            </a:extLst>
          </p:cNvPr>
          <p:cNvGrpSpPr/>
          <p:nvPr/>
        </p:nvGrpSpPr>
        <p:grpSpPr>
          <a:xfrm>
            <a:off x="2545432" y="3351275"/>
            <a:ext cx="4400550" cy="1266825"/>
            <a:chOff x="2525508" y="3433949"/>
            <a:chExt cx="4400550" cy="1266825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E1A6955F-51E1-4021-94B6-692583482CD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525508" y="3433949"/>
              <a:ext cx="4400550" cy="1266825"/>
            </a:xfrm>
            <a:prstGeom prst="rect">
              <a:avLst/>
            </a:prstGeom>
          </p:spPr>
        </p:pic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2872E57F-89B2-4052-8D2E-9ABF65AB1ED7}"/>
                </a:ext>
              </a:extLst>
            </p:cNvPr>
            <p:cNvCxnSpPr>
              <a:cxnSpLocks/>
            </p:cNvCxnSpPr>
            <p:nvPr/>
          </p:nvCxnSpPr>
          <p:spPr>
            <a:xfrm>
              <a:off x="5076056" y="4299942"/>
              <a:ext cx="432048" cy="0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951C1B03-C07F-4CB1-9F78-A8683CF7A671}"/>
                </a:ext>
              </a:extLst>
            </p:cNvPr>
            <p:cNvCxnSpPr>
              <a:cxnSpLocks/>
            </p:cNvCxnSpPr>
            <p:nvPr/>
          </p:nvCxnSpPr>
          <p:spPr>
            <a:xfrm>
              <a:off x="2915816" y="4587974"/>
              <a:ext cx="3924944" cy="0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0ED70B2-0B9A-419A-A5B9-046E53325268}"/>
              </a:ext>
            </a:extLst>
          </p:cNvPr>
          <p:cNvSpPr/>
          <p:nvPr/>
        </p:nvSpPr>
        <p:spPr>
          <a:xfrm>
            <a:off x="374606" y="462261"/>
            <a:ext cx="3456384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378"/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개요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D6AF671-0418-473B-A6A6-B37911717DE5}"/>
              </a:ext>
            </a:extLst>
          </p:cNvPr>
          <p:cNvSpPr/>
          <p:nvPr/>
        </p:nvSpPr>
        <p:spPr>
          <a:xfrm>
            <a:off x="334535" y="-85797"/>
            <a:ext cx="45719" cy="908098"/>
          </a:xfrm>
          <a:prstGeom prst="rect">
            <a:avLst/>
          </a:prstGeom>
          <a:gradFill>
            <a:gsLst>
              <a:gs pos="0">
                <a:srgbClr val="42CBA1"/>
              </a:gs>
              <a:gs pos="50000">
                <a:srgbClr val="337FB1"/>
              </a:gs>
              <a:gs pos="100000">
                <a:srgbClr val="284763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사다리꼴 17">
            <a:extLst>
              <a:ext uri="{FF2B5EF4-FFF2-40B4-BE49-F238E27FC236}">
                <a16:creationId xmlns:a16="http://schemas.microsoft.com/office/drawing/2014/main" id="{6B7CDB38-17FF-42F4-8EF6-10088942A757}"/>
              </a:ext>
            </a:extLst>
          </p:cNvPr>
          <p:cNvSpPr/>
          <p:nvPr/>
        </p:nvSpPr>
        <p:spPr>
          <a:xfrm rot="5400000">
            <a:off x="4544035" y="537671"/>
            <a:ext cx="56438" cy="9144508"/>
          </a:xfrm>
          <a:prstGeom prst="trapezoid">
            <a:avLst>
              <a:gd name="adj" fmla="val 0"/>
            </a:avLst>
          </a:prstGeom>
          <a:gradFill>
            <a:gsLst>
              <a:gs pos="0">
                <a:srgbClr val="42CBA1"/>
              </a:gs>
              <a:gs pos="50000">
                <a:srgbClr val="337FB1"/>
              </a:gs>
              <a:gs pos="100000">
                <a:srgbClr val="284763"/>
              </a:gs>
            </a:gsLst>
            <a:lin ang="5400000" scaled="0"/>
          </a:gra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>
              <a:solidFill>
                <a:prstClr val="white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46364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D0413C6C-0016-40E0-9E35-F445F12492A7}"/>
              </a:ext>
            </a:extLst>
          </p:cNvPr>
          <p:cNvSpPr/>
          <p:nvPr/>
        </p:nvSpPr>
        <p:spPr>
          <a:xfrm>
            <a:off x="539552" y="1275606"/>
            <a:ext cx="8424936" cy="33192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05745F5-DB49-4652-B43A-FE0A83E790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5955" y="1466179"/>
            <a:ext cx="4247686" cy="98217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B083C51-F629-40C1-B63F-E2A60B2244A3}"/>
              </a:ext>
            </a:extLst>
          </p:cNvPr>
          <p:cNvSpPr txBox="1"/>
          <p:nvPr/>
        </p:nvSpPr>
        <p:spPr>
          <a:xfrm>
            <a:off x="2051720" y="5884118"/>
            <a:ext cx="6192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(</a:t>
            </a:r>
            <a:r>
              <a:rPr lang="ko-KR" altLang="en-US" dirty="0" err="1"/>
              <a:t>사회・개인이</a:t>
            </a:r>
            <a:r>
              <a:rPr lang="ko-KR" altLang="en-US" dirty="0"/>
              <a:t> 성장</a:t>
            </a:r>
            <a:r>
              <a:rPr lang="en-US" altLang="ko-KR" dirty="0"/>
              <a:t>, </a:t>
            </a:r>
            <a:r>
              <a:rPr lang="ko-KR" altLang="en-US" dirty="0"/>
              <a:t>발달하는</a:t>
            </a:r>
            <a:r>
              <a:rPr lang="en-US" altLang="ko-KR" dirty="0"/>
              <a:t>) </a:t>
            </a:r>
            <a:r>
              <a:rPr lang="ko-KR" altLang="en-US" dirty="0"/>
              <a:t>모체</a:t>
            </a:r>
            <a:br>
              <a:rPr lang="ko-KR" altLang="en-US" dirty="0"/>
            </a:br>
            <a:r>
              <a:rPr lang="en-US" altLang="ko-KR" dirty="0"/>
              <a:t>2. (</a:t>
            </a:r>
            <a:r>
              <a:rPr lang="ko-KR" altLang="en-US" dirty="0"/>
              <a:t>체계적으로 그물처럼 엮여져 있는 도로 등의</a:t>
            </a:r>
            <a:r>
              <a:rPr lang="en-US" altLang="ko-KR" dirty="0"/>
              <a:t>) </a:t>
            </a:r>
            <a:r>
              <a:rPr lang="ko-KR" altLang="en-US" dirty="0"/>
              <a:t>망</a:t>
            </a:r>
            <a:r>
              <a:rPr lang="en-US" altLang="ko-KR" dirty="0"/>
              <a:t>(</a:t>
            </a:r>
            <a:r>
              <a:rPr lang="ko-KR" altLang="en-US" dirty="0"/>
              <a:t>網</a:t>
            </a:r>
            <a:r>
              <a:rPr lang="en-US" altLang="ko-KR" dirty="0"/>
              <a:t>) 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AD757F3-F85F-4E37-BA75-45B6CBC7C2A2}"/>
              </a:ext>
            </a:extLst>
          </p:cNvPr>
          <p:cNvSpPr txBox="1"/>
          <p:nvPr/>
        </p:nvSpPr>
        <p:spPr>
          <a:xfrm>
            <a:off x="899592" y="2695149"/>
            <a:ext cx="7344816" cy="184101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매장의 특성에 맞추어 </a:t>
            </a:r>
            <a:b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업무를 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Customizing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하여 직원에게 분배하는</a:t>
            </a:r>
            <a:b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	      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혁신적 매장 업무 관리 시스템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  <a:endParaRPr lang="ko-KR" altLang="en-US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B3BD52C-7C8D-4A02-A650-47AC721114A7}"/>
              </a:ext>
            </a:extLst>
          </p:cNvPr>
          <p:cNvSpPr/>
          <p:nvPr/>
        </p:nvSpPr>
        <p:spPr>
          <a:xfrm>
            <a:off x="357394" y="491588"/>
            <a:ext cx="3456384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378"/>
            <a:r>
              <a:rPr lang="ko-KR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개요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E5156B9-287B-4FBA-B6B4-E634526B8A9A}"/>
              </a:ext>
            </a:extLst>
          </p:cNvPr>
          <p:cNvSpPr/>
          <p:nvPr/>
        </p:nvSpPr>
        <p:spPr>
          <a:xfrm>
            <a:off x="334535" y="-85797"/>
            <a:ext cx="45719" cy="908098"/>
          </a:xfrm>
          <a:prstGeom prst="rect">
            <a:avLst/>
          </a:prstGeom>
          <a:gradFill>
            <a:gsLst>
              <a:gs pos="0">
                <a:srgbClr val="42CBA1"/>
              </a:gs>
              <a:gs pos="50000">
                <a:srgbClr val="337FB1"/>
              </a:gs>
              <a:gs pos="100000">
                <a:srgbClr val="284763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사다리꼴 7">
            <a:extLst>
              <a:ext uri="{FF2B5EF4-FFF2-40B4-BE49-F238E27FC236}">
                <a16:creationId xmlns:a16="http://schemas.microsoft.com/office/drawing/2014/main" id="{42E48E20-0A18-4235-A103-EDB54F4E424D}"/>
              </a:ext>
            </a:extLst>
          </p:cNvPr>
          <p:cNvSpPr/>
          <p:nvPr/>
        </p:nvSpPr>
        <p:spPr>
          <a:xfrm rot="5400000">
            <a:off x="4544035" y="537671"/>
            <a:ext cx="56438" cy="9144508"/>
          </a:xfrm>
          <a:prstGeom prst="trapezoid">
            <a:avLst>
              <a:gd name="adj" fmla="val 0"/>
            </a:avLst>
          </a:prstGeom>
          <a:gradFill>
            <a:gsLst>
              <a:gs pos="0">
                <a:srgbClr val="42CBA1"/>
              </a:gs>
              <a:gs pos="50000">
                <a:srgbClr val="337FB1"/>
              </a:gs>
              <a:gs pos="100000">
                <a:srgbClr val="284763"/>
              </a:gs>
            </a:gsLst>
            <a:lin ang="5400000" scaled="0"/>
          </a:gra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endParaRPr lang="ko-KR" altLang="en-US">
              <a:solidFill>
                <a:prstClr val="white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96098008"/>
      </p:ext>
    </p:extLst>
  </p:cSld>
  <p:clrMapOvr>
    <a:masterClrMapping/>
  </p:clrMapOvr>
</p:sld>
</file>

<file path=ppt/theme/theme1.xml><?xml version="1.0" encoding="utf-8"?>
<a:theme xmlns:a="http://schemas.openxmlformats.org/drawingml/2006/main" name="Contents Slide Master">
  <a:themeElements>
    <a:clrScheme name="ALLPPT-COLOR-A3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85D8DE"/>
      </a:accent1>
      <a:accent2>
        <a:srgbClr val="85D8DE"/>
      </a:accent2>
      <a:accent3>
        <a:srgbClr val="85D8DE"/>
      </a:accent3>
      <a:accent4>
        <a:srgbClr val="85D8DE"/>
      </a:accent4>
      <a:accent5>
        <a:srgbClr val="85D8DE"/>
      </a:accent5>
      <a:accent6>
        <a:srgbClr val="85D8DE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ection Break Slide Mast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6069</TotalTime>
  <Words>1141</Words>
  <Application>Microsoft Office PowerPoint</Application>
  <PresentationFormat>화면 슬라이드 쇼(16:9)</PresentationFormat>
  <Paragraphs>390</Paragraphs>
  <Slides>38</Slides>
  <Notes>29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38</vt:i4>
      </vt:variant>
    </vt:vector>
  </HeadingPairs>
  <TitlesOfParts>
    <vt:vector size="44" baseType="lpstr">
      <vt:lpstr>Arial Unicode MS</vt:lpstr>
      <vt:lpstr>맑은 고딕</vt:lpstr>
      <vt:lpstr>Arial</vt:lpstr>
      <vt:lpstr>Wingdings</vt:lpstr>
      <vt:lpstr>Contents Slide Master</vt:lpstr>
      <vt:lpstr>Section Break Slide Master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이 준수</cp:lastModifiedBy>
  <cp:revision>334</cp:revision>
  <dcterms:created xsi:type="dcterms:W3CDTF">2016-12-05T23:26:54Z</dcterms:created>
  <dcterms:modified xsi:type="dcterms:W3CDTF">2018-06-05T09:18:52Z</dcterms:modified>
</cp:coreProperties>
</file>