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329" r:id="rId6"/>
    <p:sldId id="259" r:id="rId7"/>
    <p:sldId id="336" r:id="rId8"/>
    <p:sldId id="337" r:id="rId9"/>
    <p:sldId id="260" r:id="rId10"/>
    <p:sldId id="340" r:id="rId11"/>
    <p:sldId id="341" r:id="rId12"/>
    <p:sldId id="342" r:id="rId13"/>
    <p:sldId id="338" r:id="rId14"/>
    <p:sldId id="261" r:id="rId15"/>
    <p:sldId id="300" r:id="rId16"/>
    <p:sldId id="339" r:id="rId17"/>
    <p:sldId id="333" r:id="rId18"/>
    <p:sldId id="334" r:id="rId19"/>
    <p:sldId id="32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148" y="72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324646" y="4653901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24645" y="581386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23836926-</a:t>
            </a:r>
            <a:r>
              <a:rPr lang="zh-CN" altLang="en-US" dirty="0"/>
              <a:t>符烘华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24645" y="5070091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23836933-</a:t>
            </a:r>
            <a:r>
              <a:rPr lang="zh-CN" altLang="en-US" dirty="0"/>
              <a:t>刘兆峰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52086" y="2604304"/>
            <a:ext cx="9144000" cy="1633407"/>
            <a:chOff x="0" y="2716812"/>
            <a:chExt cx="5991142" cy="1485492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134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基于模式匹配的数字识别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559507" y="3720144"/>
              <a:ext cx="3431633" cy="337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Numerical Recognition Based on Pattern Matching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3D4E3B9-9FA5-4762-16D1-1B6AA14ACEF4}"/>
              </a:ext>
            </a:extLst>
          </p:cNvPr>
          <p:cNvSpPr txBox="1"/>
          <p:nvPr/>
        </p:nvSpPr>
        <p:spPr>
          <a:xfrm>
            <a:off x="6324644" y="5439423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23836904-</a:t>
            </a:r>
            <a:r>
              <a:rPr lang="zh-CN" altLang="en-US" dirty="0"/>
              <a:t>才佳</a:t>
            </a:r>
          </a:p>
        </p:txBody>
      </p: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1187" y="1144879"/>
            <a:ext cx="7921626" cy="5054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模板匹配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057C8EF-050A-E35D-1E19-73CECA80F8DB}"/>
              </a:ext>
            </a:extLst>
          </p:cNvPr>
          <p:cNvSpPr txBox="1"/>
          <p:nvPr/>
        </p:nvSpPr>
        <p:spPr>
          <a:xfrm>
            <a:off x="685345" y="1302208"/>
            <a:ext cx="7921625" cy="144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匹配是在一幅图像中寻找一个特定目标的方法。本实验则利用模板匹配直接匹配两幅完整的图像。这种方法的原理非常简单：依次遍历图像中的每一个可能的位置，比较各处与模板是否“相似”，当相似度足够高时，就认为找到了我们的目标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A182D0-7B99-5B52-90E6-3C71FFE6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206" y="3283477"/>
            <a:ext cx="3441877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6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1187" y="1144879"/>
            <a:ext cx="7921626" cy="5054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cv2.matchTemplate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72DC005-974B-8A51-3E4A-773DD4952413}"/>
              </a:ext>
            </a:extLst>
          </p:cNvPr>
          <p:cNvSpPr txBox="1"/>
          <p:nvPr/>
        </p:nvSpPr>
        <p:spPr>
          <a:xfrm>
            <a:off x="989291" y="1872131"/>
            <a:ext cx="7396568" cy="75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 = cv2.matchTemplate(image,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method, result=None, mask=None)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7AD32A-B5DE-EE0B-6D63-8F5E20274E7F}"/>
              </a:ext>
            </a:extLst>
          </p:cNvPr>
          <p:cNvSpPr txBox="1"/>
          <p:nvPr/>
        </p:nvSpPr>
        <p:spPr>
          <a:xfrm>
            <a:off x="829170" y="3352410"/>
            <a:ext cx="7921625" cy="144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image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：输入一个待匹配的图像，支持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8U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32F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：输入一个模板图像，需与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相同类型</a:t>
            </a:r>
          </a:p>
          <a:p>
            <a:pPr indent="457200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method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：要使用的数据匹配算法</a:t>
            </a:r>
          </a:p>
          <a:p>
            <a:pPr indent="457200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result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：输出保存结果的矩阵，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32F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1187" y="1144879"/>
            <a:ext cx="7921626" cy="5054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其他匹配算法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057C8EF-050A-E35D-1E19-73CECA80F8DB}"/>
              </a:ext>
            </a:extLst>
          </p:cNvPr>
          <p:cNvSpPr txBox="1"/>
          <p:nvPr/>
        </p:nvSpPr>
        <p:spPr>
          <a:xfrm>
            <a:off x="731644" y="1649448"/>
            <a:ext cx="7921625" cy="40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还提供了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种模板匹配算法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D0576B-2F88-A1C1-87DB-C6FF7ED6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17" y="2376768"/>
            <a:ext cx="5968366" cy="31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3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圆角矩形 42">
            <a:extLst>
              <a:ext uri="{FF2B5EF4-FFF2-40B4-BE49-F238E27FC236}">
                <a16:creationId xmlns:a16="http://schemas.microsoft.com/office/drawing/2014/main" id="{3331191A-D312-521F-0C83-38F4F1976FBF}"/>
              </a:ext>
            </a:extLst>
          </p:cNvPr>
          <p:cNvSpPr/>
          <p:nvPr/>
        </p:nvSpPr>
        <p:spPr>
          <a:xfrm>
            <a:off x="2085712" y="4807527"/>
            <a:ext cx="4291938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，并不理想！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AA8F86-B1AE-AE3F-DB9B-A6D23811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74" y="1512849"/>
            <a:ext cx="6347861" cy="272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自编码器特征提取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feature extraction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1187" y="1144879"/>
            <a:ext cx="7921626" cy="5054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自编码器特征提取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057C8EF-050A-E35D-1E19-73CECA80F8DB}"/>
              </a:ext>
            </a:extLst>
          </p:cNvPr>
          <p:cNvSpPr txBox="1"/>
          <p:nvPr/>
        </p:nvSpPr>
        <p:spPr>
          <a:xfrm>
            <a:off x="685345" y="1302208"/>
            <a:ext cx="7921625" cy="144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自编码器（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Autoencoder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）是一种强大的神经网络架构，用于数据降维和特征提取。通过训练过程尝试将输入数据通过编码器（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）映射到一个低维的隐藏表示，然后再通过解码器（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）将隐藏表示重构为原始数据。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A4DE892-E84A-6386-24FF-B4F9CBD2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59" y="2879354"/>
            <a:ext cx="7375081" cy="30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8C42557-9E84-1229-7882-DCB57995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64" y="1445448"/>
            <a:ext cx="6575195" cy="2952931"/>
          </a:xfrm>
          <a:prstGeom prst="rect">
            <a:avLst/>
          </a:prstGeom>
        </p:spPr>
      </p:pic>
      <p:sp>
        <p:nvSpPr>
          <p:cNvPr id="5" name="圆角矩形 42">
            <a:extLst>
              <a:ext uri="{FF2B5EF4-FFF2-40B4-BE49-F238E27FC236}">
                <a16:creationId xmlns:a16="http://schemas.microsoft.com/office/drawing/2014/main" id="{CC3A3D6A-5909-65ED-2FCC-9D43F3422DE0}"/>
              </a:ext>
            </a:extLst>
          </p:cNvPr>
          <p:cNvSpPr/>
          <p:nvPr/>
        </p:nvSpPr>
        <p:spPr>
          <a:xfrm>
            <a:off x="2340355" y="4934848"/>
            <a:ext cx="4291938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，相对准确！</a:t>
            </a:r>
          </a:p>
        </p:txBody>
      </p:sp>
    </p:spTree>
    <p:extLst>
      <p:ext uri="{BB962C8B-B14F-4D97-AF65-F5344CB8AC3E}">
        <p14:creationId xmlns:p14="http://schemas.microsoft.com/office/powerpoint/2010/main" val="41236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summary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FIVE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42841" y="1387805"/>
            <a:ext cx="7389971" cy="144571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通过使用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自编码器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进行特征提取，我们得到了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的匹配结果。我们计算了测试图片的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latent representation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与所有模板图片的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latent representation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的欧氏距离，然后找到距离最小的模板图片，认为该模板图片所对应的数字就是测试图片所表示的数字。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7" y="1163490"/>
            <a:ext cx="986119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1" y="3315450"/>
            <a:ext cx="7389971" cy="109946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本次实验我们通过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三种不同的方法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进行了数字识别的实验。结果表明，直接使用欧氏距离或模板匹配的方法，效果并不理想。而通过自编码器进行特征提取后，再使用欧氏距离进行匹配，效果有所提升。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7" y="3054502"/>
            <a:ext cx="986119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50112" y="4824581"/>
            <a:ext cx="7389971" cy="144571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这表明，在进行图片匹配时，简单地比较原始像素值并不总是有效的，特别是当图片之间存在样式差异时。而通过一些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更复杂的模型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，如自编码器，我们可以提取到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更高级别的特征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，从而得到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更好的匹配结果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11187" y="4611657"/>
            <a:ext cx="986119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890DCA-3F3F-95F7-CEFA-7B84A1177072}"/>
              </a:ext>
            </a:extLst>
          </p:cNvPr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9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716812"/>
            <a:ext cx="9144000" cy="1361673"/>
            <a:chOff x="0" y="2716812"/>
            <a:chExt cx="5991142" cy="1361673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37732" y="2870258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00806" y="3709730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27149" y="1625954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40628" y="2598491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72882" y="4581947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80512" y="5562467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83713" y="1747097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实验准备</a:t>
            </a:r>
            <a:endParaRPr lang="da-DK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15837" y="2722126"/>
            <a:ext cx="50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方案一：欧氏距离匹配</a:t>
            </a:r>
            <a:endParaRPr lang="da-DK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66889" y="3680631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方案二：模板匹配</a:t>
            </a:r>
            <a:endParaRPr lang="da-DK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30938" y="5714857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da-DK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A73E2E-9377-9095-B045-D4CF1CBD1FF5}"/>
              </a:ext>
            </a:extLst>
          </p:cNvPr>
          <p:cNvGrpSpPr/>
          <p:nvPr/>
        </p:nvGrpSpPr>
        <p:grpSpPr>
          <a:xfrm>
            <a:off x="2838385" y="3604974"/>
            <a:ext cx="828000" cy="828000"/>
            <a:chOff x="2405971" y="2838627"/>
            <a:chExt cx="828000" cy="8280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9878D2F-89FB-EDD5-D380-05B93A263B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915174A-F1CF-5503-EB0E-6658944F928B}"/>
                </a:ext>
              </a:extLst>
            </p:cNvPr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BD66A0F-F4D1-87A1-4527-03D6C8A5A397}"/>
              </a:ext>
            </a:extLst>
          </p:cNvPr>
          <p:cNvSpPr txBox="1"/>
          <p:nvPr/>
        </p:nvSpPr>
        <p:spPr>
          <a:xfrm>
            <a:off x="4362218" y="4697744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方案三：自编码器特征提取</a:t>
            </a:r>
            <a:endParaRPr lang="da-DK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实验准备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for the experiment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321190" y="122719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B8E5AA2-258E-E73A-E082-C5FED37068D9}"/>
              </a:ext>
            </a:extLst>
          </p:cNvPr>
          <p:cNvSpPr txBox="1"/>
          <p:nvPr/>
        </p:nvSpPr>
        <p:spPr>
          <a:xfrm>
            <a:off x="1419575" y="1839525"/>
            <a:ext cx="6559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本次实验的目标是通过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的方法，进行数字识别。即：创建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两组不同字体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的数字图片，一组作为模板，另一组作为测试数据，然后通过各种方法进行图片匹配，以实现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18D8DB2-9DAA-7A7E-0818-E7753F99769E}"/>
              </a:ext>
            </a:extLst>
          </p:cNvPr>
          <p:cNvSpPr>
            <a:spLocks noEditPoints="1"/>
          </p:cNvSpPr>
          <p:nvPr/>
        </p:nvSpPr>
        <p:spPr bwMode="auto">
          <a:xfrm>
            <a:off x="637011" y="1231353"/>
            <a:ext cx="640245" cy="453344"/>
          </a:xfrm>
          <a:custGeom>
            <a:avLst/>
            <a:gdLst>
              <a:gd name="T0" fmla="*/ 25 w 65"/>
              <a:gd name="T1" fmla="*/ 45 h 45"/>
              <a:gd name="T2" fmla="*/ 0 w 65"/>
              <a:gd name="T3" fmla="*/ 22 h 45"/>
              <a:gd name="T4" fmla="*/ 25 w 65"/>
              <a:gd name="T5" fmla="*/ 0 h 45"/>
              <a:gd name="T6" fmla="*/ 25 w 65"/>
              <a:gd name="T7" fmla="*/ 45 h 45"/>
              <a:gd name="T8" fmla="*/ 40 w 65"/>
              <a:gd name="T9" fmla="*/ 35 h 45"/>
              <a:gd name="T10" fmla="*/ 62 w 65"/>
              <a:gd name="T11" fmla="*/ 35 h 45"/>
              <a:gd name="T12" fmla="*/ 62 w 65"/>
              <a:gd name="T13" fmla="*/ 40 h 45"/>
              <a:gd name="T14" fmla="*/ 40 w 65"/>
              <a:gd name="T15" fmla="*/ 40 h 45"/>
              <a:gd name="T16" fmla="*/ 40 w 65"/>
              <a:gd name="T17" fmla="*/ 35 h 45"/>
              <a:gd name="T18" fmla="*/ 43 w 65"/>
              <a:gd name="T19" fmla="*/ 25 h 45"/>
              <a:gd name="T20" fmla="*/ 65 w 65"/>
              <a:gd name="T21" fmla="*/ 25 h 45"/>
              <a:gd name="T22" fmla="*/ 65 w 65"/>
              <a:gd name="T23" fmla="*/ 30 h 45"/>
              <a:gd name="T24" fmla="*/ 43 w 65"/>
              <a:gd name="T25" fmla="*/ 30 h 45"/>
              <a:gd name="T26" fmla="*/ 43 w 65"/>
              <a:gd name="T27" fmla="*/ 25 h 45"/>
              <a:gd name="T28" fmla="*/ 43 w 65"/>
              <a:gd name="T29" fmla="*/ 15 h 45"/>
              <a:gd name="T30" fmla="*/ 64 w 65"/>
              <a:gd name="T31" fmla="*/ 15 h 45"/>
              <a:gd name="T32" fmla="*/ 64 w 65"/>
              <a:gd name="T33" fmla="*/ 20 h 45"/>
              <a:gd name="T34" fmla="*/ 43 w 65"/>
              <a:gd name="T35" fmla="*/ 20 h 45"/>
              <a:gd name="T36" fmla="*/ 43 w 65"/>
              <a:gd name="T37" fmla="*/ 15 h 45"/>
              <a:gd name="T38" fmla="*/ 40 w 65"/>
              <a:gd name="T39" fmla="*/ 5 h 45"/>
              <a:gd name="T40" fmla="*/ 62 w 65"/>
              <a:gd name="T41" fmla="*/ 5 h 45"/>
              <a:gd name="T42" fmla="*/ 62 w 65"/>
              <a:gd name="T43" fmla="*/ 9 h 45"/>
              <a:gd name="T44" fmla="*/ 40 w 65"/>
              <a:gd name="T45" fmla="*/ 9 h 45"/>
              <a:gd name="T46" fmla="*/ 40 w 65"/>
              <a:gd name="T47" fmla="*/ 5 h 45"/>
              <a:gd name="T48" fmla="*/ 33 w 65"/>
              <a:gd name="T49" fmla="*/ 0 h 45"/>
              <a:gd name="T50" fmla="*/ 33 w 65"/>
              <a:gd name="T51" fmla="*/ 44 h 45"/>
              <a:gd name="T52" fmla="*/ 26 w 65"/>
              <a:gd name="T53" fmla="*/ 45 h 45"/>
              <a:gd name="T54" fmla="*/ 26 w 65"/>
              <a:gd name="T55" fmla="*/ 0 h 45"/>
              <a:gd name="T56" fmla="*/ 33 w 65"/>
              <a:gd name="T5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45">
                <a:moveTo>
                  <a:pt x="25" y="45"/>
                </a:moveTo>
                <a:cubicBezTo>
                  <a:pt x="9" y="44"/>
                  <a:pt x="0" y="34"/>
                  <a:pt x="0" y="22"/>
                </a:cubicBezTo>
                <a:cubicBezTo>
                  <a:pt x="0" y="12"/>
                  <a:pt x="9" y="3"/>
                  <a:pt x="25" y="0"/>
                </a:cubicBezTo>
                <a:cubicBezTo>
                  <a:pt x="25" y="45"/>
                  <a:pt x="25" y="45"/>
                  <a:pt x="25" y="45"/>
                </a:cubicBezTo>
                <a:close/>
                <a:moveTo>
                  <a:pt x="40" y="35"/>
                </a:moveTo>
                <a:cubicBezTo>
                  <a:pt x="62" y="35"/>
                  <a:pt x="62" y="35"/>
                  <a:pt x="62" y="35"/>
                </a:cubicBezTo>
                <a:cubicBezTo>
                  <a:pt x="62" y="40"/>
                  <a:pt x="62" y="40"/>
                  <a:pt x="62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35"/>
                  <a:pt x="40" y="35"/>
                  <a:pt x="40" y="35"/>
                </a:cubicBezTo>
                <a:close/>
                <a:moveTo>
                  <a:pt x="43" y="25"/>
                </a:moveTo>
                <a:cubicBezTo>
                  <a:pt x="65" y="25"/>
                  <a:pt x="65" y="25"/>
                  <a:pt x="65" y="25"/>
                </a:cubicBezTo>
                <a:cubicBezTo>
                  <a:pt x="65" y="30"/>
                  <a:pt x="65" y="30"/>
                  <a:pt x="65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25"/>
                  <a:pt x="43" y="25"/>
                  <a:pt x="43" y="25"/>
                </a:cubicBezTo>
                <a:close/>
                <a:moveTo>
                  <a:pt x="43" y="15"/>
                </a:moveTo>
                <a:cubicBezTo>
                  <a:pt x="64" y="15"/>
                  <a:pt x="64" y="15"/>
                  <a:pt x="64" y="15"/>
                </a:cubicBezTo>
                <a:cubicBezTo>
                  <a:pt x="64" y="20"/>
                  <a:pt x="64" y="20"/>
                  <a:pt x="64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15"/>
                  <a:pt x="43" y="15"/>
                  <a:pt x="43" y="15"/>
                </a:cubicBezTo>
                <a:close/>
                <a:moveTo>
                  <a:pt x="40" y="5"/>
                </a:moveTo>
                <a:cubicBezTo>
                  <a:pt x="62" y="5"/>
                  <a:pt x="62" y="5"/>
                  <a:pt x="62" y="5"/>
                </a:cubicBezTo>
                <a:cubicBezTo>
                  <a:pt x="62" y="9"/>
                  <a:pt x="62" y="9"/>
                  <a:pt x="62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33" y="0"/>
                </a:moveTo>
                <a:cubicBezTo>
                  <a:pt x="37" y="15"/>
                  <a:pt x="37" y="30"/>
                  <a:pt x="33" y="44"/>
                </a:cubicBezTo>
                <a:cubicBezTo>
                  <a:pt x="31" y="45"/>
                  <a:pt x="28" y="45"/>
                  <a:pt x="26" y="45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1" y="0"/>
                  <a:pt x="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F31874-6D3D-882B-0E18-E8300C030B08}"/>
              </a:ext>
            </a:extLst>
          </p:cNvPr>
          <p:cNvSpPr txBox="1"/>
          <p:nvPr/>
        </p:nvSpPr>
        <p:spPr>
          <a:xfrm>
            <a:off x="1321190" y="2913523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实验思路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47703836-C48F-C91C-47D4-1E25CB3E8B55}"/>
              </a:ext>
            </a:extLst>
          </p:cNvPr>
          <p:cNvSpPr>
            <a:spLocks noEditPoints="1"/>
          </p:cNvSpPr>
          <p:nvPr/>
        </p:nvSpPr>
        <p:spPr bwMode="auto">
          <a:xfrm>
            <a:off x="709572" y="2913523"/>
            <a:ext cx="500553" cy="515477"/>
          </a:xfrm>
          <a:custGeom>
            <a:avLst/>
            <a:gdLst>
              <a:gd name="T0" fmla="*/ 40 w 70"/>
              <a:gd name="T1" fmla="*/ 42 h 74"/>
              <a:gd name="T2" fmla="*/ 41 w 70"/>
              <a:gd name="T3" fmla="*/ 48 h 74"/>
              <a:gd name="T4" fmla="*/ 37 w 70"/>
              <a:gd name="T5" fmla="*/ 59 h 74"/>
              <a:gd name="T6" fmla="*/ 29 w 70"/>
              <a:gd name="T7" fmla="*/ 69 h 74"/>
              <a:gd name="T8" fmla="*/ 18 w 70"/>
              <a:gd name="T9" fmla="*/ 74 h 74"/>
              <a:gd name="T10" fmla="*/ 6 w 70"/>
              <a:gd name="T11" fmla="*/ 70 h 74"/>
              <a:gd name="T12" fmla="*/ 6 w 70"/>
              <a:gd name="T13" fmla="*/ 70 h 74"/>
              <a:gd name="T14" fmla="*/ 1 w 70"/>
              <a:gd name="T15" fmla="*/ 59 h 74"/>
              <a:gd name="T16" fmla="*/ 5 w 70"/>
              <a:gd name="T17" fmla="*/ 47 h 74"/>
              <a:gd name="T18" fmla="*/ 13 w 70"/>
              <a:gd name="T19" fmla="*/ 38 h 74"/>
              <a:gd name="T20" fmla="*/ 24 w 70"/>
              <a:gd name="T21" fmla="*/ 33 h 74"/>
              <a:gd name="T22" fmla="*/ 30 w 70"/>
              <a:gd name="T23" fmla="*/ 33 h 74"/>
              <a:gd name="T24" fmla="*/ 23 w 70"/>
              <a:gd name="T25" fmla="*/ 42 h 74"/>
              <a:gd name="T26" fmla="*/ 19 w 70"/>
              <a:gd name="T27" fmla="*/ 44 h 74"/>
              <a:gd name="T28" fmla="*/ 11 w 70"/>
              <a:gd name="T29" fmla="*/ 53 h 74"/>
              <a:gd name="T30" fmla="*/ 9 w 70"/>
              <a:gd name="T31" fmla="*/ 58 h 74"/>
              <a:gd name="T32" fmla="*/ 12 w 70"/>
              <a:gd name="T33" fmla="*/ 64 h 74"/>
              <a:gd name="T34" fmla="*/ 12 w 70"/>
              <a:gd name="T35" fmla="*/ 64 h 74"/>
              <a:gd name="T36" fmla="*/ 17 w 70"/>
              <a:gd name="T37" fmla="*/ 65 h 74"/>
              <a:gd name="T38" fmla="*/ 23 w 70"/>
              <a:gd name="T39" fmla="*/ 63 h 74"/>
              <a:gd name="T40" fmla="*/ 31 w 70"/>
              <a:gd name="T41" fmla="*/ 54 h 74"/>
              <a:gd name="T42" fmla="*/ 32 w 70"/>
              <a:gd name="T43" fmla="*/ 50 h 74"/>
              <a:gd name="T44" fmla="*/ 40 w 70"/>
              <a:gd name="T45" fmla="*/ 42 h 74"/>
              <a:gd name="T46" fmla="*/ 64 w 70"/>
              <a:gd name="T47" fmla="*/ 4 h 74"/>
              <a:gd name="T48" fmla="*/ 52 w 70"/>
              <a:gd name="T49" fmla="*/ 0 h 74"/>
              <a:gd name="T50" fmla="*/ 41 w 70"/>
              <a:gd name="T51" fmla="*/ 5 h 74"/>
              <a:gd name="T52" fmla="*/ 33 w 70"/>
              <a:gd name="T53" fmla="*/ 15 h 74"/>
              <a:gd name="T54" fmla="*/ 29 w 70"/>
              <a:gd name="T55" fmla="*/ 26 h 74"/>
              <a:gd name="T56" fmla="*/ 31 w 70"/>
              <a:gd name="T57" fmla="*/ 32 h 74"/>
              <a:gd name="T58" fmla="*/ 38 w 70"/>
              <a:gd name="T59" fmla="*/ 24 h 74"/>
              <a:gd name="T60" fmla="*/ 40 w 70"/>
              <a:gd name="T61" fmla="*/ 20 h 74"/>
              <a:gd name="T62" fmla="*/ 47 w 70"/>
              <a:gd name="T63" fmla="*/ 11 h 74"/>
              <a:gd name="T64" fmla="*/ 53 w 70"/>
              <a:gd name="T65" fmla="*/ 9 h 74"/>
              <a:gd name="T66" fmla="*/ 58 w 70"/>
              <a:gd name="T67" fmla="*/ 10 h 74"/>
              <a:gd name="T68" fmla="*/ 58 w 70"/>
              <a:gd name="T69" fmla="*/ 10 h 74"/>
              <a:gd name="T70" fmla="*/ 61 w 70"/>
              <a:gd name="T71" fmla="*/ 16 h 74"/>
              <a:gd name="T72" fmla="*/ 59 w 70"/>
              <a:gd name="T73" fmla="*/ 21 h 74"/>
              <a:gd name="T74" fmla="*/ 51 w 70"/>
              <a:gd name="T75" fmla="*/ 30 h 74"/>
              <a:gd name="T76" fmla="*/ 48 w 70"/>
              <a:gd name="T77" fmla="*/ 32 h 74"/>
              <a:gd name="T78" fmla="*/ 41 w 70"/>
              <a:gd name="T79" fmla="*/ 41 h 74"/>
              <a:gd name="T80" fmla="*/ 46 w 70"/>
              <a:gd name="T81" fmla="*/ 41 h 74"/>
              <a:gd name="T82" fmla="*/ 57 w 70"/>
              <a:gd name="T83" fmla="*/ 36 h 74"/>
              <a:gd name="T84" fmla="*/ 65 w 70"/>
              <a:gd name="T85" fmla="*/ 27 h 74"/>
              <a:gd name="T86" fmla="*/ 69 w 70"/>
              <a:gd name="T87" fmla="*/ 15 h 74"/>
              <a:gd name="T88" fmla="*/ 64 w 70"/>
              <a:gd name="T89" fmla="*/ 4 h 74"/>
              <a:gd name="T90" fmla="*/ 64 w 70"/>
              <a:gd name="T91" fmla="*/ 4 h 74"/>
              <a:gd name="T92" fmla="*/ 49 w 70"/>
              <a:gd name="T93" fmla="*/ 21 h 74"/>
              <a:gd name="T94" fmla="*/ 43 w 70"/>
              <a:gd name="T95" fmla="*/ 21 h 74"/>
              <a:gd name="T96" fmla="*/ 22 w 70"/>
              <a:gd name="T97" fmla="*/ 45 h 74"/>
              <a:gd name="T98" fmla="*/ 23 w 70"/>
              <a:gd name="T99" fmla="*/ 52 h 74"/>
              <a:gd name="T100" fmla="*/ 23 w 70"/>
              <a:gd name="T101" fmla="*/ 52 h 74"/>
              <a:gd name="T102" fmla="*/ 29 w 70"/>
              <a:gd name="T103" fmla="*/ 51 h 74"/>
              <a:gd name="T104" fmla="*/ 50 w 70"/>
              <a:gd name="T105" fmla="*/ 27 h 74"/>
              <a:gd name="T106" fmla="*/ 49 w 70"/>
              <a:gd name="T107" fmla="*/ 2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74">
                <a:moveTo>
                  <a:pt x="40" y="42"/>
                </a:moveTo>
                <a:cubicBezTo>
                  <a:pt x="40" y="44"/>
                  <a:pt x="41" y="46"/>
                  <a:pt x="41" y="48"/>
                </a:cubicBezTo>
                <a:cubicBezTo>
                  <a:pt x="41" y="52"/>
                  <a:pt x="40" y="56"/>
                  <a:pt x="37" y="59"/>
                </a:cubicBezTo>
                <a:cubicBezTo>
                  <a:pt x="29" y="69"/>
                  <a:pt x="29" y="69"/>
                  <a:pt x="29" y="69"/>
                </a:cubicBezTo>
                <a:cubicBezTo>
                  <a:pt x="26" y="72"/>
                  <a:pt x="22" y="74"/>
                  <a:pt x="18" y="74"/>
                </a:cubicBezTo>
                <a:cubicBezTo>
                  <a:pt x="14" y="74"/>
                  <a:pt x="10" y="73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67"/>
                  <a:pt x="1" y="63"/>
                  <a:pt x="1" y="59"/>
                </a:cubicBezTo>
                <a:cubicBezTo>
                  <a:pt x="0" y="55"/>
                  <a:pt x="2" y="51"/>
                  <a:pt x="5" y="47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35"/>
                  <a:pt x="20" y="33"/>
                  <a:pt x="24" y="33"/>
                </a:cubicBezTo>
                <a:cubicBezTo>
                  <a:pt x="26" y="32"/>
                  <a:pt x="28" y="33"/>
                  <a:pt x="30" y="33"/>
                </a:cubicBezTo>
                <a:cubicBezTo>
                  <a:pt x="23" y="42"/>
                  <a:pt x="23" y="42"/>
                  <a:pt x="23" y="42"/>
                </a:cubicBezTo>
                <a:cubicBezTo>
                  <a:pt x="21" y="42"/>
                  <a:pt x="20" y="43"/>
                  <a:pt x="19" y="44"/>
                </a:cubicBezTo>
                <a:cubicBezTo>
                  <a:pt x="11" y="53"/>
                  <a:pt x="11" y="53"/>
                  <a:pt x="11" y="53"/>
                </a:cubicBezTo>
                <a:cubicBezTo>
                  <a:pt x="10" y="55"/>
                  <a:pt x="9" y="57"/>
                  <a:pt x="9" y="58"/>
                </a:cubicBezTo>
                <a:cubicBezTo>
                  <a:pt x="10" y="60"/>
                  <a:pt x="10" y="62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4" y="65"/>
                  <a:pt x="16" y="65"/>
                  <a:pt x="17" y="65"/>
                </a:cubicBezTo>
                <a:cubicBezTo>
                  <a:pt x="19" y="65"/>
                  <a:pt x="21" y="64"/>
                  <a:pt x="23" y="63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3"/>
                  <a:pt x="32" y="52"/>
                  <a:pt x="32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64" y="4"/>
                </a:moveTo>
                <a:cubicBezTo>
                  <a:pt x="60" y="1"/>
                  <a:pt x="56" y="0"/>
                  <a:pt x="52" y="0"/>
                </a:cubicBezTo>
                <a:cubicBezTo>
                  <a:pt x="48" y="0"/>
                  <a:pt x="44" y="2"/>
                  <a:pt x="41" y="5"/>
                </a:cubicBezTo>
                <a:cubicBezTo>
                  <a:pt x="33" y="15"/>
                  <a:pt x="33" y="15"/>
                  <a:pt x="33" y="15"/>
                </a:cubicBezTo>
                <a:cubicBezTo>
                  <a:pt x="30" y="18"/>
                  <a:pt x="29" y="22"/>
                  <a:pt x="29" y="26"/>
                </a:cubicBezTo>
                <a:cubicBezTo>
                  <a:pt x="29" y="29"/>
                  <a:pt x="30" y="31"/>
                  <a:pt x="31" y="32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3"/>
                  <a:pt x="39" y="21"/>
                  <a:pt x="40" y="20"/>
                </a:cubicBezTo>
                <a:cubicBezTo>
                  <a:pt x="47" y="11"/>
                  <a:pt x="47" y="11"/>
                  <a:pt x="47" y="11"/>
                </a:cubicBezTo>
                <a:cubicBezTo>
                  <a:pt x="49" y="10"/>
                  <a:pt x="51" y="9"/>
                  <a:pt x="53" y="9"/>
                </a:cubicBezTo>
                <a:cubicBezTo>
                  <a:pt x="55" y="9"/>
                  <a:pt x="56" y="9"/>
                  <a:pt x="58" y="10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12"/>
                  <a:pt x="60" y="14"/>
                  <a:pt x="61" y="16"/>
                </a:cubicBezTo>
                <a:cubicBezTo>
                  <a:pt x="61" y="17"/>
                  <a:pt x="60" y="19"/>
                  <a:pt x="59" y="21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1"/>
                  <a:pt x="49" y="32"/>
                  <a:pt x="48" y="32"/>
                </a:cubicBezTo>
                <a:cubicBezTo>
                  <a:pt x="41" y="41"/>
                  <a:pt x="41" y="41"/>
                  <a:pt x="41" y="41"/>
                </a:cubicBezTo>
                <a:cubicBezTo>
                  <a:pt x="42" y="41"/>
                  <a:pt x="44" y="42"/>
                  <a:pt x="46" y="41"/>
                </a:cubicBezTo>
                <a:cubicBezTo>
                  <a:pt x="50" y="41"/>
                  <a:pt x="55" y="39"/>
                  <a:pt x="57" y="36"/>
                </a:cubicBezTo>
                <a:cubicBezTo>
                  <a:pt x="65" y="27"/>
                  <a:pt x="65" y="27"/>
                  <a:pt x="65" y="27"/>
                </a:cubicBezTo>
                <a:cubicBezTo>
                  <a:pt x="68" y="23"/>
                  <a:pt x="70" y="19"/>
                  <a:pt x="69" y="15"/>
                </a:cubicBezTo>
                <a:cubicBezTo>
                  <a:pt x="69" y="11"/>
                  <a:pt x="67" y="7"/>
                  <a:pt x="64" y="4"/>
                </a:cubicBezTo>
                <a:cubicBezTo>
                  <a:pt x="64" y="4"/>
                  <a:pt x="64" y="4"/>
                  <a:pt x="64" y="4"/>
                </a:cubicBezTo>
                <a:close/>
                <a:moveTo>
                  <a:pt x="49" y="21"/>
                </a:moveTo>
                <a:cubicBezTo>
                  <a:pt x="48" y="19"/>
                  <a:pt x="45" y="19"/>
                  <a:pt x="43" y="21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7"/>
                  <a:pt x="21" y="50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5" y="53"/>
                  <a:pt x="27" y="53"/>
                  <a:pt x="29" y="51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2"/>
                  <a:pt x="49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BA384A-C0F7-1B39-8640-D91C2D787235}"/>
              </a:ext>
            </a:extLst>
          </p:cNvPr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实验目的及思路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2EAFEFB-AC2E-9911-8730-368221A1A07E}"/>
              </a:ext>
            </a:extLst>
          </p:cNvPr>
          <p:cNvGrpSpPr/>
          <p:nvPr/>
        </p:nvGrpSpPr>
        <p:grpSpPr>
          <a:xfrm>
            <a:off x="876453" y="3769631"/>
            <a:ext cx="7917056" cy="914033"/>
            <a:chOff x="611187" y="1307273"/>
            <a:chExt cx="7917056" cy="914033"/>
          </a:xfrm>
        </p:grpSpPr>
        <p:sp>
          <p:nvSpPr>
            <p:cNvPr id="11" name="任意多边形 4">
              <a:extLst>
                <a:ext uri="{FF2B5EF4-FFF2-40B4-BE49-F238E27FC236}">
                  <a16:creationId xmlns:a16="http://schemas.microsoft.com/office/drawing/2014/main" id="{82E0FDAB-452E-AB8E-A865-60B76C54234D}"/>
                </a:ext>
              </a:extLst>
            </p:cNvPr>
            <p:cNvSpPr/>
            <p:nvPr/>
          </p:nvSpPr>
          <p:spPr>
            <a:xfrm>
              <a:off x="611187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2" name="任意多边形 5">
              <a:extLst>
                <a:ext uri="{FF2B5EF4-FFF2-40B4-BE49-F238E27FC236}">
                  <a16:creationId xmlns:a16="http://schemas.microsoft.com/office/drawing/2014/main" id="{E18958DB-09B7-EC26-32D3-EDD96A1DEBD7}"/>
                </a:ext>
              </a:extLst>
            </p:cNvPr>
            <p:cNvSpPr/>
            <p:nvPr/>
          </p:nvSpPr>
          <p:spPr>
            <a:xfrm>
              <a:off x="2286916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3" name="任意多边形 6">
              <a:extLst>
                <a:ext uri="{FF2B5EF4-FFF2-40B4-BE49-F238E27FC236}">
                  <a16:creationId xmlns:a16="http://schemas.microsoft.com/office/drawing/2014/main" id="{D7318251-CD0D-32CC-8017-E894D884A765}"/>
                </a:ext>
              </a:extLst>
            </p:cNvPr>
            <p:cNvSpPr/>
            <p:nvPr/>
          </p:nvSpPr>
          <p:spPr>
            <a:xfrm>
              <a:off x="2739363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883" tIns="134883" rIns="134883" bIns="13488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/>
            </a:p>
          </p:txBody>
        </p:sp>
        <p:sp>
          <p:nvSpPr>
            <p:cNvPr id="14" name="任意多边形 7">
              <a:extLst>
                <a:ext uri="{FF2B5EF4-FFF2-40B4-BE49-F238E27FC236}">
                  <a16:creationId xmlns:a16="http://schemas.microsoft.com/office/drawing/2014/main" id="{445E0E5A-12F6-9D54-A5CC-36AFACCC62EE}"/>
                </a:ext>
              </a:extLst>
            </p:cNvPr>
            <p:cNvSpPr/>
            <p:nvPr/>
          </p:nvSpPr>
          <p:spPr>
            <a:xfrm>
              <a:off x="4419662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5" name="任意多边形 10">
              <a:extLst>
                <a:ext uri="{FF2B5EF4-FFF2-40B4-BE49-F238E27FC236}">
                  <a16:creationId xmlns:a16="http://schemas.microsoft.com/office/drawing/2014/main" id="{709BAFBA-D362-F722-E04D-0DBA439AAD54}"/>
                </a:ext>
              </a:extLst>
            </p:cNvPr>
            <p:cNvSpPr/>
            <p:nvPr/>
          </p:nvSpPr>
          <p:spPr>
            <a:xfrm>
              <a:off x="4881250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2" name="任意多边形 12">
              <a:extLst>
                <a:ext uri="{FF2B5EF4-FFF2-40B4-BE49-F238E27FC236}">
                  <a16:creationId xmlns:a16="http://schemas.microsoft.com/office/drawing/2014/main" id="{AD056D32-0499-9EBF-04C4-274050A53EB7}"/>
                </a:ext>
              </a:extLst>
            </p:cNvPr>
            <p:cNvSpPr/>
            <p:nvPr/>
          </p:nvSpPr>
          <p:spPr>
            <a:xfrm>
              <a:off x="6552407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23" name="任意多边形 13">
              <a:extLst>
                <a:ext uri="{FF2B5EF4-FFF2-40B4-BE49-F238E27FC236}">
                  <a16:creationId xmlns:a16="http://schemas.microsoft.com/office/drawing/2014/main" id="{B98D26B4-0C37-1C15-A108-197002F4BE19}"/>
                </a:ext>
              </a:extLst>
            </p:cNvPr>
            <p:cNvSpPr/>
            <p:nvPr/>
          </p:nvSpPr>
          <p:spPr>
            <a:xfrm>
              <a:off x="7004854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5DA56EB-01A4-0B20-32B8-4A8F5F8570E7}"/>
                </a:ext>
              </a:extLst>
            </p:cNvPr>
            <p:cNvSpPr txBox="1"/>
            <p:nvPr/>
          </p:nvSpPr>
          <p:spPr>
            <a:xfrm>
              <a:off x="645520" y="1569644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开始实验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B43DD6-68CE-6027-F14B-0D1F112F4313}"/>
                </a:ext>
              </a:extLst>
            </p:cNvPr>
            <p:cNvSpPr txBox="1"/>
            <p:nvPr/>
          </p:nvSpPr>
          <p:spPr>
            <a:xfrm>
              <a:off x="2743932" y="1456512"/>
              <a:ext cx="1514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生成两组数字图片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FF3370-85CF-2E02-66E6-DB2E09C6C867}"/>
                </a:ext>
              </a:extLst>
            </p:cNvPr>
            <p:cNvSpPr txBox="1"/>
            <p:nvPr/>
          </p:nvSpPr>
          <p:spPr>
            <a:xfrm>
              <a:off x="4834918" y="1456511"/>
              <a:ext cx="1616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从模板文件夹中读取模板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EE4195C-5567-BF5E-9AE3-06447F32AACC}"/>
                </a:ext>
              </a:extLst>
            </p:cNvPr>
            <p:cNvSpPr txBox="1"/>
            <p:nvPr/>
          </p:nvSpPr>
          <p:spPr>
            <a:xfrm>
              <a:off x="7009423" y="1456511"/>
              <a:ext cx="1514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与测试文件夹进行匹配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1160AEE-FEE9-57F0-6CF5-9C98444A15A4}"/>
              </a:ext>
            </a:extLst>
          </p:cNvPr>
          <p:cNvGrpSpPr/>
          <p:nvPr/>
        </p:nvGrpSpPr>
        <p:grpSpPr>
          <a:xfrm>
            <a:off x="1277256" y="5125592"/>
            <a:ext cx="6459777" cy="934068"/>
            <a:chOff x="2068466" y="1307273"/>
            <a:chExt cx="6459777" cy="934068"/>
          </a:xfrm>
        </p:grpSpPr>
        <p:sp>
          <p:nvSpPr>
            <p:cNvPr id="30" name="任意多边形 5">
              <a:extLst>
                <a:ext uri="{FF2B5EF4-FFF2-40B4-BE49-F238E27FC236}">
                  <a16:creationId xmlns:a16="http://schemas.microsoft.com/office/drawing/2014/main" id="{A7939E45-6C64-7DD5-B395-FC6C2D789A59}"/>
                </a:ext>
              </a:extLst>
            </p:cNvPr>
            <p:cNvSpPr/>
            <p:nvPr/>
          </p:nvSpPr>
          <p:spPr>
            <a:xfrm>
              <a:off x="2068466" y="1533767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31" name="任意多边形 6">
              <a:extLst>
                <a:ext uri="{FF2B5EF4-FFF2-40B4-BE49-F238E27FC236}">
                  <a16:creationId xmlns:a16="http://schemas.microsoft.com/office/drawing/2014/main" id="{255FDA5B-C14C-B681-37E6-5C3826528DCE}"/>
                </a:ext>
              </a:extLst>
            </p:cNvPr>
            <p:cNvSpPr/>
            <p:nvPr/>
          </p:nvSpPr>
          <p:spPr>
            <a:xfrm>
              <a:off x="2552905" y="1307273"/>
              <a:ext cx="1709847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883" tIns="134883" rIns="134883" bIns="13488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/>
            </a:p>
          </p:txBody>
        </p:sp>
        <p:sp>
          <p:nvSpPr>
            <p:cNvPr id="32" name="任意多边形 7">
              <a:extLst>
                <a:ext uri="{FF2B5EF4-FFF2-40B4-BE49-F238E27FC236}">
                  <a16:creationId xmlns:a16="http://schemas.microsoft.com/office/drawing/2014/main" id="{CB2F70D5-5F54-0DF4-A908-860201DD9554}"/>
                </a:ext>
              </a:extLst>
            </p:cNvPr>
            <p:cNvSpPr/>
            <p:nvPr/>
          </p:nvSpPr>
          <p:spPr>
            <a:xfrm>
              <a:off x="4419662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33" name="任意多边形 10">
              <a:extLst>
                <a:ext uri="{FF2B5EF4-FFF2-40B4-BE49-F238E27FC236}">
                  <a16:creationId xmlns:a16="http://schemas.microsoft.com/office/drawing/2014/main" id="{8526EA3E-3A4E-EAD3-1F14-7E86B7F70861}"/>
                </a:ext>
              </a:extLst>
            </p:cNvPr>
            <p:cNvSpPr/>
            <p:nvPr/>
          </p:nvSpPr>
          <p:spPr>
            <a:xfrm>
              <a:off x="4881250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4" name="任意多边形 12">
              <a:extLst>
                <a:ext uri="{FF2B5EF4-FFF2-40B4-BE49-F238E27FC236}">
                  <a16:creationId xmlns:a16="http://schemas.microsoft.com/office/drawing/2014/main" id="{D421DDEA-1D44-9508-01A8-B99BB78EAF15}"/>
                </a:ext>
              </a:extLst>
            </p:cNvPr>
            <p:cNvSpPr/>
            <p:nvPr/>
          </p:nvSpPr>
          <p:spPr>
            <a:xfrm>
              <a:off x="6552407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35" name="任意多边形 13">
              <a:extLst>
                <a:ext uri="{FF2B5EF4-FFF2-40B4-BE49-F238E27FC236}">
                  <a16:creationId xmlns:a16="http://schemas.microsoft.com/office/drawing/2014/main" id="{6C652F59-BD56-B8DF-4343-9C642A01A5C8}"/>
                </a:ext>
              </a:extLst>
            </p:cNvPr>
            <p:cNvSpPr/>
            <p:nvPr/>
          </p:nvSpPr>
          <p:spPr>
            <a:xfrm>
              <a:off x="7004854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E27A89C-D11E-EC5C-715A-93BE7E64F60D}"/>
                </a:ext>
              </a:extLst>
            </p:cNvPr>
            <p:cNvSpPr txBox="1"/>
            <p:nvPr/>
          </p:nvSpPr>
          <p:spPr>
            <a:xfrm>
              <a:off x="2539194" y="1318011"/>
              <a:ext cx="17372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输出模板匹配可能性最高的数字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FF116B0-288B-1704-F04B-DCCA26913D2F}"/>
                </a:ext>
              </a:extLst>
            </p:cNvPr>
            <p:cNvSpPr txBox="1"/>
            <p:nvPr/>
          </p:nvSpPr>
          <p:spPr>
            <a:xfrm>
              <a:off x="4834918" y="1456511"/>
              <a:ext cx="1616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对比不同匹配方法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00ECE61-F0DA-3E78-2508-1452BCBEAC53}"/>
                </a:ext>
              </a:extLst>
            </p:cNvPr>
            <p:cNvSpPr txBox="1"/>
            <p:nvPr/>
          </p:nvSpPr>
          <p:spPr>
            <a:xfrm>
              <a:off x="7009423" y="1456511"/>
              <a:ext cx="1514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结束实验并总结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4" grpId="0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1188" y="1349965"/>
            <a:ext cx="548230" cy="547940"/>
            <a:chOff x="7618710" y="3833560"/>
            <a:chExt cx="548230" cy="547940"/>
          </a:xfrm>
          <a:solidFill>
            <a:schemeClr val="accent1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7618710" y="3833560"/>
              <a:ext cx="548230" cy="54794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48 h 68"/>
                <a:gd name="T12" fmla="*/ 19 w 68"/>
                <a:gd name="T13" fmla="*/ 34 h 68"/>
                <a:gd name="T14" fmla="*/ 34 w 68"/>
                <a:gd name="T15" fmla="*/ 19 h 68"/>
                <a:gd name="T16" fmla="*/ 49 w 68"/>
                <a:gd name="T17" fmla="*/ 34 h 68"/>
                <a:gd name="T18" fmla="*/ 34 w 68"/>
                <a:gd name="T1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48"/>
                  </a:moveTo>
                  <a:cubicBezTo>
                    <a:pt x="26" y="48"/>
                    <a:pt x="19" y="42"/>
                    <a:pt x="19" y="34"/>
                  </a:cubicBezTo>
                  <a:cubicBezTo>
                    <a:pt x="19" y="25"/>
                    <a:pt x="26" y="19"/>
                    <a:pt x="34" y="19"/>
                  </a:cubicBezTo>
                  <a:cubicBezTo>
                    <a:pt x="42" y="19"/>
                    <a:pt x="49" y="25"/>
                    <a:pt x="49" y="34"/>
                  </a:cubicBezTo>
                  <a:cubicBezTo>
                    <a:pt x="49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7779988" y="3994838"/>
              <a:ext cx="225674" cy="217552"/>
            </a:xfrm>
            <a:custGeom>
              <a:avLst/>
              <a:gdLst>
                <a:gd name="T0" fmla="*/ 14 w 28"/>
                <a:gd name="T1" fmla="*/ 0 h 27"/>
                <a:gd name="T2" fmla="*/ 0 w 28"/>
                <a:gd name="T3" fmla="*/ 14 h 27"/>
                <a:gd name="T4" fmla="*/ 14 w 28"/>
                <a:gd name="T5" fmla="*/ 27 h 27"/>
                <a:gd name="T6" fmla="*/ 28 w 28"/>
                <a:gd name="T7" fmla="*/ 14 h 27"/>
                <a:gd name="T8" fmla="*/ 14 w 28"/>
                <a:gd name="T9" fmla="*/ 0 h 27"/>
                <a:gd name="T10" fmla="*/ 14 w 28"/>
                <a:gd name="T11" fmla="*/ 22 h 27"/>
                <a:gd name="T12" fmla="*/ 6 w 28"/>
                <a:gd name="T13" fmla="*/ 14 h 27"/>
                <a:gd name="T14" fmla="*/ 14 w 28"/>
                <a:gd name="T15" fmla="*/ 5 h 27"/>
                <a:gd name="T16" fmla="*/ 22 w 28"/>
                <a:gd name="T17" fmla="*/ 14 h 27"/>
                <a:gd name="T18" fmla="*/ 14 w 28"/>
                <a:gd name="T1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7"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4" y="27"/>
                  </a:cubicBezTo>
                  <a:cubicBezTo>
                    <a:pt x="22" y="27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2"/>
                  </a:moveTo>
                  <a:cubicBezTo>
                    <a:pt x="10" y="22"/>
                    <a:pt x="6" y="18"/>
                    <a:pt x="6" y="14"/>
                  </a:cubicBezTo>
                  <a:cubicBezTo>
                    <a:pt x="6" y="9"/>
                    <a:pt x="10" y="5"/>
                    <a:pt x="14" y="5"/>
                  </a:cubicBezTo>
                  <a:cubicBezTo>
                    <a:pt x="19" y="5"/>
                    <a:pt x="22" y="9"/>
                    <a:pt x="22" y="14"/>
                  </a:cubicBezTo>
                  <a:cubicBezTo>
                    <a:pt x="22" y="18"/>
                    <a:pt x="19" y="22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330591" y="1382324"/>
            <a:ext cx="644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库生成了两组数字图片，一组使用宋体字体，作为模板；另一组使用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Furore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字体，作为测试数据。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50112" y="4431038"/>
            <a:ext cx="33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模板，宋体，数字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34068" y="4431038"/>
            <a:ext cx="33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测试数据，</a:t>
            </a:r>
            <a:r>
              <a:rPr lang="en-US" altLang="zh-CN" dirty="0" err="1"/>
              <a:t>Furore</a:t>
            </a:r>
            <a:r>
              <a:rPr lang="zh-CN" altLang="en-US" dirty="0"/>
              <a:t>字体，数字</a:t>
            </a:r>
            <a:r>
              <a:rPr lang="en-US" altLang="zh-CN" dirty="0"/>
              <a:t>0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D211572-3B76-A339-B5EF-EBE2967A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36" y="2940025"/>
            <a:ext cx="933498" cy="914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DC45D2-5CD3-3A5C-95EE-DE2226BF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40" y="2940025"/>
            <a:ext cx="984301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欧氏距离匹配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matching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欧氏距离匹配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 useBgFill="1">
        <p:nvSpPr>
          <p:cNvPr id="12" name="圆角矩形 11"/>
          <p:cNvSpPr/>
          <p:nvPr/>
        </p:nvSpPr>
        <p:spPr>
          <a:xfrm>
            <a:off x="2497861" y="1291167"/>
            <a:ext cx="5754888" cy="108752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15" name="圆角矩形 14"/>
          <p:cNvSpPr/>
          <p:nvPr/>
        </p:nvSpPr>
        <p:spPr>
          <a:xfrm>
            <a:off x="2497859" y="4863176"/>
            <a:ext cx="5754889" cy="163215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20" name="圆角矩形 19"/>
          <p:cNvSpPr/>
          <p:nvPr/>
        </p:nvSpPr>
        <p:spPr>
          <a:xfrm>
            <a:off x="2497861" y="2849570"/>
            <a:ext cx="5754888" cy="15427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953B79-C63F-05D5-501E-6E7AF444A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76" y="1628317"/>
            <a:ext cx="1543066" cy="4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0266F4-40D2-623B-299B-77579C832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9" y="1628317"/>
            <a:ext cx="2401973" cy="40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E484677-5CF6-0AB9-57A3-32D445BA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9" y="3103406"/>
            <a:ext cx="3323951" cy="38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3C0FFD8-261E-DB2E-C669-4B3F56B1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9" y="3706259"/>
            <a:ext cx="1631758" cy="38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3153396-2419-0F3C-9FC5-5A8E129F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45" y="5116648"/>
            <a:ext cx="4890020" cy="58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|X|=\sqrt{\sum_{i=1}^{n} x{_{i}}^{2}}">
            <a:extLst>
              <a:ext uri="{FF2B5EF4-FFF2-40B4-BE49-F238E27FC236}">
                <a16:creationId xmlns:a16="http://schemas.microsoft.com/office/drawing/2014/main" id="{0DE833AC-72EB-80D3-1B91-6CD15783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45" y="5700531"/>
            <a:ext cx="11430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任意多边形 30">
            <a:extLst>
              <a:ext uri="{FF2B5EF4-FFF2-40B4-BE49-F238E27FC236}">
                <a16:creationId xmlns:a16="http://schemas.microsoft.com/office/drawing/2014/main" id="{1839FC14-C7CF-8F59-0800-98E37F8AFB39}"/>
              </a:ext>
            </a:extLst>
          </p:cNvPr>
          <p:cNvSpPr/>
          <p:nvPr/>
        </p:nvSpPr>
        <p:spPr>
          <a:xfrm>
            <a:off x="4784104" y="4321851"/>
            <a:ext cx="1029895" cy="754714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028" tIns="45720" rIns="224028" bIns="241859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3" name="任意多边形 30">
            <a:extLst>
              <a:ext uri="{FF2B5EF4-FFF2-40B4-BE49-F238E27FC236}">
                <a16:creationId xmlns:a16="http://schemas.microsoft.com/office/drawing/2014/main" id="{A0336746-5DF2-A50E-0122-1514023CAE25}"/>
              </a:ext>
            </a:extLst>
          </p:cNvPr>
          <p:cNvSpPr/>
          <p:nvPr/>
        </p:nvSpPr>
        <p:spPr>
          <a:xfrm>
            <a:off x="4753887" y="2308609"/>
            <a:ext cx="1029895" cy="754714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028" tIns="45720" rIns="224028" bIns="241859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E32A61-F3FF-6A13-F164-01B383296FB8}"/>
              </a:ext>
            </a:extLst>
          </p:cNvPr>
          <p:cNvSpPr txBox="1"/>
          <p:nvPr/>
        </p:nvSpPr>
        <p:spPr>
          <a:xfrm>
            <a:off x="2233037" y="83191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二维空间公式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6A998A-43FF-0930-CE71-2F2A9A7EEBCC}"/>
              </a:ext>
            </a:extLst>
          </p:cNvPr>
          <p:cNvSpPr txBox="1"/>
          <p:nvPr/>
        </p:nvSpPr>
        <p:spPr>
          <a:xfrm>
            <a:off x="2233036" y="2432730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三维空间公式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082B24-B5B2-D15C-C8A6-13813B68902C}"/>
              </a:ext>
            </a:extLst>
          </p:cNvPr>
          <p:cNvSpPr txBox="1"/>
          <p:nvPr/>
        </p:nvSpPr>
        <p:spPr>
          <a:xfrm>
            <a:off x="2275477" y="4431652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维空间公式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3D471F-7551-5ED7-B1D7-F12E6336882A}"/>
              </a:ext>
            </a:extLst>
          </p:cNvPr>
          <p:cNvSpPr/>
          <p:nvPr/>
        </p:nvSpPr>
        <p:spPr>
          <a:xfrm>
            <a:off x="529178" y="1291167"/>
            <a:ext cx="1704787" cy="4561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欧式距离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以古希腊数学家欧几里得命名，也称欧几里得距离。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是最常见的距离度量，衡量的是多维空间中两个点之间的</a:t>
            </a:r>
            <a:r>
              <a:rPr lang="zh-CN" altLang="en-US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绝对距离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，也就是两点之间直线最短的</a:t>
            </a:r>
            <a:r>
              <a:rPr lang="zh-CN" altLang="en-US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直线距离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27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5" grpId="0" animBg="1"/>
      <p:bldP spid="20" grpId="0" animBg="1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5C0CFE7-C48D-2969-C7D4-6D39F50C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53" y="1512849"/>
            <a:ext cx="6455968" cy="2723915"/>
          </a:xfrm>
          <a:prstGeom prst="rect">
            <a:avLst/>
          </a:prstGeom>
        </p:spPr>
      </p:pic>
      <p:sp>
        <p:nvSpPr>
          <p:cNvPr id="20" name="圆角矩形 42">
            <a:extLst>
              <a:ext uri="{FF2B5EF4-FFF2-40B4-BE49-F238E27FC236}">
                <a16:creationId xmlns:a16="http://schemas.microsoft.com/office/drawing/2014/main" id="{3331191A-D312-521F-0C83-38F4F1976FBF}"/>
              </a:ext>
            </a:extLst>
          </p:cNvPr>
          <p:cNvSpPr/>
          <p:nvPr/>
        </p:nvSpPr>
        <p:spPr>
          <a:xfrm>
            <a:off x="2085712" y="4807527"/>
            <a:ext cx="4291938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，并不理想！</a:t>
            </a:r>
          </a:p>
        </p:txBody>
      </p:sp>
    </p:spTree>
    <p:extLst>
      <p:ext uri="{BB962C8B-B14F-4D97-AF65-F5344CB8AC3E}">
        <p14:creationId xmlns:p14="http://schemas.microsoft.com/office/powerpoint/2010/main" val="20352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模板匹配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743</Words>
  <Application>Microsoft Office PowerPoint</Application>
  <PresentationFormat>全屏显示(4:3)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佳 才</cp:lastModifiedBy>
  <cp:revision>3</cp:revision>
  <dcterms:created xsi:type="dcterms:W3CDTF">2015-01-13T10:49:01Z</dcterms:created>
  <dcterms:modified xsi:type="dcterms:W3CDTF">2023-09-27T02:10:50Z</dcterms:modified>
</cp:coreProperties>
</file>