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91" r:id="rId2"/>
    <p:sldId id="316" r:id="rId3"/>
    <p:sldId id="2007578513" r:id="rId4"/>
    <p:sldId id="2007578515" r:id="rId5"/>
    <p:sldId id="2007578514" r:id="rId6"/>
    <p:sldId id="2007578512" r:id="rId7"/>
    <p:sldId id="322" r:id="rId8"/>
    <p:sldId id="2007578506" r:id="rId9"/>
    <p:sldId id="2007578508" r:id="rId10"/>
    <p:sldId id="2007578507" r:id="rId11"/>
    <p:sldId id="2007578509" r:id="rId12"/>
    <p:sldId id="2007578511" r:id="rId13"/>
    <p:sldId id="323" r:id="rId14"/>
  </p:sldIdLst>
  <p:sldSz cx="12192000" cy="6858000"/>
  <p:notesSz cx="7105650" cy="102362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415" userDrawn="1">
          <p15:clr>
            <a:srgbClr val="A4A3A4"/>
          </p15:clr>
        </p15:guide>
        <p15:guide id="4" pos="7265"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51A7"/>
    <a:srgbClr val="F7BD02"/>
    <a:srgbClr val="9E91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70" autoAdjust="0"/>
    <p:restoredTop sz="71088" autoAdjust="0"/>
  </p:normalViewPr>
  <p:slideViewPr>
    <p:cSldViewPr snapToGrid="0" showGuides="1">
      <p:cViewPr varScale="1">
        <p:scale>
          <a:sx n="75" d="100"/>
          <a:sy n="75" d="100"/>
        </p:scale>
        <p:origin x="1396" y="52"/>
      </p:cViewPr>
      <p:guideLst>
        <p:guide orient="horz" pos="2160"/>
        <p:guide pos="3840"/>
        <p:guide pos="415"/>
        <p:guide pos="7265"/>
      </p:guideLst>
    </p:cSldViewPr>
  </p:slideViewPr>
  <p:notesTextViewPr>
    <p:cViewPr>
      <p:scale>
        <a:sx n="100" d="100"/>
        <a:sy n="100" d="100"/>
      </p:scale>
      <p:origin x="0" y="0"/>
    </p:cViewPr>
  </p:notesTextViewPr>
  <p:notesViewPr>
    <p:cSldViewPr snapToGrid="0" showGuides="1">
      <p:cViewPr varScale="1">
        <p:scale>
          <a:sx n="75" d="100"/>
          <a:sy n="75" d="100"/>
        </p:scale>
        <p:origin x="2052" y="54"/>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9115" cy="513588"/>
          </a:xfrm>
          <a:prstGeom prst="rect">
            <a:avLst/>
          </a:prstGeom>
        </p:spPr>
        <p:txBody>
          <a:bodyPr vert="horz" lIns="99094" tIns="49547" rIns="99094" bIns="49547" rtlCol="0"/>
          <a:lstStyle>
            <a:lvl1pPr algn="l">
              <a:defRPr sz="1300"/>
            </a:lvl1pPr>
          </a:lstStyle>
          <a:p>
            <a:endParaRPr lang="zh-CN" altLang="en-US"/>
          </a:p>
        </p:txBody>
      </p:sp>
      <p:sp>
        <p:nvSpPr>
          <p:cNvPr id="3" name="日期占位符 2"/>
          <p:cNvSpPr>
            <a:spLocks noGrp="1"/>
          </p:cNvSpPr>
          <p:nvPr>
            <p:ph type="dt" idx="1"/>
          </p:nvPr>
        </p:nvSpPr>
        <p:spPr>
          <a:xfrm>
            <a:off x="4024891" y="0"/>
            <a:ext cx="3079115" cy="513588"/>
          </a:xfrm>
          <a:prstGeom prst="rect">
            <a:avLst/>
          </a:prstGeom>
        </p:spPr>
        <p:txBody>
          <a:bodyPr vert="horz" lIns="99094" tIns="49547" rIns="99094" bIns="49547" rtlCol="0"/>
          <a:lstStyle>
            <a:lvl1pPr algn="r">
              <a:defRPr sz="1300"/>
            </a:lvl1pPr>
          </a:lstStyle>
          <a:p>
            <a:fld id="{189A76AA-60E9-458B-88AE-4FF6C69D4AF5}" type="datetimeFigureOut">
              <a:rPr lang="zh-CN" altLang="en-US" smtClean="0"/>
              <a:t>2024/12/22</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94" tIns="49547" rIns="99094" bIns="49547" rtlCol="0" anchor="ctr"/>
          <a:lstStyle/>
          <a:p>
            <a:endParaRPr lang="zh-CN" altLang="en-US"/>
          </a:p>
        </p:txBody>
      </p:sp>
      <p:sp>
        <p:nvSpPr>
          <p:cNvPr id="5" name="备注占位符 4"/>
          <p:cNvSpPr>
            <a:spLocks noGrp="1"/>
          </p:cNvSpPr>
          <p:nvPr>
            <p:ph type="body" sz="quarter" idx="3"/>
          </p:nvPr>
        </p:nvSpPr>
        <p:spPr>
          <a:xfrm>
            <a:off x="710565" y="4926171"/>
            <a:ext cx="5684520" cy="4030504"/>
          </a:xfrm>
          <a:prstGeom prst="rect">
            <a:avLst/>
          </a:prstGeom>
        </p:spPr>
        <p:txBody>
          <a:bodyPr vert="horz" lIns="99094" tIns="49547" rIns="99094" bIns="49547"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9722614"/>
            <a:ext cx="3079115" cy="513587"/>
          </a:xfrm>
          <a:prstGeom prst="rect">
            <a:avLst/>
          </a:prstGeom>
        </p:spPr>
        <p:txBody>
          <a:bodyPr vert="horz" lIns="99094" tIns="49547" rIns="99094" bIns="49547"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4891" y="9722614"/>
            <a:ext cx="3079115" cy="513587"/>
          </a:xfrm>
          <a:prstGeom prst="rect">
            <a:avLst/>
          </a:prstGeom>
        </p:spPr>
        <p:txBody>
          <a:bodyPr vert="horz" lIns="99094" tIns="49547" rIns="99094" bIns="49547" rtlCol="0" anchor="b"/>
          <a:lstStyle>
            <a:lvl1pPr algn="r">
              <a:defRPr sz="1300"/>
            </a:lvl1pPr>
          </a:lstStyle>
          <a:p>
            <a:fld id="{3DB276C9-3305-43D9-A703-48192F2AA730}" type="slidenum">
              <a:rPr lang="zh-CN" altLang="en-US" smtClean="0"/>
              <a:t>‹#›</a:t>
            </a:fld>
            <a:endParaRPr lang="zh-CN" altLang="en-US"/>
          </a:p>
        </p:txBody>
      </p:sp>
    </p:spTree>
    <p:extLst>
      <p:ext uri="{BB962C8B-B14F-4D97-AF65-F5344CB8AC3E}">
        <p14:creationId xmlns:p14="http://schemas.microsoft.com/office/powerpoint/2010/main" val="1913301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B276C9-3305-43D9-A703-48192F2AA730}" type="slidenum">
              <a:rPr lang="zh-CN" altLang="en-US" smtClean="0"/>
              <a:t>1</a:t>
            </a:fld>
            <a:endParaRPr lang="zh-CN" altLang="en-US"/>
          </a:p>
        </p:txBody>
      </p:sp>
    </p:spTree>
    <p:extLst>
      <p:ext uri="{BB962C8B-B14F-4D97-AF65-F5344CB8AC3E}">
        <p14:creationId xmlns:p14="http://schemas.microsoft.com/office/powerpoint/2010/main" val="280189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C9E8E-0ED3-2943-E861-CE482730A07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6A9037D-5F8F-5F6D-334A-F778A312FCC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56D58C3-764C-F42C-C08E-0325D127B324}"/>
              </a:ext>
            </a:extLst>
          </p:cNvPr>
          <p:cNvSpPr>
            <a:spLocks noGrp="1"/>
          </p:cNvSpPr>
          <p:nvPr>
            <p:ph type="body" idx="1"/>
          </p:nvPr>
        </p:nvSpPr>
        <p:spPr/>
        <p:txBody>
          <a:bodyPr/>
          <a:lstStyle/>
          <a:p>
            <a:pPr algn="l">
              <a:lnSpc>
                <a:spcPts val="1800"/>
              </a:lnSpc>
              <a:buFont typeface="Arial" panose="020B0604020202020204" pitchFamily="34" charset="0"/>
              <a:buChar char="•"/>
            </a:pPr>
            <a:r>
              <a:rPr lang="zh-CN" altLang="en-US" b="1" i="0" dirty="0">
                <a:solidFill>
                  <a:srgbClr val="060607"/>
                </a:solidFill>
                <a:effectLst/>
                <a:latin typeface="-apple-system"/>
              </a:rPr>
              <a:t>规则方法</a:t>
            </a:r>
            <a:r>
              <a:rPr lang="zh-CN" altLang="en-US" b="0" i="0" dirty="0">
                <a:solidFill>
                  <a:srgbClr val="060607"/>
                </a:solidFill>
                <a:effectLst/>
                <a:latin typeface="-apple-system"/>
              </a:rPr>
              <a:t>：弱融合基于规则的方法通常使用一模态数据作为监督信号来指导另一模态数据的交互。例如，图像分支中的</a:t>
            </a:r>
            <a:r>
              <a:rPr lang="en-US" altLang="zh-CN" b="0" i="0" dirty="0">
                <a:solidFill>
                  <a:srgbClr val="060607"/>
                </a:solidFill>
                <a:effectLst/>
                <a:latin typeface="-apple-system"/>
              </a:rPr>
              <a:t>2D</a:t>
            </a:r>
            <a:r>
              <a:rPr lang="zh-CN" altLang="en-US" b="0" i="0" dirty="0">
                <a:solidFill>
                  <a:srgbClr val="060607"/>
                </a:solidFill>
                <a:effectLst/>
                <a:latin typeface="-apple-system"/>
              </a:rPr>
              <a:t>提议可能会在原始</a:t>
            </a:r>
            <a:r>
              <a:rPr lang="en-US" altLang="zh-CN" b="0" i="0" dirty="0">
                <a:solidFill>
                  <a:srgbClr val="060607"/>
                </a:solidFill>
                <a:effectLst/>
                <a:latin typeface="-apple-system"/>
              </a:rPr>
              <a:t>LiDAR</a:t>
            </a:r>
            <a:r>
              <a:rPr lang="zh-CN" altLang="en-US" b="0" i="0" dirty="0">
                <a:solidFill>
                  <a:srgbClr val="060607"/>
                </a:solidFill>
                <a:effectLst/>
                <a:latin typeface="-apple-system"/>
              </a:rPr>
              <a:t>点云中生成一个视锥体，但与上述非对称融合不同，弱融合直接将这些原始</a:t>
            </a:r>
            <a:r>
              <a:rPr lang="en-US" altLang="zh-CN" b="0" i="0" dirty="0">
                <a:solidFill>
                  <a:srgbClr val="060607"/>
                </a:solidFill>
                <a:effectLst/>
                <a:latin typeface="-apple-system"/>
              </a:rPr>
              <a:t>LiDAR</a:t>
            </a:r>
            <a:r>
              <a:rPr lang="zh-CN" altLang="en-US" b="0" i="0" dirty="0">
                <a:solidFill>
                  <a:srgbClr val="060607"/>
                </a:solidFill>
                <a:effectLst/>
                <a:latin typeface="-apple-system"/>
              </a:rPr>
              <a:t>点云输入</a:t>
            </a:r>
            <a:r>
              <a:rPr lang="en-US" altLang="zh-CN" b="0" i="0" dirty="0">
                <a:solidFill>
                  <a:srgbClr val="060607"/>
                </a:solidFill>
                <a:effectLst/>
                <a:latin typeface="-apple-system"/>
              </a:rPr>
              <a:t>LiDAR</a:t>
            </a:r>
            <a:r>
              <a:rPr lang="zh-CN" altLang="en-US" b="0" i="0" dirty="0">
                <a:solidFill>
                  <a:srgbClr val="060607"/>
                </a:solidFill>
                <a:effectLst/>
                <a:latin typeface="-apple-system"/>
              </a:rPr>
              <a:t>主干以输出最终提议。</a:t>
            </a:r>
          </a:p>
          <a:p>
            <a:pPr algn="l">
              <a:lnSpc>
                <a:spcPts val="1800"/>
              </a:lnSpc>
              <a:buFont typeface="Arial" panose="020B0604020202020204" pitchFamily="34" charset="0"/>
              <a:buChar char="•"/>
            </a:pPr>
            <a:r>
              <a:rPr lang="zh-CN" altLang="en-US" b="1" i="0" dirty="0">
                <a:solidFill>
                  <a:srgbClr val="060607"/>
                </a:solidFill>
                <a:effectLst/>
                <a:latin typeface="-apple-system"/>
              </a:rPr>
              <a:t>示例方法</a:t>
            </a:r>
            <a:r>
              <a:rPr lang="zh-CN" altLang="en-US" b="0" i="0" dirty="0">
                <a:solidFill>
                  <a:srgbClr val="060607"/>
                </a:solidFill>
                <a:effectLst/>
                <a:latin typeface="-apple-system"/>
              </a:rPr>
              <a:t>：一些工作通过将每个视锥体划分为几个部分来提高</a:t>
            </a:r>
            <a:r>
              <a:rPr lang="en-US" altLang="zh-CN" b="0" i="0" dirty="0">
                <a:solidFill>
                  <a:srgbClr val="060607"/>
                </a:solidFill>
                <a:effectLst/>
                <a:latin typeface="-apple-system"/>
              </a:rPr>
              <a:t>3D</a:t>
            </a:r>
            <a:r>
              <a:rPr lang="zh-CN" altLang="en-US" b="0" i="0" dirty="0">
                <a:solidFill>
                  <a:srgbClr val="060607"/>
                </a:solidFill>
                <a:effectLst/>
                <a:latin typeface="-apple-system"/>
              </a:rPr>
              <a:t>检测准确性，进一步提高了</a:t>
            </a:r>
            <a:r>
              <a:rPr lang="en-US" altLang="zh-CN" b="0" i="0" dirty="0">
                <a:solidFill>
                  <a:srgbClr val="060607"/>
                </a:solidFill>
                <a:effectLst/>
                <a:latin typeface="-apple-system"/>
              </a:rPr>
              <a:t>3D</a:t>
            </a:r>
            <a:r>
              <a:rPr lang="zh-CN" altLang="en-US" b="0" i="0" dirty="0">
                <a:solidFill>
                  <a:srgbClr val="060607"/>
                </a:solidFill>
                <a:effectLst/>
                <a:latin typeface="-apple-system"/>
              </a:rPr>
              <a:t>检测的准确性。其他工作关注于远程稀疏点云目标检测，通过从图像的语义分割结果中过滤掉视锥体中的所有背景</a:t>
            </a:r>
            <a:r>
              <a:rPr lang="en-US" altLang="zh-CN" b="0" i="0" dirty="0">
                <a:solidFill>
                  <a:srgbClr val="060607"/>
                </a:solidFill>
                <a:effectLst/>
                <a:latin typeface="-apple-system"/>
              </a:rPr>
              <a:t>LiDAR</a:t>
            </a:r>
            <a:r>
              <a:rPr lang="zh-CN" altLang="en-US" b="0" i="0" dirty="0">
                <a:solidFill>
                  <a:srgbClr val="060607"/>
                </a:solidFill>
                <a:effectLst/>
                <a:latin typeface="-apple-system"/>
              </a:rPr>
              <a:t>点云。</a:t>
            </a:r>
          </a:p>
          <a:p>
            <a:endParaRPr lang="zh-CN" altLang="en-US" dirty="0"/>
          </a:p>
        </p:txBody>
      </p:sp>
      <p:sp>
        <p:nvSpPr>
          <p:cNvPr id="4" name="灯片编号占位符 3">
            <a:extLst>
              <a:ext uri="{FF2B5EF4-FFF2-40B4-BE49-F238E27FC236}">
                <a16:creationId xmlns:a16="http://schemas.microsoft.com/office/drawing/2014/main" id="{B9D442B2-EA73-3D6F-0403-873A09132DC5}"/>
              </a:ext>
            </a:extLst>
          </p:cNvPr>
          <p:cNvSpPr>
            <a:spLocks noGrp="1"/>
          </p:cNvSpPr>
          <p:nvPr>
            <p:ph type="sldNum" sz="quarter" idx="5"/>
          </p:nvPr>
        </p:nvSpPr>
        <p:spPr/>
        <p:txBody>
          <a:bodyPr/>
          <a:lstStyle/>
          <a:p>
            <a:fld id="{3DB276C9-3305-43D9-A703-48192F2AA730}" type="slidenum">
              <a:rPr lang="zh-CN" altLang="en-US" smtClean="0"/>
              <a:t>10</a:t>
            </a:fld>
            <a:endParaRPr lang="zh-CN" altLang="en-US"/>
          </a:p>
        </p:txBody>
      </p:sp>
    </p:spTree>
    <p:extLst>
      <p:ext uri="{BB962C8B-B14F-4D97-AF65-F5344CB8AC3E}">
        <p14:creationId xmlns:p14="http://schemas.microsoft.com/office/powerpoint/2010/main" val="3299973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3AA4C7-8A19-CD32-0A57-FA5A659912D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62C2459-D8E9-2D78-482A-00F82B3C1DC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3AA0652-E8CD-1A5A-0AFA-0C59B651684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060607"/>
                </a:solidFill>
                <a:effectLst/>
                <a:latin typeface="-apple-system"/>
              </a:rPr>
              <a:t>数据分辨率冲突</a:t>
            </a:r>
            <a:r>
              <a:rPr lang="zh-CN" altLang="en-US" b="0" i="0" dirty="0">
                <a:solidFill>
                  <a:srgbClr val="060607"/>
                </a:solidFill>
                <a:effectLst/>
                <a:latin typeface="-apple-system"/>
              </a:rPr>
              <a:t>：不同模态的传感器通常具有不同的分辨率。例如，</a:t>
            </a:r>
            <a:r>
              <a:rPr lang="en-US" altLang="zh-CN" b="0" i="0" dirty="0">
                <a:solidFill>
                  <a:srgbClr val="060607"/>
                </a:solidFill>
                <a:effectLst/>
                <a:latin typeface="-apple-system"/>
              </a:rPr>
              <a:t>LiDAR</a:t>
            </a:r>
            <a:r>
              <a:rPr lang="zh-CN" altLang="en-US" b="0" i="0" dirty="0">
                <a:solidFill>
                  <a:srgbClr val="060607"/>
                </a:solidFill>
                <a:effectLst/>
                <a:latin typeface="-apple-system"/>
              </a:rPr>
              <a:t>的空间密度明显低于图像。无论采用何种投影方法，由于找不到对应关系，一些信息都会被消除。这可能导致模型被某一特定模态的数据主导，无论是由于特征向量的不同分辨率还是原始信息的不平衡。因此，未来的工作可以探索一种新的数据表示系统，与不同空间分辨率的传感器兼容。</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060607"/>
                </a:solidFill>
                <a:effectLst/>
                <a:latin typeface="-apple-system"/>
              </a:rPr>
              <a:t>解决数据对齐和信息丢失问题</a:t>
            </a:r>
            <a:r>
              <a:rPr lang="zh-CN" altLang="en-US" b="0" i="0" dirty="0">
                <a:solidFill>
                  <a:srgbClr val="060607"/>
                </a:solidFill>
                <a:effectLst/>
                <a:latin typeface="-apple-system"/>
              </a:rPr>
              <a:t>：相机和</a:t>
            </a:r>
            <a:r>
              <a:rPr lang="en-US" altLang="zh-CN" b="0" i="0" dirty="0">
                <a:solidFill>
                  <a:srgbClr val="060607"/>
                </a:solidFill>
                <a:effectLst/>
                <a:latin typeface="-apple-system"/>
              </a:rPr>
              <a:t>LiDAR</a:t>
            </a:r>
            <a:r>
              <a:rPr lang="zh-CN" altLang="en-US" b="0" i="0" dirty="0">
                <a:solidFill>
                  <a:srgbClr val="060607"/>
                </a:solidFill>
                <a:effectLst/>
                <a:latin typeface="-apple-system"/>
              </a:rPr>
              <a:t>的内在和外在特性差异很大，两种模态的数据需要在新的坐标系下重新组织。传统的早期和深度融合方法使用外在校准矩阵将所有</a:t>
            </a:r>
            <a:r>
              <a:rPr lang="en-US" altLang="zh-CN" b="0" i="0" dirty="0">
                <a:solidFill>
                  <a:srgbClr val="060607"/>
                </a:solidFill>
                <a:effectLst/>
                <a:latin typeface="-apple-system"/>
              </a:rPr>
              <a:t>LiDAR</a:t>
            </a:r>
            <a:r>
              <a:rPr lang="zh-CN" altLang="en-US" b="0" i="0" dirty="0">
                <a:solidFill>
                  <a:srgbClr val="060607"/>
                </a:solidFill>
                <a:effectLst/>
                <a:latin typeface="-apple-system"/>
              </a:rPr>
              <a:t>点直接投影到相应的像素或反之亦然，但由于传感器噪声，这种点对点的对齐并不准确。因此，除了这种严格的对应关系外，一些工作利用周围信息作为补充，从而获得更好的性能。此外，在输入和特征空间转换过程中也存在信息丢失。一般来说，降维投影操作将不可避免地导致大量信息丢失，例如将</a:t>
            </a:r>
            <a:r>
              <a:rPr lang="en-US" altLang="zh-CN" b="0" i="0" dirty="0">
                <a:solidFill>
                  <a:srgbClr val="060607"/>
                </a:solidFill>
                <a:effectLst/>
                <a:latin typeface="-apple-system"/>
              </a:rPr>
              <a:t>3D LiDAR</a:t>
            </a:r>
            <a:r>
              <a:rPr lang="zh-CN" altLang="en-US" b="0" i="0" dirty="0">
                <a:solidFill>
                  <a:srgbClr val="060607"/>
                </a:solidFill>
                <a:effectLst/>
                <a:latin typeface="-apple-system"/>
              </a:rPr>
              <a:t>点云映射到</a:t>
            </a:r>
            <a:r>
              <a:rPr lang="en-US" altLang="zh-CN" b="0" i="0" dirty="0">
                <a:solidFill>
                  <a:srgbClr val="060607"/>
                </a:solidFill>
                <a:effectLst/>
                <a:latin typeface="-apple-system"/>
              </a:rPr>
              <a:t>2D BEV</a:t>
            </a:r>
            <a:r>
              <a:rPr lang="zh-CN" altLang="en-US" b="0" i="0" dirty="0">
                <a:solidFill>
                  <a:srgbClr val="060607"/>
                </a:solidFill>
                <a:effectLst/>
                <a:latin typeface="-apple-system"/>
              </a:rPr>
              <a:t>图像。因此，通过将两种模态数据映射到专门为融合设计的更高维表示，未来的工作可以有效地利用原始数据，减少信息丢失。</a:t>
            </a:r>
            <a:endParaRPr lang="en-US" altLang="zh-CN" b="0" i="0" dirty="0">
              <a:solidFill>
                <a:srgbClr val="060607"/>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060607"/>
                </a:solidFill>
                <a:effectLst/>
                <a:latin typeface="-apple-system"/>
              </a:rPr>
              <a:t>数据领域偏差</a:t>
            </a:r>
            <a:r>
              <a:rPr lang="zh-CN" altLang="en-US" b="0" i="0" dirty="0">
                <a:solidFill>
                  <a:srgbClr val="060607"/>
                </a:solidFill>
                <a:effectLst/>
                <a:latin typeface="-apple-system"/>
              </a:rPr>
              <a:t>：在自动驾驶感知场景中，不同传感器提取的原始数据伴随着严重的领域相关特性。不同的相机系统具有其光学特性，而</a:t>
            </a:r>
            <a:r>
              <a:rPr lang="en-US" altLang="zh-CN" b="0" i="0" dirty="0">
                <a:solidFill>
                  <a:srgbClr val="060607"/>
                </a:solidFill>
                <a:effectLst/>
                <a:latin typeface="-apple-system"/>
              </a:rPr>
              <a:t>LiDAR</a:t>
            </a:r>
            <a:r>
              <a:rPr lang="zh-CN" altLang="en-US" b="0" i="0" dirty="0">
                <a:solidFill>
                  <a:srgbClr val="060607"/>
                </a:solidFill>
                <a:effectLst/>
                <a:latin typeface="-apple-system"/>
              </a:rPr>
              <a:t>可能从机械</a:t>
            </a:r>
            <a:r>
              <a:rPr lang="en-US" altLang="zh-CN" b="0" i="0" dirty="0">
                <a:solidFill>
                  <a:srgbClr val="060607"/>
                </a:solidFill>
                <a:effectLst/>
                <a:latin typeface="-apple-system"/>
              </a:rPr>
              <a:t>LiDAR</a:t>
            </a:r>
            <a:r>
              <a:rPr lang="zh-CN" altLang="en-US" b="0" i="0" dirty="0">
                <a:solidFill>
                  <a:srgbClr val="060607"/>
                </a:solidFill>
                <a:effectLst/>
                <a:latin typeface="-apple-system"/>
              </a:rPr>
              <a:t>到固态</a:t>
            </a:r>
            <a:r>
              <a:rPr lang="en-US" altLang="zh-CN" b="0" i="0" dirty="0">
                <a:solidFill>
                  <a:srgbClr val="060607"/>
                </a:solidFill>
                <a:effectLst/>
                <a:latin typeface="-apple-system"/>
              </a:rPr>
              <a:t>LiDAR</a:t>
            </a:r>
            <a:r>
              <a:rPr lang="zh-CN" altLang="en-US" b="0" i="0" dirty="0">
                <a:solidFill>
                  <a:srgbClr val="060607"/>
                </a:solidFill>
                <a:effectLst/>
                <a:latin typeface="-apple-system"/>
              </a:rPr>
              <a:t>不等。此外，数据本身可能是领域偏差的，如天气、季节或地点，即使是由相同的传感器捕获的。因此，检测模型不能顺利适应新场景。这些缺陷阻碍了大规模数据集的收集和原始训练数据的再利用，因为泛化失败。因此，找到消除领域偏差并在未来工作中适应性地整合不同数据源至关重要。</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i="0" dirty="0">
              <a:solidFill>
                <a:srgbClr val="060607"/>
              </a:solidFill>
              <a:effectLst/>
              <a:latin typeface="-apple-system"/>
            </a:endParaRPr>
          </a:p>
          <a:p>
            <a:endParaRPr lang="zh-CN" altLang="en-US" dirty="0"/>
          </a:p>
        </p:txBody>
      </p:sp>
      <p:sp>
        <p:nvSpPr>
          <p:cNvPr id="4" name="灯片编号占位符 3">
            <a:extLst>
              <a:ext uri="{FF2B5EF4-FFF2-40B4-BE49-F238E27FC236}">
                <a16:creationId xmlns:a16="http://schemas.microsoft.com/office/drawing/2014/main" id="{869019CC-E04E-074A-3792-231567DF7B82}"/>
              </a:ext>
            </a:extLst>
          </p:cNvPr>
          <p:cNvSpPr>
            <a:spLocks noGrp="1"/>
          </p:cNvSpPr>
          <p:nvPr>
            <p:ph type="sldNum" sz="quarter" idx="5"/>
          </p:nvPr>
        </p:nvSpPr>
        <p:spPr/>
        <p:txBody>
          <a:bodyPr/>
          <a:lstStyle/>
          <a:p>
            <a:fld id="{3DB276C9-3305-43D9-A703-48192F2AA730}" type="slidenum">
              <a:rPr lang="zh-CN" altLang="en-US" smtClean="0"/>
              <a:t>11</a:t>
            </a:fld>
            <a:endParaRPr lang="zh-CN" altLang="en-US"/>
          </a:p>
        </p:txBody>
      </p:sp>
    </p:spTree>
    <p:extLst>
      <p:ext uri="{BB962C8B-B14F-4D97-AF65-F5344CB8AC3E}">
        <p14:creationId xmlns:p14="http://schemas.microsoft.com/office/powerpoint/2010/main" val="2883028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FFDAAF-EC11-330E-9274-64CBA51F334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6C13D99-D797-CFA4-B93A-E7CBD71C122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1DB275E-F5CA-E8E6-A61A-DA9A18E0D9F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060607"/>
                </a:solidFill>
                <a:effectLst/>
                <a:latin typeface="-apple-system"/>
              </a:rPr>
              <a:t>采用更合理的融合操作</a:t>
            </a:r>
            <a:r>
              <a:rPr lang="zh-CN" altLang="en-US" b="0" i="0" dirty="0">
                <a:solidFill>
                  <a:srgbClr val="060607"/>
                </a:solidFill>
                <a:effectLst/>
                <a:latin typeface="-apple-system"/>
              </a:rPr>
              <a:t>：当前的研究工作使用直观的方法来融合跨模态数据，如连接和逐元素乘法。这些简单操作可能无法融合具有大分布差异的数据，因此很难弥合两种模态之间的语义差距。一些工作尝试使用更复杂的级联结构来融合数据并提高性能。在未来的研究中，可以采用双线性映射等机制来融合具有不同特征的特征。</a:t>
            </a:r>
            <a:endParaRPr lang="en-US" altLang="zh-CN" b="0" i="0" dirty="0">
              <a:solidFill>
                <a:srgbClr val="060607"/>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060607"/>
                </a:solidFill>
                <a:effectLst/>
                <a:latin typeface="-apple-system"/>
              </a:rPr>
              <a:t>挖掘更多潜在有用信息</a:t>
            </a:r>
            <a:r>
              <a:rPr lang="zh-CN" altLang="en-US" b="0" i="0" dirty="0">
                <a:solidFill>
                  <a:srgbClr val="060607"/>
                </a:solidFill>
                <a:effectLst/>
                <a:latin typeface="-apple-system"/>
              </a:rPr>
              <a:t>：现有方法缺乏对多维度和来源信息的有效利用。大多数方法关注于单帧多模态数据的前视图，导致其他有意义的信息被低估，如语义、空间和场景上下文信息。一些模型尝试使用图像语义分割任务获得的结果作为附加特征，而其他模型可能利用神经网络主干中间层的特征，无论它们是否经过特定下游任务的训练。在自动驾驶场景中，许多具有明确语义信息的下游任务可能大大有助于目标检测任务的性能。例如，车道检测可以直观地为车道之间的车辆检测提供额外帮助，语义分割结果可以提高目标检测性能。因此，未来的研究可以共同构建一个完整的城市景观场景的语义理解框架，通过各种下游任务如检测车道、交通信号和标志来协助感知任务的性能。此外，当前的感知任务主要依赖于单帧，忽视了时间信息。最近基于</a:t>
            </a:r>
            <a:r>
              <a:rPr lang="en-US" altLang="zh-CN" b="0" i="0" dirty="0">
                <a:solidFill>
                  <a:srgbClr val="060607"/>
                </a:solidFill>
                <a:effectLst/>
                <a:latin typeface="-apple-system"/>
              </a:rPr>
              <a:t>LiDAR</a:t>
            </a:r>
            <a:r>
              <a:rPr lang="zh-CN" altLang="en-US" b="0" i="0" dirty="0">
                <a:solidFill>
                  <a:srgbClr val="060607"/>
                </a:solidFill>
                <a:effectLst/>
                <a:latin typeface="-apple-system"/>
              </a:rPr>
              <a:t>的方法通过结合一系列帧来提高性能。时间序列信息包含序列化的监督信号，可以提供比使用单帧的方法更稳健的结果。因此，未来的工作可能会更深入地利用连续帧的时间、上下文和空间信息，并采用创新的模型设计。</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060607"/>
                </a:solidFill>
                <a:effectLst/>
                <a:latin typeface="-apple-system"/>
              </a:rPr>
              <a:t>自监督表示学习</a:t>
            </a:r>
            <a:r>
              <a:rPr lang="zh-CN" altLang="en-US" b="0" i="0" dirty="0">
                <a:solidFill>
                  <a:srgbClr val="060607"/>
                </a:solidFill>
                <a:effectLst/>
                <a:latin typeface="-apple-system"/>
              </a:rPr>
              <a:t>：跨模态数据之间自然存在相互监督信号，它们是从相同现实世界场景中采样的，但视角不同。然而，当前方法无法挖掘每种模态之间的共关系，缺乏对数据的深入理解。未来的研究可以关注如何使用多模态数据进行自监督学习，包括预训练、微调或对比学习。通过实施这些最先进的机制，融合模型将对数据有更深入的理解，并取得更好的结果，</a:t>
            </a:r>
          </a:p>
          <a:p>
            <a:endParaRPr lang="zh-CN" altLang="en-US" dirty="0"/>
          </a:p>
        </p:txBody>
      </p:sp>
      <p:sp>
        <p:nvSpPr>
          <p:cNvPr id="4" name="灯片编号占位符 3">
            <a:extLst>
              <a:ext uri="{FF2B5EF4-FFF2-40B4-BE49-F238E27FC236}">
                <a16:creationId xmlns:a16="http://schemas.microsoft.com/office/drawing/2014/main" id="{943C8892-8D46-2A40-D825-CE6398E2D049}"/>
              </a:ext>
            </a:extLst>
          </p:cNvPr>
          <p:cNvSpPr>
            <a:spLocks noGrp="1"/>
          </p:cNvSpPr>
          <p:nvPr>
            <p:ph type="sldNum" sz="quarter" idx="5"/>
          </p:nvPr>
        </p:nvSpPr>
        <p:spPr/>
        <p:txBody>
          <a:bodyPr/>
          <a:lstStyle/>
          <a:p>
            <a:fld id="{3DB276C9-3305-43D9-A703-48192F2AA730}" type="slidenum">
              <a:rPr lang="zh-CN" altLang="en-US" smtClean="0"/>
              <a:t>12</a:t>
            </a:fld>
            <a:endParaRPr lang="zh-CN" altLang="en-US"/>
          </a:p>
        </p:txBody>
      </p:sp>
    </p:spTree>
    <p:extLst>
      <p:ext uri="{BB962C8B-B14F-4D97-AF65-F5344CB8AC3E}">
        <p14:creationId xmlns:p14="http://schemas.microsoft.com/office/powerpoint/2010/main" val="2171273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B276C9-3305-43D9-A703-48192F2AA730}" type="slidenum">
              <a:rPr lang="zh-CN" altLang="en-US" smtClean="0"/>
              <a:t>13</a:t>
            </a:fld>
            <a:endParaRPr lang="zh-CN" altLang="en-US"/>
          </a:p>
        </p:txBody>
      </p:sp>
    </p:spTree>
    <p:extLst>
      <p:ext uri="{BB962C8B-B14F-4D97-AF65-F5344CB8AC3E}">
        <p14:creationId xmlns:p14="http://schemas.microsoft.com/office/powerpoint/2010/main" val="3756682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lnSpc>
                <a:spcPts val="1800"/>
              </a:lnSpc>
              <a:buFont typeface="Arial" panose="020B0604020202020204" pitchFamily="34" charset="0"/>
              <a:buChar char="•"/>
            </a:pPr>
            <a:r>
              <a:rPr lang="zh-CN" altLang="en-US" b="1" i="0" dirty="0">
                <a:solidFill>
                  <a:srgbClr val="060607"/>
                </a:solidFill>
                <a:effectLst/>
                <a:latin typeface="-apple-system"/>
              </a:rPr>
              <a:t>自动驾驶感知的重要性</a:t>
            </a:r>
            <a:r>
              <a:rPr lang="zh-CN" altLang="en-US" b="0" i="0" dirty="0">
                <a:solidFill>
                  <a:srgbClr val="060607"/>
                </a:solidFill>
                <a:effectLst/>
                <a:latin typeface="-apple-system"/>
              </a:rPr>
              <a:t>：汽车需要准确理解周围环境，包括检测障碍物、交通信号等，以实现安全驾驶。感知任务包括</a:t>
            </a:r>
            <a:r>
              <a:rPr lang="en-US" altLang="zh-CN" b="0" i="0" dirty="0">
                <a:solidFill>
                  <a:srgbClr val="060607"/>
                </a:solidFill>
                <a:effectLst/>
                <a:latin typeface="-apple-system"/>
              </a:rPr>
              <a:t>2D/3D</a:t>
            </a:r>
            <a:r>
              <a:rPr lang="zh-CN" altLang="en-US" b="0" i="0" dirty="0">
                <a:solidFill>
                  <a:srgbClr val="060607"/>
                </a:solidFill>
                <a:effectLst/>
                <a:latin typeface="-apple-system"/>
              </a:rPr>
              <a:t>目标检测、语义分割、深度补全和预测等。</a:t>
            </a:r>
          </a:p>
          <a:p>
            <a:pPr algn="l">
              <a:lnSpc>
                <a:spcPts val="1800"/>
              </a:lnSpc>
              <a:buFont typeface="Arial" panose="020B0604020202020204" pitchFamily="34" charset="0"/>
              <a:buChar char="•"/>
            </a:pPr>
            <a:r>
              <a:rPr lang="zh-CN" altLang="en-US" b="1" i="0" dirty="0">
                <a:solidFill>
                  <a:srgbClr val="060607"/>
                </a:solidFill>
                <a:effectLst/>
                <a:latin typeface="-apple-system"/>
              </a:rPr>
              <a:t>单模态数据的局限性</a:t>
            </a:r>
            <a:r>
              <a:rPr lang="zh-CN" altLang="en-US" b="0" i="0" dirty="0">
                <a:solidFill>
                  <a:srgbClr val="060607"/>
                </a:solidFill>
                <a:effectLst/>
                <a:latin typeface="-apple-system"/>
              </a:rPr>
              <a:t>：相机数据主要在车辆前方较低位置捕获，容易被遮挡，导致目标检测和语义分割困难；</a:t>
            </a:r>
            <a:r>
              <a:rPr lang="en-US" altLang="zh-CN" b="0" i="0" dirty="0">
                <a:solidFill>
                  <a:srgbClr val="060607"/>
                </a:solidFill>
                <a:effectLst/>
                <a:latin typeface="-apple-system"/>
              </a:rPr>
              <a:t>LiDAR</a:t>
            </a:r>
            <a:r>
              <a:rPr lang="zh-CN" altLang="en-US" b="0" i="0" dirty="0">
                <a:solidFill>
                  <a:srgbClr val="060607"/>
                </a:solidFill>
                <a:effectLst/>
                <a:latin typeface="-apple-system"/>
              </a:rPr>
              <a:t>数据在不同距离的分辨率不均，且易受恶劣天气（如雾和大雨）影响。</a:t>
            </a:r>
          </a:p>
          <a:p>
            <a:pPr algn="l">
              <a:lnSpc>
                <a:spcPts val="1800"/>
              </a:lnSpc>
              <a:buFont typeface="Arial" panose="020B0604020202020204" pitchFamily="34" charset="0"/>
              <a:buChar char="•"/>
            </a:pPr>
            <a:r>
              <a:rPr lang="zh-CN" altLang="en-US" b="1" i="0" dirty="0">
                <a:solidFill>
                  <a:srgbClr val="060607"/>
                </a:solidFill>
                <a:effectLst/>
                <a:latin typeface="-apple-system"/>
              </a:rPr>
              <a:t>多模态融合的优势</a:t>
            </a:r>
            <a:r>
              <a:rPr lang="zh-CN" altLang="en-US" b="0" i="0" dirty="0">
                <a:solidFill>
                  <a:srgbClr val="060607"/>
                </a:solidFill>
                <a:effectLst/>
                <a:latin typeface="-apple-system"/>
              </a:rPr>
              <a:t>：</a:t>
            </a:r>
            <a:r>
              <a:rPr lang="en-US" altLang="zh-CN" b="0" i="0" dirty="0">
                <a:solidFill>
                  <a:srgbClr val="060607"/>
                </a:solidFill>
                <a:effectLst/>
                <a:latin typeface="-apple-system"/>
              </a:rPr>
              <a:t>LiDAR</a:t>
            </a:r>
            <a:r>
              <a:rPr lang="zh-CN" altLang="en-US" b="0" i="0" dirty="0">
                <a:solidFill>
                  <a:srgbClr val="060607"/>
                </a:solidFill>
                <a:effectLst/>
                <a:latin typeface="-apple-system"/>
              </a:rPr>
              <a:t>和相机数据在不同方面具有优势，融合后能互补，提升自动驾驶系统的感知性能。</a:t>
            </a:r>
          </a:p>
        </p:txBody>
      </p:sp>
      <p:sp>
        <p:nvSpPr>
          <p:cNvPr id="4" name="灯片编号占位符 3"/>
          <p:cNvSpPr>
            <a:spLocks noGrp="1"/>
          </p:cNvSpPr>
          <p:nvPr>
            <p:ph type="sldNum" sz="quarter" idx="5"/>
          </p:nvPr>
        </p:nvSpPr>
        <p:spPr/>
        <p:txBody>
          <a:bodyPr/>
          <a:lstStyle/>
          <a:p>
            <a:fld id="{3DB276C9-3305-43D9-A703-48192F2AA730}" type="slidenum">
              <a:rPr lang="zh-CN" altLang="en-US" smtClean="0"/>
              <a:t>2</a:t>
            </a:fld>
            <a:endParaRPr lang="zh-CN" altLang="en-US"/>
          </a:p>
        </p:txBody>
      </p:sp>
    </p:spTree>
    <p:extLst>
      <p:ext uri="{BB962C8B-B14F-4D97-AF65-F5344CB8AC3E}">
        <p14:creationId xmlns:p14="http://schemas.microsoft.com/office/powerpoint/2010/main" val="2424771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C29E1C-C111-6EC3-38C5-0B5A250801E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F7E1F92-4B70-148F-60A2-9F9D28C1881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C752A4D-0FDD-5622-C120-E40A1611269C}"/>
              </a:ext>
            </a:extLst>
          </p:cNvPr>
          <p:cNvSpPr>
            <a:spLocks noGrp="1"/>
          </p:cNvSpPr>
          <p:nvPr>
            <p:ph type="body" idx="1"/>
          </p:nvPr>
        </p:nvSpPr>
        <p:spPr/>
        <p:txBody>
          <a:bodyPr/>
          <a:lstStyle/>
          <a:p>
            <a:pPr algn="l">
              <a:lnSpc>
                <a:spcPts val="1800"/>
              </a:lnSpc>
              <a:buFont typeface="Arial" panose="020B0604020202020204" pitchFamily="34" charset="0"/>
              <a:buChar char="•"/>
            </a:pPr>
            <a:r>
              <a:rPr lang="zh-CN" altLang="en-US" b="1" i="0" dirty="0">
                <a:solidFill>
                  <a:srgbClr val="060607"/>
                </a:solidFill>
                <a:effectLst/>
                <a:latin typeface="-apple-system"/>
              </a:rPr>
              <a:t>提出创新的多模态融合方法分类</a:t>
            </a:r>
            <a:r>
              <a:rPr lang="zh-CN" altLang="en-US" b="0" i="0" dirty="0">
                <a:solidFill>
                  <a:srgbClr val="060607"/>
                </a:solidFill>
                <a:effectLst/>
                <a:latin typeface="-apple-system"/>
              </a:rPr>
              <a:t>：不同于传统的数据级融合、特征级融合和对象级融合分类，本文提出强融合和弱融合的新分类方法。</a:t>
            </a:r>
          </a:p>
          <a:p>
            <a:pPr algn="l">
              <a:lnSpc>
                <a:spcPts val="1800"/>
              </a:lnSpc>
              <a:buFont typeface="Arial" panose="020B0604020202020204" pitchFamily="34" charset="0"/>
              <a:buChar char="•"/>
            </a:pPr>
            <a:r>
              <a:rPr lang="zh-CN" altLang="en-US" b="1" i="0" dirty="0">
                <a:solidFill>
                  <a:srgbClr val="060607"/>
                </a:solidFill>
                <a:effectLst/>
                <a:latin typeface="-apple-system"/>
              </a:rPr>
              <a:t>强融合</a:t>
            </a:r>
            <a:r>
              <a:rPr lang="zh-CN" altLang="en-US" b="0" i="0" dirty="0">
                <a:solidFill>
                  <a:srgbClr val="060607"/>
                </a:solidFill>
                <a:effectLst/>
                <a:latin typeface="-apple-system"/>
              </a:rPr>
              <a:t>：包括早期融合、深度融合、晚期融合和非对称融合，根据</a:t>
            </a:r>
            <a:r>
              <a:rPr lang="en-US" altLang="zh-CN" b="0" i="0" dirty="0">
                <a:solidFill>
                  <a:srgbClr val="060607"/>
                </a:solidFill>
                <a:effectLst/>
                <a:latin typeface="-apple-system"/>
              </a:rPr>
              <a:t>LiDAR</a:t>
            </a:r>
            <a:r>
              <a:rPr lang="zh-CN" altLang="en-US" b="0" i="0" dirty="0">
                <a:solidFill>
                  <a:srgbClr val="060607"/>
                </a:solidFill>
                <a:effectLst/>
                <a:latin typeface="-apple-system"/>
              </a:rPr>
              <a:t>和相机数据表示的不同组合阶段进行分类。</a:t>
            </a:r>
          </a:p>
          <a:p>
            <a:pPr algn="l">
              <a:lnSpc>
                <a:spcPts val="1800"/>
              </a:lnSpc>
              <a:buFont typeface="Arial" panose="020B0604020202020204" pitchFamily="34" charset="0"/>
              <a:buChar char="•"/>
            </a:pPr>
            <a:r>
              <a:rPr lang="zh-CN" altLang="en-US" b="1" i="0" dirty="0">
                <a:solidFill>
                  <a:srgbClr val="060607"/>
                </a:solidFill>
                <a:effectLst/>
                <a:latin typeface="-apple-system"/>
              </a:rPr>
              <a:t>弱融合</a:t>
            </a:r>
            <a:r>
              <a:rPr lang="zh-CN" altLang="en-US" b="0" i="0" dirty="0">
                <a:solidFill>
                  <a:srgbClr val="060607"/>
                </a:solidFill>
                <a:effectLst/>
                <a:latin typeface="-apple-system"/>
              </a:rPr>
              <a:t>：不直接融合多模态数据，而是通过规则方法利用一模态数据作为监督信号指导另一模态数据的交互。</a:t>
            </a:r>
          </a:p>
          <a:p>
            <a:pPr algn="l">
              <a:lnSpc>
                <a:spcPts val="1800"/>
              </a:lnSpc>
              <a:buFont typeface="Arial" panose="020B0604020202020204" pitchFamily="34" charset="0"/>
              <a:buChar char="•"/>
            </a:pPr>
            <a:r>
              <a:rPr lang="zh-CN" altLang="en-US" b="1" i="0" dirty="0">
                <a:solidFill>
                  <a:srgbClr val="060607"/>
                </a:solidFill>
                <a:effectLst/>
                <a:latin typeface="-apple-system"/>
              </a:rPr>
              <a:t>对</a:t>
            </a:r>
            <a:r>
              <a:rPr lang="en-US" altLang="zh-CN" b="1" i="0" dirty="0">
                <a:solidFill>
                  <a:srgbClr val="060607"/>
                </a:solidFill>
                <a:effectLst/>
                <a:latin typeface="-apple-system"/>
              </a:rPr>
              <a:t>LiDAR</a:t>
            </a:r>
            <a:r>
              <a:rPr lang="zh-CN" altLang="en-US" b="1" i="0" dirty="0">
                <a:solidFill>
                  <a:srgbClr val="060607"/>
                </a:solidFill>
                <a:effectLst/>
                <a:latin typeface="-apple-system"/>
              </a:rPr>
              <a:t>和相机数据格式及表示进行深入调研</a:t>
            </a:r>
            <a:r>
              <a:rPr lang="zh-CN" altLang="en-US" b="0" i="0" dirty="0">
                <a:solidFill>
                  <a:srgbClr val="060607"/>
                </a:solidFill>
                <a:effectLst/>
                <a:latin typeface="-apple-system"/>
              </a:rPr>
              <a:t>：分析了</a:t>
            </a:r>
            <a:r>
              <a:rPr lang="en-US" altLang="zh-CN" b="0" i="0" dirty="0">
                <a:solidFill>
                  <a:srgbClr val="060607"/>
                </a:solidFill>
                <a:effectLst/>
                <a:latin typeface="-apple-system"/>
              </a:rPr>
              <a:t>LiDAR</a:t>
            </a:r>
            <a:r>
              <a:rPr lang="zh-CN" altLang="en-US" b="0" i="0" dirty="0">
                <a:solidFill>
                  <a:srgbClr val="060607"/>
                </a:solidFill>
                <a:effectLst/>
                <a:latin typeface="-apple-system"/>
              </a:rPr>
              <a:t>点云数据的多种表示方法（如基于点、基于体素和基于</a:t>
            </a:r>
            <a:r>
              <a:rPr lang="en-US" altLang="zh-CN" b="0" i="0" dirty="0">
                <a:solidFill>
                  <a:srgbClr val="060607"/>
                </a:solidFill>
                <a:effectLst/>
                <a:latin typeface="-apple-system"/>
              </a:rPr>
              <a:t>2D</a:t>
            </a:r>
            <a:r>
              <a:rPr lang="zh-CN" altLang="en-US" b="0" i="0" dirty="0">
                <a:solidFill>
                  <a:srgbClr val="060607"/>
                </a:solidFill>
                <a:effectLst/>
                <a:latin typeface="-apple-system"/>
              </a:rPr>
              <a:t>映射）以及相机图像数据的表示方式，探讨了它们的特点和适用场景。</a:t>
            </a:r>
          </a:p>
          <a:p>
            <a:endParaRPr lang="zh-CN" altLang="en-US" dirty="0"/>
          </a:p>
        </p:txBody>
      </p:sp>
      <p:sp>
        <p:nvSpPr>
          <p:cNvPr id="4" name="灯片编号占位符 3">
            <a:extLst>
              <a:ext uri="{FF2B5EF4-FFF2-40B4-BE49-F238E27FC236}">
                <a16:creationId xmlns:a16="http://schemas.microsoft.com/office/drawing/2014/main" id="{E15EEBCB-5D4B-4D8D-6A18-0FB9B064F61C}"/>
              </a:ext>
            </a:extLst>
          </p:cNvPr>
          <p:cNvSpPr>
            <a:spLocks noGrp="1"/>
          </p:cNvSpPr>
          <p:nvPr>
            <p:ph type="sldNum" sz="quarter" idx="5"/>
          </p:nvPr>
        </p:nvSpPr>
        <p:spPr/>
        <p:txBody>
          <a:bodyPr/>
          <a:lstStyle/>
          <a:p>
            <a:fld id="{3DB276C9-3305-43D9-A703-48192F2AA730}" type="slidenum">
              <a:rPr lang="zh-CN" altLang="en-US" smtClean="0"/>
              <a:t>3</a:t>
            </a:fld>
            <a:endParaRPr lang="zh-CN" altLang="en-US"/>
          </a:p>
        </p:txBody>
      </p:sp>
    </p:spTree>
    <p:extLst>
      <p:ext uri="{BB962C8B-B14F-4D97-AF65-F5344CB8AC3E}">
        <p14:creationId xmlns:p14="http://schemas.microsoft.com/office/powerpoint/2010/main" val="3288528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5A6D0-B96C-D404-3E3C-877E4957737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28B5C44-0080-4E8B-8DB8-25A1B50F6CB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840D031-84EA-054E-F324-214FB4F46D99}"/>
              </a:ext>
            </a:extLst>
          </p:cNvPr>
          <p:cNvSpPr>
            <a:spLocks noGrp="1"/>
          </p:cNvSpPr>
          <p:nvPr>
            <p:ph type="body" idx="1"/>
          </p:nvPr>
        </p:nvSpPr>
        <p:spPr/>
        <p:txBody>
          <a:bodyPr/>
          <a:lstStyle/>
          <a:p>
            <a:r>
              <a:rPr lang="zh-CN" altLang="en-US" b="0" i="0" dirty="0">
                <a:solidFill>
                  <a:srgbClr val="060607"/>
                </a:solidFill>
                <a:effectLst/>
                <a:latin typeface="-apple-system"/>
              </a:rPr>
              <a:t>一般来说，一些任务可以算作驾驶感知任务，包括目标检测、语义分割、深度补全和预测等</a:t>
            </a:r>
            <a:r>
              <a:rPr lang="en-US" altLang="zh-CN" b="0" i="0" dirty="0">
                <a:solidFill>
                  <a:srgbClr val="060607"/>
                </a:solidFill>
                <a:effectLst/>
                <a:latin typeface="-apple-system"/>
              </a:rPr>
              <a:t>[26,71]</a:t>
            </a:r>
            <a:r>
              <a:rPr lang="zh-CN" altLang="en-US" b="0" i="0" dirty="0">
                <a:solidFill>
                  <a:srgbClr val="060607"/>
                </a:solidFill>
                <a:effectLst/>
                <a:latin typeface="-apple-system"/>
              </a:rPr>
              <a:t>。在这里，我们主要关注前两项任务，作为最集中的研究领域之一。此外，它们还涵盖诸如检测障碍物、交通灯、交通标志以及车道或自由空间分割等任务。我们还简要介绍了一些剩余的任务。自动驾驶中的感知任务概述如</a:t>
            </a:r>
            <a:r>
              <a:rPr lang="zh-CN" altLang="en-US" b="1" i="0" dirty="0">
                <a:solidFill>
                  <a:srgbClr val="060607"/>
                </a:solidFill>
                <a:effectLst/>
                <a:latin typeface="-apple-system"/>
              </a:rPr>
              <a:t>图 </a:t>
            </a:r>
            <a:r>
              <a:rPr lang="zh-CN" altLang="en-US" b="0" i="0" dirty="0">
                <a:solidFill>
                  <a:srgbClr val="060607"/>
                </a:solidFill>
                <a:effectLst/>
                <a:latin typeface="-apple-system"/>
              </a:rPr>
              <a:t>所示。</a:t>
            </a:r>
            <a:endParaRPr lang="en-US" altLang="zh-CN" b="0" i="0" dirty="0">
              <a:solidFill>
                <a:srgbClr val="060607"/>
              </a:solidFill>
              <a:effectLst/>
              <a:latin typeface="-apple-system"/>
            </a:endParaRPr>
          </a:p>
          <a:p>
            <a:r>
              <a:rPr lang="zh-CN" altLang="en-US" b="0" i="0" dirty="0">
                <a:solidFill>
                  <a:srgbClr val="060607"/>
                </a:solidFill>
                <a:effectLst/>
                <a:latin typeface="-apple-system"/>
              </a:rPr>
              <a:t>自动驾驶汽车需要检测道路上的静止和移动障碍物，如车辆、行人、自行车等，以确保安全行驶。目标检测通常使用矩形或立方体参数来紧密包围预定义类别的实例，如车辆或行人，需要在定位和分类上都表现优异。</a:t>
            </a:r>
            <a:r>
              <a:rPr lang="en-US" altLang="zh-CN" b="0" i="0" dirty="0">
                <a:solidFill>
                  <a:srgbClr val="060607"/>
                </a:solidFill>
                <a:effectLst/>
                <a:latin typeface="-apple-system"/>
              </a:rPr>
              <a:t>2D</a:t>
            </a:r>
            <a:r>
              <a:rPr lang="zh-CN" altLang="en-US" b="0" i="0" dirty="0">
                <a:solidFill>
                  <a:srgbClr val="060607"/>
                </a:solidFill>
                <a:effectLst/>
                <a:latin typeface="-apple-system"/>
              </a:rPr>
              <a:t>目标检测通常表示为（</a:t>
            </a:r>
            <a:r>
              <a:rPr lang="en-US" altLang="zh-CN" b="0" i="0" dirty="0">
                <a:solidFill>
                  <a:srgbClr val="060607"/>
                </a:solidFill>
                <a:effectLst/>
                <a:latin typeface="-apple-system"/>
              </a:rPr>
              <a:t>x, y, h, w, c</a:t>
            </a:r>
            <a:r>
              <a:rPr lang="zh-CN" altLang="en-US" b="0" i="0" dirty="0">
                <a:solidFill>
                  <a:srgbClr val="060607"/>
                </a:solidFill>
                <a:effectLst/>
                <a:latin typeface="-apple-system"/>
              </a:rPr>
              <a:t>），而</a:t>
            </a:r>
            <a:r>
              <a:rPr lang="en-US" altLang="zh-CN" b="0" i="0" dirty="0">
                <a:solidFill>
                  <a:srgbClr val="060607"/>
                </a:solidFill>
                <a:effectLst/>
                <a:latin typeface="-apple-system"/>
              </a:rPr>
              <a:t>3D</a:t>
            </a:r>
            <a:r>
              <a:rPr lang="zh-CN" altLang="en-US" b="0" i="0" dirty="0">
                <a:solidFill>
                  <a:srgbClr val="060607"/>
                </a:solidFill>
                <a:effectLst/>
                <a:latin typeface="-apple-system"/>
              </a:rPr>
              <a:t>目标检测的边界框通常表示为（</a:t>
            </a:r>
            <a:r>
              <a:rPr lang="en-US" altLang="zh-CN" b="0" i="0" dirty="0">
                <a:solidFill>
                  <a:srgbClr val="060607"/>
                </a:solidFill>
                <a:effectLst/>
                <a:latin typeface="-apple-system"/>
              </a:rPr>
              <a:t>x, y, z, h, w, l, θ, c</a:t>
            </a:r>
            <a:r>
              <a:rPr lang="zh-CN" altLang="en-US" b="0" i="0" dirty="0">
                <a:solidFill>
                  <a:srgbClr val="060607"/>
                </a:solidFill>
                <a:effectLst/>
                <a:latin typeface="-apple-system"/>
              </a:rPr>
              <a:t>）。</a:t>
            </a:r>
            <a:endParaRPr lang="en-US" altLang="zh-CN" b="0" i="0" dirty="0">
              <a:solidFill>
                <a:srgbClr val="060607"/>
              </a:solidFill>
              <a:effectLst/>
              <a:latin typeface="-apple-system"/>
            </a:endParaRPr>
          </a:p>
          <a:p>
            <a:pPr algn="l">
              <a:lnSpc>
                <a:spcPts val="1800"/>
              </a:lnSpc>
            </a:pPr>
            <a:r>
              <a:rPr lang="en-US" altLang="zh-CN" b="1" i="0" dirty="0">
                <a:solidFill>
                  <a:srgbClr val="060607"/>
                </a:solidFill>
                <a:effectLst/>
                <a:latin typeface="-apple-system"/>
              </a:rPr>
              <a:t>2D</a:t>
            </a:r>
            <a:r>
              <a:rPr lang="zh-CN" altLang="en-US" b="1" i="0" dirty="0">
                <a:solidFill>
                  <a:srgbClr val="060607"/>
                </a:solidFill>
                <a:effectLst/>
                <a:latin typeface="-apple-system"/>
              </a:rPr>
              <a:t>目标检测参数</a:t>
            </a:r>
          </a:p>
          <a:p>
            <a:pPr algn="l">
              <a:lnSpc>
                <a:spcPts val="1800"/>
              </a:lnSpc>
              <a:buFont typeface="Arial" panose="020B0604020202020204" pitchFamily="34" charset="0"/>
              <a:buChar char="•"/>
            </a:pPr>
            <a:r>
              <a:rPr lang="en-US" altLang="zh-CN" b="1" i="0" dirty="0">
                <a:solidFill>
                  <a:srgbClr val="060607"/>
                </a:solidFill>
                <a:effectLst/>
                <a:latin typeface="-apple-system"/>
              </a:rPr>
              <a:t>(x, y)</a:t>
            </a:r>
            <a:r>
              <a:rPr lang="zh-CN" altLang="en-US" b="0" i="0" dirty="0">
                <a:solidFill>
                  <a:srgbClr val="060607"/>
                </a:solidFill>
                <a:effectLst/>
                <a:latin typeface="-apple-system"/>
              </a:rPr>
              <a:t>：边界框中心点的坐标，其中</a:t>
            </a:r>
            <a:r>
              <a:rPr lang="en-US" altLang="zh-CN" b="0" i="0" dirty="0">
                <a:solidFill>
                  <a:srgbClr val="060607"/>
                </a:solidFill>
                <a:effectLst/>
                <a:latin typeface="-apple-system"/>
              </a:rPr>
              <a:t>x</a:t>
            </a:r>
            <a:r>
              <a:rPr lang="zh-CN" altLang="en-US" b="0" i="0" dirty="0">
                <a:solidFill>
                  <a:srgbClr val="060607"/>
                </a:solidFill>
                <a:effectLst/>
                <a:latin typeface="-apple-system"/>
              </a:rPr>
              <a:t>是水平方向的位置，</a:t>
            </a:r>
            <a:r>
              <a:rPr lang="en-US" altLang="zh-CN" b="0" i="0" dirty="0">
                <a:solidFill>
                  <a:srgbClr val="060607"/>
                </a:solidFill>
                <a:effectLst/>
                <a:latin typeface="-apple-system"/>
              </a:rPr>
              <a:t>y</a:t>
            </a:r>
            <a:r>
              <a:rPr lang="zh-CN" altLang="en-US" b="0" i="0" dirty="0">
                <a:solidFill>
                  <a:srgbClr val="060607"/>
                </a:solidFill>
                <a:effectLst/>
                <a:latin typeface="-apple-system"/>
              </a:rPr>
              <a:t>是垂直方向的位置。</a:t>
            </a:r>
          </a:p>
          <a:p>
            <a:pPr algn="l">
              <a:lnSpc>
                <a:spcPts val="1800"/>
              </a:lnSpc>
              <a:buFont typeface="Arial" panose="020B0604020202020204" pitchFamily="34" charset="0"/>
              <a:buChar char="•"/>
            </a:pPr>
            <a:r>
              <a:rPr lang="en-US" altLang="zh-CN" b="1" i="0" dirty="0">
                <a:solidFill>
                  <a:srgbClr val="060607"/>
                </a:solidFill>
                <a:effectLst/>
                <a:latin typeface="-apple-system"/>
              </a:rPr>
              <a:t>h</a:t>
            </a:r>
            <a:r>
              <a:rPr lang="zh-CN" altLang="en-US" b="0" i="0" dirty="0">
                <a:solidFill>
                  <a:srgbClr val="060607"/>
                </a:solidFill>
                <a:effectLst/>
                <a:latin typeface="-apple-system"/>
              </a:rPr>
              <a:t>：边界框的高度（</a:t>
            </a:r>
            <a:r>
              <a:rPr lang="en-US" altLang="zh-CN" b="0" i="0" dirty="0">
                <a:solidFill>
                  <a:srgbClr val="060607"/>
                </a:solidFill>
                <a:effectLst/>
                <a:latin typeface="-apple-system"/>
              </a:rPr>
              <a:t>Height</a:t>
            </a:r>
            <a:r>
              <a:rPr lang="zh-CN" altLang="en-US" b="0" i="0" dirty="0">
                <a:solidFill>
                  <a:srgbClr val="060607"/>
                </a:solidFill>
                <a:effectLst/>
                <a:latin typeface="-apple-system"/>
              </a:rPr>
              <a:t>）。</a:t>
            </a:r>
          </a:p>
          <a:p>
            <a:pPr algn="l">
              <a:lnSpc>
                <a:spcPts val="1800"/>
              </a:lnSpc>
              <a:buFont typeface="Arial" panose="020B0604020202020204" pitchFamily="34" charset="0"/>
              <a:buChar char="•"/>
            </a:pPr>
            <a:r>
              <a:rPr lang="en-US" altLang="zh-CN" b="1" i="0" dirty="0">
                <a:solidFill>
                  <a:srgbClr val="060607"/>
                </a:solidFill>
                <a:effectLst/>
                <a:latin typeface="-apple-system"/>
              </a:rPr>
              <a:t>w</a:t>
            </a:r>
            <a:r>
              <a:rPr lang="zh-CN" altLang="en-US" b="0" i="0" dirty="0">
                <a:solidFill>
                  <a:srgbClr val="060607"/>
                </a:solidFill>
                <a:effectLst/>
                <a:latin typeface="-apple-system"/>
              </a:rPr>
              <a:t>：边界框的宽度（</a:t>
            </a:r>
            <a:r>
              <a:rPr lang="en-US" altLang="zh-CN" b="0" i="0" dirty="0">
                <a:solidFill>
                  <a:srgbClr val="060607"/>
                </a:solidFill>
                <a:effectLst/>
                <a:latin typeface="-apple-system"/>
              </a:rPr>
              <a:t>Width</a:t>
            </a:r>
            <a:r>
              <a:rPr lang="zh-CN" altLang="en-US" b="0" i="0" dirty="0">
                <a:solidFill>
                  <a:srgbClr val="060607"/>
                </a:solidFill>
                <a:effectLst/>
                <a:latin typeface="-apple-system"/>
              </a:rPr>
              <a:t>）。</a:t>
            </a:r>
          </a:p>
          <a:p>
            <a:pPr algn="l">
              <a:lnSpc>
                <a:spcPts val="1800"/>
              </a:lnSpc>
              <a:buFont typeface="Arial" panose="020B0604020202020204" pitchFamily="34" charset="0"/>
              <a:buChar char="•"/>
            </a:pPr>
            <a:r>
              <a:rPr lang="en-US" altLang="zh-CN" b="1" i="0" dirty="0">
                <a:solidFill>
                  <a:srgbClr val="060607"/>
                </a:solidFill>
                <a:effectLst/>
                <a:latin typeface="-apple-system"/>
              </a:rPr>
              <a:t>c</a:t>
            </a:r>
            <a:r>
              <a:rPr lang="zh-CN" altLang="en-US" b="0" i="0" dirty="0">
                <a:solidFill>
                  <a:srgbClr val="060607"/>
                </a:solidFill>
                <a:effectLst/>
                <a:latin typeface="-apple-system"/>
              </a:rPr>
              <a:t>：类别（</a:t>
            </a:r>
            <a:r>
              <a:rPr lang="en-US" altLang="zh-CN" b="0" i="0" dirty="0">
                <a:solidFill>
                  <a:srgbClr val="060607"/>
                </a:solidFill>
                <a:effectLst/>
                <a:latin typeface="-apple-system"/>
              </a:rPr>
              <a:t>Class</a:t>
            </a:r>
            <a:r>
              <a:rPr lang="zh-CN" altLang="en-US" b="0" i="0" dirty="0">
                <a:solidFill>
                  <a:srgbClr val="060607"/>
                </a:solidFill>
                <a:effectLst/>
                <a:latin typeface="-apple-system"/>
              </a:rPr>
              <a:t>）标签，表示边界框内目标的类别，如车辆、行人等。</a:t>
            </a:r>
          </a:p>
          <a:p>
            <a:pPr algn="l">
              <a:lnSpc>
                <a:spcPts val="1800"/>
              </a:lnSpc>
            </a:pPr>
            <a:r>
              <a:rPr lang="en-US" altLang="zh-CN" b="1" i="0" dirty="0">
                <a:solidFill>
                  <a:srgbClr val="060607"/>
                </a:solidFill>
                <a:effectLst/>
                <a:latin typeface="-apple-system"/>
              </a:rPr>
              <a:t>3D</a:t>
            </a:r>
            <a:r>
              <a:rPr lang="zh-CN" altLang="en-US" b="1" i="0" dirty="0">
                <a:solidFill>
                  <a:srgbClr val="060607"/>
                </a:solidFill>
                <a:effectLst/>
                <a:latin typeface="-apple-system"/>
              </a:rPr>
              <a:t>目标检测参数</a:t>
            </a:r>
          </a:p>
          <a:p>
            <a:pPr algn="l">
              <a:lnSpc>
                <a:spcPts val="1800"/>
              </a:lnSpc>
              <a:buFont typeface="Arial" panose="020B0604020202020204" pitchFamily="34" charset="0"/>
              <a:buChar char="•"/>
            </a:pPr>
            <a:r>
              <a:rPr lang="en-US" altLang="zh-CN" b="1" i="0" dirty="0">
                <a:solidFill>
                  <a:srgbClr val="060607"/>
                </a:solidFill>
                <a:effectLst/>
                <a:latin typeface="-apple-system"/>
              </a:rPr>
              <a:t>(x, y, z)</a:t>
            </a:r>
            <a:r>
              <a:rPr lang="zh-CN" altLang="en-US" b="0" i="0" dirty="0">
                <a:solidFill>
                  <a:srgbClr val="060607"/>
                </a:solidFill>
                <a:effectLst/>
                <a:latin typeface="-apple-system"/>
              </a:rPr>
              <a:t>：边界框中心点的三维坐标，其中</a:t>
            </a:r>
            <a:r>
              <a:rPr lang="en-US" altLang="zh-CN" b="0" i="0" dirty="0">
                <a:solidFill>
                  <a:srgbClr val="060607"/>
                </a:solidFill>
                <a:effectLst/>
                <a:latin typeface="-apple-system"/>
              </a:rPr>
              <a:t>x</a:t>
            </a:r>
            <a:r>
              <a:rPr lang="zh-CN" altLang="en-US" b="0" i="0" dirty="0">
                <a:solidFill>
                  <a:srgbClr val="060607"/>
                </a:solidFill>
                <a:effectLst/>
                <a:latin typeface="-apple-system"/>
              </a:rPr>
              <a:t>、</a:t>
            </a:r>
            <a:r>
              <a:rPr lang="en-US" altLang="zh-CN" b="0" i="0" dirty="0">
                <a:solidFill>
                  <a:srgbClr val="060607"/>
                </a:solidFill>
                <a:effectLst/>
                <a:latin typeface="-apple-system"/>
              </a:rPr>
              <a:t>y</a:t>
            </a:r>
            <a:r>
              <a:rPr lang="zh-CN" altLang="en-US" b="0" i="0" dirty="0">
                <a:solidFill>
                  <a:srgbClr val="060607"/>
                </a:solidFill>
                <a:effectLst/>
                <a:latin typeface="-apple-system"/>
              </a:rPr>
              <a:t>、</a:t>
            </a:r>
            <a:r>
              <a:rPr lang="en-US" altLang="zh-CN" b="0" i="0" dirty="0">
                <a:solidFill>
                  <a:srgbClr val="060607"/>
                </a:solidFill>
                <a:effectLst/>
                <a:latin typeface="-apple-system"/>
              </a:rPr>
              <a:t>z</a:t>
            </a:r>
            <a:r>
              <a:rPr lang="zh-CN" altLang="en-US" b="0" i="0" dirty="0">
                <a:solidFill>
                  <a:srgbClr val="060607"/>
                </a:solidFill>
                <a:effectLst/>
                <a:latin typeface="-apple-system"/>
              </a:rPr>
              <a:t>分别代表在三维空间中的水平、垂直和深度方向的位置。</a:t>
            </a:r>
          </a:p>
          <a:p>
            <a:pPr algn="l">
              <a:lnSpc>
                <a:spcPts val="1800"/>
              </a:lnSpc>
              <a:buFont typeface="Arial" panose="020B0604020202020204" pitchFamily="34" charset="0"/>
              <a:buChar char="•"/>
            </a:pPr>
            <a:r>
              <a:rPr lang="en-US" altLang="zh-CN" b="1" i="0" dirty="0">
                <a:solidFill>
                  <a:srgbClr val="060607"/>
                </a:solidFill>
                <a:effectLst/>
                <a:latin typeface="-apple-system"/>
              </a:rPr>
              <a:t>h</a:t>
            </a:r>
            <a:r>
              <a:rPr lang="zh-CN" altLang="en-US" b="0" i="0" dirty="0">
                <a:solidFill>
                  <a:srgbClr val="060607"/>
                </a:solidFill>
                <a:effectLst/>
                <a:latin typeface="-apple-system"/>
              </a:rPr>
              <a:t>：边界框的高度（</a:t>
            </a:r>
            <a:r>
              <a:rPr lang="en-US" altLang="zh-CN" b="0" i="0" dirty="0">
                <a:solidFill>
                  <a:srgbClr val="060607"/>
                </a:solidFill>
                <a:effectLst/>
                <a:latin typeface="-apple-system"/>
              </a:rPr>
              <a:t>Height</a:t>
            </a:r>
            <a:r>
              <a:rPr lang="zh-CN" altLang="en-US" b="0" i="0" dirty="0">
                <a:solidFill>
                  <a:srgbClr val="060607"/>
                </a:solidFill>
                <a:effectLst/>
                <a:latin typeface="-apple-system"/>
              </a:rPr>
              <a:t>）。</a:t>
            </a:r>
          </a:p>
          <a:p>
            <a:pPr algn="l">
              <a:lnSpc>
                <a:spcPts val="1800"/>
              </a:lnSpc>
              <a:buFont typeface="Arial" panose="020B0604020202020204" pitchFamily="34" charset="0"/>
              <a:buChar char="•"/>
            </a:pPr>
            <a:r>
              <a:rPr lang="en-US" altLang="zh-CN" b="1" i="0" dirty="0">
                <a:solidFill>
                  <a:srgbClr val="060607"/>
                </a:solidFill>
                <a:effectLst/>
                <a:latin typeface="-apple-system"/>
              </a:rPr>
              <a:t>w</a:t>
            </a:r>
            <a:r>
              <a:rPr lang="zh-CN" altLang="en-US" b="0" i="0" dirty="0">
                <a:solidFill>
                  <a:srgbClr val="060607"/>
                </a:solidFill>
                <a:effectLst/>
                <a:latin typeface="-apple-system"/>
              </a:rPr>
              <a:t>：边界框的宽度（</a:t>
            </a:r>
            <a:r>
              <a:rPr lang="en-US" altLang="zh-CN" b="0" i="0" dirty="0">
                <a:solidFill>
                  <a:srgbClr val="060607"/>
                </a:solidFill>
                <a:effectLst/>
                <a:latin typeface="-apple-system"/>
              </a:rPr>
              <a:t>Width</a:t>
            </a:r>
            <a:r>
              <a:rPr lang="zh-CN" altLang="en-US" b="0" i="0" dirty="0">
                <a:solidFill>
                  <a:srgbClr val="060607"/>
                </a:solidFill>
                <a:effectLst/>
                <a:latin typeface="-apple-system"/>
              </a:rPr>
              <a:t>）。</a:t>
            </a:r>
          </a:p>
          <a:p>
            <a:pPr algn="l">
              <a:lnSpc>
                <a:spcPts val="1800"/>
              </a:lnSpc>
              <a:buFont typeface="Arial" panose="020B0604020202020204" pitchFamily="34" charset="0"/>
              <a:buChar char="•"/>
            </a:pPr>
            <a:r>
              <a:rPr lang="en-US" altLang="zh-CN" b="1" i="0" dirty="0">
                <a:solidFill>
                  <a:srgbClr val="060607"/>
                </a:solidFill>
                <a:effectLst/>
                <a:latin typeface="-apple-system"/>
              </a:rPr>
              <a:t>l</a:t>
            </a:r>
            <a:r>
              <a:rPr lang="zh-CN" altLang="en-US" b="0" i="0" dirty="0">
                <a:solidFill>
                  <a:srgbClr val="060607"/>
                </a:solidFill>
                <a:effectLst/>
                <a:latin typeface="-apple-system"/>
              </a:rPr>
              <a:t>：边界框的长度（</a:t>
            </a:r>
            <a:r>
              <a:rPr lang="en-US" altLang="zh-CN" b="0" i="0" dirty="0">
                <a:solidFill>
                  <a:srgbClr val="060607"/>
                </a:solidFill>
                <a:effectLst/>
                <a:latin typeface="-apple-system"/>
              </a:rPr>
              <a:t>Length</a:t>
            </a:r>
            <a:r>
              <a:rPr lang="zh-CN" altLang="en-US" b="0" i="0" dirty="0">
                <a:solidFill>
                  <a:srgbClr val="060607"/>
                </a:solidFill>
                <a:effectLst/>
                <a:latin typeface="-apple-system"/>
              </a:rPr>
              <a:t>）。</a:t>
            </a:r>
          </a:p>
          <a:p>
            <a:pPr algn="l">
              <a:lnSpc>
                <a:spcPts val="1800"/>
              </a:lnSpc>
              <a:buFont typeface="Arial" panose="020B0604020202020204" pitchFamily="34" charset="0"/>
              <a:buChar char="•"/>
            </a:pPr>
            <a:r>
              <a:rPr lang="en-US" altLang="zh-CN" b="1" i="0" dirty="0">
                <a:solidFill>
                  <a:srgbClr val="060607"/>
                </a:solidFill>
                <a:effectLst/>
                <a:latin typeface="-apple-system"/>
              </a:rPr>
              <a:t>θ</a:t>
            </a:r>
            <a:r>
              <a:rPr lang="zh-CN" altLang="en-US" b="0" i="0" dirty="0">
                <a:solidFill>
                  <a:srgbClr val="060607"/>
                </a:solidFill>
                <a:effectLst/>
                <a:latin typeface="-apple-system"/>
              </a:rPr>
              <a:t>：边界框的旋转角度（</a:t>
            </a:r>
            <a:r>
              <a:rPr lang="en-US" altLang="zh-CN" b="0" i="0" dirty="0">
                <a:solidFill>
                  <a:srgbClr val="060607"/>
                </a:solidFill>
                <a:effectLst/>
                <a:latin typeface="-apple-system"/>
              </a:rPr>
              <a:t>Theta</a:t>
            </a:r>
            <a:r>
              <a:rPr lang="zh-CN" altLang="en-US" b="0" i="0" dirty="0">
                <a:solidFill>
                  <a:srgbClr val="060607"/>
                </a:solidFill>
                <a:effectLst/>
                <a:latin typeface="-apple-system"/>
              </a:rPr>
              <a:t>），通常表示边界框相对于坐标轴的旋转角度，用于描述边界框的方向。</a:t>
            </a:r>
          </a:p>
          <a:p>
            <a:pPr algn="l">
              <a:lnSpc>
                <a:spcPts val="1800"/>
              </a:lnSpc>
              <a:buFont typeface="Arial" panose="020B0604020202020204" pitchFamily="34" charset="0"/>
              <a:buChar char="•"/>
            </a:pPr>
            <a:r>
              <a:rPr lang="en-US" altLang="zh-CN" b="1" i="0" dirty="0">
                <a:solidFill>
                  <a:srgbClr val="060607"/>
                </a:solidFill>
                <a:effectLst/>
                <a:latin typeface="-apple-system"/>
              </a:rPr>
              <a:t>c</a:t>
            </a:r>
            <a:r>
              <a:rPr lang="zh-CN" altLang="en-US" b="0" i="0" dirty="0">
                <a:solidFill>
                  <a:srgbClr val="060607"/>
                </a:solidFill>
                <a:effectLst/>
                <a:latin typeface="-apple-system"/>
              </a:rPr>
              <a:t>：类别（</a:t>
            </a:r>
            <a:r>
              <a:rPr lang="en-US" altLang="zh-CN" b="0" i="0" dirty="0">
                <a:solidFill>
                  <a:srgbClr val="060607"/>
                </a:solidFill>
                <a:effectLst/>
                <a:latin typeface="-apple-system"/>
              </a:rPr>
              <a:t>Class</a:t>
            </a:r>
            <a:r>
              <a:rPr lang="zh-CN" altLang="en-US" b="0" i="0" dirty="0">
                <a:solidFill>
                  <a:srgbClr val="060607"/>
                </a:solidFill>
                <a:effectLst/>
                <a:latin typeface="-apple-system"/>
              </a:rPr>
              <a:t>）标签，表示边界框内目标的类别，如车辆、行人等</a:t>
            </a:r>
          </a:p>
          <a:p>
            <a:endParaRPr lang="en-US" altLang="zh-CN" b="0" i="0" dirty="0">
              <a:solidFill>
                <a:srgbClr val="060607"/>
              </a:solidFill>
              <a:effectLst/>
              <a:latin typeface="-apple-system"/>
            </a:endParaRPr>
          </a:p>
          <a:p>
            <a:r>
              <a:rPr lang="zh-CN" altLang="en-US" b="0" i="0" dirty="0">
                <a:solidFill>
                  <a:srgbClr val="060607"/>
                </a:solidFill>
                <a:effectLst/>
                <a:latin typeface="-apple-system"/>
              </a:rPr>
              <a:t>除了目标检测，许多自动驾驶感知任务可以表述为语义分割。例如，自由空间检测是许多自动驾驶系统的基本模块，将地面像素分类为可行驶和不可行驶部分。车道检测方法也使用多类语义分割掩码来表示道路上的不同车道。</a:t>
            </a:r>
            <a:r>
              <a:rPr lang="zh-CN" altLang="en-US" b="1" i="0" dirty="0">
                <a:solidFill>
                  <a:srgbClr val="060607"/>
                </a:solidFill>
                <a:effectLst/>
                <a:latin typeface="-apple-system"/>
              </a:rPr>
              <a:t>语义分割的本质是将输入数据的基本组成部分（如像素和</a:t>
            </a:r>
            <a:r>
              <a:rPr lang="en-US" altLang="zh-CN" b="1" i="0" dirty="0">
                <a:solidFill>
                  <a:srgbClr val="060607"/>
                </a:solidFill>
                <a:effectLst/>
                <a:latin typeface="-apple-system"/>
              </a:rPr>
              <a:t>3D</a:t>
            </a:r>
            <a:r>
              <a:rPr lang="zh-CN" altLang="en-US" b="1" i="0" dirty="0">
                <a:solidFill>
                  <a:srgbClr val="060607"/>
                </a:solidFill>
                <a:effectLst/>
                <a:latin typeface="-apple-system"/>
              </a:rPr>
              <a:t>点）聚类为包含特定语义信息的多个区域，如像素和 </a:t>
            </a:r>
            <a:r>
              <a:rPr lang="en-US" altLang="zh-CN" b="1" i="0" dirty="0">
                <a:solidFill>
                  <a:srgbClr val="060607"/>
                </a:solidFill>
                <a:effectLst/>
                <a:latin typeface="-apple-system"/>
              </a:rPr>
              <a:t>3D </a:t>
            </a:r>
            <a:r>
              <a:rPr lang="zh-CN" altLang="en-US" b="1" i="0" dirty="0">
                <a:solidFill>
                  <a:srgbClr val="060607"/>
                </a:solidFill>
                <a:effectLst/>
                <a:latin typeface="-apple-system"/>
              </a:rPr>
              <a:t>点，聚类成包含特定语义信息的多个区域。</a:t>
            </a:r>
            <a:r>
              <a:rPr lang="zh-CN" altLang="en-US" b="0" i="0" dirty="0">
                <a:solidFill>
                  <a:srgbClr val="060607"/>
                </a:solidFill>
                <a:effectLst/>
                <a:latin typeface="-apple-system"/>
              </a:rPr>
              <a:t>具体来说，给定一组数据（如图像像素</a:t>
            </a:r>
            <a:r>
              <a:rPr lang="en-US" altLang="zh-CN" b="0" i="0" dirty="0">
                <a:solidFill>
                  <a:srgbClr val="060607"/>
                </a:solidFill>
                <a:effectLst/>
                <a:latin typeface="-apple-system"/>
              </a:rPr>
              <a:t>DI = {d1, d2, ..., </a:t>
            </a:r>
            <a:r>
              <a:rPr lang="en-US" altLang="zh-CN" b="0" i="0" dirty="0" err="1">
                <a:solidFill>
                  <a:srgbClr val="060607"/>
                </a:solidFill>
                <a:effectLst/>
                <a:latin typeface="-apple-system"/>
              </a:rPr>
              <a:t>dn</a:t>
            </a:r>
            <a:r>
              <a:rPr lang="en-US" altLang="zh-CN" b="0" i="0" dirty="0">
                <a:solidFill>
                  <a:srgbClr val="060607"/>
                </a:solidFill>
                <a:effectLst/>
                <a:latin typeface="-apple-system"/>
              </a:rPr>
              <a:t>}</a:t>
            </a:r>
            <a:r>
              <a:rPr lang="zh-CN" altLang="en-US" b="0" i="0" dirty="0">
                <a:solidFill>
                  <a:srgbClr val="060607"/>
                </a:solidFill>
                <a:effectLst/>
                <a:latin typeface="-apple-system"/>
              </a:rPr>
              <a:t>或</a:t>
            </a:r>
            <a:r>
              <a:rPr lang="en-US" altLang="zh-CN" b="0" i="0" dirty="0">
                <a:solidFill>
                  <a:srgbClr val="060607"/>
                </a:solidFill>
                <a:effectLst/>
                <a:latin typeface="-apple-system"/>
              </a:rPr>
              <a:t>LiDAR 3D</a:t>
            </a:r>
            <a:r>
              <a:rPr lang="zh-CN" altLang="en-US" b="0" i="0" dirty="0">
                <a:solidFill>
                  <a:srgbClr val="060607"/>
                </a:solidFill>
                <a:effectLst/>
                <a:latin typeface="-apple-system"/>
              </a:rPr>
              <a:t>点云</a:t>
            </a:r>
            <a:r>
              <a:rPr lang="en-US" altLang="zh-CN" b="0" i="0" dirty="0">
                <a:solidFill>
                  <a:srgbClr val="060607"/>
                </a:solidFill>
                <a:effectLst/>
                <a:latin typeface="-apple-system"/>
              </a:rPr>
              <a:t>DL = {d1, d2, ..., </a:t>
            </a:r>
            <a:r>
              <a:rPr lang="en-US" altLang="zh-CN" b="0" i="0" dirty="0" err="1">
                <a:solidFill>
                  <a:srgbClr val="060607"/>
                </a:solidFill>
                <a:effectLst/>
                <a:latin typeface="-apple-system"/>
              </a:rPr>
              <a:t>dn</a:t>
            </a:r>
            <a:r>
              <a:rPr lang="en-US" altLang="zh-CN" b="0" i="0" dirty="0">
                <a:solidFill>
                  <a:srgbClr val="060607"/>
                </a:solidFill>
                <a:effectLst/>
                <a:latin typeface="-apple-system"/>
              </a:rPr>
              <a:t>}</a:t>
            </a:r>
            <a:r>
              <a:rPr lang="zh-CN" altLang="en-US" b="0" i="0" dirty="0">
                <a:solidFill>
                  <a:srgbClr val="060607"/>
                </a:solidFill>
                <a:effectLst/>
                <a:latin typeface="-apple-system"/>
              </a:rPr>
              <a:t>）和一组预定义的候选标签</a:t>
            </a:r>
            <a:r>
              <a:rPr lang="en-US" altLang="zh-CN" b="0" i="0" dirty="0">
                <a:solidFill>
                  <a:srgbClr val="060607"/>
                </a:solidFill>
                <a:effectLst/>
                <a:latin typeface="-apple-system"/>
              </a:rPr>
              <a:t>Y = {y1, y2, y3, ..., </a:t>
            </a:r>
            <a:r>
              <a:rPr lang="en-US" altLang="zh-CN" b="0" i="0" dirty="0" err="1">
                <a:solidFill>
                  <a:srgbClr val="060607"/>
                </a:solidFill>
                <a:effectLst/>
                <a:latin typeface="-apple-system"/>
              </a:rPr>
              <a:t>yk</a:t>
            </a:r>
            <a:r>
              <a:rPr lang="en-US" altLang="zh-CN" b="0" i="0" dirty="0">
                <a:solidFill>
                  <a:srgbClr val="060607"/>
                </a:solidFill>
                <a:effectLst/>
                <a:latin typeface="-apple-system"/>
              </a:rPr>
              <a:t>}</a:t>
            </a:r>
            <a:r>
              <a:rPr lang="zh-CN" altLang="en-US" b="0" i="0" dirty="0">
                <a:solidFill>
                  <a:srgbClr val="060607"/>
                </a:solidFill>
                <a:effectLst/>
                <a:latin typeface="-apple-system"/>
              </a:rPr>
              <a:t>，使用模型为每个像素或点</a:t>
            </a:r>
            <a:r>
              <a:rPr lang="en-US" altLang="zh-CN" b="0" i="0" dirty="0">
                <a:solidFill>
                  <a:srgbClr val="060607"/>
                </a:solidFill>
                <a:effectLst/>
                <a:latin typeface="-apple-system"/>
              </a:rPr>
              <a:t>di</a:t>
            </a:r>
            <a:r>
              <a:rPr lang="zh-CN" altLang="en-US" b="0" i="0" dirty="0">
                <a:solidFill>
                  <a:srgbClr val="060607"/>
                </a:solidFill>
                <a:effectLst/>
                <a:latin typeface="-apple-system"/>
              </a:rPr>
              <a:t>分配</a:t>
            </a:r>
            <a:r>
              <a:rPr lang="en-US" altLang="zh-CN" b="0" i="0" dirty="0">
                <a:solidFill>
                  <a:srgbClr val="060607"/>
                </a:solidFill>
                <a:effectLst/>
                <a:latin typeface="-apple-system"/>
              </a:rPr>
              <a:t>k</a:t>
            </a:r>
            <a:r>
              <a:rPr lang="zh-CN" altLang="en-US" b="0" i="0" dirty="0">
                <a:solidFill>
                  <a:srgbClr val="060607"/>
                </a:solidFill>
                <a:effectLst/>
                <a:latin typeface="-apple-system"/>
              </a:rPr>
              <a:t>个语义标签中的一个或所有标签的概率。</a:t>
            </a:r>
            <a:endParaRPr lang="zh-CN" altLang="en-US" dirty="0"/>
          </a:p>
        </p:txBody>
      </p:sp>
      <p:sp>
        <p:nvSpPr>
          <p:cNvPr id="4" name="灯片编号占位符 3">
            <a:extLst>
              <a:ext uri="{FF2B5EF4-FFF2-40B4-BE49-F238E27FC236}">
                <a16:creationId xmlns:a16="http://schemas.microsoft.com/office/drawing/2014/main" id="{27512119-F093-B3D4-189A-2515BDD080AF}"/>
              </a:ext>
            </a:extLst>
          </p:cNvPr>
          <p:cNvSpPr>
            <a:spLocks noGrp="1"/>
          </p:cNvSpPr>
          <p:nvPr>
            <p:ph type="sldNum" sz="quarter" idx="5"/>
          </p:nvPr>
        </p:nvSpPr>
        <p:spPr/>
        <p:txBody>
          <a:bodyPr/>
          <a:lstStyle/>
          <a:p>
            <a:fld id="{3DB276C9-3305-43D9-A703-48192F2AA730}" type="slidenum">
              <a:rPr lang="zh-CN" altLang="en-US" smtClean="0"/>
              <a:t>4</a:t>
            </a:fld>
            <a:endParaRPr lang="zh-CN" altLang="en-US"/>
          </a:p>
        </p:txBody>
      </p:sp>
    </p:spTree>
    <p:extLst>
      <p:ext uri="{BB962C8B-B14F-4D97-AF65-F5344CB8AC3E}">
        <p14:creationId xmlns:p14="http://schemas.microsoft.com/office/powerpoint/2010/main" val="1180268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79F4E9-965B-9E29-966D-21B5EAF17BA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C38DBEB-A617-DC6A-2F70-911BAE9E3DB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AEFEFED-D00F-8C14-609E-0FB8C058CB47}"/>
              </a:ext>
            </a:extLst>
          </p:cNvPr>
          <p:cNvSpPr>
            <a:spLocks noGrp="1"/>
          </p:cNvSpPr>
          <p:nvPr>
            <p:ph type="body" idx="1"/>
          </p:nvPr>
        </p:nvSpPr>
        <p:spPr/>
        <p:txBody>
          <a:bodyPr/>
          <a:lstStyle/>
          <a:p>
            <a:r>
              <a:rPr lang="zh-CN" altLang="en-US" b="0" i="0" dirty="0">
                <a:solidFill>
                  <a:srgbClr val="060607"/>
                </a:solidFill>
                <a:effectLst/>
                <a:latin typeface="-apple-system"/>
              </a:rPr>
              <a:t>与自动驾驶感知相关的数据集有十多个，但只有三个数据集被广泛使用，包括</a:t>
            </a:r>
            <a:r>
              <a:rPr lang="en-US" altLang="zh-CN" b="0" i="0" dirty="0">
                <a:solidFill>
                  <a:srgbClr val="060607"/>
                </a:solidFill>
                <a:effectLst/>
                <a:latin typeface="-apple-system"/>
              </a:rPr>
              <a:t>KITTI</a:t>
            </a:r>
            <a:r>
              <a:rPr lang="zh-CN" altLang="en-US" b="0" i="0" dirty="0">
                <a:solidFill>
                  <a:srgbClr val="060607"/>
                </a:solidFill>
                <a:effectLst/>
                <a:latin typeface="-apple-system"/>
              </a:rPr>
              <a:t>、</a:t>
            </a:r>
            <a:r>
              <a:rPr lang="en-US" altLang="zh-CN" b="0" i="0" dirty="0">
                <a:solidFill>
                  <a:srgbClr val="060607"/>
                </a:solidFill>
                <a:effectLst/>
                <a:latin typeface="-apple-system"/>
              </a:rPr>
              <a:t>Waymo</a:t>
            </a:r>
            <a:r>
              <a:rPr lang="zh-CN" altLang="en-US" b="0" i="0" dirty="0">
                <a:solidFill>
                  <a:srgbClr val="060607"/>
                </a:solidFill>
                <a:effectLst/>
                <a:latin typeface="-apple-system"/>
              </a:rPr>
              <a:t>和</a:t>
            </a:r>
            <a:r>
              <a:rPr lang="en-US" altLang="zh-CN" b="0" i="0" dirty="0" err="1">
                <a:solidFill>
                  <a:srgbClr val="060607"/>
                </a:solidFill>
                <a:effectLst/>
                <a:latin typeface="-apple-system"/>
              </a:rPr>
              <a:t>nuScenes</a:t>
            </a:r>
            <a:r>
              <a:rPr lang="zh-CN" altLang="en-US" b="0" i="0" dirty="0">
                <a:solidFill>
                  <a:srgbClr val="060607"/>
                </a:solidFill>
                <a:effectLst/>
                <a:latin typeface="-apple-system"/>
              </a:rPr>
              <a:t>。</a:t>
            </a:r>
            <a:endParaRPr lang="en-US" altLang="zh-CN" b="0" i="0" dirty="0">
              <a:solidFill>
                <a:srgbClr val="060607"/>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060607"/>
                </a:solidFill>
                <a:effectLst/>
                <a:latin typeface="-apple-system"/>
              </a:rPr>
              <a:t>数据集应用场景</a:t>
            </a:r>
            <a:r>
              <a:rPr lang="zh-CN" altLang="en-US" b="0" i="0" dirty="0">
                <a:solidFill>
                  <a:srgbClr val="060607"/>
                </a:solidFill>
                <a:effectLst/>
                <a:latin typeface="-apple-system"/>
              </a:rPr>
              <a:t>：这些数据集涵盖了城市、郊区、高速公路等不同交通场景，以及不同天气和地点，为自动驾驶感知任务提供了丰富的训练和测试数据。</a:t>
            </a:r>
          </a:p>
          <a:p>
            <a:endParaRPr lang="zh-CN" altLang="en-US" dirty="0"/>
          </a:p>
        </p:txBody>
      </p:sp>
      <p:sp>
        <p:nvSpPr>
          <p:cNvPr id="4" name="灯片编号占位符 3">
            <a:extLst>
              <a:ext uri="{FF2B5EF4-FFF2-40B4-BE49-F238E27FC236}">
                <a16:creationId xmlns:a16="http://schemas.microsoft.com/office/drawing/2014/main" id="{9480085C-FE7A-B929-8738-EDD71500F152}"/>
              </a:ext>
            </a:extLst>
          </p:cNvPr>
          <p:cNvSpPr>
            <a:spLocks noGrp="1"/>
          </p:cNvSpPr>
          <p:nvPr>
            <p:ph type="sldNum" sz="quarter" idx="5"/>
          </p:nvPr>
        </p:nvSpPr>
        <p:spPr/>
        <p:txBody>
          <a:bodyPr/>
          <a:lstStyle/>
          <a:p>
            <a:fld id="{3DB276C9-3305-43D9-A703-48192F2AA730}" type="slidenum">
              <a:rPr lang="zh-CN" altLang="en-US" smtClean="0"/>
              <a:t>5</a:t>
            </a:fld>
            <a:endParaRPr lang="zh-CN" altLang="en-US"/>
          </a:p>
        </p:txBody>
      </p:sp>
    </p:spTree>
    <p:extLst>
      <p:ext uri="{BB962C8B-B14F-4D97-AF65-F5344CB8AC3E}">
        <p14:creationId xmlns:p14="http://schemas.microsoft.com/office/powerpoint/2010/main" val="2349580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6CD6C-377D-74E1-43D1-B95C5AB6216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FF80B0B-51B6-EE84-43A5-F9904AE31D1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2B14811-6AC5-8BEE-7FB7-901D752E48B8}"/>
              </a:ext>
            </a:extLst>
          </p:cNvPr>
          <p:cNvSpPr>
            <a:spLocks noGrp="1"/>
          </p:cNvSpPr>
          <p:nvPr>
            <p:ph type="body" idx="1"/>
          </p:nvPr>
        </p:nvSpPr>
        <p:spPr/>
        <p:txBody>
          <a:bodyPr/>
          <a:lstStyle/>
          <a:p>
            <a:r>
              <a:rPr lang="zh-CN" altLang="en-US" dirty="0"/>
              <a:t>具体来说，对于作为 </a:t>
            </a:r>
            <a:r>
              <a:rPr lang="en-US" altLang="zh-CN" dirty="0"/>
              <a:t>(u, v)</a:t>
            </a:r>
            <a:r>
              <a:rPr lang="zh-CN" altLang="en-US" dirty="0"/>
              <a:t>的每个图像像素，它有一个多通道特征向量 </a:t>
            </a:r>
            <a:r>
              <a:rPr lang="en-US" altLang="zh-CN" dirty="0"/>
              <a:t>F (</a:t>
            </a:r>
            <a:r>
              <a:rPr lang="en-US" altLang="zh-CN" dirty="0" err="1"/>
              <a:t>u,v</a:t>
            </a:r>
            <a:r>
              <a:rPr lang="en-US" altLang="zh-CN" dirty="0"/>
              <a:t>)= {R, G, B, ...}</a:t>
            </a:r>
            <a:r>
              <a:rPr lang="zh-CN" altLang="en-US" dirty="0"/>
              <a:t>，它通常包含分解为红色的相机捕获颜色、蓝色、绿色通道或其他手动设计的特征作为灰度通道。</a:t>
            </a:r>
            <a:endParaRPr lang="en-US" altLang="zh-CN" dirty="0"/>
          </a:p>
          <a:p>
            <a:pPr algn="l">
              <a:spcBef>
                <a:spcPts val="600"/>
              </a:spcBef>
              <a:spcAft>
                <a:spcPts val="1800"/>
              </a:spcAft>
              <a:buFont typeface="Arial" panose="020B0604020202020204" pitchFamily="34" charset="0"/>
              <a:buChar char="•"/>
            </a:pPr>
            <a:r>
              <a:rPr lang="en-US" altLang="zh-CN" b="0" i="0" dirty="0">
                <a:solidFill>
                  <a:srgbClr val="333333"/>
                </a:solidFill>
                <a:effectLst/>
                <a:latin typeface="-apple-system"/>
              </a:rPr>
              <a:t>U: </a:t>
            </a:r>
            <a:r>
              <a:rPr lang="zh-CN" altLang="en-US" b="0" i="0" dirty="0">
                <a:solidFill>
                  <a:srgbClr val="333333"/>
                </a:solidFill>
                <a:effectLst/>
                <a:latin typeface="-apple-system"/>
              </a:rPr>
              <a:t>水平方向的第</a:t>
            </a:r>
            <a:r>
              <a:rPr lang="en-US" altLang="zh-CN" b="0" i="0" dirty="0">
                <a:solidFill>
                  <a:srgbClr val="333333"/>
                </a:solidFill>
                <a:effectLst/>
                <a:latin typeface="-apple-system"/>
              </a:rPr>
              <a:t>U</a:t>
            </a:r>
            <a:r>
              <a:rPr lang="zh-CN" altLang="en-US" b="0" i="0" dirty="0">
                <a:solidFill>
                  <a:srgbClr val="333333"/>
                </a:solidFill>
                <a:effectLst/>
                <a:latin typeface="-apple-system"/>
              </a:rPr>
              <a:t>个像素</a:t>
            </a:r>
            <a:r>
              <a:rPr lang="en-US" altLang="zh-CN" b="0" i="0" dirty="0">
                <a:solidFill>
                  <a:srgbClr val="333333"/>
                </a:solidFill>
                <a:effectLst/>
                <a:latin typeface="-apple-system"/>
              </a:rPr>
              <a:t>/</a:t>
            </a:r>
            <a:r>
              <a:rPr lang="zh-CN" altLang="en-US" b="0" i="0" dirty="0">
                <a:solidFill>
                  <a:srgbClr val="333333"/>
                </a:solidFill>
                <a:effectLst/>
                <a:latin typeface="-apple-system"/>
              </a:rPr>
              <a:t>图片宽度</a:t>
            </a:r>
          </a:p>
          <a:p>
            <a:pPr algn="l">
              <a:spcBef>
                <a:spcPts val="600"/>
              </a:spcBef>
              <a:spcAft>
                <a:spcPts val="1800"/>
              </a:spcAft>
              <a:buFont typeface="Arial" panose="020B0604020202020204" pitchFamily="34" charset="0"/>
              <a:buChar char="•"/>
            </a:pPr>
            <a:r>
              <a:rPr lang="en-US" altLang="zh-CN" b="0" i="0" dirty="0">
                <a:solidFill>
                  <a:srgbClr val="333333"/>
                </a:solidFill>
                <a:effectLst/>
                <a:latin typeface="-apple-system"/>
              </a:rPr>
              <a:t>V: </a:t>
            </a:r>
            <a:r>
              <a:rPr lang="zh-CN" altLang="en-US" b="0" i="0" dirty="0">
                <a:solidFill>
                  <a:srgbClr val="333333"/>
                </a:solidFill>
                <a:effectLst/>
                <a:latin typeface="-apple-system"/>
              </a:rPr>
              <a:t>垂直方向的第</a:t>
            </a:r>
            <a:r>
              <a:rPr lang="en-US" altLang="zh-CN" b="0" i="0" dirty="0">
                <a:solidFill>
                  <a:srgbClr val="333333"/>
                </a:solidFill>
                <a:effectLst/>
                <a:latin typeface="-apple-system"/>
              </a:rPr>
              <a:t>V</a:t>
            </a:r>
            <a:r>
              <a:rPr lang="zh-CN" altLang="en-US" b="0" i="0" dirty="0">
                <a:solidFill>
                  <a:srgbClr val="333333"/>
                </a:solidFill>
                <a:effectLst/>
                <a:latin typeface="-apple-system"/>
              </a:rPr>
              <a:t>个像素</a:t>
            </a:r>
            <a:r>
              <a:rPr lang="en-US" altLang="zh-CN" b="0" i="0" dirty="0">
                <a:solidFill>
                  <a:srgbClr val="333333"/>
                </a:solidFill>
                <a:effectLst/>
                <a:latin typeface="-apple-system"/>
              </a:rPr>
              <a:t>/</a:t>
            </a:r>
            <a:r>
              <a:rPr lang="zh-CN" altLang="en-US" b="0" i="0" dirty="0">
                <a:solidFill>
                  <a:srgbClr val="333333"/>
                </a:solidFill>
                <a:effectLst/>
                <a:latin typeface="-apple-system"/>
              </a:rPr>
              <a:t>图片高度</a:t>
            </a:r>
          </a:p>
          <a:p>
            <a:r>
              <a:rPr lang="zh-CN" altLang="en-US" dirty="0"/>
              <a:t>然而，由于深度信息有限，单目相机很难提取，因此直接检测 </a:t>
            </a:r>
            <a:r>
              <a:rPr lang="en-US" altLang="zh-CN" dirty="0"/>
              <a:t>3D </a:t>
            </a:r>
            <a:r>
              <a:rPr lang="zh-CN" altLang="en-US" dirty="0"/>
              <a:t>空间中的物体相对具有挑战性。因此，许多作品 </a:t>
            </a:r>
            <a:r>
              <a:rPr lang="en-US" altLang="zh-CN" dirty="0"/>
              <a:t>[11, 43, 103] </a:t>
            </a:r>
            <a:r>
              <a:rPr lang="zh-CN" altLang="en-US" dirty="0"/>
              <a:t>通过空间和时间空间使用</a:t>
            </a:r>
            <a:r>
              <a:rPr lang="zh-CN" altLang="en-US" b="1" dirty="0"/>
              <a:t>双目或立体相机</a:t>
            </a:r>
            <a:r>
              <a:rPr lang="zh-CN" altLang="en-US" dirty="0"/>
              <a:t>系统来利用额外的信息进行 </a:t>
            </a:r>
            <a:r>
              <a:rPr lang="en-US" altLang="zh-CN" dirty="0"/>
              <a:t>3D </a:t>
            </a:r>
            <a:r>
              <a:rPr lang="zh-CN" altLang="en-US" dirty="0"/>
              <a:t>对象检测，例如深度估计、光流等。对于夜间等极端驾驶环境，一些工作还使用</a:t>
            </a:r>
            <a:r>
              <a:rPr lang="zh-CN" altLang="en-US" b="1" dirty="0"/>
              <a:t>门控或红外摄像机</a:t>
            </a:r>
            <a:r>
              <a:rPr lang="zh-CN" altLang="en-US" dirty="0"/>
              <a:t>来提高鲁棒性</a:t>
            </a:r>
            <a:r>
              <a:rPr lang="en-US" altLang="zh-CN" dirty="0"/>
              <a:t>[4]</a:t>
            </a:r>
            <a:r>
              <a:rPr lang="zh-CN" altLang="en-US" dirty="0"/>
              <a:t>。</a:t>
            </a:r>
            <a:endParaRPr lang="en-US" altLang="zh-CN" dirty="0"/>
          </a:p>
          <a:p>
            <a:r>
              <a:rPr lang="zh-CN" altLang="en-US" b="1" i="0" dirty="0">
                <a:solidFill>
                  <a:srgbClr val="060607"/>
                </a:solidFill>
                <a:effectLst/>
                <a:latin typeface="-apple-system"/>
              </a:rPr>
              <a:t>基于点的</a:t>
            </a:r>
            <a:r>
              <a:rPr lang="zh-CN" altLang="en-US" b="0" i="0" dirty="0">
                <a:solidFill>
                  <a:srgbClr val="060607"/>
                </a:solidFill>
                <a:effectLst/>
                <a:latin typeface="-apple-system"/>
              </a:rPr>
              <a:t>其中</a:t>
            </a:r>
            <a:r>
              <a:rPr lang="en-US" altLang="zh-CN" b="0" i="0" dirty="0">
                <a:solidFill>
                  <a:srgbClr val="060607"/>
                </a:solidFill>
                <a:effectLst/>
                <a:latin typeface="-apple-system"/>
              </a:rPr>
              <a:t>r</a:t>
            </a:r>
            <a:r>
              <a:rPr lang="zh-CN" altLang="en-US" b="0" i="0" dirty="0">
                <a:solidFill>
                  <a:srgbClr val="060607"/>
                </a:solidFill>
                <a:effectLst/>
                <a:latin typeface="-apple-system"/>
              </a:rPr>
              <a:t>表示每个点的反射率。不同的纹理导致不同的反射率，这在某些任务中提供了额外的信息。为了整合</a:t>
            </a:r>
            <a:r>
              <a:rPr lang="en-US" altLang="zh-CN" b="0" i="0" dirty="0">
                <a:solidFill>
                  <a:srgbClr val="060607"/>
                </a:solidFill>
                <a:effectLst/>
                <a:latin typeface="-apple-system"/>
              </a:rPr>
              <a:t>LiDAR</a:t>
            </a:r>
            <a:r>
              <a:rPr lang="zh-CN" altLang="en-US" b="0" i="0" dirty="0">
                <a:solidFill>
                  <a:srgbClr val="060607"/>
                </a:solidFill>
                <a:effectLst/>
                <a:latin typeface="-apple-system"/>
              </a:rPr>
              <a:t>数据，一些方法直接使用基于点的特征提取主干。然而，点的四元组表示存在冗余或速度缺点。</a:t>
            </a:r>
            <a:r>
              <a:rPr lang="zh-CN" altLang="en-US" b="1" i="0" dirty="0">
                <a:solidFill>
                  <a:srgbClr val="060607"/>
                </a:solidFill>
                <a:effectLst/>
                <a:latin typeface="-apple-system"/>
              </a:rPr>
              <a:t>基于体素的</a:t>
            </a:r>
            <a:r>
              <a:rPr lang="zh-CN" altLang="en-US" b="0" i="0" dirty="0">
                <a:solidFill>
                  <a:srgbClr val="060607"/>
                </a:solidFill>
                <a:effectLst/>
                <a:latin typeface="-apple-system"/>
              </a:rPr>
              <a:t>因此，许多研究人员尝试在将点云输入下游模块之前将其转换为体素或</a:t>
            </a:r>
            <a:r>
              <a:rPr lang="en-US" altLang="zh-CN" b="0" i="0" dirty="0">
                <a:solidFill>
                  <a:srgbClr val="060607"/>
                </a:solidFill>
                <a:effectLst/>
                <a:latin typeface="-apple-system"/>
              </a:rPr>
              <a:t>2D</a:t>
            </a:r>
            <a:r>
              <a:rPr lang="zh-CN" altLang="en-US" b="0" i="0" dirty="0">
                <a:solidFill>
                  <a:srgbClr val="060607"/>
                </a:solidFill>
                <a:effectLst/>
                <a:latin typeface="-apple-system"/>
              </a:rPr>
              <a:t>投影。</a:t>
            </a:r>
            <a:endParaRPr lang="en-US" altLang="zh-CN" b="0" i="0" dirty="0">
              <a:solidFill>
                <a:srgbClr val="060607"/>
              </a:solidFill>
              <a:effectLst/>
              <a:latin typeface="-apple-system"/>
            </a:endParaRPr>
          </a:p>
          <a:p>
            <a:r>
              <a:rPr lang="zh-CN" altLang="en-US" dirty="0"/>
              <a:t>一些工作通过将 </a:t>
            </a:r>
            <a:r>
              <a:rPr lang="en-US" altLang="zh-CN" dirty="0"/>
              <a:t>3D </a:t>
            </a:r>
            <a:r>
              <a:rPr lang="zh-CN" altLang="en-US" dirty="0"/>
              <a:t>空间离散化为 </a:t>
            </a:r>
            <a:r>
              <a:rPr lang="en-US" altLang="zh-CN" dirty="0"/>
              <a:t>3D </a:t>
            </a:r>
            <a:r>
              <a:rPr lang="zh-CN" altLang="en-US" dirty="0"/>
              <a:t>体素来利用 </a:t>
            </a:r>
            <a:r>
              <a:rPr lang="en-US" altLang="zh-CN" dirty="0"/>
              <a:t>3DCNN</a:t>
            </a:r>
            <a:r>
              <a:rPr lang="zh-CN" altLang="en-US" dirty="0"/>
              <a:t>，表示为 </a:t>
            </a:r>
            <a:r>
              <a:rPr lang="en-US" altLang="zh-CN" dirty="0"/>
              <a:t>X v = {x 1 , x 2 , x 3 ...x n }</a:t>
            </a:r>
            <a:r>
              <a:rPr lang="zh-CN" altLang="en-US" dirty="0"/>
              <a:t>，其中每个 </a:t>
            </a:r>
            <a:r>
              <a:rPr lang="en-US" altLang="zh-CN" dirty="0"/>
              <a:t>x </a:t>
            </a:r>
            <a:r>
              <a:rPr lang="en-US" altLang="zh-CN" dirty="0" err="1"/>
              <a:t>i</a:t>
            </a:r>
            <a:r>
              <a:rPr lang="en-US" altLang="zh-CN" dirty="0"/>
              <a:t> </a:t>
            </a:r>
            <a:r>
              <a:rPr lang="zh-CN" altLang="en-US" dirty="0"/>
              <a:t>代表一个特征向量 </a:t>
            </a:r>
            <a:r>
              <a:rPr lang="en-US" altLang="zh-CN" dirty="0"/>
              <a:t>x </a:t>
            </a:r>
            <a:r>
              <a:rPr lang="en-US" altLang="zh-CN" dirty="0" err="1"/>
              <a:t>i</a:t>
            </a:r>
            <a:r>
              <a:rPr lang="en-US" altLang="zh-CN" dirty="0"/>
              <a:t> = {s </a:t>
            </a:r>
            <a:r>
              <a:rPr lang="en-US" altLang="zh-CN" dirty="0" err="1"/>
              <a:t>i</a:t>
            </a:r>
            <a:r>
              <a:rPr lang="en-US" altLang="zh-CN" dirty="0"/>
              <a:t> , v </a:t>
            </a:r>
            <a:r>
              <a:rPr lang="en-US" altLang="zh-CN" dirty="0" err="1"/>
              <a:t>i</a:t>
            </a:r>
            <a:r>
              <a:rPr lang="en-US" altLang="zh-CN" dirty="0"/>
              <a:t> } .s </a:t>
            </a:r>
            <a:r>
              <a:rPr lang="en-US" altLang="zh-CN" dirty="0" err="1"/>
              <a:t>i</a:t>
            </a:r>
            <a:r>
              <a:rPr lang="en-US" altLang="zh-CN" dirty="0"/>
              <a:t> </a:t>
            </a:r>
            <a:r>
              <a:rPr lang="zh-CN" altLang="en-US" dirty="0"/>
              <a:t>代表体素化长方体的质心，而 </a:t>
            </a:r>
            <a:r>
              <a:rPr lang="en-US" altLang="zh-CN" dirty="0"/>
              <a:t>v </a:t>
            </a:r>
            <a:r>
              <a:rPr lang="en-US" altLang="zh-CN" dirty="0" err="1"/>
              <a:t>i</a:t>
            </a:r>
            <a:r>
              <a:rPr lang="en-US" altLang="zh-CN" dirty="0"/>
              <a:t> </a:t>
            </a:r>
            <a:r>
              <a:rPr lang="zh-CN" altLang="en-US" dirty="0"/>
              <a:t>代表一些基于统计的局部信息。</a:t>
            </a:r>
            <a:endParaRPr lang="en-US" altLang="zh-CN" dirty="0"/>
          </a:p>
          <a:p>
            <a:r>
              <a:rPr lang="zh-CN" altLang="en-US" b="0" i="0" dirty="0">
                <a:solidFill>
                  <a:srgbClr val="060607"/>
                </a:solidFill>
                <a:effectLst/>
                <a:latin typeface="-apple-system"/>
              </a:rPr>
              <a:t>局部密度是常用的特征，由局部体素中的</a:t>
            </a:r>
            <a:r>
              <a:rPr lang="en-US" altLang="zh-CN" b="0" i="0" dirty="0">
                <a:solidFill>
                  <a:srgbClr val="060607"/>
                </a:solidFill>
                <a:effectLst/>
                <a:latin typeface="-apple-system"/>
              </a:rPr>
              <a:t>3D</a:t>
            </a:r>
            <a:r>
              <a:rPr lang="zh-CN" altLang="en-US" b="0" i="0" dirty="0">
                <a:solidFill>
                  <a:srgbClr val="060607"/>
                </a:solidFill>
                <a:effectLst/>
                <a:latin typeface="-apple-system"/>
              </a:rPr>
              <a:t>点数量定义。局部偏移通常定义为点的实际世界坐标与局部体素质心之间的偏移。其他可能包括局部线性和局部曲率。最近的工作可能会考虑更合理的离散化方式，如基于圆柱的体素化，但与上面提到的基于点的点云表示不同，基于体素的点云表示大大减少了非结构化点云的冗余。此外，能够利用</a:t>
            </a:r>
            <a:r>
              <a:rPr lang="en-US" altLang="zh-CN" b="0" i="0" dirty="0">
                <a:solidFill>
                  <a:srgbClr val="060607"/>
                </a:solidFill>
                <a:effectLst/>
                <a:latin typeface="-apple-system"/>
              </a:rPr>
              <a:t>3D</a:t>
            </a:r>
            <a:r>
              <a:rPr lang="zh-CN" altLang="en-US" b="0" i="0" dirty="0">
                <a:solidFill>
                  <a:srgbClr val="060607"/>
                </a:solidFill>
                <a:effectLst/>
                <a:latin typeface="-apple-system"/>
              </a:rPr>
              <a:t>稀疏卷积技术，感知任务不仅实现了更快的训练速度，还实现了更高的准确性。</a:t>
            </a:r>
            <a:endParaRPr lang="zh-CN" altLang="en-US" dirty="0"/>
          </a:p>
        </p:txBody>
      </p:sp>
      <p:sp>
        <p:nvSpPr>
          <p:cNvPr id="4" name="灯片编号占位符 3">
            <a:extLst>
              <a:ext uri="{FF2B5EF4-FFF2-40B4-BE49-F238E27FC236}">
                <a16:creationId xmlns:a16="http://schemas.microsoft.com/office/drawing/2014/main" id="{E19D5CC3-341E-AB5A-06AE-94A0E8510868}"/>
              </a:ext>
            </a:extLst>
          </p:cNvPr>
          <p:cNvSpPr>
            <a:spLocks noGrp="1"/>
          </p:cNvSpPr>
          <p:nvPr>
            <p:ph type="sldNum" sz="quarter" idx="5"/>
          </p:nvPr>
        </p:nvSpPr>
        <p:spPr/>
        <p:txBody>
          <a:bodyPr/>
          <a:lstStyle/>
          <a:p>
            <a:fld id="{3DB276C9-3305-43D9-A703-48192F2AA730}" type="slidenum">
              <a:rPr lang="zh-CN" altLang="en-US" smtClean="0"/>
              <a:t>6</a:t>
            </a:fld>
            <a:endParaRPr lang="zh-CN" altLang="en-US"/>
          </a:p>
        </p:txBody>
      </p:sp>
    </p:spTree>
    <p:extLst>
      <p:ext uri="{BB962C8B-B14F-4D97-AF65-F5344CB8AC3E}">
        <p14:creationId xmlns:p14="http://schemas.microsoft.com/office/powerpoint/2010/main" val="2716391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lnSpc>
                <a:spcPts val="1800"/>
              </a:lnSpc>
              <a:buFont typeface="Arial" panose="020B0604020202020204" pitchFamily="34" charset="0"/>
              <a:buChar char="•"/>
            </a:pPr>
            <a:r>
              <a:rPr lang="zh-CN" altLang="en-US" b="1" i="0" dirty="0">
                <a:solidFill>
                  <a:srgbClr val="060607"/>
                </a:solidFill>
                <a:effectLst/>
                <a:latin typeface="-apple-system"/>
              </a:rPr>
              <a:t>传统分类</a:t>
            </a:r>
            <a:r>
              <a:rPr lang="zh-CN" altLang="en-US" b="0" i="0" dirty="0">
                <a:solidFill>
                  <a:srgbClr val="060607"/>
                </a:solidFill>
                <a:effectLst/>
                <a:latin typeface="-apple-system"/>
              </a:rPr>
              <a:t>：所有多模态数据融合方法都可以方便地分为三种范式，包括数据级融合（早期融合）、特征级融合（深度融合）和对象级融合（晚期融合）。数据级融合或早期融合方法通过空间对齐直接融合不同模态的原始传感器数据。特征级融合或深度融合方法通过连接或逐元素乘法在特征空间中混合跨模态数据。对象级融合方法结合每个模态模型的预测结果并做出最终决策。</a:t>
            </a:r>
          </a:p>
          <a:p>
            <a:pPr algn="l">
              <a:lnSpc>
                <a:spcPts val="1800"/>
              </a:lnSpc>
              <a:buFont typeface="Arial" panose="020B0604020202020204" pitchFamily="34" charset="0"/>
              <a:buChar char="•"/>
            </a:pPr>
            <a:r>
              <a:rPr lang="zh-CN" altLang="en-US" b="1" i="0" dirty="0">
                <a:solidFill>
                  <a:srgbClr val="060607"/>
                </a:solidFill>
                <a:effectLst/>
                <a:latin typeface="-apple-system"/>
              </a:rPr>
              <a:t>新分类</a:t>
            </a:r>
            <a:r>
              <a:rPr lang="zh-CN" altLang="en-US" b="0" i="0" dirty="0">
                <a:solidFill>
                  <a:srgbClr val="060607"/>
                </a:solidFill>
                <a:effectLst/>
                <a:latin typeface="-apple-system"/>
              </a:rPr>
              <a:t>：强融合和弱融合。强融合根据</a:t>
            </a:r>
            <a:r>
              <a:rPr lang="en-US" altLang="zh-CN" b="0" i="0" dirty="0">
                <a:solidFill>
                  <a:srgbClr val="060607"/>
                </a:solidFill>
                <a:effectLst/>
                <a:latin typeface="-apple-system"/>
              </a:rPr>
              <a:t>LiDAR</a:t>
            </a:r>
            <a:r>
              <a:rPr lang="zh-CN" altLang="en-US" b="0" i="0" dirty="0">
                <a:solidFill>
                  <a:srgbClr val="060607"/>
                </a:solidFill>
                <a:effectLst/>
                <a:latin typeface="-apple-system"/>
              </a:rPr>
              <a:t>和相机数据表示的不同组合阶段分为早期融合、深度融合、晚期融合和非对称融合。弱融合不直接融合多模态数据</a:t>
            </a:r>
            <a:r>
              <a:rPr lang="en-US" altLang="zh-CN" b="0" i="0" dirty="0">
                <a:solidFill>
                  <a:srgbClr val="060607"/>
                </a:solidFill>
                <a:effectLst/>
                <a:latin typeface="-apple-system"/>
              </a:rPr>
              <a:t>/</a:t>
            </a:r>
            <a:r>
              <a:rPr lang="zh-CN" altLang="en-US" b="0" i="0" dirty="0">
                <a:solidFill>
                  <a:srgbClr val="060607"/>
                </a:solidFill>
                <a:effectLst/>
                <a:latin typeface="-apple-system"/>
              </a:rPr>
              <a:t>特征</a:t>
            </a:r>
            <a:r>
              <a:rPr lang="en-US" altLang="zh-CN" b="0" i="0" dirty="0">
                <a:solidFill>
                  <a:srgbClr val="060607"/>
                </a:solidFill>
                <a:effectLst/>
                <a:latin typeface="-apple-system"/>
              </a:rPr>
              <a:t>/</a:t>
            </a:r>
            <a:r>
              <a:rPr lang="zh-CN" altLang="en-US" b="0" i="0" dirty="0">
                <a:solidFill>
                  <a:srgbClr val="060607"/>
                </a:solidFill>
                <a:effectLst/>
                <a:latin typeface="-apple-system"/>
              </a:rPr>
              <a:t>对象，而是通过规则方法利用一模态数据作为监督信号指导另一模态数据的交互。</a:t>
            </a:r>
          </a:p>
          <a:p>
            <a:endParaRPr lang="zh-CN" altLang="en-US" dirty="0"/>
          </a:p>
        </p:txBody>
      </p:sp>
      <p:sp>
        <p:nvSpPr>
          <p:cNvPr id="4" name="灯片编号占位符 3"/>
          <p:cNvSpPr>
            <a:spLocks noGrp="1"/>
          </p:cNvSpPr>
          <p:nvPr>
            <p:ph type="sldNum" sz="quarter" idx="5"/>
          </p:nvPr>
        </p:nvSpPr>
        <p:spPr/>
        <p:txBody>
          <a:bodyPr/>
          <a:lstStyle/>
          <a:p>
            <a:fld id="{3DB276C9-3305-43D9-A703-48192F2AA730}" type="slidenum">
              <a:rPr lang="zh-CN" altLang="en-US" smtClean="0"/>
              <a:t>7</a:t>
            </a:fld>
            <a:endParaRPr lang="zh-CN" altLang="en-US"/>
          </a:p>
        </p:txBody>
      </p:sp>
    </p:spTree>
    <p:extLst>
      <p:ext uri="{BB962C8B-B14F-4D97-AF65-F5344CB8AC3E}">
        <p14:creationId xmlns:p14="http://schemas.microsoft.com/office/powerpoint/2010/main" val="3690678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8C852-E413-4C35-6050-25303831DBC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62EBDE5-8850-2ABF-9F4A-4B0A431B682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526E7E8-6649-EF2A-888B-FD130FF67EDC}"/>
              </a:ext>
            </a:extLst>
          </p:cNvPr>
          <p:cNvSpPr>
            <a:spLocks noGrp="1"/>
          </p:cNvSpPr>
          <p:nvPr>
            <p:ph type="body" idx="1"/>
          </p:nvPr>
        </p:nvSpPr>
        <p:spPr/>
        <p:txBody>
          <a:bodyPr/>
          <a:lstStyle/>
          <a:p>
            <a:pPr algn="l">
              <a:lnSpc>
                <a:spcPts val="1800"/>
              </a:lnSpc>
              <a:buFont typeface="Arial" panose="020B0604020202020204" pitchFamily="34" charset="0"/>
              <a:buChar char="•"/>
            </a:pPr>
            <a:r>
              <a:rPr lang="zh-CN" altLang="en-US" b="0" i="0" dirty="0">
                <a:solidFill>
                  <a:srgbClr val="060607"/>
                </a:solidFill>
                <a:effectLst/>
                <a:latin typeface="-apple-system"/>
              </a:rPr>
              <a:t>我们根据 </a:t>
            </a:r>
            <a:r>
              <a:rPr lang="en-US" altLang="zh-CN" b="0" i="0" dirty="0">
                <a:solidFill>
                  <a:srgbClr val="060607"/>
                </a:solidFill>
                <a:effectLst/>
                <a:latin typeface="-apple-system"/>
              </a:rPr>
              <a:t>LiDAR </a:t>
            </a:r>
            <a:r>
              <a:rPr lang="zh-CN" altLang="en-US" b="0" i="0" dirty="0">
                <a:solidFill>
                  <a:srgbClr val="060607"/>
                </a:solidFill>
                <a:effectLst/>
                <a:latin typeface="-apple-system"/>
              </a:rPr>
              <a:t>和相机数据表示的不同组合阶段将强融合分为四类，即早期融合、深度融合、晚期融合和不对称融合。强融合作为研究最多的融合方法，近年来取得了很多突出的成果</a:t>
            </a:r>
            <a:r>
              <a:rPr lang="en-US" altLang="zh-CN" b="0" i="0" dirty="0">
                <a:solidFill>
                  <a:srgbClr val="060607"/>
                </a:solidFill>
                <a:effectLst/>
                <a:latin typeface="-apple-system"/>
              </a:rPr>
              <a:t>[55,76,77]</a:t>
            </a:r>
            <a:r>
              <a:rPr lang="zh-CN" altLang="en-US" b="0" i="0" dirty="0">
                <a:solidFill>
                  <a:srgbClr val="060607"/>
                </a:solidFill>
                <a:effectLst/>
                <a:latin typeface="-apple-system"/>
              </a:rPr>
              <a:t>。</a:t>
            </a:r>
            <a:r>
              <a:rPr lang="zh-CN" altLang="en-US" b="1" i="0" dirty="0">
                <a:solidFill>
                  <a:srgbClr val="060607"/>
                </a:solidFill>
                <a:effectLst/>
                <a:latin typeface="-apple-system"/>
              </a:rPr>
              <a:t>从图 </a:t>
            </a:r>
            <a:r>
              <a:rPr lang="en-US" altLang="zh-CN" b="1" i="0" dirty="0">
                <a:solidFill>
                  <a:srgbClr val="060607"/>
                </a:solidFill>
                <a:effectLst/>
                <a:latin typeface="-apple-system"/>
              </a:rPr>
              <a:t>3 </a:t>
            </a:r>
            <a:r>
              <a:rPr lang="zh-CN" altLang="en-US" b="1" i="0" dirty="0">
                <a:solidFill>
                  <a:srgbClr val="060607"/>
                </a:solidFill>
                <a:effectLst/>
                <a:latin typeface="-apple-system"/>
              </a:rPr>
              <a:t>的概览中，很容易注意到强融合中的每个小类都高度依赖于 </a:t>
            </a:r>
            <a:r>
              <a:rPr lang="en-US" altLang="zh-CN" b="1" i="0" dirty="0">
                <a:solidFill>
                  <a:srgbClr val="060607"/>
                </a:solidFill>
                <a:effectLst/>
                <a:latin typeface="-apple-system"/>
              </a:rPr>
              <a:t>LiDAR </a:t>
            </a:r>
            <a:r>
              <a:rPr lang="zh-CN" altLang="en-US" b="1" i="0" dirty="0">
                <a:solidFill>
                  <a:srgbClr val="060607"/>
                </a:solidFill>
                <a:effectLst/>
                <a:latin typeface="-apple-system"/>
              </a:rPr>
              <a:t>点云而不是相机数据。</a:t>
            </a:r>
            <a:endParaRPr lang="en-US" altLang="zh-CN" b="1" i="0" dirty="0">
              <a:solidFill>
                <a:srgbClr val="060607"/>
              </a:solidFill>
              <a:effectLst/>
              <a:latin typeface="-apple-system"/>
            </a:endParaRPr>
          </a:p>
          <a:p>
            <a:endParaRPr lang="zh-CN" altLang="en-US" dirty="0"/>
          </a:p>
        </p:txBody>
      </p:sp>
      <p:sp>
        <p:nvSpPr>
          <p:cNvPr id="4" name="灯片编号占位符 3">
            <a:extLst>
              <a:ext uri="{FF2B5EF4-FFF2-40B4-BE49-F238E27FC236}">
                <a16:creationId xmlns:a16="http://schemas.microsoft.com/office/drawing/2014/main" id="{2413A272-788E-7BD7-63DB-39B3519966E7}"/>
              </a:ext>
            </a:extLst>
          </p:cNvPr>
          <p:cNvSpPr>
            <a:spLocks noGrp="1"/>
          </p:cNvSpPr>
          <p:nvPr>
            <p:ph type="sldNum" sz="quarter" idx="5"/>
          </p:nvPr>
        </p:nvSpPr>
        <p:spPr/>
        <p:txBody>
          <a:bodyPr/>
          <a:lstStyle/>
          <a:p>
            <a:fld id="{3DB276C9-3305-43D9-A703-48192F2AA730}" type="slidenum">
              <a:rPr lang="zh-CN" altLang="en-US" smtClean="0"/>
              <a:t>8</a:t>
            </a:fld>
            <a:endParaRPr lang="zh-CN" altLang="en-US"/>
          </a:p>
        </p:txBody>
      </p:sp>
    </p:spTree>
    <p:extLst>
      <p:ext uri="{BB962C8B-B14F-4D97-AF65-F5344CB8AC3E}">
        <p14:creationId xmlns:p14="http://schemas.microsoft.com/office/powerpoint/2010/main" val="931392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0E6DE-BFD5-B62E-D002-2287D92B50C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3ADF594-B6DA-B0F2-459D-FA501BD756F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D0988B3-E65B-3FDA-1FA1-4AD511157289}"/>
              </a:ext>
            </a:extLst>
          </p:cNvPr>
          <p:cNvSpPr>
            <a:spLocks noGrp="1"/>
          </p:cNvSpPr>
          <p:nvPr>
            <p:ph type="body" idx="1"/>
          </p:nvPr>
        </p:nvSpPr>
        <p:spPr/>
        <p:txBody>
          <a:bodyPr/>
          <a:lstStyle/>
          <a:p>
            <a:pPr algn="l">
              <a:lnSpc>
                <a:spcPts val="1800"/>
              </a:lnSpc>
              <a:buFont typeface="Arial" panose="020B0604020202020204" pitchFamily="34" charset="0"/>
              <a:buChar char="•"/>
            </a:pPr>
            <a:r>
              <a:rPr lang="zh-CN" altLang="en-US" b="1" i="0" dirty="0">
                <a:solidFill>
                  <a:srgbClr val="060607"/>
                </a:solidFill>
                <a:effectLst/>
                <a:latin typeface="-apple-system"/>
              </a:rPr>
              <a:t>早期融合</a:t>
            </a:r>
            <a:r>
              <a:rPr lang="zh-CN" altLang="en-US" b="0" i="0" dirty="0">
                <a:solidFill>
                  <a:srgbClr val="060607"/>
                </a:solidFill>
                <a:effectLst/>
                <a:latin typeface="-apple-system"/>
              </a:rPr>
              <a:t>：与传统定义的数据级融合不同，早期融合在数据级融合</a:t>
            </a:r>
            <a:r>
              <a:rPr lang="en-US" altLang="zh-CN" b="0" i="0" dirty="0">
                <a:solidFill>
                  <a:srgbClr val="060607"/>
                </a:solidFill>
                <a:effectLst/>
                <a:latin typeface="-apple-system"/>
              </a:rPr>
              <a:t>LiDAR</a:t>
            </a:r>
            <a:r>
              <a:rPr lang="zh-CN" altLang="en-US" b="0" i="0" dirty="0">
                <a:solidFill>
                  <a:srgbClr val="060607"/>
                </a:solidFill>
                <a:effectLst/>
                <a:latin typeface="-apple-system"/>
              </a:rPr>
              <a:t>数据，在数据级或特征级融合相机数据。例如，一些方法将图像语义分割任务的结果与原始</a:t>
            </a:r>
            <a:r>
              <a:rPr lang="en-US" altLang="zh-CN" b="0" i="0" dirty="0">
                <a:solidFill>
                  <a:srgbClr val="060607"/>
                </a:solidFill>
                <a:effectLst/>
                <a:latin typeface="-apple-system"/>
              </a:rPr>
              <a:t>LiDAR</a:t>
            </a:r>
            <a:r>
              <a:rPr lang="zh-CN" altLang="en-US" b="0" i="0" dirty="0">
                <a:solidFill>
                  <a:srgbClr val="060607"/>
                </a:solidFill>
                <a:effectLst/>
                <a:latin typeface="-apple-system"/>
              </a:rPr>
              <a:t>点云融合，以提高目标检测任务的性能。</a:t>
            </a:r>
          </a:p>
          <a:p>
            <a:pPr algn="l">
              <a:lnSpc>
                <a:spcPts val="1800"/>
              </a:lnSpc>
              <a:buFont typeface="Arial" panose="020B0604020202020204" pitchFamily="34" charset="0"/>
              <a:buChar char="•"/>
            </a:pPr>
            <a:r>
              <a:rPr lang="zh-CN" altLang="en-US" b="1" i="0" dirty="0">
                <a:solidFill>
                  <a:srgbClr val="060607"/>
                </a:solidFill>
                <a:effectLst/>
                <a:latin typeface="-apple-system"/>
              </a:rPr>
              <a:t>深度融合</a:t>
            </a:r>
            <a:r>
              <a:rPr lang="zh-CN" altLang="en-US" b="0" i="0" dirty="0">
                <a:solidFill>
                  <a:srgbClr val="060607"/>
                </a:solidFill>
                <a:effectLst/>
                <a:latin typeface="-apple-system"/>
              </a:rPr>
              <a:t>：深度融合方法在特征级融合</a:t>
            </a:r>
            <a:r>
              <a:rPr lang="en-US" altLang="zh-CN" b="0" i="0" dirty="0">
                <a:solidFill>
                  <a:srgbClr val="060607"/>
                </a:solidFill>
                <a:effectLst/>
                <a:latin typeface="-apple-system"/>
              </a:rPr>
              <a:t>LiDAR</a:t>
            </a:r>
            <a:r>
              <a:rPr lang="zh-CN" altLang="en-US" b="0" i="0" dirty="0">
                <a:solidFill>
                  <a:srgbClr val="060607"/>
                </a:solidFill>
                <a:effectLst/>
                <a:latin typeface="-apple-system"/>
              </a:rPr>
              <a:t>分支的跨模态数据，但在数据级和特征级融合图像分支的数据。例如，一些方法使用特征提取器分别获取</a:t>
            </a:r>
            <a:r>
              <a:rPr lang="en-US" altLang="zh-CN" b="0" i="0" dirty="0">
                <a:solidFill>
                  <a:srgbClr val="060607"/>
                </a:solidFill>
                <a:effectLst/>
                <a:latin typeface="-apple-system"/>
              </a:rPr>
              <a:t>LiDAR</a:t>
            </a:r>
            <a:r>
              <a:rPr lang="zh-CN" altLang="en-US" b="0" i="0" dirty="0">
                <a:solidFill>
                  <a:srgbClr val="060607"/>
                </a:solidFill>
                <a:effectLst/>
                <a:latin typeface="-apple-system"/>
              </a:rPr>
              <a:t>点云和相机图像的嵌入表示，并通过一系列下游模块融合两种模态的特征。</a:t>
            </a:r>
          </a:p>
          <a:p>
            <a:pPr algn="l">
              <a:lnSpc>
                <a:spcPts val="1800"/>
              </a:lnSpc>
              <a:buFont typeface="Arial" panose="020B0604020202020204" pitchFamily="34" charset="0"/>
              <a:buChar char="•"/>
            </a:pPr>
            <a:r>
              <a:rPr lang="zh-CN" altLang="en-US" b="1" i="0" dirty="0">
                <a:solidFill>
                  <a:srgbClr val="060607"/>
                </a:solidFill>
                <a:effectLst/>
                <a:latin typeface="-apple-system"/>
              </a:rPr>
              <a:t>晚期融合</a:t>
            </a:r>
            <a:r>
              <a:rPr lang="zh-CN" altLang="en-US" b="0" i="0" dirty="0">
                <a:solidFill>
                  <a:srgbClr val="060607"/>
                </a:solidFill>
                <a:effectLst/>
                <a:latin typeface="-apple-system"/>
              </a:rPr>
              <a:t>：也称为对象级融合，指的是融合每个模态管道的结果的方法。例如，一些晚期融合方法利用</a:t>
            </a:r>
            <a:r>
              <a:rPr lang="en-US" altLang="zh-CN" b="0" i="0" dirty="0">
                <a:solidFill>
                  <a:srgbClr val="060607"/>
                </a:solidFill>
                <a:effectLst/>
                <a:latin typeface="-apple-system"/>
              </a:rPr>
              <a:t>LiDAR</a:t>
            </a:r>
            <a:r>
              <a:rPr lang="zh-CN" altLang="en-US" b="0" i="0" dirty="0">
                <a:solidFill>
                  <a:srgbClr val="060607"/>
                </a:solidFill>
                <a:effectLst/>
                <a:latin typeface="-apple-system"/>
              </a:rPr>
              <a:t>点云分支和相机图像分支的输出，并基于两种模态的结果进行最终预测。</a:t>
            </a:r>
          </a:p>
          <a:p>
            <a:pPr algn="l">
              <a:lnSpc>
                <a:spcPts val="1800"/>
              </a:lnSpc>
              <a:buFont typeface="Arial" panose="020B0604020202020204" pitchFamily="34" charset="0"/>
              <a:buChar char="•"/>
            </a:pPr>
            <a:r>
              <a:rPr lang="zh-CN" altLang="en-US" b="1" i="0" dirty="0">
                <a:solidFill>
                  <a:srgbClr val="060607"/>
                </a:solidFill>
                <a:effectLst/>
                <a:latin typeface="-apple-system"/>
              </a:rPr>
              <a:t>非对称融合</a:t>
            </a:r>
            <a:r>
              <a:rPr lang="zh-CN" altLang="en-US" b="0" i="0" dirty="0">
                <a:solidFill>
                  <a:srgbClr val="060607"/>
                </a:solidFill>
                <a:effectLst/>
                <a:latin typeface="-apple-system"/>
              </a:rPr>
              <a:t>：除了早期融合、深度融合和晚期融合外，一些方法对跨模态分支采取不同的处理策略，因此我们将融合一个分支的对象级信息而融合其他分支的数据级或特征级信息的方法定义为非对称融合。与强融合中的其他方法不同，非对称融合至少有一个分支占主导地位，而其他分支提供辅助信息以执行最终任务。</a:t>
            </a:r>
          </a:p>
          <a:p>
            <a:endParaRPr lang="zh-CN" altLang="en-US" dirty="0"/>
          </a:p>
        </p:txBody>
      </p:sp>
      <p:sp>
        <p:nvSpPr>
          <p:cNvPr id="4" name="灯片编号占位符 3">
            <a:extLst>
              <a:ext uri="{FF2B5EF4-FFF2-40B4-BE49-F238E27FC236}">
                <a16:creationId xmlns:a16="http://schemas.microsoft.com/office/drawing/2014/main" id="{8BECC74C-DEB7-186C-05BF-5BF3B182E82B}"/>
              </a:ext>
            </a:extLst>
          </p:cNvPr>
          <p:cNvSpPr>
            <a:spLocks noGrp="1"/>
          </p:cNvSpPr>
          <p:nvPr>
            <p:ph type="sldNum" sz="quarter" idx="5"/>
          </p:nvPr>
        </p:nvSpPr>
        <p:spPr/>
        <p:txBody>
          <a:bodyPr/>
          <a:lstStyle/>
          <a:p>
            <a:fld id="{3DB276C9-3305-43D9-A703-48192F2AA730}" type="slidenum">
              <a:rPr lang="zh-CN" altLang="en-US" smtClean="0"/>
              <a:t>9</a:t>
            </a:fld>
            <a:endParaRPr lang="zh-CN" altLang="en-US"/>
          </a:p>
        </p:txBody>
      </p:sp>
    </p:spTree>
    <p:extLst>
      <p:ext uri="{BB962C8B-B14F-4D97-AF65-F5344CB8AC3E}">
        <p14:creationId xmlns:p14="http://schemas.microsoft.com/office/powerpoint/2010/main" val="276996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封面页">
    <p:bg>
      <p:bgPr>
        <a:solidFill>
          <a:schemeClr val="bg1"/>
        </a:solidFill>
        <a:effectLst/>
      </p:bgPr>
    </p:bg>
    <p:spTree>
      <p:nvGrpSpPr>
        <p:cNvPr id="1" name=""/>
        <p:cNvGrpSpPr/>
        <p:nvPr/>
      </p:nvGrpSpPr>
      <p:grpSpPr>
        <a:xfrm>
          <a:off x="0" y="0"/>
          <a:ext cx="0" cy="0"/>
          <a:chOff x="0" y="0"/>
          <a:chExt cx="0" cy="0"/>
        </a:xfrm>
      </p:grpSpPr>
      <p:sp>
        <p:nvSpPr>
          <p:cNvPr id="74" name="任意多边形: 形状 73">
            <a:extLst>
              <a:ext uri="{FF2B5EF4-FFF2-40B4-BE49-F238E27FC236}">
                <a16:creationId xmlns:a16="http://schemas.microsoft.com/office/drawing/2014/main" id="{EC840C91-9915-B917-BAE7-C0C6CCDC1B70}"/>
              </a:ext>
            </a:extLst>
          </p:cNvPr>
          <p:cNvSpPr/>
          <p:nvPr userDrawn="1"/>
        </p:nvSpPr>
        <p:spPr>
          <a:xfrm>
            <a:off x="323850" y="393854"/>
            <a:ext cx="11536174" cy="6060390"/>
          </a:xfrm>
          <a:custGeom>
            <a:avLst/>
            <a:gdLst>
              <a:gd name="connsiteX0" fmla="*/ 6062 w 11544300"/>
              <a:gd name="connsiteY0" fmla="*/ 0 h 6060390"/>
              <a:gd name="connsiteX1" fmla="*/ 3784860 w 11544300"/>
              <a:gd name="connsiteY1" fmla="*/ 0 h 6060390"/>
              <a:gd name="connsiteX2" fmla="*/ 3980252 w 11544300"/>
              <a:gd name="connsiteY2" fmla="*/ 703736 h 6060390"/>
              <a:gd name="connsiteX3" fmla="*/ 7564048 w 11544300"/>
              <a:gd name="connsiteY3" fmla="*/ 703736 h 6060390"/>
              <a:gd name="connsiteX4" fmla="*/ 7759441 w 11544300"/>
              <a:gd name="connsiteY4" fmla="*/ 0 h 6060390"/>
              <a:gd name="connsiteX5" fmla="*/ 11538238 w 11544300"/>
              <a:gd name="connsiteY5" fmla="*/ 0 h 6060390"/>
              <a:gd name="connsiteX6" fmla="*/ 11544300 w 11544300"/>
              <a:gd name="connsiteY6" fmla="*/ 30028 h 6060390"/>
              <a:gd name="connsiteX7" fmla="*/ 11544300 w 11544300"/>
              <a:gd name="connsiteY7" fmla="*/ 6040264 h 6060390"/>
              <a:gd name="connsiteX8" fmla="*/ 11540237 w 11544300"/>
              <a:gd name="connsiteY8" fmla="*/ 6060390 h 6060390"/>
              <a:gd name="connsiteX9" fmla="*/ 4063 w 11544300"/>
              <a:gd name="connsiteY9" fmla="*/ 6060390 h 6060390"/>
              <a:gd name="connsiteX10" fmla="*/ 0 w 11544300"/>
              <a:gd name="connsiteY10" fmla="*/ 6040264 h 6060390"/>
              <a:gd name="connsiteX11" fmla="*/ 0 w 11544300"/>
              <a:gd name="connsiteY11" fmla="*/ 30028 h 6060390"/>
              <a:gd name="connsiteX12" fmla="*/ 6062 w 11544300"/>
              <a:gd name="connsiteY12" fmla="*/ 0 h 606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44300" h="6060390">
                <a:moveTo>
                  <a:pt x="6062" y="0"/>
                </a:moveTo>
                <a:lnTo>
                  <a:pt x="3784860" y="0"/>
                </a:lnTo>
                <a:lnTo>
                  <a:pt x="3980252" y="703736"/>
                </a:lnTo>
                <a:lnTo>
                  <a:pt x="7564048" y="703736"/>
                </a:lnTo>
                <a:lnTo>
                  <a:pt x="7759441" y="0"/>
                </a:lnTo>
                <a:lnTo>
                  <a:pt x="11538238" y="0"/>
                </a:lnTo>
                <a:lnTo>
                  <a:pt x="11544300" y="30028"/>
                </a:lnTo>
                <a:lnTo>
                  <a:pt x="11544300" y="6040264"/>
                </a:lnTo>
                <a:lnTo>
                  <a:pt x="11540237" y="6060390"/>
                </a:lnTo>
                <a:lnTo>
                  <a:pt x="4063" y="6060390"/>
                </a:lnTo>
                <a:lnTo>
                  <a:pt x="0" y="6040264"/>
                </a:lnTo>
                <a:lnTo>
                  <a:pt x="0" y="30028"/>
                </a:lnTo>
                <a:lnTo>
                  <a:pt x="6062" y="0"/>
                </a:lnTo>
                <a:close/>
              </a:path>
            </a:pathLst>
          </a:custGeom>
          <a:blipFill>
            <a:blip r:embed="rId2" cstate="screen">
              <a:extLst>
                <a:ext uri="{28A0092B-C50C-407E-A947-70E740481C1C}">
                  <a14:useLocalDpi xmlns:a14="http://schemas.microsoft.com/office/drawing/2010/main"/>
                </a:ext>
              </a:extLst>
            </a:blip>
            <a:stretch>
              <a:fillRect/>
            </a:stretch>
          </a:blipFill>
          <a:ln>
            <a:solidFill>
              <a:srgbClr val="2651A7"/>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7" name="iconfont-11253-5327384" descr="D:\51PPT模板网\51pptmoban.com\图片.jpg">
            <a:extLst>
              <a:ext uri="{FF2B5EF4-FFF2-40B4-BE49-F238E27FC236}">
                <a16:creationId xmlns:a16="http://schemas.microsoft.com/office/drawing/2014/main" id="{D30ED55D-1959-3719-BB1A-05E170FDF3C6}"/>
              </a:ext>
            </a:extLst>
          </p:cNvPr>
          <p:cNvSpPr/>
          <p:nvPr userDrawn="1"/>
        </p:nvSpPr>
        <p:spPr>
          <a:xfrm>
            <a:off x="2539999" y="1412314"/>
            <a:ext cx="7112002" cy="4740858"/>
          </a:xfrm>
          <a:custGeom>
            <a:avLst/>
            <a:gdLst>
              <a:gd name="T0" fmla="*/ 9997 w 9997"/>
              <a:gd name="T1" fmla="*/ 1668 h 6664"/>
              <a:gd name="T2" fmla="*/ 9902 w 9997"/>
              <a:gd name="T3" fmla="*/ 1803 h 6664"/>
              <a:gd name="T4" fmla="*/ 5041 w 9997"/>
              <a:gd name="T5" fmla="*/ 3331 h 6664"/>
              <a:gd name="T6" fmla="*/ 4997 w 9997"/>
              <a:gd name="T7" fmla="*/ 3336 h 6664"/>
              <a:gd name="T8" fmla="*/ 4953 w 9997"/>
              <a:gd name="T9" fmla="*/ 3331 h 6664"/>
              <a:gd name="T10" fmla="*/ 2123 w 9997"/>
              <a:gd name="T11" fmla="*/ 2436 h 6664"/>
              <a:gd name="T12" fmla="*/ 1816 w 9997"/>
              <a:gd name="T13" fmla="*/ 2919 h 6664"/>
              <a:gd name="T14" fmla="*/ 1668 w 9997"/>
              <a:gd name="T15" fmla="*/ 3694 h 6664"/>
              <a:gd name="T16" fmla="*/ 1941 w 9997"/>
              <a:gd name="T17" fmla="*/ 4167 h 6664"/>
              <a:gd name="T18" fmla="*/ 1690 w 9997"/>
              <a:gd name="T19" fmla="*/ 4631 h 6664"/>
              <a:gd name="T20" fmla="*/ 1941 w 9997"/>
              <a:gd name="T21" fmla="*/ 6509 h 6664"/>
              <a:gd name="T22" fmla="*/ 1906 w 9997"/>
              <a:gd name="T23" fmla="*/ 6617 h 6664"/>
              <a:gd name="T24" fmla="*/ 1802 w 9997"/>
              <a:gd name="T25" fmla="*/ 6664 h 6664"/>
              <a:gd name="T26" fmla="*/ 970 w 9997"/>
              <a:gd name="T27" fmla="*/ 6664 h 6664"/>
              <a:gd name="T28" fmla="*/ 866 w 9997"/>
              <a:gd name="T29" fmla="*/ 6617 h 6664"/>
              <a:gd name="T30" fmla="*/ 831 w 9997"/>
              <a:gd name="T31" fmla="*/ 6509 h 6664"/>
              <a:gd name="T32" fmla="*/ 1085 w 9997"/>
              <a:gd name="T33" fmla="*/ 4630 h 6664"/>
              <a:gd name="T34" fmla="*/ 833 w 9997"/>
              <a:gd name="T35" fmla="*/ 4167 h 6664"/>
              <a:gd name="T36" fmla="*/ 1116 w 9997"/>
              <a:gd name="T37" fmla="*/ 3685 h 6664"/>
              <a:gd name="T38" fmla="*/ 1542 w 9997"/>
              <a:gd name="T39" fmla="*/ 2253 h 6664"/>
              <a:gd name="T40" fmla="*/ 95 w 9997"/>
              <a:gd name="T41" fmla="*/ 1803 h 6664"/>
              <a:gd name="T42" fmla="*/ 0 w 9997"/>
              <a:gd name="T43" fmla="*/ 1668 h 6664"/>
              <a:gd name="T44" fmla="*/ 95 w 9997"/>
              <a:gd name="T45" fmla="*/ 1533 h 6664"/>
              <a:gd name="T46" fmla="*/ 4956 w 9997"/>
              <a:gd name="T47" fmla="*/ 5 h 6664"/>
              <a:gd name="T48" fmla="*/ 5000 w 9997"/>
              <a:gd name="T49" fmla="*/ 0 h 6664"/>
              <a:gd name="T50" fmla="*/ 5043 w 9997"/>
              <a:gd name="T51" fmla="*/ 5 h 6664"/>
              <a:gd name="T52" fmla="*/ 9902 w 9997"/>
              <a:gd name="T53" fmla="*/ 1533 h 6664"/>
              <a:gd name="T54" fmla="*/ 9997 w 9997"/>
              <a:gd name="T55" fmla="*/ 1668 h 6664"/>
              <a:gd name="T56" fmla="*/ 7697 w 9997"/>
              <a:gd name="T57" fmla="*/ 3074 h 6664"/>
              <a:gd name="T58" fmla="*/ 7776 w 9997"/>
              <a:gd name="T59" fmla="*/ 4446 h 6664"/>
              <a:gd name="T60" fmla="*/ 7420 w 9997"/>
              <a:gd name="T61" fmla="*/ 5002 h 6664"/>
              <a:gd name="T62" fmla="*/ 6399 w 9997"/>
              <a:gd name="T63" fmla="*/ 5408 h 6664"/>
              <a:gd name="T64" fmla="*/ 4998 w 9997"/>
              <a:gd name="T65" fmla="*/ 5558 h 6664"/>
              <a:gd name="T66" fmla="*/ 3597 w 9997"/>
              <a:gd name="T67" fmla="*/ 5408 h 6664"/>
              <a:gd name="T68" fmla="*/ 2577 w 9997"/>
              <a:gd name="T69" fmla="*/ 5002 h 6664"/>
              <a:gd name="T70" fmla="*/ 2221 w 9997"/>
              <a:gd name="T71" fmla="*/ 4446 h 6664"/>
              <a:gd name="T72" fmla="*/ 2299 w 9997"/>
              <a:gd name="T73" fmla="*/ 3074 h 6664"/>
              <a:gd name="T74" fmla="*/ 4791 w 9997"/>
              <a:gd name="T75" fmla="*/ 3861 h 6664"/>
              <a:gd name="T76" fmla="*/ 4999 w 9997"/>
              <a:gd name="T77" fmla="*/ 3891 h 6664"/>
              <a:gd name="T78" fmla="*/ 5208 w 9997"/>
              <a:gd name="T79" fmla="*/ 3861 h 6664"/>
              <a:gd name="T80" fmla="*/ 7697 w 9997"/>
              <a:gd name="T81" fmla="*/ 3074 h 6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997" h="6664">
                <a:moveTo>
                  <a:pt x="9997" y="1668"/>
                </a:moveTo>
                <a:cubicBezTo>
                  <a:pt x="9997" y="1734"/>
                  <a:pt x="9966" y="1779"/>
                  <a:pt x="9902" y="1803"/>
                </a:cubicBezTo>
                <a:lnTo>
                  <a:pt x="5041" y="3331"/>
                </a:lnTo>
                <a:cubicBezTo>
                  <a:pt x="5030" y="3334"/>
                  <a:pt x="5015" y="3336"/>
                  <a:pt x="4997" y="3336"/>
                </a:cubicBezTo>
                <a:cubicBezTo>
                  <a:pt x="4980" y="3336"/>
                  <a:pt x="4966" y="3334"/>
                  <a:pt x="4953" y="3331"/>
                </a:cubicBezTo>
                <a:lnTo>
                  <a:pt x="2123" y="2436"/>
                </a:lnTo>
                <a:cubicBezTo>
                  <a:pt x="2000" y="2534"/>
                  <a:pt x="1896" y="2696"/>
                  <a:pt x="1816" y="2919"/>
                </a:cubicBezTo>
                <a:cubicBezTo>
                  <a:pt x="1735" y="3143"/>
                  <a:pt x="1686" y="3402"/>
                  <a:pt x="1668" y="3694"/>
                </a:cubicBezTo>
                <a:cubicBezTo>
                  <a:pt x="1851" y="3798"/>
                  <a:pt x="1941" y="3957"/>
                  <a:pt x="1941" y="4167"/>
                </a:cubicBezTo>
                <a:cubicBezTo>
                  <a:pt x="1941" y="4367"/>
                  <a:pt x="1857" y="4522"/>
                  <a:pt x="1690" y="4631"/>
                </a:cubicBezTo>
                <a:lnTo>
                  <a:pt x="1941" y="6509"/>
                </a:lnTo>
                <a:cubicBezTo>
                  <a:pt x="1947" y="6549"/>
                  <a:pt x="1935" y="6586"/>
                  <a:pt x="1906" y="6617"/>
                </a:cubicBezTo>
                <a:cubicBezTo>
                  <a:pt x="1879" y="6648"/>
                  <a:pt x="1845" y="6664"/>
                  <a:pt x="1802" y="6664"/>
                </a:cubicBezTo>
                <a:lnTo>
                  <a:pt x="970" y="6664"/>
                </a:lnTo>
                <a:cubicBezTo>
                  <a:pt x="926" y="6664"/>
                  <a:pt x="891" y="6648"/>
                  <a:pt x="866" y="6617"/>
                </a:cubicBezTo>
                <a:cubicBezTo>
                  <a:pt x="837" y="6586"/>
                  <a:pt x="826" y="6549"/>
                  <a:pt x="831" y="6509"/>
                </a:cubicBezTo>
                <a:lnTo>
                  <a:pt x="1085" y="4630"/>
                </a:lnTo>
                <a:cubicBezTo>
                  <a:pt x="916" y="4521"/>
                  <a:pt x="833" y="4364"/>
                  <a:pt x="833" y="4167"/>
                </a:cubicBezTo>
                <a:cubicBezTo>
                  <a:pt x="833" y="3955"/>
                  <a:pt x="927" y="3794"/>
                  <a:pt x="1116" y="3685"/>
                </a:cubicBezTo>
                <a:cubicBezTo>
                  <a:pt x="1147" y="3085"/>
                  <a:pt x="1290" y="2609"/>
                  <a:pt x="1542" y="2253"/>
                </a:cubicBezTo>
                <a:lnTo>
                  <a:pt x="95" y="1803"/>
                </a:lnTo>
                <a:cubicBezTo>
                  <a:pt x="31" y="1779"/>
                  <a:pt x="0" y="1735"/>
                  <a:pt x="0" y="1668"/>
                </a:cubicBezTo>
                <a:cubicBezTo>
                  <a:pt x="0" y="1602"/>
                  <a:pt x="31" y="1557"/>
                  <a:pt x="95" y="1533"/>
                </a:cubicBezTo>
                <a:lnTo>
                  <a:pt x="4956" y="5"/>
                </a:lnTo>
                <a:cubicBezTo>
                  <a:pt x="4967" y="2"/>
                  <a:pt x="4982" y="0"/>
                  <a:pt x="5000" y="0"/>
                </a:cubicBezTo>
                <a:cubicBezTo>
                  <a:pt x="5017" y="0"/>
                  <a:pt x="5031" y="2"/>
                  <a:pt x="5043" y="5"/>
                </a:cubicBezTo>
                <a:lnTo>
                  <a:pt x="9902" y="1533"/>
                </a:lnTo>
                <a:cubicBezTo>
                  <a:pt x="9966" y="1557"/>
                  <a:pt x="9997" y="1602"/>
                  <a:pt x="9997" y="1668"/>
                </a:cubicBezTo>
                <a:close/>
                <a:moveTo>
                  <a:pt x="7697" y="3074"/>
                </a:moveTo>
                <a:lnTo>
                  <a:pt x="7776" y="4446"/>
                </a:lnTo>
                <a:cubicBezTo>
                  <a:pt x="7787" y="4646"/>
                  <a:pt x="7670" y="4830"/>
                  <a:pt x="7420" y="5002"/>
                </a:cubicBezTo>
                <a:cubicBezTo>
                  <a:pt x="7170" y="5172"/>
                  <a:pt x="6831" y="5307"/>
                  <a:pt x="6399" y="5408"/>
                </a:cubicBezTo>
                <a:cubicBezTo>
                  <a:pt x="5968" y="5508"/>
                  <a:pt x="5502" y="5558"/>
                  <a:pt x="4998" y="5558"/>
                </a:cubicBezTo>
                <a:cubicBezTo>
                  <a:pt x="4494" y="5558"/>
                  <a:pt x="4027" y="5508"/>
                  <a:pt x="3597" y="5408"/>
                </a:cubicBezTo>
                <a:cubicBezTo>
                  <a:pt x="3166" y="5308"/>
                  <a:pt x="2827" y="5174"/>
                  <a:pt x="2577" y="5002"/>
                </a:cubicBezTo>
                <a:cubicBezTo>
                  <a:pt x="2327" y="4832"/>
                  <a:pt x="2209" y="4646"/>
                  <a:pt x="2221" y="4446"/>
                </a:cubicBezTo>
                <a:lnTo>
                  <a:pt x="2299" y="3074"/>
                </a:lnTo>
                <a:lnTo>
                  <a:pt x="4791" y="3861"/>
                </a:lnTo>
                <a:cubicBezTo>
                  <a:pt x="4854" y="3882"/>
                  <a:pt x="4924" y="3891"/>
                  <a:pt x="4999" y="3891"/>
                </a:cubicBezTo>
                <a:cubicBezTo>
                  <a:pt x="5075" y="3891"/>
                  <a:pt x="5144" y="3882"/>
                  <a:pt x="5208" y="3861"/>
                </a:cubicBezTo>
                <a:lnTo>
                  <a:pt x="7697" y="3074"/>
                </a:lnTo>
                <a:close/>
              </a:path>
            </a:pathLst>
          </a:custGeom>
          <a:solidFill>
            <a:srgbClr val="2651A7">
              <a:alpha val="8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Tree>
    <p:extLst>
      <p:ext uri="{BB962C8B-B14F-4D97-AF65-F5344CB8AC3E}">
        <p14:creationId xmlns:p14="http://schemas.microsoft.com/office/powerpoint/2010/main" val="30783250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www.51pptmoban.com">
    <p:bg>
      <p:bgPr>
        <a:solidFill>
          <a:schemeClr val="bg1"/>
        </a:solidFill>
        <a:effectLst/>
      </p:bgPr>
    </p:bg>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1383C9BA-D2E2-F3AF-C35C-EB9F39484FA8}"/>
              </a:ext>
            </a:extLst>
          </p:cNvPr>
          <p:cNvSpPr/>
          <p:nvPr userDrawn="1"/>
        </p:nvSpPr>
        <p:spPr>
          <a:xfrm>
            <a:off x="323850" y="393854"/>
            <a:ext cx="11536174" cy="6060390"/>
          </a:xfrm>
          <a:custGeom>
            <a:avLst/>
            <a:gdLst>
              <a:gd name="connsiteX0" fmla="*/ 6058 w 11536174"/>
              <a:gd name="connsiteY0" fmla="*/ 0 h 6060390"/>
              <a:gd name="connsiteX1" fmla="*/ 3782196 w 11536174"/>
              <a:gd name="connsiteY1" fmla="*/ 0 h 6060390"/>
              <a:gd name="connsiteX2" fmla="*/ 3880445 w 11536174"/>
              <a:gd name="connsiteY2" fmla="*/ 354109 h 6060390"/>
              <a:gd name="connsiteX3" fmla="*/ 7655730 w 11536174"/>
              <a:gd name="connsiteY3" fmla="*/ 354109 h 6060390"/>
              <a:gd name="connsiteX4" fmla="*/ 7753979 w 11536174"/>
              <a:gd name="connsiteY4" fmla="*/ 0 h 6060390"/>
              <a:gd name="connsiteX5" fmla="*/ 11530116 w 11536174"/>
              <a:gd name="connsiteY5" fmla="*/ 0 h 6060390"/>
              <a:gd name="connsiteX6" fmla="*/ 11536174 w 11536174"/>
              <a:gd name="connsiteY6" fmla="*/ 30028 h 6060390"/>
              <a:gd name="connsiteX7" fmla="*/ 11536174 w 11536174"/>
              <a:gd name="connsiteY7" fmla="*/ 6040264 h 6060390"/>
              <a:gd name="connsiteX8" fmla="*/ 11532114 w 11536174"/>
              <a:gd name="connsiteY8" fmla="*/ 6060390 h 6060390"/>
              <a:gd name="connsiteX9" fmla="*/ 4060 w 11536174"/>
              <a:gd name="connsiteY9" fmla="*/ 6060390 h 6060390"/>
              <a:gd name="connsiteX10" fmla="*/ 0 w 11536174"/>
              <a:gd name="connsiteY10" fmla="*/ 6040264 h 6060390"/>
              <a:gd name="connsiteX11" fmla="*/ 0 w 11536174"/>
              <a:gd name="connsiteY11" fmla="*/ 30028 h 606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536174" h="6060390">
                <a:moveTo>
                  <a:pt x="6058" y="0"/>
                </a:moveTo>
                <a:lnTo>
                  <a:pt x="3782196" y="0"/>
                </a:lnTo>
                <a:lnTo>
                  <a:pt x="3880445" y="354109"/>
                </a:lnTo>
                <a:lnTo>
                  <a:pt x="7655730" y="354109"/>
                </a:lnTo>
                <a:lnTo>
                  <a:pt x="7753979" y="0"/>
                </a:lnTo>
                <a:lnTo>
                  <a:pt x="11530116" y="0"/>
                </a:lnTo>
                <a:lnTo>
                  <a:pt x="11536174" y="30028"/>
                </a:lnTo>
                <a:lnTo>
                  <a:pt x="11536174" y="6040264"/>
                </a:lnTo>
                <a:lnTo>
                  <a:pt x="11532114" y="6060390"/>
                </a:lnTo>
                <a:lnTo>
                  <a:pt x="4060" y="6060390"/>
                </a:lnTo>
                <a:lnTo>
                  <a:pt x="0" y="6040264"/>
                </a:lnTo>
                <a:lnTo>
                  <a:pt x="0" y="30028"/>
                </a:lnTo>
                <a:close/>
              </a:path>
            </a:pathLst>
          </a:custGeom>
          <a:blipFill>
            <a:blip r:embed="rId2" cstate="screen">
              <a:extLst>
                <a:ext uri="{28A0092B-C50C-407E-A947-70E740481C1C}">
                  <a14:useLocalDpi xmlns:a14="http://schemas.microsoft.com/office/drawing/2010/main"/>
                </a:ext>
              </a:extLst>
            </a:blip>
            <a:stretch>
              <a:fillRect/>
            </a:stretch>
          </a:blipFill>
          <a:ln>
            <a:solidFill>
              <a:srgbClr val="2651A7"/>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7" name="iconfont-11253-5327384" descr="D:\51PPT模板网\51pptmoban.com\图片.jpg">
            <a:extLst>
              <a:ext uri="{FF2B5EF4-FFF2-40B4-BE49-F238E27FC236}">
                <a16:creationId xmlns:a16="http://schemas.microsoft.com/office/drawing/2014/main" id="{D30ED55D-1959-3719-BB1A-05E170FDF3C6}"/>
              </a:ext>
            </a:extLst>
          </p:cNvPr>
          <p:cNvSpPr/>
          <p:nvPr userDrawn="1"/>
        </p:nvSpPr>
        <p:spPr>
          <a:xfrm>
            <a:off x="2539999" y="1412314"/>
            <a:ext cx="7112002" cy="4740858"/>
          </a:xfrm>
          <a:custGeom>
            <a:avLst/>
            <a:gdLst>
              <a:gd name="T0" fmla="*/ 9997 w 9997"/>
              <a:gd name="T1" fmla="*/ 1668 h 6664"/>
              <a:gd name="T2" fmla="*/ 9902 w 9997"/>
              <a:gd name="T3" fmla="*/ 1803 h 6664"/>
              <a:gd name="T4" fmla="*/ 5041 w 9997"/>
              <a:gd name="T5" fmla="*/ 3331 h 6664"/>
              <a:gd name="T6" fmla="*/ 4997 w 9997"/>
              <a:gd name="T7" fmla="*/ 3336 h 6664"/>
              <a:gd name="T8" fmla="*/ 4953 w 9997"/>
              <a:gd name="T9" fmla="*/ 3331 h 6664"/>
              <a:gd name="T10" fmla="*/ 2123 w 9997"/>
              <a:gd name="T11" fmla="*/ 2436 h 6664"/>
              <a:gd name="T12" fmla="*/ 1816 w 9997"/>
              <a:gd name="T13" fmla="*/ 2919 h 6664"/>
              <a:gd name="T14" fmla="*/ 1668 w 9997"/>
              <a:gd name="T15" fmla="*/ 3694 h 6664"/>
              <a:gd name="T16" fmla="*/ 1941 w 9997"/>
              <a:gd name="T17" fmla="*/ 4167 h 6664"/>
              <a:gd name="T18" fmla="*/ 1690 w 9997"/>
              <a:gd name="T19" fmla="*/ 4631 h 6664"/>
              <a:gd name="T20" fmla="*/ 1941 w 9997"/>
              <a:gd name="T21" fmla="*/ 6509 h 6664"/>
              <a:gd name="T22" fmla="*/ 1906 w 9997"/>
              <a:gd name="T23" fmla="*/ 6617 h 6664"/>
              <a:gd name="T24" fmla="*/ 1802 w 9997"/>
              <a:gd name="T25" fmla="*/ 6664 h 6664"/>
              <a:gd name="T26" fmla="*/ 970 w 9997"/>
              <a:gd name="T27" fmla="*/ 6664 h 6664"/>
              <a:gd name="T28" fmla="*/ 866 w 9997"/>
              <a:gd name="T29" fmla="*/ 6617 h 6664"/>
              <a:gd name="T30" fmla="*/ 831 w 9997"/>
              <a:gd name="T31" fmla="*/ 6509 h 6664"/>
              <a:gd name="T32" fmla="*/ 1085 w 9997"/>
              <a:gd name="T33" fmla="*/ 4630 h 6664"/>
              <a:gd name="T34" fmla="*/ 833 w 9997"/>
              <a:gd name="T35" fmla="*/ 4167 h 6664"/>
              <a:gd name="T36" fmla="*/ 1116 w 9997"/>
              <a:gd name="T37" fmla="*/ 3685 h 6664"/>
              <a:gd name="T38" fmla="*/ 1542 w 9997"/>
              <a:gd name="T39" fmla="*/ 2253 h 6664"/>
              <a:gd name="T40" fmla="*/ 95 w 9997"/>
              <a:gd name="T41" fmla="*/ 1803 h 6664"/>
              <a:gd name="T42" fmla="*/ 0 w 9997"/>
              <a:gd name="T43" fmla="*/ 1668 h 6664"/>
              <a:gd name="T44" fmla="*/ 95 w 9997"/>
              <a:gd name="T45" fmla="*/ 1533 h 6664"/>
              <a:gd name="T46" fmla="*/ 4956 w 9997"/>
              <a:gd name="T47" fmla="*/ 5 h 6664"/>
              <a:gd name="T48" fmla="*/ 5000 w 9997"/>
              <a:gd name="T49" fmla="*/ 0 h 6664"/>
              <a:gd name="T50" fmla="*/ 5043 w 9997"/>
              <a:gd name="T51" fmla="*/ 5 h 6664"/>
              <a:gd name="T52" fmla="*/ 9902 w 9997"/>
              <a:gd name="T53" fmla="*/ 1533 h 6664"/>
              <a:gd name="T54" fmla="*/ 9997 w 9997"/>
              <a:gd name="T55" fmla="*/ 1668 h 6664"/>
              <a:gd name="T56" fmla="*/ 7697 w 9997"/>
              <a:gd name="T57" fmla="*/ 3074 h 6664"/>
              <a:gd name="T58" fmla="*/ 7776 w 9997"/>
              <a:gd name="T59" fmla="*/ 4446 h 6664"/>
              <a:gd name="T60" fmla="*/ 7420 w 9997"/>
              <a:gd name="T61" fmla="*/ 5002 h 6664"/>
              <a:gd name="T62" fmla="*/ 6399 w 9997"/>
              <a:gd name="T63" fmla="*/ 5408 h 6664"/>
              <a:gd name="T64" fmla="*/ 4998 w 9997"/>
              <a:gd name="T65" fmla="*/ 5558 h 6664"/>
              <a:gd name="T66" fmla="*/ 3597 w 9997"/>
              <a:gd name="T67" fmla="*/ 5408 h 6664"/>
              <a:gd name="T68" fmla="*/ 2577 w 9997"/>
              <a:gd name="T69" fmla="*/ 5002 h 6664"/>
              <a:gd name="T70" fmla="*/ 2221 w 9997"/>
              <a:gd name="T71" fmla="*/ 4446 h 6664"/>
              <a:gd name="T72" fmla="*/ 2299 w 9997"/>
              <a:gd name="T73" fmla="*/ 3074 h 6664"/>
              <a:gd name="T74" fmla="*/ 4791 w 9997"/>
              <a:gd name="T75" fmla="*/ 3861 h 6664"/>
              <a:gd name="T76" fmla="*/ 4999 w 9997"/>
              <a:gd name="T77" fmla="*/ 3891 h 6664"/>
              <a:gd name="T78" fmla="*/ 5208 w 9997"/>
              <a:gd name="T79" fmla="*/ 3861 h 6664"/>
              <a:gd name="T80" fmla="*/ 7697 w 9997"/>
              <a:gd name="T81" fmla="*/ 3074 h 6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997" h="6664">
                <a:moveTo>
                  <a:pt x="9997" y="1668"/>
                </a:moveTo>
                <a:cubicBezTo>
                  <a:pt x="9997" y="1734"/>
                  <a:pt x="9966" y="1779"/>
                  <a:pt x="9902" y="1803"/>
                </a:cubicBezTo>
                <a:lnTo>
                  <a:pt x="5041" y="3331"/>
                </a:lnTo>
                <a:cubicBezTo>
                  <a:pt x="5030" y="3334"/>
                  <a:pt x="5015" y="3336"/>
                  <a:pt x="4997" y="3336"/>
                </a:cubicBezTo>
                <a:cubicBezTo>
                  <a:pt x="4980" y="3336"/>
                  <a:pt x="4966" y="3334"/>
                  <a:pt x="4953" y="3331"/>
                </a:cubicBezTo>
                <a:lnTo>
                  <a:pt x="2123" y="2436"/>
                </a:lnTo>
                <a:cubicBezTo>
                  <a:pt x="2000" y="2534"/>
                  <a:pt x="1896" y="2696"/>
                  <a:pt x="1816" y="2919"/>
                </a:cubicBezTo>
                <a:cubicBezTo>
                  <a:pt x="1735" y="3143"/>
                  <a:pt x="1686" y="3402"/>
                  <a:pt x="1668" y="3694"/>
                </a:cubicBezTo>
                <a:cubicBezTo>
                  <a:pt x="1851" y="3798"/>
                  <a:pt x="1941" y="3957"/>
                  <a:pt x="1941" y="4167"/>
                </a:cubicBezTo>
                <a:cubicBezTo>
                  <a:pt x="1941" y="4367"/>
                  <a:pt x="1857" y="4522"/>
                  <a:pt x="1690" y="4631"/>
                </a:cubicBezTo>
                <a:lnTo>
                  <a:pt x="1941" y="6509"/>
                </a:lnTo>
                <a:cubicBezTo>
                  <a:pt x="1947" y="6549"/>
                  <a:pt x="1935" y="6586"/>
                  <a:pt x="1906" y="6617"/>
                </a:cubicBezTo>
                <a:cubicBezTo>
                  <a:pt x="1879" y="6648"/>
                  <a:pt x="1845" y="6664"/>
                  <a:pt x="1802" y="6664"/>
                </a:cubicBezTo>
                <a:lnTo>
                  <a:pt x="970" y="6664"/>
                </a:lnTo>
                <a:cubicBezTo>
                  <a:pt x="926" y="6664"/>
                  <a:pt x="891" y="6648"/>
                  <a:pt x="866" y="6617"/>
                </a:cubicBezTo>
                <a:cubicBezTo>
                  <a:pt x="837" y="6586"/>
                  <a:pt x="826" y="6549"/>
                  <a:pt x="831" y="6509"/>
                </a:cubicBezTo>
                <a:lnTo>
                  <a:pt x="1085" y="4630"/>
                </a:lnTo>
                <a:cubicBezTo>
                  <a:pt x="916" y="4521"/>
                  <a:pt x="833" y="4364"/>
                  <a:pt x="833" y="4167"/>
                </a:cubicBezTo>
                <a:cubicBezTo>
                  <a:pt x="833" y="3955"/>
                  <a:pt x="927" y="3794"/>
                  <a:pt x="1116" y="3685"/>
                </a:cubicBezTo>
                <a:cubicBezTo>
                  <a:pt x="1147" y="3085"/>
                  <a:pt x="1290" y="2609"/>
                  <a:pt x="1542" y="2253"/>
                </a:cubicBezTo>
                <a:lnTo>
                  <a:pt x="95" y="1803"/>
                </a:lnTo>
                <a:cubicBezTo>
                  <a:pt x="31" y="1779"/>
                  <a:pt x="0" y="1735"/>
                  <a:pt x="0" y="1668"/>
                </a:cubicBezTo>
                <a:cubicBezTo>
                  <a:pt x="0" y="1602"/>
                  <a:pt x="31" y="1557"/>
                  <a:pt x="95" y="1533"/>
                </a:cubicBezTo>
                <a:lnTo>
                  <a:pt x="4956" y="5"/>
                </a:lnTo>
                <a:cubicBezTo>
                  <a:pt x="4967" y="2"/>
                  <a:pt x="4982" y="0"/>
                  <a:pt x="5000" y="0"/>
                </a:cubicBezTo>
                <a:cubicBezTo>
                  <a:pt x="5017" y="0"/>
                  <a:pt x="5031" y="2"/>
                  <a:pt x="5043" y="5"/>
                </a:cubicBezTo>
                <a:lnTo>
                  <a:pt x="9902" y="1533"/>
                </a:lnTo>
                <a:cubicBezTo>
                  <a:pt x="9966" y="1557"/>
                  <a:pt x="9997" y="1602"/>
                  <a:pt x="9997" y="1668"/>
                </a:cubicBezTo>
                <a:close/>
                <a:moveTo>
                  <a:pt x="7697" y="3074"/>
                </a:moveTo>
                <a:lnTo>
                  <a:pt x="7776" y="4446"/>
                </a:lnTo>
                <a:cubicBezTo>
                  <a:pt x="7787" y="4646"/>
                  <a:pt x="7670" y="4830"/>
                  <a:pt x="7420" y="5002"/>
                </a:cubicBezTo>
                <a:cubicBezTo>
                  <a:pt x="7170" y="5172"/>
                  <a:pt x="6831" y="5307"/>
                  <a:pt x="6399" y="5408"/>
                </a:cubicBezTo>
                <a:cubicBezTo>
                  <a:pt x="5968" y="5508"/>
                  <a:pt x="5502" y="5558"/>
                  <a:pt x="4998" y="5558"/>
                </a:cubicBezTo>
                <a:cubicBezTo>
                  <a:pt x="4494" y="5558"/>
                  <a:pt x="4027" y="5508"/>
                  <a:pt x="3597" y="5408"/>
                </a:cubicBezTo>
                <a:cubicBezTo>
                  <a:pt x="3166" y="5308"/>
                  <a:pt x="2827" y="5174"/>
                  <a:pt x="2577" y="5002"/>
                </a:cubicBezTo>
                <a:cubicBezTo>
                  <a:pt x="2327" y="4832"/>
                  <a:pt x="2209" y="4646"/>
                  <a:pt x="2221" y="4446"/>
                </a:cubicBezTo>
                <a:lnTo>
                  <a:pt x="2299" y="3074"/>
                </a:lnTo>
                <a:lnTo>
                  <a:pt x="4791" y="3861"/>
                </a:lnTo>
                <a:cubicBezTo>
                  <a:pt x="4854" y="3882"/>
                  <a:pt x="4924" y="3891"/>
                  <a:pt x="4999" y="3891"/>
                </a:cubicBezTo>
                <a:cubicBezTo>
                  <a:pt x="5075" y="3891"/>
                  <a:pt x="5144" y="3882"/>
                  <a:pt x="5208" y="3861"/>
                </a:cubicBezTo>
                <a:lnTo>
                  <a:pt x="7697" y="3074"/>
                </a:lnTo>
                <a:close/>
              </a:path>
            </a:pathLst>
          </a:custGeom>
          <a:solidFill>
            <a:srgbClr val="2651A7">
              <a:alpha val="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cs typeface="+mn-ea"/>
              <a:sym typeface="+mn-lt"/>
            </a:endParaRPr>
          </a:p>
        </p:txBody>
      </p:sp>
      <p:sp>
        <p:nvSpPr>
          <p:cNvPr id="71" name="任意多边形: 形状 70">
            <a:extLst>
              <a:ext uri="{FF2B5EF4-FFF2-40B4-BE49-F238E27FC236}">
                <a16:creationId xmlns:a16="http://schemas.microsoft.com/office/drawing/2014/main" id="{59959D92-8BAC-F798-576B-12A7F066DA1F}"/>
              </a:ext>
            </a:extLst>
          </p:cNvPr>
          <p:cNvSpPr/>
          <p:nvPr userDrawn="1"/>
        </p:nvSpPr>
        <p:spPr>
          <a:xfrm>
            <a:off x="329912" y="281028"/>
            <a:ext cx="3778798" cy="112827"/>
          </a:xfrm>
          <a:custGeom>
            <a:avLst/>
            <a:gdLst>
              <a:gd name="connsiteX0" fmla="*/ 136793 w 3778798"/>
              <a:gd name="connsiteY0" fmla="*/ 0 h 112827"/>
              <a:gd name="connsiteX1" fmla="*/ 3747471 w 3778798"/>
              <a:gd name="connsiteY1" fmla="*/ 0 h 112827"/>
              <a:gd name="connsiteX2" fmla="*/ 3778798 w 3778798"/>
              <a:gd name="connsiteY2" fmla="*/ 112827 h 112827"/>
              <a:gd name="connsiteX3" fmla="*/ 0 w 3778798"/>
              <a:gd name="connsiteY3" fmla="*/ 112827 h 112827"/>
              <a:gd name="connsiteX4" fmla="*/ 5164 w 3778798"/>
              <a:gd name="connsiteY4" fmla="*/ 87249 h 112827"/>
              <a:gd name="connsiteX5" fmla="*/ 136793 w 3778798"/>
              <a:gd name="connsiteY5" fmla="*/ 0 h 11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8798" h="112827">
                <a:moveTo>
                  <a:pt x="136793" y="0"/>
                </a:moveTo>
                <a:lnTo>
                  <a:pt x="3747471" y="0"/>
                </a:lnTo>
                <a:lnTo>
                  <a:pt x="3778798" y="112827"/>
                </a:lnTo>
                <a:lnTo>
                  <a:pt x="0" y="112827"/>
                </a:lnTo>
                <a:lnTo>
                  <a:pt x="5164" y="87249"/>
                </a:lnTo>
                <a:cubicBezTo>
                  <a:pt x="26851" y="35976"/>
                  <a:pt x="77620" y="0"/>
                  <a:pt x="136793" y="0"/>
                </a:cubicBezTo>
                <a:close/>
              </a:path>
            </a:pathLst>
          </a:custGeom>
          <a:solidFill>
            <a:srgbClr val="2651A7"/>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 name="任意多边形: 形状 69">
            <a:extLst>
              <a:ext uri="{FF2B5EF4-FFF2-40B4-BE49-F238E27FC236}">
                <a16:creationId xmlns:a16="http://schemas.microsoft.com/office/drawing/2014/main" id="{F9F64209-29C4-2369-35B7-689EB74D8546}"/>
              </a:ext>
            </a:extLst>
          </p:cNvPr>
          <p:cNvSpPr/>
          <p:nvPr userDrawn="1"/>
        </p:nvSpPr>
        <p:spPr>
          <a:xfrm>
            <a:off x="8081478" y="281028"/>
            <a:ext cx="3778797" cy="112827"/>
          </a:xfrm>
          <a:custGeom>
            <a:avLst/>
            <a:gdLst>
              <a:gd name="connsiteX0" fmla="*/ 31326 w 3778797"/>
              <a:gd name="connsiteY0" fmla="*/ 0 h 112827"/>
              <a:gd name="connsiteX1" fmla="*/ 3642004 w 3778797"/>
              <a:gd name="connsiteY1" fmla="*/ 0 h 112827"/>
              <a:gd name="connsiteX2" fmla="*/ 3773633 w 3778797"/>
              <a:gd name="connsiteY2" fmla="*/ 87249 h 112827"/>
              <a:gd name="connsiteX3" fmla="*/ 3778797 w 3778797"/>
              <a:gd name="connsiteY3" fmla="*/ 112827 h 112827"/>
              <a:gd name="connsiteX4" fmla="*/ 0 w 3778797"/>
              <a:gd name="connsiteY4" fmla="*/ 112827 h 112827"/>
              <a:gd name="connsiteX5" fmla="*/ 31326 w 3778797"/>
              <a:gd name="connsiteY5" fmla="*/ 0 h 11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8797" h="112827">
                <a:moveTo>
                  <a:pt x="31326" y="0"/>
                </a:moveTo>
                <a:lnTo>
                  <a:pt x="3642004" y="0"/>
                </a:lnTo>
                <a:cubicBezTo>
                  <a:pt x="3701177" y="0"/>
                  <a:pt x="3751946" y="35976"/>
                  <a:pt x="3773633" y="87249"/>
                </a:cubicBezTo>
                <a:lnTo>
                  <a:pt x="3778797" y="112827"/>
                </a:lnTo>
                <a:lnTo>
                  <a:pt x="0" y="112827"/>
                </a:lnTo>
                <a:lnTo>
                  <a:pt x="31326" y="0"/>
                </a:lnTo>
                <a:close/>
              </a:path>
            </a:pathLst>
          </a:custGeom>
          <a:solidFill>
            <a:srgbClr val="2651A7"/>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任意多边形: 形状 74">
            <a:extLst>
              <a:ext uri="{FF2B5EF4-FFF2-40B4-BE49-F238E27FC236}">
                <a16:creationId xmlns:a16="http://schemas.microsoft.com/office/drawing/2014/main" id="{8A4537F9-0BD5-E243-B7D3-AB46E1B6ACB0}"/>
              </a:ext>
            </a:extLst>
          </p:cNvPr>
          <p:cNvSpPr/>
          <p:nvPr userDrawn="1"/>
        </p:nvSpPr>
        <p:spPr>
          <a:xfrm>
            <a:off x="327913" y="6454244"/>
            <a:ext cx="11536174" cy="122729"/>
          </a:xfrm>
          <a:custGeom>
            <a:avLst/>
            <a:gdLst>
              <a:gd name="connsiteX0" fmla="*/ 0 w 11536174"/>
              <a:gd name="connsiteY0" fmla="*/ 0 h 122729"/>
              <a:gd name="connsiteX1" fmla="*/ 11536174 w 11536174"/>
              <a:gd name="connsiteY1" fmla="*/ 0 h 122729"/>
              <a:gd name="connsiteX2" fmla="*/ 11529011 w 11536174"/>
              <a:gd name="connsiteY2" fmla="*/ 35480 h 122729"/>
              <a:gd name="connsiteX3" fmla="*/ 11397382 w 11536174"/>
              <a:gd name="connsiteY3" fmla="*/ 122729 h 122729"/>
              <a:gd name="connsiteX4" fmla="*/ 138792 w 11536174"/>
              <a:gd name="connsiteY4" fmla="*/ 122729 h 122729"/>
              <a:gd name="connsiteX5" fmla="*/ 7163 w 11536174"/>
              <a:gd name="connsiteY5" fmla="*/ 35480 h 122729"/>
              <a:gd name="connsiteX6" fmla="*/ 0 w 11536174"/>
              <a:gd name="connsiteY6" fmla="*/ 0 h 12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36174" h="122729">
                <a:moveTo>
                  <a:pt x="0" y="0"/>
                </a:moveTo>
                <a:lnTo>
                  <a:pt x="11536174" y="0"/>
                </a:lnTo>
                <a:lnTo>
                  <a:pt x="11529011" y="35480"/>
                </a:lnTo>
                <a:cubicBezTo>
                  <a:pt x="11507324" y="86753"/>
                  <a:pt x="11456555" y="122729"/>
                  <a:pt x="11397382" y="122729"/>
                </a:cubicBezTo>
                <a:lnTo>
                  <a:pt x="138792" y="122729"/>
                </a:lnTo>
                <a:cubicBezTo>
                  <a:pt x="79619" y="122729"/>
                  <a:pt x="28850" y="86753"/>
                  <a:pt x="7163" y="35480"/>
                </a:cubicBezTo>
                <a:lnTo>
                  <a:pt x="0" y="0"/>
                </a:lnTo>
                <a:close/>
              </a:path>
            </a:pathLst>
          </a:custGeom>
          <a:solidFill>
            <a:srgbClr val="2651A7"/>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4" name="组合 3">
            <a:extLst>
              <a:ext uri="{FF2B5EF4-FFF2-40B4-BE49-F238E27FC236}">
                <a16:creationId xmlns:a16="http://schemas.microsoft.com/office/drawing/2014/main" id="{86EB61BD-6A1A-C56E-D4D3-07CCBA7966CF}"/>
              </a:ext>
            </a:extLst>
          </p:cNvPr>
          <p:cNvGrpSpPr/>
          <p:nvPr userDrawn="1"/>
        </p:nvGrpSpPr>
        <p:grpSpPr>
          <a:xfrm>
            <a:off x="11008477" y="5375148"/>
            <a:ext cx="1069223" cy="919103"/>
            <a:chOff x="11008477" y="5375148"/>
            <a:chExt cx="1069223" cy="919103"/>
          </a:xfrm>
        </p:grpSpPr>
        <p:sp>
          <p:nvSpPr>
            <p:cNvPr id="93" name="任意多边形: 形状 92">
              <a:extLst>
                <a:ext uri="{FF2B5EF4-FFF2-40B4-BE49-F238E27FC236}">
                  <a16:creationId xmlns:a16="http://schemas.microsoft.com/office/drawing/2014/main" id="{C5492EB2-470A-ACF7-1550-8287D30614D0}"/>
                </a:ext>
              </a:extLst>
            </p:cNvPr>
            <p:cNvSpPr/>
            <p:nvPr/>
          </p:nvSpPr>
          <p:spPr>
            <a:xfrm>
              <a:off x="11188824" y="5375148"/>
              <a:ext cx="888876" cy="766687"/>
            </a:xfrm>
            <a:custGeom>
              <a:avLst/>
              <a:gdLst>
                <a:gd name="connsiteX0" fmla="*/ 4442007 w 4574290"/>
                <a:gd name="connsiteY0" fmla="*/ 2439 h 3945491"/>
                <a:gd name="connsiteX1" fmla="*/ 1287517 w 4574290"/>
                <a:gd name="connsiteY1" fmla="*/ 2362068 h 3945491"/>
                <a:gd name="connsiteX2" fmla="*/ 1252709 w 4574290"/>
                <a:gd name="connsiteY2" fmla="*/ 2019472 h 3945491"/>
                <a:gd name="connsiteX3" fmla="*/ 855526 w 4574290"/>
                <a:gd name="connsiteY3" fmla="*/ 2737286 h 3945491"/>
                <a:gd name="connsiteX4" fmla="*/ 745617 w 4574290"/>
                <a:gd name="connsiteY4" fmla="*/ 2554101 h 3945491"/>
                <a:gd name="connsiteX5" fmla="*/ 448361 w 4574290"/>
                <a:gd name="connsiteY5" fmla="*/ 3134517 h 3945491"/>
                <a:gd name="connsiteX6" fmla="*/ 203911 w 4574290"/>
                <a:gd name="connsiteY6" fmla="*/ 3343581 h 3945491"/>
                <a:gd name="connsiteX7" fmla="*/ 51378 w 4574290"/>
                <a:gd name="connsiteY7" fmla="*/ 3647152 h 3945491"/>
                <a:gd name="connsiteX8" fmla="*/ 104 w 4574290"/>
                <a:gd name="connsiteY8" fmla="*/ 3855864 h 3945491"/>
                <a:gd name="connsiteX9" fmla="*/ 66868 w 4574290"/>
                <a:gd name="connsiteY9" fmla="*/ 3944168 h 3945491"/>
                <a:gd name="connsiteX10" fmla="*/ 261493 w 4574290"/>
                <a:gd name="connsiteY10" fmla="*/ 3894821 h 3945491"/>
                <a:gd name="connsiteX11" fmla="*/ 543604 w 4574290"/>
                <a:gd name="connsiteY11" fmla="*/ 3753622 h 3945491"/>
                <a:gd name="connsiteX12" fmla="*/ 992451 w 4574290"/>
                <a:gd name="connsiteY12" fmla="*/ 3500229 h 3945491"/>
                <a:gd name="connsiteX13" fmla="*/ 883151 w 4574290"/>
                <a:gd name="connsiteY13" fmla="*/ 3374899 h 3945491"/>
                <a:gd name="connsiteX14" fmla="*/ 1903184 w 4574290"/>
                <a:gd name="connsiteY14" fmla="*/ 2836098 h 3945491"/>
                <a:gd name="connsiteX15" fmla="*/ 1510992 w 4574290"/>
                <a:gd name="connsiteY15" fmla="*/ 2838850 h 3945491"/>
                <a:gd name="connsiteX16" fmla="*/ 2905452 w 4574290"/>
                <a:gd name="connsiteY16" fmla="*/ 1955597 h 3945491"/>
                <a:gd name="connsiteX17" fmla="*/ 3358909 w 4574290"/>
                <a:gd name="connsiteY17" fmla="*/ 1535992 h 3945491"/>
                <a:gd name="connsiteX18" fmla="*/ 4441901 w 4574290"/>
                <a:gd name="connsiteY18" fmla="*/ 2467 h 394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74290" h="3945491">
                  <a:moveTo>
                    <a:pt x="4442007" y="2439"/>
                  </a:moveTo>
                  <a:cubicBezTo>
                    <a:pt x="4091668" y="-49776"/>
                    <a:pt x="1971793" y="736302"/>
                    <a:pt x="1287517" y="2362068"/>
                  </a:cubicBezTo>
                  <a:cubicBezTo>
                    <a:pt x="1150795" y="2485245"/>
                    <a:pt x="1438565" y="1799159"/>
                    <a:pt x="1252709" y="2019472"/>
                  </a:cubicBezTo>
                  <a:cubicBezTo>
                    <a:pt x="1128608" y="2166586"/>
                    <a:pt x="980685" y="2592163"/>
                    <a:pt x="855526" y="2737286"/>
                  </a:cubicBezTo>
                  <a:cubicBezTo>
                    <a:pt x="730368" y="2882409"/>
                    <a:pt x="1065086" y="1964046"/>
                    <a:pt x="745617" y="2554101"/>
                  </a:cubicBezTo>
                  <a:cubicBezTo>
                    <a:pt x="659314" y="2713512"/>
                    <a:pt x="539582" y="3001519"/>
                    <a:pt x="448361" y="3134517"/>
                  </a:cubicBezTo>
                  <a:cubicBezTo>
                    <a:pt x="357140" y="3267514"/>
                    <a:pt x="597370" y="2343399"/>
                    <a:pt x="203911" y="3343581"/>
                  </a:cubicBezTo>
                  <a:cubicBezTo>
                    <a:pt x="155665" y="3466225"/>
                    <a:pt x="86278" y="3560351"/>
                    <a:pt x="51378" y="3647152"/>
                  </a:cubicBezTo>
                  <a:cubicBezTo>
                    <a:pt x="16478" y="3733953"/>
                    <a:pt x="-1545" y="3804943"/>
                    <a:pt x="104" y="3855864"/>
                  </a:cubicBezTo>
                  <a:cubicBezTo>
                    <a:pt x="1753" y="3906784"/>
                    <a:pt x="23075" y="3937641"/>
                    <a:pt x="66868" y="3944168"/>
                  </a:cubicBezTo>
                  <a:cubicBezTo>
                    <a:pt x="110661" y="3950696"/>
                    <a:pt x="176920" y="3932894"/>
                    <a:pt x="261493" y="3894821"/>
                  </a:cubicBezTo>
                  <a:cubicBezTo>
                    <a:pt x="346065" y="3856748"/>
                    <a:pt x="774776" y="3773282"/>
                    <a:pt x="543604" y="3753622"/>
                  </a:cubicBezTo>
                  <a:cubicBezTo>
                    <a:pt x="334607" y="3735853"/>
                    <a:pt x="840279" y="3585992"/>
                    <a:pt x="992451" y="3500229"/>
                  </a:cubicBezTo>
                  <a:cubicBezTo>
                    <a:pt x="1267590" y="3345172"/>
                    <a:pt x="726246" y="3498107"/>
                    <a:pt x="883151" y="3374899"/>
                  </a:cubicBezTo>
                  <a:cubicBezTo>
                    <a:pt x="1040057" y="3251691"/>
                    <a:pt x="1717360" y="2940006"/>
                    <a:pt x="1903184" y="2836098"/>
                  </a:cubicBezTo>
                  <a:cubicBezTo>
                    <a:pt x="2424925" y="2544376"/>
                    <a:pt x="1322416" y="2941816"/>
                    <a:pt x="1510992" y="2838850"/>
                  </a:cubicBezTo>
                  <a:cubicBezTo>
                    <a:pt x="1793599" y="2684545"/>
                    <a:pt x="2751242" y="2090957"/>
                    <a:pt x="2905452" y="1955597"/>
                  </a:cubicBezTo>
                  <a:cubicBezTo>
                    <a:pt x="3059661" y="1820237"/>
                    <a:pt x="3222187" y="1659169"/>
                    <a:pt x="3358909" y="1535992"/>
                  </a:cubicBezTo>
                  <a:cubicBezTo>
                    <a:pt x="4452665" y="550536"/>
                    <a:pt x="4792231" y="54664"/>
                    <a:pt x="4441901" y="2467"/>
                  </a:cubicBezTo>
                  <a:close/>
                </a:path>
              </a:pathLst>
            </a:custGeom>
            <a:solidFill>
              <a:schemeClr val="bg1"/>
            </a:solidFill>
            <a:ln w="12700" cap="rnd">
              <a:solidFill>
                <a:srgbClr val="2651A7"/>
              </a:solidFill>
              <a:prstDash val="solid"/>
              <a:miter/>
            </a:ln>
          </p:spPr>
          <p:txBody>
            <a:bodyPr rtlCol="0" anchor="ctr"/>
            <a:lstStyle/>
            <a:p>
              <a:endParaRPr lang="zh-CN" altLang="en-US"/>
            </a:p>
          </p:txBody>
        </p:sp>
        <p:sp>
          <p:nvSpPr>
            <p:cNvPr id="94" name="任意多边形: 形状 93">
              <a:extLst>
                <a:ext uri="{FF2B5EF4-FFF2-40B4-BE49-F238E27FC236}">
                  <a16:creationId xmlns:a16="http://schemas.microsoft.com/office/drawing/2014/main" id="{DCEDEF14-54A8-7608-3BA5-099FC797339A}"/>
                </a:ext>
              </a:extLst>
            </p:cNvPr>
            <p:cNvSpPr/>
            <p:nvPr/>
          </p:nvSpPr>
          <p:spPr>
            <a:xfrm>
              <a:off x="11008477" y="5526431"/>
              <a:ext cx="850173" cy="765957"/>
            </a:xfrm>
            <a:custGeom>
              <a:avLst/>
              <a:gdLst>
                <a:gd name="connsiteX0" fmla="*/ 4375119 w 4375118"/>
                <a:gd name="connsiteY0" fmla="*/ 0 h 3941730"/>
                <a:gd name="connsiteX1" fmla="*/ 2304384 w 4375118"/>
                <a:gd name="connsiteY1" fmla="*/ 1663160 h 3941730"/>
                <a:gd name="connsiteX2" fmla="*/ 0 w 4375118"/>
                <a:gd name="connsiteY2" fmla="*/ 3941731 h 3941730"/>
                <a:gd name="connsiteX3" fmla="*/ 3051429 w 4375118"/>
                <a:gd name="connsiteY3" fmla="*/ 1239393 h 3941730"/>
                <a:gd name="connsiteX4" fmla="*/ 4375119 w 4375118"/>
                <a:gd name="connsiteY4" fmla="*/ 0 h 3941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5118" h="3941730">
                  <a:moveTo>
                    <a:pt x="4375119" y="0"/>
                  </a:moveTo>
                  <a:cubicBezTo>
                    <a:pt x="4141813" y="86005"/>
                    <a:pt x="3398139" y="677713"/>
                    <a:pt x="2304384" y="1663160"/>
                  </a:cubicBezTo>
                  <a:cubicBezTo>
                    <a:pt x="1210628" y="2648607"/>
                    <a:pt x="392716" y="3483483"/>
                    <a:pt x="0" y="3941731"/>
                  </a:cubicBezTo>
                  <a:cubicBezTo>
                    <a:pt x="515293" y="3678669"/>
                    <a:pt x="1957673" y="2224850"/>
                    <a:pt x="3051429" y="1239393"/>
                  </a:cubicBezTo>
                  <a:cubicBezTo>
                    <a:pt x="4145185" y="253936"/>
                    <a:pt x="4253294" y="167164"/>
                    <a:pt x="4375119" y="0"/>
                  </a:cubicBezTo>
                  <a:close/>
                </a:path>
              </a:pathLst>
            </a:custGeom>
            <a:solidFill>
              <a:schemeClr val="bg1"/>
            </a:solidFill>
            <a:ln w="25400" cap="rnd">
              <a:solidFill>
                <a:srgbClr val="2651A7"/>
              </a:solidFill>
              <a:prstDash val="solid"/>
              <a:miter/>
            </a:ln>
          </p:spPr>
          <p:txBody>
            <a:bodyPr rtlCol="0" anchor="ctr"/>
            <a:lstStyle/>
            <a:p>
              <a:endParaRPr lang="zh-CN" altLang="en-US"/>
            </a:p>
          </p:txBody>
        </p:sp>
        <p:sp>
          <p:nvSpPr>
            <p:cNvPr id="95" name="任意多边形: 形状 94">
              <a:extLst>
                <a:ext uri="{FF2B5EF4-FFF2-40B4-BE49-F238E27FC236}">
                  <a16:creationId xmlns:a16="http://schemas.microsoft.com/office/drawing/2014/main" id="{1CA8EF81-F92B-2176-5E04-748B12C1C983}"/>
                </a:ext>
              </a:extLst>
            </p:cNvPr>
            <p:cNvSpPr/>
            <p:nvPr/>
          </p:nvSpPr>
          <p:spPr>
            <a:xfrm>
              <a:off x="11037823" y="6187853"/>
              <a:ext cx="778541" cy="106398"/>
            </a:xfrm>
            <a:custGeom>
              <a:avLst/>
              <a:gdLst>
                <a:gd name="connsiteX0" fmla="*/ 0 w 4006491"/>
                <a:gd name="connsiteY0" fmla="*/ 446514 h 547541"/>
                <a:gd name="connsiteX1" fmla="*/ 2038541 w 4006491"/>
                <a:gd name="connsiteY1" fmla="*/ 63018 h 547541"/>
                <a:gd name="connsiteX2" fmla="*/ 2270655 w 4006491"/>
                <a:gd name="connsiteY2" fmla="*/ 476794 h 547541"/>
                <a:gd name="connsiteX3" fmla="*/ 4006491 w 4006491"/>
                <a:gd name="connsiteY3" fmla="*/ 274949 h 547541"/>
              </a:gdLst>
              <a:ahLst/>
              <a:cxnLst>
                <a:cxn ang="0">
                  <a:pos x="connsiteX0" y="connsiteY0"/>
                </a:cxn>
                <a:cxn ang="0">
                  <a:pos x="connsiteX1" y="connsiteY1"/>
                </a:cxn>
                <a:cxn ang="0">
                  <a:pos x="connsiteX2" y="connsiteY2"/>
                </a:cxn>
                <a:cxn ang="0">
                  <a:pos x="connsiteX3" y="connsiteY3"/>
                </a:cxn>
              </a:cxnLst>
              <a:rect l="l" t="t" r="r" b="b"/>
              <a:pathLst>
                <a:path w="4006491" h="547541">
                  <a:moveTo>
                    <a:pt x="0" y="446514"/>
                  </a:moveTo>
                  <a:cubicBezTo>
                    <a:pt x="0" y="446514"/>
                    <a:pt x="1474756" y="-200253"/>
                    <a:pt x="2038541" y="63018"/>
                  </a:cubicBezTo>
                  <a:cubicBezTo>
                    <a:pt x="2167509" y="123230"/>
                    <a:pt x="2143887" y="412090"/>
                    <a:pt x="2270655" y="476794"/>
                  </a:cubicBezTo>
                  <a:cubicBezTo>
                    <a:pt x="2737609" y="715109"/>
                    <a:pt x="4006491" y="274949"/>
                    <a:pt x="4006491" y="274949"/>
                  </a:cubicBezTo>
                </a:path>
              </a:pathLst>
            </a:custGeom>
            <a:solidFill>
              <a:schemeClr val="bg1"/>
            </a:solidFill>
            <a:ln w="25400" cap="flat">
              <a:gradFill flip="none" rotWithShape="1">
                <a:gsLst>
                  <a:gs pos="67000">
                    <a:srgbClr val="2651A7">
                      <a:alpha val="27000"/>
                    </a:srgbClr>
                  </a:gs>
                  <a:gs pos="100000">
                    <a:schemeClr val="accent1">
                      <a:lumMod val="30000"/>
                      <a:lumOff val="70000"/>
                      <a:alpha val="0"/>
                    </a:schemeClr>
                  </a:gs>
                </a:gsLst>
                <a:lin ang="0" scaled="1"/>
                <a:tileRect/>
              </a:gradFill>
              <a:prstDash val="solid"/>
              <a:miter/>
            </a:ln>
          </p:spPr>
          <p:txBody>
            <a:bodyPr rtlCol="0" anchor="ctr"/>
            <a:lstStyle/>
            <a:p>
              <a:endParaRPr lang="zh-CN" altLang="en-US"/>
            </a:p>
          </p:txBody>
        </p:sp>
      </p:grpSp>
      <p:grpSp>
        <p:nvGrpSpPr>
          <p:cNvPr id="106" name="组合 105">
            <a:extLst>
              <a:ext uri="{FF2B5EF4-FFF2-40B4-BE49-F238E27FC236}">
                <a16:creationId xmlns:a16="http://schemas.microsoft.com/office/drawing/2014/main" id="{7C5A5529-32EF-2CB0-506A-9DE210EF800C}"/>
              </a:ext>
            </a:extLst>
          </p:cNvPr>
          <p:cNvGrpSpPr/>
          <p:nvPr userDrawn="1"/>
        </p:nvGrpSpPr>
        <p:grpSpPr>
          <a:xfrm>
            <a:off x="559611" y="645569"/>
            <a:ext cx="561441" cy="520612"/>
            <a:chOff x="539466" y="625423"/>
            <a:chExt cx="1089618" cy="1010380"/>
          </a:xfrm>
        </p:grpSpPr>
        <p:sp>
          <p:nvSpPr>
            <p:cNvPr id="97" name="椭圆 96">
              <a:extLst>
                <a:ext uri="{FF2B5EF4-FFF2-40B4-BE49-F238E27FC236}">
                  <a16:creationId xmlns:a16="http://schemas.microsoft.com/office/drawing/2014/main" id="{0DA5CEC7-13B1-27C2-285D-DB97A9E5CE91}"/>
                </a:ext>
              </a:extLst>
            </p:cNvPr>
            <p:cNvSpPr/>
            <p:nvPr/>
          </p:nvSpPr>
          <p:spPr>
            <a:xfrm>
              <a:off x="539466" y="625423"/>
              <a:ext cx="240281" cy="240281"/>
            </a:xfrm>
            <a:prstGeom prst="ellipse">
              <a:avLst/>
            </a:pr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8" name="椭圆 97">
              <a:extLst>
                <a:ext uri="{FF2B5EF4-FFF2-40B4-BE49-F238E27FC236}">
                  <a16:creationId xmlns:a16="http://schemas.microsoft.com/office/drawing/2014/main" id="{B8954B3D-2817-9947-9545-B975BD955F9F}"/>
                </a:ext>
              </a:extLst>
            </p:cNvPr>
            <p:cNvSpPr/>
            <p:nvPr/>
          </p:nvSpPr>
          <p:spPr>
            <a:xfrm>
              <a:off x="1005693" y="666982"/>
              <a:ext cx="157163" cy="157163"/>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9" name="椭圆 98">
              <a:extLst>
                <a:ext uri="{FF2B5EF4-FFF2-40B4-BE49-F238E27FC236}">
                  <a16:creationId xmlns:a16="http://schemas.microsoft.com/office/drawing/2014/main" id="{A64A50B8-7DD9-6FAE-C32B-955CEE0E4FA3}"/>
                </a:ext>
              </a:extLst>
            </p:cNvPr>
            <p:cNvSpPr/>
            <p:nvPr/>
          </p:nvSpPr>
          <p:spPr>
            <a:xfrm>
              <a:off x="1430361" y="666982"/>
              <a:ext cx="157163" cy="157163"/>
            </a:xfrm>
            <a:prstGeom prst="ellipse">
              <a:avLst/>
            </a:pr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0" name="椭圆 99">
              <a:extLst>
                <a:ext uri="{FF2B5EF4-FFF2-40B4-BE49-F238E27FC236}">
                  <a16:creationId xmlns:a16="http://schemas.microsoft.com/office/drawing/2014/main" id="{932A635B-BED6-59C5-C61C-58269D5A5C7C}"/>
                </a:ext>
              </a:extLst>
            </p:cNvPr>
            <p:cNvSpPr/>
            <p:nvPr/>
          </p:nvSpPr>
          <p:spPr>
            <a:xfrm>
              <a:off x="581025" y="1042505"/>
              <a:ext cx="157163" cy="157163"/>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1" name="椭圆 100">
              <a:extLst>
                <a:ext uri="{FF2B5EF4-FFF2-40B4-BE49-F238E27FC236}">
                  <a16:creationId xmlns:a16="http://schemas.microsoft.com/office/drawing/2014/main" id="{0899CA46-AACC-AE55-1C4F-A387AE76E923}"/>
                </a:ext>
              </a:extLst>
            </p:cNvPr>
            <p:cNvSpPr/>
            <p:nvPr/>
          </p:nvSpPr>
          <p:spPr>
            <a:xfrm>
              <a:off x="1005693" y="1042505"/>
              <a:ext cx="157163" cy="157163"/>
            </a:xfrm>
            <a:prstGeom prst="ellipse">
              <a:avLst/>
            </a:pr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2" name="椭圆 101">
              <a:extLst>
                <a:ext uri="{FF2B5EF4-FFF2-40B4-BE49-F238E27FC236}">
                  <a16:creationId xmlns:a16="http://schemas.microsoft.com/office/drawing/2014/main" id="{7DE616C0-7A21-447B-331A-DB50FC9D0DF1}"/>
                </a:ext>
              </a:extLst>
            </p:cNvPr>
            <p:cNvSpPr/>
            <p:nvPr/>
          </p:nvSpPr>
          <p:spPr>
            <a:xfrm>
              <a:off x="1388803" y="1000945"/>
              <a:ext cx="240281" cy="24028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3" name="椭圆 102">
              <a:extLst>
                <a:ext uri="{FF2B5EF4-FFF2-40B4-BE49-F238E27FC236}">
                  <a16:creationId xmlns:a16="http://schemas.microsoft.com/office/drawing/2014/main" id="{D72227D8-E919-564A-DAFB-8248F30ECDE2}"/>
                </a:ext>
              </a:extLst>
            </p:cNvPr>
            <p:cNvSpPr/>
            <p:nvPr/>
          </p:nvSpPr>
          <p:spPr>
            <a:xfrm>
              <a:off x="539466" y="1395522"/>
              <a:ext cx="240281" cy="24028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 name="椭圆 103">
              <a:extLst>
                <a:ext uri="{FF2B5EF4-FFF2-40B4-BE49-F238E27FC236}">
                  <a16:creationId xmlns:a16="http://schemas.microsoft.com/office/drawing/2014/main" id="{81D70D71-70D6-D5D6-86D5-E360CAE9045A}"/>
                </a:ext>
              </a:extLst>
            </p:cNvPr>
            <p:cNvSpPr/>
            <p:nvPr/>
          </p:nvSpPr>
          <p:spPr>
            <a:xfrm>
              <a:off x="1005693" y="1437080"/>
              <a:ext cx="157163" cy="157163"/>
            </a:xfrm>
            <a:prstGeom prst="ellipse">
              <a:avLst/>
            </a:pr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5" name="椭圆 104">
              <a:extLst>
                <a:ext uri="{FF2B5EF4-FFF2-40B4-BE49-F238E27FC236}">
                  <a16:creationId xmlns:a16="http://schemas.microsoft.com/office/drawing/2014/main" id="{E7ADE94B-9195-B40E-BB7D-CA6DC9D0C472}"/>
                </a:ext>
              </a:extLst>
            </p:cNvPr>
            <p:cNvSpPr/>
            <p:nvPr/>
          </p:nvSpPr>
          <p:spPr>
            <a:xfrm>
              <a:off x="1430361" y="1437080"/>
              <a:ext cx="157163" cy="157163"/>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70444507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47E9DE8-E5E0-9863-9C77-96BFFABC78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78568AD-4715-429E-2DE0-F85E45626C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3FD6903-7EFE-F69F-6E95-70101E41C8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F3729E-D654-4F8F-AD21-50F89929A831}" type="datetimeFigureOut">
              <a:rPr lang="zh-CN" altLang="en-US" smtClean="0"/>
              <a:t>2024/12/22</a:t>
            </a:fld>
            <a:endParaRPr lang="zh-CN" altLang="en-US"/>
          </a:p>
        </p:txBody>
      </p:sp>
      <p:sp>
        <p:nvSpPr>
          <p:cNvPr id="5" name="页脚占位符 4">
            <a:extLst>
              <a:ext uri="{FF2B5EF4-FFF2-40B4-BE49-F238E27FC236}">
                <a16:creationId xmlns:a16="http://schemas.microsoft.com/office/drawing/2014/main" id="{BD8B85E6-69DA-9BD0-7315-96BFEA6D00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D3FCD72-B667-7400-A423-92208D6475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954AF8-BC96-4CE2-8B33-081854684419}" type="slidenum">
              <a:rPr lang="zh-CN" altLang="en-US" smtClean="0"/>
              <a:t>‹#›</a:t>
            </a:fld>
            <a:endParaRPr lang="zh-CN" altLang="en-US"/>
          </a:p>
        </p:txBody>
      </p:sp>
    </p:spTree>
    <p:extLst>
      <p:ext uri="{BB962C8B-B14F-4D97-AF65-F5344CB8AC3E}">
        <p14:creationId xmlns:p14="http://schemas.microsoft.com/office/powerpoint/2010/main" val="2922341768"/>
      </p:ext>
    </p:extLst>
  </p:cSld>
  <p:clrMap bg1="lt1" tx1="dk1" bg2="lt2" tx2="dk2" accent1="accent1" accent2="accent2" accent3="accent3" accent4="accent4" accent5="accent5" accent6="accent6" hlink="hlink" folHlink="folHlink"/>
  <p:sldLayoutIdLst>
    <p:sldLayoutId id="2147483660" r:id="rId1"/>
    <p:sldLayoutId id="2147483668"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矩形: 折角 88">
            <a:extLst>
              <a:ext uri="{FF2B5EF4-FFF2-40B4-BE49-F238E27FC236}">
                <a16:creationId xmlns:a16="http://schemas.microsoft.com/office/drawing/2014/main" id="{AAE676D8-B545-7476-B2A1-AC769C230ADC}"/>
              </a:ext>
            </a:extLst>
          </p:cNvPr>
          <p:cNvSpPr/>
          <p:nvPr/>
        </p:nvSpPr>
        <p:spPr>
          <a:xfrm>
            <a:off x="5083853" y="4264609"/>
            <a:ext cx="2024294" cy="569716"/>
          </a:xfrm>
          <a:prstGeom prst="foldedCorner">
            <a:avLst>
              <a:gd name="adj" fmla="val 41188"/>
            </a:avLst>
          </a:prstGeom>
          <a:solidFill>
            <a:srgbClr val="2651A7"/>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文本框 1">
            <a:extLst>
              <a:ext uri="{FF2B5EF4-FFF2-40B4-BE49-F238E27FC236}">
                <a16:creationId xmlns:a16="http://schemas.microsoft.com/office/drawing/2014/main" id="{840C58A5-7509-5BD6-A4C2-0F9078B20EEA}"/>
              </a:ext>
            </a:extLst>
          </p:cNvPr>
          <p:cNvSpPr txBox="1"/>
          <p:nvPr/>
        </p:nvSpPr>
        <p:spPr>
          <a:xfrm flipH="1">
            <a:off x="2134063" y="2804671"/>
            <a:ext cx="9435638" cy="400110"/>
          </a:xfrm>
          <a:prstGeom prst="rect">
            <a:avLst/>
          </a:prstGeom>
          <a:noFill/>
        </p:spPr>
        <p:txBody>
          <a:bodyPr wrap="square" rtlCol="0">
            <a:spAutoFit/>
          </a:bodyPr>
          <a:lstStyle/>
          <a:p>
            <a:pPr algn="l"/>
            <a:r>
              <a:rPr lang="en-US" altLang="zh-CN" sz="2000" b="1" i="0" dirty="0">
                <a:solidFill>
                  <a:srgbClr val="000000"/>
                </a:solidFill>
                <a:effectLst/>
                <a:latin typeface="Arial" panose="020B0604020202020204" pitchFamily="34" charset="0"/>
                <a:cs typeface="Arial" panose="020B0604020202020204" pitchFamily="34" charset="0"/>
              </a:rPr>
              <a:t>Multi-modal Sensor Fusion for Auto Driving Perception: A Survey</a:t>
            </a:r>
          </a:p>
        </p:txBody>
      </p:sp>
      <p:grpSp>
        <p:nvGrpSpPr>
          <p:cNvPr id="37" name="组合 36">
            <a:extLst>
              <a:ext uri="{FF2B5EF4-FFF2-40B4-BE49-F238E27FC236}">
                <a16:creationId xmlns:a16="http://schemas.microsoft.com/office/drawing/2014/main" id="{7B7FEE97-84EF-CF80-F8FF-304CDCA2AB77}"/>
              </a:ext>
            </a:extLst>
          </p:cNvPr>
          <p:cNvGrpSpPr/>
          <p:nvPr/>
        </p:nvGrpSpPr>
        <p:grpSpPr>
          <a:xfrm>
            <a:off x="4108710" y="5551986"/>
            <a:ext cx="3965937" cy="319028"/>
            <a:chOff x="4759798" y="5894793"/>
            <a:chExt cx="3965937" cy="319028"/>
          </a:xfrm>
        </p:grpSpPr>
        <p:grpSp>
          <p:nvGrpSpPr>
            <p:cNvPr id="38" name="组合 37">
              <a:extLst>
                <a:ext uri="{FF2B5EF4-FFF2-40B4-BE49-F238E27FC236}">
                  <a16:creationId xmlns:a16="http://schemas.microsoft.com/office/drawing/2014/main" id="{F51E2115-AF55-5872-2F64-8C7BAC9FE817}"/>
                </a:ext>
              </a:extLst>
            </p:cNvPr>
            <p:cNvGrpSpPr/>
            <p:nvPr/>
          </p:nvGrpSpPr>
          <p:grpSpPr>
            <a:xfrm>
              <a:off x="4759798" y="5899514"/>
              <a:ext cx="2229895" cy="314307"/>
              <a:chOff x="4759798" y="5899514"/>
              <a:chExt cx="2229895" cy="314307"/>
            </a:xfrm>
          </p:grpSpPr>
          <p:sp>
            <p:nvSpPr>
              <p:cNvPr id="45" name="文本框 44">
                <a:extLst>
                  <a:ext uri="{FF2B5EF4-FFF2-40B4-BE49-F238E27FC236}">
                    <a16:creationId xmlns:a16="http://schemas.microsoft.com/office/drawing/2014/main" id="{621DEAD1-702C-6CF6-FA7F-5C4EED025839}"/>
                  </a:ext>
                </a:extLst>
              </p:cNvPr>
              <p:cNvSpPr txBox="1"/>
              <p:nvPr/>
            </p:nvSpPr>
            <p:spPr>
              <a:xfrm>
                <a:off x="4962565" y="5906044"/>
                <a:ext cx="2027128" cy="307777"/>
              </a:xfrm>
              <a:prstGeom prst="rect">
                <a:avLst/>
              </a:prstGeom>
              <a:noFill/>
            </p:spPr>
            <p:txBody>
              <a:bodyPr wrap="square" rtlCol="0">
                <a:spAutoFit/>
              </a:bodyPr>
              <a:lstStyle>
                <a:defPPr>
                  <a:defRPr lang="zh-CN"/>
                </a:defPPr>
                <a:lvl1pPr>
                  <a:defRPr sz="1000" b="1">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defRPr>
                </a:lvl1pPr>
              </a:lstStyle>
              <a:p>
                <a:r>
                  <a:rPr lang="zh-CN" altLang="en-US" sz="1400" dirty="0">
                    <a:solidFill>
                      <a:schemeClr val="tx1">
                        <a:lumMod val="95000"/>
                        <a:lumOff val="5000"/>
                      </a:schemeClr>
                    </a:solidFill>
                    <a:sym typeface="+mn-lt"/>
                  </a:rPr>
                  <a:t>汇报人：才佳</a:t>
                </a:r>
              </a:p>
            </p:txBody>
          </p:sp>
          <p:sp>
            <p:nvSpPr>
              <p:cNvPr id="46" name="graduate_57239">
                <a:extLst>
                  <a:ext uri="{FF2B5EF4-FFF2-40B4-BE49-F238E27FC236}">
                    <a16:creationId xmlns:a16="http://schemas.microsoft.com/office/drawing/2014/main" id="{6F0A254B-1E52-0FC1-BFA6-27E6011380B4}"/>
                  </a:ext>
                </a:extLst>
              </p:cNvPr>
              <p:cNvSpPr/>
              <p:nvPr/>
            </p:nvSpPr>
            <p:spPr>
              <a:xfrm>
                <a:off x="4759798" y="5899514"/>
                <a:ext cx="211529" cy="307777"/>
              </a:xfrm>
              <a:custGeom>
                <a:avLst/>
                <a:gdLst>
                  <a:gd name="connsiteX0" fmla="*/ 142468 w 412043"/>
                  <a:gd name="connsiteY0" fmla="*/ 396851 h 599527"/>
                  <a:gd name="connsiteX1" fmla="*/ 153964 w 412043"/>
                  <a:gd name="connsiteY1" fmla="*/ 405753 h 599527"/>
                  <a:gd name="connsiteX2" fmla="*/ 144814 w 412043"/>
                  <a:gd name="connsiteY2" fmla="*/ 585910 h 599527"/>
                  <a:gd name="connsiteX3" fmla="*/ 135898 w 412043"/>
                  <a:gd name="connsiteY3" fmla="*/ 595046 h 599527"/>
                  <a:gd name="connsiteX4" fmla="*/ 15768 w 412043"/>
                  <a:gd name="connsiteY4" fmla="*/ 599498 h 599527"/>
                  <a:gd name="connsiteX5" fmla="*/ 6383 w 412043"/>
                  <a:gd name="connsiteY5" fmla="*/ 590127 h 599527"/>
                  <a:gd name="connsiteX6" fmla="*/ 142468 w 412043"/>
                  <a:gd name="connsiteY6" fmla="*/ 396851 h 599527"/>
                  <a:gd name="connsiteX7" fmla="*/ 275305 w 412043"/>
                  <a:gd name="connsiteY7" fmla="*/ 271238 h 599527"/>
                  <a:gd name="connsiteX8" fmla="*/ 222034 w 412043"/>
                  <a:gd name="connsiteY8" fmla="*/ 284828 h 599527"/>
                  <a:gd name="connsiteX9" fmla="*/ 158437 w 412043"/>
                  <a:gd name="connsiteY9" fmla="*/ 287640 h 599527"/>
                  <a:gd name="connsiteX10" fmla="*/ 99299 w 412043"/>
                  <a:gd name="connsiteY10" fmla="*/ 277096 h 599527"/>
                  <a:gd name="connsiteX11" fmla="*/ 205137 w 412043"/>
                  <a:gd name="connsiteY11" fmla="*/ 392382 h 599527"/>
                  <a:gd name="connsiteX12" fmla="*/ 312148 w 412043"/>
                  <a:gd name="connsiteY12" fmla="*/ 309432 h 599527"/>
                  <a:gd name="connsiteX13" fmla="*/ 305108 w 412043"/>
                  <a:gd name="connsiteY13" fmla="*/ 310604 h 599527"/>
                  <a:gd name="connsiteX14" fmla="*/ 275305 w 412043"/>
                  <a:gd name="connsiteY14" fmla="*/ 271238 h 599527"/>
                  <a:gd name="connsiteX15" fmla="*/ 93667 w 412043"/>
                  <a:gd name="connsiteY15" fmla="*/ 210314 h 599527"/>
                  <a:gd name="connsiteX16" fmla="*/ 93667 w 412043"/>
                  <a:gd name="connsiteY16" fmla="*/ 212892 h 599527"/>
                  <a:gd name="connsiteX17" fmla="*/ 100003 w 412043"/>
                  <a:gd name="connsiteY17" fmla="*/ 213595 h 599527"/>
                  <a:gd name="connsiteX18" fmla="*/ 93667 w 412043"/>
                  <a:gd name="connsiteY18" fmla="*/ 210314 h 599527"/>
                  <a:gd name="connsiteX19" fmla="*/ 80202 w 412043"/>
                  <a:gd name="connsiteY19" fmla="*/ 186355 h 599527"/>
                  <a:gd name="connsiteX20" fmla="*/ 89443 w 412043"/>
                  <a:gd name="connsiteY20" fmla="*/ 186413 h 599527"/>
                  <a:gd name="connsiteX21" fmla="*/ 269203 w 412043"/>
                  <a:gd name="connsiteY21" fmla="*/ 193209 h 599527"/>
                  <a:gd name="connsiteX22" fmla="*/ 279059 w 412043"/>
                  <a:gd name="connsiteY22" fmla="*/ 193209 h 599527"/>
                  <a:gd name="connsiteX23" fmla="*/ 284222 w 412043"/>
                  <a:gd name="connsiteY23" fmla="*/ 197661 h 599527"/>
                  <a:gd name="connsiteX24" fmla="*/ 288681 w 412043"/>
                  <a:gd name="connsiteY24" fmla="*/ 255304 h 599527"/>
                  <a:gd name="connsiteX25" fmla="*/ 312383 w 412043"/>
                  <a:gd name="connsiteY25" fmla="*/ 289280 h 599527"/>
                  <a:gd name="connsiteX26" fmla="*/ 314965 w 412043"/>
                  <a:gd name="connsiteY26" fmla="*/ 201175 h 599527"/>
                  <a:gd name="connsiteX27" fmla="*/ 330688 w 412043"/>
                  <a:gd name="connsiteY27" fmla="*/ 199067 h 599527"/>
                  <a:gd name="connsiteX28" fmla="*/ 260051 w 412043"/>
                  <a:gd name="connsiteY28" fmla="*/ 401287 h 599527"/>
                  <a:gd name="connsiteX29" fmla="*/ 263102 w 412043"/>
                  <a:gd name="connsiteY29" fmla="*/ 401990 h 599527"/>
                  <a:gd name="connsiteX30" fmla="*/ 401325 w 412043"/>
                  <a:gd name="connsiteY30" fmla="*/ 590150 h 599527"/>
                  <a:gd name="connsiteX31" fmla="*/ 389591 w 412043"/>
                  <a:gd name="connsiteY31" fmla="*/ 599289 h 599527"/>
                  <a:gd name="connsiteX32" fmla="*/ 262867 w 412043"/>
                  <a:gd name="connsiteY32" fmla="*/ 595071 h 599527"/>
                  <a:gd name="connsiteX33" fmla="*/ 253480 w 412043"/>
                  <a:gd name="connsiteY33" fmla="*/ 585698 h 599527"/>
                  <a:gd name="connsiteX34" fmla="*/ 247144 w 412043"/>
                  <a:gd name="connsiteY34" fmla="*/ 414643 h 599527"/>
                  <a:gd name="connsiteX35" fmla="*/ 248786 w 412043"/>
                  <a:gd name="connsiteY35" fmla="*/ 410660 h 599527"/>
                  <a:gd name="connsiteX36" fmla="*/ 251603 w 412043"/>
                  <a:gd name="connsiteY36" fmla="*/ 404802 h 599527"/>
                  <a:gd name="connsiteX37" fmla="*/ 205137 w 412043"/>
                  <a:gd name="connsiteY37" fmla="*/ 410894 h 599527"/>
                  <a:gd name="connsiteX38" fmla="*/ 75362 w 412043"/>
                  <a:gd name="connsiteY38" fmla="*/ 194380 h 599527"/>
                  <a:gd name="connsiteX39" fmla="*/ 80202 w 412043"/>
                  <a:gd name="connsiteY39" fmla="*/ 186355 h 599527"/>
                  <a:gd name="connsiteX40" fmla="*/ 204675 w 412043"/>
                  <a:gd name="connsiteY40" fmla="*/ 1071 h 599527"/>
                  <a:gd name="connsiteX41" fmla="*/ 297143 w 412043"/>
                  <a:gd name="connsiteY41" fmla="*/ 36212 h 599527"/>
                  <a:gd name="connsiteX42" fmla="*/ 407917 w 412043"/>
                  <a:gd name="connsiteY42" fmla="*/ 88689 h 599527"/>
                  <a:gd name="connsiteX43" fmla="*/ 405335 w 412043"/>
                  <a:gd name="connsiteY43" fmla="*/ 105790 h 599527"/>
                  <a:gd name="connsiteX44" fmla="*/ 367785 w 412043"/>
                  <a:gd name="connsiteY44" fmla="*/ 126172 h 599527"/>
                  <a:gd name="connsiteX45" fmla="*/ 313102 w 412043"/>
                  <a:gd name="connsiteY45" fmla="*/ 136948 h 599527"/>
                  <a:gd name="connsiteX46" fmla="*/ 200216 w 412043"/>
                  <a:gd name="connsiteY46" fmla="*/ 93608 h 599527"/>
                  <a:gd name="connsiteX47" fmla="*/ 282123 w 412043"/>
                  <a:gd name="connsiteY47" fmla="*/ 147256 h 599527"/>
                  <a:gd name="connsiteX48" fmla="*/ 285643 w 412043"/>
                  <a:gd name="connsiteY48" fmla="*/ 153347 h 599527"/>
                  <a:gd name="connsiteX49" fmla="*/ 285174 w 412043"/>
                  <a:gd name="connsiteY49" fmla="*/ 165530 h 599527"/>
                  <a:gd name="connsiteX50" fmla="*/ 172757 w 412043"/>
                  <a:gd name="connsiteY50" fmla="*/ 198328 h 599527"/>
                  <a:gd name="connsiteX51" fmla="*/ 8474 w 412043"/>
                  <a:gd name="connsiteY51" fmla="*/ 110242 h 599527"/>
                  <a:gd name="connsiteX52" fmla="*/ 3310 w 412043"/>
                  <a:gd name="connsiteY52" fmla="*/ 97122 h 599527"/>
                  <a:gd name="connsiteX53" fmla="*/ 113146 w 412043"/>
                  <a:gd name="connsiteY53" fmla="*/ 45114 h 599527"/>
                  <a:gd name="connsiteX54" fmla="*/ 204675 w 412043"/>
                  <a:gd name="connsiteY54" fmla="*/ 1071 h 59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12043" h="599527">
                    <a:moveTo>
                      <a:pt x="142468" y="396851"/>
                    </a:moveTo>
                    <a:cubicBezTo>
                      <a:pt x="148333" y="395679"/>
                      <a:pt x="153730" y="399662"/>
                      <a:pt x="153964" y="405753"/>
                    </a:cubicBezTo>
                    <a:cubicBezTo>
                      <a:pt x="156545" y="464556"/>
                      <a:pt x="165461" y="529215"/>
                      <a:pt x="144814" y="585910"/>
                    </a:cubicBezTo>
                    <a:cubicBezTo>
                      <a:pt x="145048" y="590595"/>
                      <a:pt x="142233" y="595515"/>
                      <a:pt x="135898" y="595046"/>
                    </a:cubicBezTo>
                    <a:cubicBezTo>
                      <a:pt x="95776" y="591532"/>
                      <a:pt x="55889" y="595046"/>
                      <a:pt x="15768" y="599498"/>
                    </a:cubicBezTo>
                    <a:cubicBezTo>
                      <a:pt x="10606" y="599966"/>
                      <a:pt x="6383" y="594812"/>
                      <a:pt x="6383" y="590127"/>
                    </a:cubicBezTo>
                    <a:cubicBezTo>
                      <a:pt x="5913" y="512348"/>
                      <a:pt x="62224" y="414655"/>
                      <a:pt x="142468" y="396851"/>
                    </a:cubicBezTo>
                    <a:close/>
                    <a:moveTo>
                      <a:pt x="275305" y="271238"/>
                    </a:moveTo>
                    <a:cubicBezTo>
                      <a:pt x="260285" y="280845"/>
                      <a:pt x="239165" y="282251"/>
                      <a:pt x="222034" y="284828"/>
                    </a:cubicBezTo>
                    <a:cubicBezTo>
                      <a:pt x="201148" y="287875"/>
                      <a:pt x="179557" y="289280"/>
                      <a:pt x="158437" y="287640"/>
                    </a:cubicBezTo>
                    <a:cubicBezTo>
                      <a:pt x="143887" y="286469"/>
                      <a:pt x="116899" y="285531"/>
                      <a:pt x="99299" y="277096"/>
                    </a:cubicBezTo>
                    <a:cubicBezTo>
                      <a:pt x="110329" y="336145"/>
                      <a:pt x="139663" y="391679"/>
                      <a:pt x="205137" y="392382"/>
                    </a:cubicBezTo>
                    <a:cubicBezTo>
                      <a:pt x="262163" y="392851"/>
                      <a:pt x="296895" y="356062"/>
                      <a:pt x="312148" y="309432"/>
                    </a:cubicBezTo>
                    <a:cubicBezTo>
                      <a:pt x="310036" y="310135"/>
                      <a:pt x="307690" y="310604"/>
                      <a:pt x="305108" y="310604"/>
                    </a:cubicBezTo>
                    <a:cubicBezTo>
                      <a:pt x="287977" y="310604"/>
                      <a:pt x="279294" y="293030"/>
                      <a:pt x="275305" y="271238"/>
                    </a:cubicBezTo>
                    <a:close/>
                    <a:moveTo>
                      <a:pt x="93667" y="210314"/>
                    </a:moveTo>
                    <a:cubicBezTo>
                      <a:pt x="93667" y="211251"/>
                      <a:pt x="93667" y="212189"/>
                      <a:pt x="93667" y="212892"/>
                    </a:cubicBezTo>
                    <a:cubicBezTo>
                      <a:pt x="95779" y="213126"/>
                      <a:pt x="97891" y="213360"/>
                      <a:pt x="100003" y="213595"/>
                    </a:cubicBezTo>
                    <a:cubicBezTo>
                      <a:pt x="97891" y="212423"/>
                      <a:pt x="95779" y="211486"/>
                      <a:pt x="93667" y="210314"/>
                    </a:cubicBezTo>
                    <a:close/>
                    <a:moveTo>
                      <a:pt x="80202" y="186355"/>
                    </a:moveTo>
                    <a:cubicBezTo>
                      <a:pt x="82872" y="184714"/>
                      <a:pt x="86275" y="184422"/>
                      <a:pt x="89443" y="186413"/>
                    </a:cubicBezTo>
                    <a:cubicBezTo>
                      <a:pt x="144356" y="220156"/>
                      <a:pt x="213820" y="232340"/>
                      <a:pt x="269203" y="193209"/>
                    </a:cubicBezTo>
                    <a:cubicBezTo>
                      <a:pt x="272958" y="190397"/>
                      <a:pt x="276713" y="191100"/>
                      <a:pt x="279059" y="193209"/>
                    </a:cubicBezTo>
                    <a:cubicBezTo>
                      <a:pt x="281641" y="192271"/>
                      <a:pt x="284692" y="194380"/>
                      <a:pt x="284222" y="197661"/>
                    </a:cubicBezTo>
                    <a:cubicBezTo>
                      <a:pt x="281876" y="216172"/>
                      <a:pt x="285630" y="237261"/>
                      <a:pt x="288681" y="255304"/>
                    </a:cubicBezTo>
                    <a:cubicBezTo>
                      <a:pt x="289620" y="261162"/>
                      <a:pt x="304404" y="314587"/>
                      <a:pt x="312383" y="289280"/>
                    </a:cubicBezTo>
                    <a:cubicBezTo>
                      <a:pt x="321301" y="261162"/>
                      <a:pt x="315434" y="229997"/>
                      <a:pt x="314965" y="201175"/>
                    </a:cubicBezTo>
                    <a:cubicBezTo>
                      <a:pt x="314730" y="192037"/>
                      <a:pt x="328341" y="190397"/>
                      <a:pt x="330688" y="199067"/>
                    </a:cubicBezTo>
                    <a:cubicBezTo>
                      <a:pt x="349227" y="270300"/>
                      <a:pt x="328576" y="369887"/>
                      <a:pt x="260051" y="401287"/>
                    </a:cubicBezTo>
                    <a:cubicBezTo>
                      <a:pt x="261224" y="401287"/>
                      <a:pt x="262163" y="401521"/>
                      <a:pt x="263102" y="401990"/>
                    </a:cubicBezTo>
                    <a:cubicBezTo>
                      <a:pt x="332330" y="431983"/>
                      <a:pt x="406018" y="510481"/>
                      <a:pt x="401325" y="590150"/>
                    </a:cubicBezTo>
                    <a:cubicBezTo>
                      <a:pt x="401090" y="596711"/>
                      <a:pt x="395693" y="600226"/>
                      <a:pt x="389591" y="599289"/>
                    </a:cubicBezTo>
                    <a:cubicBezTo>
                      <a:pt x="347584" y="591790"/>
                      <a:pt x="305108" y="600460"/>
                      <a:pt x="262867" y="595071"/>
                    </a:cubicBezTo>
                    <a:cubicBezTo>
                      <a:pt x="257704" y="594368"/>
                      <a:pt x="253480" y="591322"/>
                      <a:pt x="253480" y="585698"/>
                    </a:cubicBezTo>
                    <a:cubicBezTo>
                      <a:pt x="252776" y="529226"/>
                      <a:pt x="239634" y="471115"/>
                      <a:pt x="247144" y="414643"/>
                    </a:cubicBezTo>
                    <a:cubicBezTo>
                      <a:pt x="247378" y="413003"/>
                      <a:pt x="248082" y="411831"/>
                      <a:pt x="248786" y="410660"/>
                    </a:cubicBezTo>
                    <a:cubicBezTo>
                      <a:pt x="249021" y="408551"/>
                      <a:pt x="249960" y="406442"/>
                      <a:pt x="251603" y="404802"/>
                    </a:cubicBezTo>
                    <a:cubicBezTo>
                      <a:pt x="237757" y="409722"/>
                      <a:pt x="222268" y="411831"/>
                      <a:pt x="205137" y="410894"/>
                    </a:cubicBezTo>
                    <a:cubicBezTo>
                      <a:pt x="96248" y="404802"/>
                      <a:pt x="70903" y="284360"/>
                      <a:pt x="75362" y="194380"/>
                    </a:cubicBezTo>
                    <a:cubicBezTo>
                      <a:pt x="75597" y="190983"/>
                      <a:pt x="77533" y="187995"/>
                      <a:pt x="80202" y="186355"/>
                    </a:cubicBezTo>
                    <a:close/>
                    <a:moveTo>
                      <a:pt x="204675" y="1071"/>
                    </a:moveTo>
                    <a:cubicBezTo>
                      <a:pt x="234481" y="-6191"/>
                      <a:pt x="272031" y="25435"/>
                      <a:pt x="297143" y="36212"/>
                    </a:cubicBezTo>
                    <a:cubicBezTo>
                      <a:pt x="334459" y="52142"/>
                      <a:pt x="374121" y="65730"/>
                      <a:pt x="407917" y="88689"/>
                    </a:cubicBezTo>
                    <a:cubicBezTo>
                      <a:pt x="415192" y="93843"/>
                      <a:pt x="411907" y="104150"/>
                      <a:pt x="405335" y="105790"/>
                    </a:cubicBezTo>
                    <a:cubicBezTo>
                      <a:pt x="398295" y="117035"/>
                      <a:pt x="379519" y="122189"/>
                      <a:pt x="367785" y="126172"/>
                    </a:cubicBezTo>
                    <a:cubicBezTo>
                      <a:pt x="351122" y="132029"/>
                      <a:pt x="331173" y="139291"/>
                      <a:pt x="313102" y="136948"/>
                    </a:cubicBezTo>
                    <a:cubicBezTo>
                      <a:pt x="271562" y="131092"/>
                      <a:pt x="243164" y="83769"/>
                      <a:pt x="200216" y="93608"/>
                    </a:cubicBezTo>
                    <a:cubicBezTo>
                      <a:pt x="211481" y="122658"/>
                      <a:pt x="255368" y="139760"/>
                      <a:pt x="282123" y="147256"/>
                    </a:cubicBezTo>
                    <a:cubicBezTo>
                      <a:pt x="285174" y="148193"/>
                      <a:pt x="286113" y="150770"/>
                      <a:pt x="285643" y="153347"/>
                    </a:cubicBezTo>
                    <a:cubicBezTo>
                      <a:pt x="288459" y="156627"/>
                      <a:pt x="289398" y="161547"/>
                      <a:pt x="285174" y="165530"/>
                    </a:cubicBezTo>
                    <a:cubicBezTo>
                      <a:pt x="254899" y="193408"/>
                      <a:pt x="213358" y="214961"/>
                      <a:pt x="172757" y="198328"/>
                    </a:cubicBezTo>
                    <a:cubicBezTo>
                      <a:pt x="115493" y="174666"/>
                      <a:pt x="65738" y="134840"/>
                      <a:pt x="8474" y="110242"/>
                    </a:cubicBezTo>
                    <a:cubicBezTo>
                      <a:pt x="728" y="112584"/>
                      <a:pt x="-3261" y="101339"/>
                      <a:pt x="3310" y="97122"/>
                    </a:cubicBezTo>
                    <a:cubicBezTo>
                      <a:pt x="37341" y="75569"/>
                      <a:pt x="76769" y="61982"/>
                      <a:pt x="113146" y="45114"/>
                    </a:cubicBezTo>
                    <a:cubicBezTo>
                      <a:pt x="142482" y="31526"/>
                      <a:pt x="173226" y="8568"/>
                      <a:pt x="204675" y="1071"/>
                    </a:cubicBezTo>
                    <a:close/>
                  </a:path>
                </a:pathLst>
              </a:custGeom>
              <a:solidFill>
                <a:srgbClr val="2651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组合 39">
              <a:extLst>
                <a:ext uri="{FF2B5EF4-FFF2-40B4-BE49-F238E27FC236}">
                  <a16:creationId xmlns:a16="http://schemas.microsoft.com/office/drawing/2014/main" id="{E40BB819-5A37-69A1-A6C7-459E6918406C}"/>
                </a:ext>
              </a:extLst>
            </p:cNvPr>
            <p:cNvGrpSpPr/>
            <p:nvPr/>
          </p:nvGrpSpPr>
          <p:grpSpPr>
            <a:xfrm>
              <a:off x="6713006" y="5894793"/>
              <a:ext cx="2012729" cy="313663"/>
              <a:chOff x="7007446" y="5894793"/>
              <a:chExt cx="2012729" cy="313663"/>
            </a:xfrm>
          </p:grpSpPr>
          <p:sp>
            <p:nvSpPr>
              <p:cNvPr id="41" name="文本框 40">
                <a:extLst>
                  <a:ext uri="{FF2B5EF4-FFF2-40B4-BE49-F238E27FC236}">
                    <a16:creationId xmlns:a16="http://schemas.microsoft.com/office/drawing/2014/main" id="{5F568484-3775-EC6C-827F-DA2AB1F7EED9}"/>
                  </a:ext>
                </a:extLst>
              </p:cNvPr>
              <p:cNvSpPr txBox="1"/>
              <p:nvPr/>
            </p:nvSpPr>
            <p:spPr>
              <a:xfrm>
                <a:off x="7253195" y="5900679"/>
                <a:ext cx="1766980" cy="307777"/>
              </a:xfrm>
              <a:prstGeom prst="rect">
                <a:avLst/>
              </a:prstGeom>
              <a:noFill/>
            </p:spPr>
            <p:txBody>
              <a:bodyPr wrap="square" rtlCol="0">
                <a:spAutoFit/>
              </a:bodyPr>
              <a:lstStyle>
                <a:defPPr>
                  <a:defRPr lang="zh-CN"/>
                </a:defPPr>
                <a:lvl1pPr>
                  <a:defRPr sz="1000" b="1">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defRPr>
                </a:lvl1pPr>
              </a:lstStyle>
              <a:p>
                <a:r>
                  <a:rPr lang="zh-CN" altLang="en-US" sz="1400" dirty="0">
                    <a:solidFill>
                      <a:schemeClr val="tx1">
                        <a:lumMod val="95000"/>
                        <a:lumOff val="5000"/>
                      </a:schemeClr>
                    </a:solidFill>
                    <a:sym typeface="+mn-lt"/>
                  </a:rPr>
                  <a:t>时间：</a:t>
                </a:r>
                <a:r>
                  <a:rPr lang="en-US" altLang="zh-CN" sz="1400">
                    <a:solidFill>
                      <a:schemeClr val="tx1">
                        <a:lumMod val="95000"/>
                        <a:lumOff val="5000"/>
                      </a:schemeClr>
                    </a:solidFill>
                    <a:sym typeface="+mn-lt"/>
                  </a:rPr>
                  <a:t>2024.12.23</a:t>
                </a:r>
                <a:endParaRPr lang="zh-CN" altLang="en-US" sz="1400" dirty="0">
                  <a:solidFill>
                    <a:schemeClr val="tx1">
                      <a:lumMod val="95000"/>
                      <a:lumOff val="5000"/>
                    </a:schemeClr>
                  </a:solidFill>
                  <a:sym typeface="+mn-lt"/>
                </a:endParaRPr>
              </a:p>
            </p:txBody>
          </p:sp>
          <p:sp>
            <p:nvSpPr>
              <p:cNvPr id="42" name="watch_346578">
                <a:extLst>
                  <a:ext uri="{FF2B5EF4-FFF2-40B4-BE49-F238E27FC236}">
                    <a16:creationId xmlns:a16="http://schemas.microsoft.com/office/drawing/2014/main" id="{0D87C1B8-BBCF-0FDD-401D-1FA7342DF0D7}"/>
                  </a:ext>
                </a:extLst>
              </p:cNvPr>
              <p:cNvSpPr/>
              <p:nvPr/>
            </p:nvSpPr>
            <p:spPr>
              <a:xfrm>
                <a:off x="7007446" y="5894793"/>
                <a:ext cx="223172" cy="307777"/>
              </a:xfrm>
              <a:custGeom>
                <a:avLst/>
                <a:gdLst>
                  <a:gd name="connsiteX0" fmla="*/ 102320 w 439481"/>
                  <a:gd name="connsiteY0" fmla="*/ 517598 h 606087"/>
                  <a:gd name="connsiteX1" fmla="*/ 219811 w 439481"/>
                  <a:gd name="connsiteY1" fmla="*/ 547703 h 606087"/>
                  <a:gd name="connsiteX2" fmla="*/ 337303 w 439481"/>
                  <a:gd name="connsiteY2" fmla="*/ 517598 h 606087"/>
                  <a:gd name="connsiteX3" fmla="*/ 337303 w 439481"/>
                  <a:gd name="connsiteY3" fmla="*/ 606087 h 606087"/>
                  <a:gd name="connsiteX4" fmla="*/ 102320 w 439481"/>
                  <a:gd name="connsiteY4" fmla="*/ 606087 h 606087"/>
                  <a:gd name="connsiteX5" fmla="*/ 207075 w 439481"/>
                  <a:gd name="connsiteY5" fmla="*/ 135040 h 606087"/>
                  <a:gd name="connsiteX6" fmla="*/ 207075 w 439481"/>
                  <a:gd name="connsiteY6" fmla="*/ 308224 h 606087"/>
                  <a:gd name="connsiteX7" fmla="*/ 275651 w 439481"/>
                  <a:gd name="connsiteY7" fmla="*/ 376689 h 606087"/>
                  <a:gd name="connsiteX8" fmla="*/ 293565 w 439481"/>
                  <a:gd name="connsiteY8" fmla="*/ 358900 h 606087"/>
                  <a:gd name="connsiteX9" fmla="*/ 232406 w 439481"/>
                  <a:gd name="connsiteY9" fmla="*/ 297838 h 606087"/>
                  <a:gd name="connsiteX10" fmla="*/ 232406 w 439481"/>
                  <a:gd name="connsiteY10" fmla="*/ 135040 h 606087"/>
                  <a:gd name="connsiteX11" fmla="*/ 219789 w 439481"/>
                  <a:gd name="connsiteY11" fmla="*/ 83691 h 606087"/>
                  <a:gd name="connsiteX12" fmla="*/ 439481 w 439481"/>
                  <a:gd name="connsiteY12" fmla="*/ 303031 h 606087"/>
                  <a:gd name="connsiteX13" fmla="*/ 219789 w 439481"/>
                  <a:gd name="connsiteY13" fmla="*/ 522467 h 606087"/>
                  <a:gd name="connsiteX14" fmla="*/ 0 w 439481"/>
                  <a:gd name="connsiteY14" fmla="*/ 303031 h 606087"/>
                  <a:gd name="connsiteX15" fmla="*/ 219789 w 439481"/>
                  <a:gd name="connsiteY15" fmla="*/ 83691 h 606087"/>
                  <a:gd name="connsiteX16" fmla="*/ 102320 w 439481"/>
                  <a:gd name="connsiteY16" fmla="*/ 0 h 606087"/>
                  <a:gd name="connsiteX17" fmla="*/ 337303 w 439481"/>
                  <a:gd name="connsiteY17" fmla="*/ 0 h 606087"/>
                  <a:gd name="connsiteX18" fmla="*/ 337303 w 439481"/>
                  <a:gd name="connsiteY18" fmla="*/ 88489 h 606087"/>
                  <a:gd name="connsiteX19" fmla="*/ 219811 w 439481"/>
                  <a:gd name="connsiteY19" fmla="*/ 58384 h 606087"/>
                  <a:gd name="connsiteX20" fmla="*/ 102320 w 439481"/>
                  <a:gd name="connsiteY20" fmla="*/ 88489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39481" h="606087">
                    <a:moveTo>
                      <a:pt x="102320" y="517598"/>
                    </a:moveTo>
                    <a:cubicBezTo>
                      <a:pt x="137182" y="536739"/>
                      <a:pt x="177245" y="547703"/>
                      <a:pt x="219811" y="547703"/>
                    </a:cubicBezTo>
                    <a:cubicBezTo>
                      <a:pt x="262378" y="547703"/>
                      <a:pt x="302344" y="536739"/>
                      <a:pt x="337303" y="517598"/>
                    </a:cubicBezTo>
                    <a:lnTo>
                      <a:pt x="337303" y="606087"/>
                    </a:lnTo>
                    <a:lnTo>
                      <a:pt x="102320" y="606087"/>
                    </a:lnTo>
                    <a:close/>
                    <a:moveTo>
                      <a:pt x="207075" y="135040"/>
                    </a:moveTo>
                    <a:lnTo>
                      <a:pt x="207075" y="308224"/>
                    </a:lnTo>
                    <a:lnTo>
                      <a:pt x="275651" y="376689"/>
                    </a:lnTo>
                    <a:lnTo>
                      <a:pt x="293565" y="358900"/>
                    </a:lnTo>
                    <a:lnTo>
                      <a:pt x="232406" y="297838"/>
                    </a:lnTo>
                    <a:lnTo>
                      <a:pt x="232406" y="135040"/>
                    </a:lnTo>
                    <a:close/>
                    <a:moveTo>
                      <a:pt x="219789" y="83691"/>
                    </a:moveTo>
                    <a:cubicBezTo>
                      <a:pt x="341144" y="83691"/>
                      <a:pt x="439481" y="181870"/>
                      <a:pt x="439481" y="303031"/>
                    </a:cubicBezTo>
                    <a:cubicBezTo>
                      <a:pt x="439481" y="424192"/>
                      <a:pt x="341144" y="522467"/>
                      <a:pt x="219789" y="522467"/>
                    </a:cubicBezTo>
                    <a:cubicBezTo>
                      <a:pt x="98433" y="522467"/>
                      <a:pt x="0" y="424192"/>
                      <a:pt x="0" y="303031"/>
                    </a:cubicBezTo>
                    <a:cubicBezTo>
                      <a:pt x="0" y="181870"/>
                      <a:pt x="98433" y="83691"/>
                      <a:pt x="219789" y="83691"/>
                    </a:cubicBezTo>
                    <a:close/>
                    <a:moveTo>
                      <a:pt x="102320" y="0"/>
                    </a:moveTo>
                    <a:lnTo>
                      <a:pt x="337303" y="0"/>
                    </a:lnTo>
                    <a:lnTo>
                      <a:pt x="337303" y="88489"/>
                    </a:lnTo>
                    <a:cubicBezTo>
                      <a:pt x="302344" y="69348"/>
                      <a:pt x="262378" y="58384"/>
                      <a:pt x="219811" y="58384"/>
                    </a:cubicBezTo>
                    <a:cubicBezTo>
                      <a:pt x="177245" y="58384"/>
                      <a:pt x="137182" y="69348"/>
                      <a:pt x="102320" y="88489"/>
                    </a:cubicBezTo>
                    <a:close/>
                  </a:path>
                </a:pathLst>
              </a:custGeom>
              <a:solidFill>
                <a:srgbClr val="2651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9" name="文本框 48">
            <a:extLst>
              <a:ext uri="{FF2B5EF4-FFF2-40B4-BE49-F238E27FC236}">
                <a16:creationId xmlns:a16="http://schemas.microsoft.com/office/drawing/2014/main" id="{0B81E576-DD46-1EE7-A0F3-5C3D58E94DF6}"/>
              </a:ext>
            </a:extLst>
          </p:cNvPr>
          <p:cNvSpPr txBox="1"/>
          <p:nvPr/>
        </p:nvSpPr>
        <p:spPr>
          <a:xfrm>
            <a:off x="5798486" y="4369754"/>
            <a:ext cx="595035" cy="338554"/>
          </a:xfrm>
          <a:prstGeom prst="rect">
            <a:avLst/>
          </a:prstGeom>
          <a:noFill/>
        </p:spPr>
        <p:txBody>
          <a:bodyPr wrap="none" rtlCol="0">
            <a:spAutoFit/>
          </a:bodyPr>
          <a:lstStyle/>
          <a:p>
            <a:pPr algn="ctr"/>
            <a:r>
              <a:rPr lang="zh-CN" altLang="en-US" sz="1600" b="1" dirty="0">
                <a:solidFill>
                  <a:schemeClr val="bg1"/>
                </a:solidFill>
              </a:rPr>
              <a:t>汇报</a:t>
            </a:r>
          </a:p>
        </p:txBody>
      </p:sp>
      <p:sp>
        <p:nvSpPr>
          <p:cNvPr id="71" name="任意多边形: 形状 70">
            <a:extLst>
              <a:ext uri="{FF2B5EF4-FFF2-40B4-BE49-F238E27FC236}">
                <a16:creationId xmlns:a16="http://schemas.microsoft.com/office/drawing/2014/main" id="{59959D92-8BAC-F798-576B-12A7F066DA1F}"/>
              </a:ext>
            </a:extLst>
          </p:cNvPr>
          <p:cNvSpPr/>
          <p:nvPr/>
        </p:nvSpPr>
        <p:spPr>
          <a:xfrm>
            <a:off x="329912" y="281028"/>
            <a:ext cx="3778798" cy="112827"/>
          </a:xfrm>
          <a:custGeom>
            <a:avLst/>
            <a:gdLst>
              <a:gd name="connsiteX0" fmla="*/ 136793 w 3778798"/>
              <a:gd name="connsiteY0" fmla="*/ 0 h 112827"/>
              <a:gd name="connsiteX1" fmla="*/ 3747471 w 3778798"/>
              <a:gd name="connsiteY1" fmla="*/ 0 h 112827"/>
              <a:gd name="connsiteX2" fmla="*/ 3778798 w 3778798"/>
              <a:gd name="connsiteY2" fmla="*/ 112827 h 112827"/>
              <a:gd name="connsiteX3" fmla="*/ 0 w 3778798"/>
              <a:gd name="connsiteY3" fmla="*/ 112827 h 112827"/>
              <a:gd name="connsiteX4" fmla="*/ 5164 w 3778798"/>
              <a:gd name="connsiteY4" fmla="*/ 87249 h 112827"/>
              <a:gd name="connsiteX5" fmla="*/ 136793 w 3778798"/>
              <a:gd name="connsiteY5" fmla="*/ 0 h 11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8798" h="112827">
                <a:moveTo>
                  <a:pt x="136793" y="0"/>
                </a:moveTo>
                <a:lnTo>
                  <a:pt x="3747471" y="0"/>
                </a:lnTo>
                <a:lnTo>
                  <a:pt x="3778798" y="112827"/>
                </a:lnTo>
                <a:lnTo>
                  <a:pt x="0" y="112827"/>
                </a:lnTo>
                <a:lnTo>
                  <a:pt x="5164" y="87249"/>
                </a:lnTo>
                <a:cubicBezTo>
                  <a:pt x="26851" y="35976"/>
                  <a:pt x="77620" y="0"/>
                  <a:pt x="136793" y="0"/>
                </a:cubicBezTo>
                <a:close/>
              </a:path>
            </a:pathLst>
          </a:custGeom>
          <a:solidFill>
            <a:srgbClr val="2651A7"/>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 name="任意多边形: 形状 69">
            <a:extLst>
              <a:ext uri="{FF2B5EF4-FFF2-40B4-BE49-F238E27FC236}">
                <a16:creationId xmlns:a16="http://schemas.microsoft.com/office/drawing/2014/main" id="{F9F64209-29C4-2369-35B7-689EB74D8546}"/>
              </a:ext>
            </a:extLst>
          </p:cNvPr>
          <p:cNvSpPr/>
          <p:nvPr/>
        </p:nvSpPr>
        <p:spPr>
          <a:xfrm>
            <a:off x="8081478" y="281028"/>
            <a:ext cx="3778797" cy="112827"/>
          </a:xfrm>
          <a:custGeom>
            <a:avLst/>
            <a:gdLst>
              <a:gd name="connsiteX0" fmla="*/ 31326 w 3778797"/>
              <a:gd name="connsiteY0" fmla="*/ 0 h 112827"/>
              <a:gd name="connsiteX1" fmla="*/ 3642004 w 3778797"/>
              <a:gd name="connsiteY1" fmla="*/ 0 h 112827"/>
              <a:gd name="connsiteX2" fmla="*/ 3773633 w 3778797"/>
              <a:gd name="connsiteY2" fmla="*/ 87249 h 112827"/>
              <a:gd name="connsiteX3" fmla="*/ 3778797 w 3778797"/>
              <a:gd name="connsiteY3" fmla="*/ 112827 h 112827"/>
              <a:gd name="connsiteX4" fmla="*/ 0 w 3778797"/>
              <a:gd name="connsiteY4" fmla="*/ 112827 h 112827"/>
              <a:gd name="connsiteX5" fmla="*/ 31326 w 3778797"/>
              <a:gd name="connsiteY5" fmla="*/ 0 h 11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8797" h="112827">
                <a:moveTo>
                  <a:pt x="31326" y="0"/>
                </a:moveTo>
                <a:lnTo>
                  <a:pt x="3642004" y="0"/>
                </a:lnTo>
                <a:cubicBezTo>
                  <a:pt x="3701177" y="0"/>
                  <a:pt x="3751946" y="35976"/>
                  <a:pt x="3773633" y="87249"/>
                </a:cubicBezTo>
                <a:lnTo>
                  <a:pt x="3778797" y="112827"/>
                </a:lnTo>
                <a:lnTo>
                  <a:pt x="0" y="112827"/>
                </a:lnTo>
                <a:lnTo>
                  <a:pt x="31326" y="0"/>
                </a:lnTo>
                <a:close/>
              </a:path>
            </a:pathLst>
          </a:custGeom>
          <a:solidFill>
            <a:srgbClr val="2651A7"/>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任意多边形: 形状 74">
            <a:extLst>
              <a:ext uri="{FF2B5EF4-FFF2-40B4-BE49-F238E27FC236}">
                <a16:creationId xmlns:a16="http://schemas.microsoft.com/office/drawing/2014/main" id="{8A4537F9-0BD5-E243-B7D3-AB46E1B6ACB0}"/>
              </a:ext>
            </a:extLst>
          </p:cNvPr>
          <p:cNvSpPr/>
          <p:nvPr/>
        </p:nvSpPr>
        <p:spPr>
          <a:xfrm>
            <a:off x="327913" y="6454244"/>
            <a:ext cx="11536174" cy="122729"/>
          </a:xfrm>
          <a:custGeom>
            <a:avLst/>
            <a:gdLst>
              <a:gd name="connsiteX0" fmla="*/ 0 w 11536174"/>
              <a:gd name="connsiteY0" fmla="*/ 0 h 122729"/>
              <a:gd name="connsiteX1" fmla="*/ 11536174 w 11536174"/>
              <a:gd name="connsiteY1" fmla="*/ 0 h 122729"/>
              <a:gd name="connsiteX2" fmla="*/ 11529011 w 11536174"/>
              <a:gd name="connsiteY2" fmla="*/ 35480 h 122729"/>
              <a:gd name="connsiteX3" fmla="*/ 11397382 w 11536174"/>
              <a:gd name="connsiteY3" fmla="*/ 122729 h 122729"/>
              <a:gd name="connsiteX4" fmla="*/ 138792 w 11536174"/>
              <a:gd name="connsiteY4" fmla="*/ 122729 h 122729"/>
              <a:gd name="connsiteX5" fmla="*/ 7163 w 11536174"/>
              <a:gd name="connsiteY5" fmla="*/ 35480 h 122729"/>
              <a:gd name="connsiteX6" fmla="*/ 0 w 11536174"/>
              <a:gd name="connsiteY6" fmla="*/ 0 h 12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36174" h="122729">
                <a:moveTo>
                  <a:pt x="0" y="0"/>
                </a:moveTo>
                <a:lnTo>
                  <a:pt x="11536174" y="0"/>
                </a:lnTo>
                <a:lnTo>
                  <a:pt x="11529011" y="35480"/>
                </a:lnTo>
                <a:cubicBezTo>
                  <a:pt x="11507324" y="86753"/>
                  <a:pt x="11456555" y="122729"/>
                  <a:pt x="11397382" y="122729"/>
                </a:cubicBezTo>
                <a:lnTo>
                  <a:pt x="138792" y="122729"/>
                </a:lnTo>
                <a:cubicBezTo>
                  <a:pt x="79619" y="122729"/>
                  <a:pt x="28850" y="86753"/>
                  <a:pt x="7163" y="35480"/>
                </a:cubicBezTo>
                <a:lnTo>
                  <a:pt x="0" y="0"/>
                </a:lnTo>
                <a:close/>
              </a:path>
            </a:pathLst>
          </a:custGeom>
          <a:solidFill>
            <a:srgbClr val="2651A7"/>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96" name="组合 95" descr="D:\51PPT模板网\51pptmoban.com\图片.jpg">
            <a:extLst>
              <a:ext uri="{FF2B5EF4-FFF2-40B4-BE49-F238E27FC236}">
                <a16:creationId xmlns:a16="http://schemas.microsoft.com/office/drawing/2014/main" id="{1B67EC35-19E1-8F1F-131F-1F17F7AC238D}"/>
              </a:ext>
            </a:extLst>
          </p:cNvPr>
          <p:cNvGrpSpPr/>
          <p:nvPr/>
        </p:nvGrpSpPr>
        <p:grpSpPr>
          <a:xfrm>
            <a:off x="9763877" y="4405144"/>
            <a:ext cx="1805824" cy="1552285"/>
            <a:chOff x="6850944" y="4231262"/>
            <a:chExt cx="5502383" cy="4729845"/>
          </a:xfrm>
        </p:grpSpPr>
        <p:sp>
          <p:nvSpPr>
            <p:cNvPr id="93" name="任意多边形: 形状 92">
              <a:extLst>
                <a:ext uri="{FF2B5EF4-FFF2-40B4-BE49-F238E27FC236}">
                  <a16:creationId xmlns:a16="http://schemas.microsoft.com/office/drawing/2014/main" id="{C5492EB2-470A-ACF7-1550-8287D30614D0}"/>
                </a:ext>
              </a:extLst>
            </p:cNvPr>
            <p:cNvSpPr/>
            <p:nvPr/>
          </p:nvSpPr>
          <p:spPr>
            <a:xfrm>
              <a:off x="7779037" y="4231262"/>
              <a:ext cx="4574290" cy="3945491"/>
            </a:xfrm>
            <a:custGeom>
              <a:avLst/>
              <a:gdLst>
                <a:gd name="connsiteX0" fmla="*/ 4442007 w 4574290"/>
                <a:gd name="connsiteY0" fmla="*/ 2439 h 3945491"/>
                <a:gd name="connsiteX1" fmla="*/ 1287517 w 4574290"/>
                <a:gd name="connsiteY1" fmla="*/ 2362068 h 3945491"/>
                <a:gd name="connsiteX2" fmla="*/ 1252709 w 4574290"/>
                <a:gd name="connsiteY2" fmla="*/ 2019472 h 3945491"/>
                <a:gd name="connsiteX3" fmla="*/ 855526 w 4574290"/>
                <a:gd name="connsiteY3" fmla="*/ 2737286 h 3945491"/>
                <a:gd name="connsiteX4" fmla="*/ 745617 w 4574290"/>
                <a:gd name="connsiteY4" fmla="*/ 2554101 h 3945491"/>
                <a:gd name="connsiteX5" fmla="*/ 448361 w 4574290"/>
                <a:gd name="connsiteY5" fmla="*/ 3134517 h 3945491"/>
                <a:gd name="connsiteX6" fmla="*/ 203911 w 4574290"/>
                <a:gd name="connsiteY6" fmla="*/ 3343581 h 3945491"/>
                <a:gd name="connsiteX7" fmla="*/ 51378 w 4574290"/>
                <a:gd name="connsiteY7" fmla="*/ 3647152 h 3945491"/>
                <a:gd name="connsiteX8" fmla="*/ 104 w 4574290"/>
                <a:gd name="connsiteY8" fmla="*/ 3855864 h 3945491"/>
                <a:gd name="connsiteX9" fmla="*/ 66868 w 4574290"/>
                <a:gd name="connsiteY9" fmla="*/ 3944168 h 3945491"/>
                <a:gd name="connsiteX10" fmla="*/ 261493 w 4574290"/>
                <a:gd name="connsiteY10" fmla="*/ 3894821 h 3945491"/>
                <a:gd name="connsiteX11" fmla="*/ 543604 w 4574290"/>
                <a:gd name="connsiteY11" fmla="*/ 3753622 h 3945491"/>
                <a:gd name="connsiteX12" fmla="*/ 992451 w 4574290"/>
                <a:gd name="connsiteY12" fmla="*/ 3500229 h 3945491"/>
                <a:gd name="connsiteX13" fmla="*/ 883151 w 4574290"/>
                <a:gd name="connsiteY13" fmla="*/ 3374899 h 3945491"/>
                <a:gd name="connsiteX14" fmla="*/ 1903184 w 4574290"/>
                <a:gd name="connsiteY14" fmla="*/ 2836098 h 3945491"/>
                <a:gd name="connsiteX15" fmla="*/ 1510992 w 4574290"/>
                <a:gd name="connsiteY15" fmla="*/ 2838850 h 3945491"/>
                <a:gd name="connsiteX16" fmla="*/ 2905452 w 4574290"/>
                <a:gd name="connsiteY16" fmla="*/ 1955597 h 3945491"/>
                <a:gd name="connsiteX17" fmla="*/ 3358909 w 4574290"/>
                <a:gd name="connsiteY17" fmla="*/ 1535992 h 3945491"/>
                <a:gd name="connsiteX18" fmla="*/ 4441901 w 4574290"/>
                <a:gd name="connsiteY18" fmla="*/ 2467 h 394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74290" h="3945491">
                  <a:moveTo>
                    <a:pt x="4442007" y="2439"/>
                  </a:moveTo>
                  <a:cubicBezTo>
                    <a:pt x="4091668" y="-49776"/>
                    <a:pt x="1971793" y="736302"/>
                    <a:pt x="1287517" y="2362068"/>
                  </a:cubicBezTo>
                  <a:cubicBezTo>
                    <a:pt x="1150795" y="2485245"/>
                    <a:pt x="1438565" y="1799159"/>
                    <a:pt x="1252709" y="2019472"/>
                  </a:cubicBezTo>
                  <a:cubicBezTo>
                    <a:pt x="1128608" y="2166586"/>
                    <a:pt x="980685" y="2592163"/>
                    <a:pt x="855526" y="2737286"/>
                  </a:cubicBezTo>
                  <a:cubicBezTo>
                    <a:pt x="730368" y="2882409"/>
                    <a:pt x="1065086" y="1964046"/>
                    <a:pt x="745617" y="2554101"/>
                  </a:cubicBezTo>
                  <a:cubicBezTo>
                    <a:pt x="659314" y="2713512"/>
                    <a:pt x="539582" y="3001519"/>
                    <a:pt x="448361" y="3134517"/>
                  </a:cubicBezTo>
                  <a:cubicBezTo>
                    <a:pt x="357140" y="3267514"/>
                    <a:pt x="597370" y="2343399"/>
                    <a:pt x="203911" y="3343581"/>
                  </a:cubicBezTo>
                  <a:cubicBezTo>
                    <a:pt x="155665" y="3466225"/>
                    <a:pt x="86278" y="3560351"/>
                    <a:pt x="51378" y="3647152"/>
                  </a:cubicBezTo>
                  <a:cubicBezTo>
                    <a:pt x="16478" y="3733953"/>
                    <a:pt x="-1545" y="3804943"/>
                    <a:pt x="104" y="3855864"/>
                  </a:cubicBezTo>
                  <a:cubicBezTo>
                    <a:pt x="1753" y="3906784"/>
                    <a:pt x="23075" y="3937641"/>
                    <a:pt x="66868" y="3944168"/>
                  </a:cubicBezTo>
                  <a:cubicBezTo>
                    <a:pt x="110661" y="3950696"/>
                    <a:pt x="176920" y="3932894"/>
                    <a:pt x="261493" y="3894821"/>
                  </a:cubicBezTo>
                  <a:cubicBezTo>
                    <a:pt x="346065" y="3856748"/>
                    <a:pt x="774776" y="3773282"/>
                    <a:pt x="543604" y="3753622"/>
                  </a:cubicBezTo>
                  <a:cubicBezTo>
                    <a:pt x="334607" y="3735853"/>
                    <a:pt x="840279" y="3585992"/>
                    <a:pt x="992451" y="3500229"/>
                  </a:cubicBezTo>
                  <a:cubicBezTo>
                    <a:pt x="1267590" y="3345172"/>
                    <a:pt x="726246" y="3498107"/>
                    <a:pt x="883151" y="3374899"/>
                  </a:cubicBezTo>
                  <a:cubicBezTo>
                    <a:pt x="1040057" y="3251691"/>
                    <a:pt x="1717360" y="2940006"/>
                    <a:pt x="1903184" y="2836098"/>
                  </a:cubicBezTo>
                  <a:cubicBezTo>
                    <a:pt x="2424925" y="2544376"/>
                    <a:pt x="1322416" y="2941816"/>
                    <a:pt x="1510992" y="2838850"/>
                  </a:cubicBezTo>
                  <a:cubicBezTo>
                    <a:pt x="1793599" y="2684545"/>
                    <a:pt x="2751242" y="2090957"/>
                    <a:pt x="2905452" y="1955597"/>
                  </a:cubicBezTo>
                  <a:cubicBezTo>
                    <a:pt x="3059661" y="1820237"/>
                    <a:pt x="3222187" y="1659169"/>
                    <a:pt x="3358909" y="1535992"/>
                  </a:cubicBezTo>
                  <a:cubicBezTo>
                    <a:pt x="4452665" y="550536"/>
                    <a:pt x="4792231" y="54664"/>
                    <a:pt x="4441901" y="2467"/>
                  </a:cubicBezTo>
                  <a:close/>
                </a:path>
              </a:pathLst>
            </a:custGeom>
            <a:noFill/>
            <a:ln w="25400" cap="rnd">
              <a:solidFill>
                <a:srgbClr val="2651A7"/>
              </a:solidFill>
              <a:prstDash val="solid"/>
              <a:miter/>
            </a:ln>
          </p:spPr>
          <p:txBody>
            <a:bodyPr rtlCol="0" anchor="ctr"/>
            <a:lstStyle/>
            <a:p>
              <a:endParaRPr lang="zh-CN" altLang="en-US"/>
            </a:p>
          </p:txBody>
        </p:sp>
        <p:sp>
          <p:nvSpPr>
            <p:cNvPr id="94" name="任意多边形: 形状 93">
              <a:extLst>
                <a:ext uri="{FF2B5EF4-FFF2-40B4-BE49-F238E27FC236}">
                  <a16:creationId xmlns:a16="http://schemas.microsoft.com/office/drawing/2014/main" id="{DCEDEF14-54A8-7608-3BA5-099FC797339A}"/>
                </a:ext>
              </a:extLst>
            </p:cNvPr>
            <p:cNvSpPr/>
            <p:nvPr/>
          </p:nvSpPr>
          <p:spPr>
            <a:xfrm>
              <a:off x="6850944" y="5009789"/>
              <a:ext cx="4375118" cy="3941730"/>
            </a:xfrm>
            <a:custGeom>
              <a:avLst/>
              <a:gdLst>
                <a:gd name="connsiteX0" fmla="*/ 4375119 w 4375118"/>
                <a:gd name="connsiteY0" fmla="*/ 0 h 3941730"/>
                <a:gd name="connsiteX1" fmla="*/ 2304384 w 4375118"/>
                <a:gd name="connsiteY1" fmla="*/ 1663160 h 3941730"/>
                <a:gd name="connsiteX2" fmla="*/ 0 w 4375118"/>
                <a:gd name="connsiteY2" fmla="*/ 3941731 h 3941730"/>
                <a:gd name="connsiteX3" fmla="*/ 3051429 w 4375118"/>
                <a:gd name="connsiteY3" fmla="*/ 1239393 h 3941730"/>
                <a:gd name="connsiteX4" fmla="*/ 4375119 w 4375118"/>
                <a:gd name="connsiteY4" fmla="*/ 0 h 3941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5118" h="3941730">
                  <a:moveTo>
                    <a:pt x="4375119" y="0"/>
                  </a:moveTo>
                  <a:cubicBezTo>
                    <a:pt x="4141813" y="86005"/>
                    <a:pt x="3398139" y="677713"/>
                    <a:pt x="2304384" y="1663160"/>
                  </a:cubicBezTo>
                  <a:cubicBezTo>
                    <a:pt x="1210628" y="2648607"/>
                    <a:pt x="392716" y="3483483"/>
                    <a:pt x="0" y="3941731"/>
                  </a:cubicBezTo>
                  <a:cubicBezTo>
                    <a:pt x="515293" y="3678669"/>
                    <a:pt x="1957673" y="2224850"/>
                    <a:pt x="3051429" y="1239393"/>
                  </a:cubicBezTo>
                  <a:cubicBezTo>
                    <a:pt x="4145185" y="253936"/>
                    <a:pt x="4253294" y="167164"/>
                    <a:pt x="4375119" y="0"/>
                  </a:cubicBezTo>
                  <a:close/>
                </a:path>
              </a:pathLst>
            </a:custGeom>
            <a:solidFill>
              <a:srgbClr val="FFFFFF"/>
            </a:solidFill>
            <a:ln w="25400" cap="rnd">
              <a:solidFill>
                <a:srgbClr val="2651A7"/>
              </a:solidFill>
              <a:prstDash val="solid"/>
              <a:miter/>
            </a:ln>
          </p:spPr>
          <p:txBody>
            <a:bodyPr rtlCol="0" anchor="ctr"/>
            <a:lstStyle/>
            <a:p>
              <a:endParaRPr lang="zh-CN" altLang="en-US"/>
            </a:p>
          </p:txBody>
        </p:sp>
        <p:sp>
          <p:nvSpPr>
            <p:cNvPr id="95" name="任意多边形: 形状 94">
              <a:extLst>
                <a:ext uri="{FF2B5EF4-FFF2-40B4-BE49-F238E27FC236}">
                  <a16:creationId xmlns:a16="http://schemas.microsoft.com/office/drawing/2014/main" id="{1CA8EF81-F92B-2176-5E04-748B12C1C983}"/>
                </a:ext>
              </a:extLst>
            </p:cNvPr>
            <p:cNvSpPr/>
            <p:nvPr/>
          </p:nvSpPr>
          <p:spPr>
            <a:xfrm>
              <a:off x="7001963" y="8413566"/>
              <a:ext cx="4006491" cy="547541"/>
            </a:xfrm>
            <a:custGeom>
              <a:avLst/>
              <a:gdLst>
                <a:gd name="connsiteX0" fmla="*/ 0 w 4006491"/>
                <a:gd name="connsiteY0" fmla="*/ 446514 h 547541"/>
                <a:gd name="connsiteX1" fmla="*/ 2038541 w 4006491"/>
                <a:gd name="connsiteY1" fmla="*/ 63018 h 547541"/>
                <a:gd name="connsiteX2" fmla="*/ 2270655 w 4006491"/>
                <a:gd name="connsiteY2" fmla="*/ 476794 h 547541"/>
                <a:gd name="connsiteX3" fmla="*/ 4006491 w 4006491"/>
                <a:gd name="connsiteY3" fmla="*/ 274949 h 547541"/>
              </a:gdLst>
              <a:ahLst/>
              <a:cxnLst>
                <a:cxn ang="0">
                  <a:pos x="connsiteX0" y="connsiteY0"/>
                </a:cxn>
                <a:cxn ang="0">
                  <a:pos x="connsiteX1" y="connsiteY1"/>
                </a:cxn>
                <a:cxn ang="0">
                  <a:pos x="connsiteX2" y="connsiteY2"/>
                </a:cxn>
                <a:cxn ang="0">
                  <a:pos x="connsiteX3" y="connsiteY3"/>
                </a:cxn>
              </a:cxnLst>
              <a:rect l="l" t="t" r="r" b="b"/>
              <a:pathLst>
                <a:path w="4006491" h="547541">
                  <a:moveTo>
                    <a:pt x="0" y="446514"/>
                  </a:moveTo>
                  <a:cubicBezTo>
                    <a:pt x="0" y="446514"/>
                    <a:pt x="1474756" y="-200253"/>
                    <a:pt x="2038541" y="63018"/>
                  </a:cubicBezTo>
                  <a:cubicBezTo>
                    <a:pt x="2167509" y="123230"/>
                    <a:pt x="2143887" y="412090"/>
                    <a:pt x="2270655" y="476794"/>
                  </a:cubicBezTo>
                  <a:cubicBezTo>
                    <a:pt x="2737609" y="715109"/>
                    <a:pt x="4006491" y="274949"/>
                    <a:pt x="4006491" y="274949"/>
                  </a:cubicBezTo>
                </a:path>
              </a:pathLst>
            </a:custGeom>
            <a:noFill/>
            <a:ln w="25400" cap="flat">
              <a:gradFill flip="none" rotWithShape="1">
                <a:gsLst>
                  <a:gs pos="67000">
                    <a:srgbClr val="2651A7">
                      <a:alpha val="27000"/>
                    </a:srgbClr>
                  </a:gs>
                  <a:gs pos="100000">
                    <a:schemeClr val="accent1">
                      <a:lumMod val="30000"/>
                      <a:lumOff val="70000"/>
                      <a:alpha val="0"/>
                    </a:schemeClr>
                  </a:gs>
                </a:gsLst>
                <a:lin ang="0" scaled="1"/>
                <a:tileRect/>
              </a:gradFill>
              <a:prstDash val="solid"/>
              <a:miter/>
            </a:ln>
          </p:spPr>
          <p:txBody>
            <a:bodyPr rtlCol="0" anchor="ctr"/>
            <a:lstStyle/>
            <a:p>
              <a:endParaRPr lang="zh-CN" altLang="en-US"/>
            </a:p>
          </p:txBody>
        </p:sp>
      </p:grpSp>
      <p:grpSp>
        <p:nvGrpSpPr>
          <p:cNvPr id="106" name="组合 105">
            <a:extLst>
              <a:ext uri="{FF2B5EF4-FFF2-40B4-BE49-F238E27FC236}">
                <a16:creationId xmlns:a16="http://schemas.microsoft.com/office/drawing/2014/main" id="{7C5A5529-32EF-2CB0-506A-9DE210EF800C}"/>
              </a:ext>
            </a:extLst>
          </p:cNvPr>
          <p:cNvGrpSpPr/>
          <p:nvPr/>
        </p:nvGrpSpPr>
        <p:grpSpPr>
          <a:xfrm>
            <a:off x="559611" y="645569"/>
            <a:ext cx="561441" cy="520612"/>
            <a:chOff x="539466" y="625423"/>
            <a:chExt cx="1089618" cy="1010380"/>
          </a:xfrm>
        </p:grpSpPr>
        <p:sp>
          <p:nvSpPr>
            <p:cNvPr id="97" name="椭圆 96">
              <a:extLst>
                <a:ext uri="{FF2B5EF4-FFF2-40B4-BE49-F238E27FC236}">
                  <a16:creationId xmlns:a16="http://schemas.microsoft.com/office/drawing/2014/main" id="{0DA5CEC7-13B1-27C2-285D-DB97A9E5CE91}"/>
                </a:ext>
              </a:extLst>
            </p:cNvPr>
            <p:cNvSpPr/>
            <p:nvPr/>
          </p:nvSpPr>
          <p:spPr>
            <a:xfrm>
              <a:off x="539466" y="625423"/>
              <a:ext cx="240281" cy="240281"/>
            </a:xfrm>
            <a:prstGeom prst="ellipse">
              <a:avLst/>
            </a:pr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8" name="椭圆 97">
              <a:extLst>
                <a:ext uri="{FF2B5EF4-FFF2-40B4-BE49-F238E27FC236}">
                  <a16:creationId xmlns:a16="http://schemas.microsoft.com/office/drawing/2014/main" id="{B8954B3D-2817-9947-9545-B975BD955F9F}"/>
                </a:ext>
              </a:extLst>
            </p:cNvPr>
            <p:cNvSpPr/>
            <p:nvPr/>
          </p:nvSpPr>
          <p:spPr>
            <a:xfrm>
              <a:off x="1005693" y="666982"/>
              <a:ext cx="157163" cy="157163"/>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9" name="椭圆 98">
              <a:extLst>
                <a:ext uri="{FF2B5EF4-FFF2-40B4-BE49-F238E27FC236}">
                  <a16:creationId xmlns:a16="http://schemas.microsoft.com/office/drawing/2014/main" id="{A64A50B8-7DD9-6FAE-C32B-955CEE0E4FA3}"/>
                </a:ext>
              </a:extLst>
            </p:cNvPr>
            <p:cNvSpPr/>
            <p:nvPr/>
          </p:nvSpPr>
          <p:spPr>
            <a:xfrm>
              <a:off x="1430361" y="666982"/>
              <a:ext cx="157163" cy="157163"/>
            </a:xfrm>
            <a:prstGeom prst="ellipse">
              <a:avLst/>
            </a:pr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0" name="椭圆 99">
              <a:extLst>
                <a:ext uri="{FF2B5EF4-FFF2-40B4-BE49-F238E27FC236}">
                  <a16:creationId xmlns:a16="http://schemas.microsoft.com/office/drawing/2014/main" id="{932A635B-BED6-59C5-C61C-58269D5A5C7C}"/>
                </a:ext>
              </a:extLst>
            </p:cNvPr>
            <p:cNvSpPr/>
            <p:nvPr/>
          </p:nvSpPr>
          <p:spPr>
            <a:xfrm>
              <a:off x="581025" y="1042505"/>
              <a:ext cx="157163" cy="157163"/>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1" name="椭圆 100">
              <a:extLst>
                <a:ext uri="{FF2B5EF4-FFF2-40B4-BE49-F238E27FC236}">
                  <a16:creationId xmlns:a16="http://schemas.microsoft.com/office/drawing/2014/main" id="{0899CA46-AACC-AE55-1C4F-A387AE76E923}"/>
                </a:ext>
              </a:extLst>
            </p:cNvPr>
            <p:cNvSpPr/>
            <p:nvPr/>
          </p:nvSpPr>
          <p:spPr>
            <a:xfrm>
              <a:off x="1005693" y="1042505"/>
              <a:ext cx="157163" cy="157163"/>
            </a:xfrm>
            <a:prstGeom prst="ellipse">
              <a:avLst/>
            </a:pr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2" name="椭圆 101">
              <a:extLst>
                <a:ext uri="{FF2B5EF4-FFF2-40B4-BE49-F238E27FC236}">
                  <a16:creationId xmlns:a16="http://schemas.microsoft.com/office/drawing/2014/main" id="{7DE616C0-7A21-447B-331A-DB50FC9D0DF1}"/>
                </a:ext>
              </a:extLst>
            </p:cNvPr>
            <p:cNvSpPr/>
            <p:nvPr/>
          </p:nvSpPr>
          <p:spPr>
            <a:xfrm>
              <a:off x="1388803" y="1000945"/>
              <a:ext cx="240281" cy="24028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3" name="椭圆 102">
              <a:extLst>
                <a:ext uri="{FF2B5EF4-FFF2-40B4-BE49-F238E27FC236}">
                  <a16:creationId xmlns:a16="http://schemas.microsoft.com/office/drawing/2014/main" id="{D72227D8-E919-564A-DAFB-8248F30ECDE2}"/>
                </a:ext>
              </a:extLst>
            </p:cNvPr>
            <p:cNvSpPr/>
            <p:nvPr/>
          </p:nvSpPr>
          <p:spPr>
            <a:xfrm>
              <a:off x="539466" y="1395522"/>
              <a:ext cx="240281" cy="24028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 name="椭圆 103">
              <a:extLst>
                <a:ext uri="{FF2B5EF4-FFF2-40B4-BE49-F238E27FC236}">
                  <a16:creationId xmlns:a16="http://schemas.microsoft.com/office/drawing/2014/main" id="{81D70D71-70D6-D5D6-86D5-E360CAE9045A}"/>
                </a:ext>
              </a:extLst>
            </p:cNvPr>
            <p:cNvSpPr/>
            <p:nvPr/>
          </p:nvSpPr>
          <p:spPr>
            <a:xfrm>
              <a:off x="1005693" y="1437080"/>
              <a:ext cx="157163" cy="157163"/>
            </a:xfrm>
            <a:prstGeom prst="ellipse">
              <a:avLst/>
            </a:pr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5" name="椭圆 104">
              <a:extLst>
                <a:ext uri="{FF2B5EF4-FFF2-40B4-BE49-F238E27FC236}">
                  <a16:creationId xmlns:a16="http://schemas.microsoft.com/office/drawing/2014/main" id="{E7ADE94B-9195-B40E-BB7D-CA6DC9D0C472}"/>
                </a:ext>
              </a:extLst>
            </p:cNvPr>
            <p:cNvSpPr/>
            <p:nvPr/>
          </p:nvSpPr>
          <p:spPr>
            <a:xfrm>
              <a:off x="1430361" y="1437080"/>
              <a:ext cx="157163" cy="157163"/>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 name="组合 2">
            <a:extLst>
              <a:ext uri="{FF2B5EF4-FFF2-40B4-BE49-F238E27FC236}">
                <a16:creationId xmlns:a16="http://schemas.microsoft.com/office/drawing/2014/main" id="{7DCD7F5A-F9D5-C8DB-23DC-AA093BF940AE}"/>
              </a:ext>
            </a:extLst>
          </p:cNvPr>
          <p:cNvGrpSpPr/>
          <p:nvPr/>
        </p:nvGrpSpPr>
        <p:grpSpPr>
          <a:xfrm>
            <a:off x="4380911" y="224478"/>
            <a:ext cx="3428365" cy="899160"/>
            <a:chOff x="4377" y="1602"/>
            <a:chExt cx="5399" cy="1416"/>
          </a:xfrm>
        </p:grpSpPr>
        <p:pic>
          <p:nvPicPr>
            <p:cNvPr id="47" name="图片 46">
              <a:extLst>
                <a:ext uri="{FF2B5EF4-FFF2-40B4-BE49-F238E27FC236}">
                  <a16:creationId xmlns:a16="http://schemas.microsoft.com/office/drawing/2014/main" id="{744903FD-5B43-5F96-37AD-24D139FA6260}"/>
                </a:ext>
              </a:extLst>
            </p:cNvPr>
            <p:cNvPicPr/>
            <p:nvPr>
              <p:custDataLst>
                <p:tags r:id="rId1"/>
              </p:custDataLst>
            </p:nvPr>
          </p:nvPicPr>
          <p:blipFill>
            <a:blip r:embed="rId5"/>
            <a:stretch>
              <a:fillRect/>
            </a:stretch>
          </p:blipFill>
          <p:spPr>
            <a:xfrm>
              <a:off x="4377" y="1602"/>
              <a:ext cx="1353" cy="1359"/>
            </a:xfrm>
            <a:prstGeom prst="rect">
              <a:avLst/>
            </a:prstGeom>
          </p:spPr>
        </p:pic>
        <p:pic>
          <p:nvPicPr>
            <p:cNvPr id="48" name="图片 3">
              <a:extLst>
                <a:ext uri="{FF2B5EF4-FFF2-40B4-BE49-F238E27FC236}">
                  <a16:creationId xmlns:a16="http://schemas.microsoft.com/office/drawing/2014/main" id="{30CBCE3C-78D7-E0DD-2197-261AF68A6594}"/>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rcRect l="16205" t="33559" r="12696" b="34176"/>
            <a:stretch>
              <a:fillRect/>
            </a:stretch>
          </p:blipFill>
          <p:spPr bwMode="auto">
            <a:xfrm>
              <a:off x="5672" y="1602"/>
              <a:ext cx="4105" cy="1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文本框 3">
            <a:extLst>
              <a:ext uri="{FF2B5EF4-FFF2-40B4-BE49-F238E27FC236}">
                <a16:creationId xmlns:a16="http://schemas.microsoft.com/office/drawing/2014/main" id="{885F58E0-3189-7770-B176-39B0F3FF735C}"/>
              </a:ext>
            </a:extLst>
          </p:cNvPr>
          <p:cNvSpPr txBox="1"/>
          <p:nvPr/>
        </p:nvSpPr>
        <p:spPr>
          <a:xfrm flipH="1">
            <a:off x="2671012" y="2288126"/>
            <a:ext cx="7386925" cy="523220"/>
          </a:xfrm>
          <a:prstGeom prst="rect">
            <a:avLst/>
          </a:prstGeom>
          <a:noFill/>
        </p:spPr>
        <p:txBody>
          <a:bodyPr wrap="square" rtlCol="0">
            <a:spAutoFit/>
          </a:bodyPr>
          <a:lstStyle/>
          <a:p>
            <a:pPr algn="l"/>
            <a:r>
              <a:rPr lang="zh-CN" altLang="en-US" sz="2800" b="0" i="0" dirty="0">
                <a:solidFill>
                  <a:srgbClr val="1D2129"/>
                </a:solidFill>
                <a:effectLst/>
                <a:latin typeface="Arial" panose="020B0604020202020204" pitchFamily="34" charset="0"/>
              </a:rPr>
              <a:t>用于自动驾驶感知的多模态传感器融合</a:t>
            </a:r>
            <a:r>
              <a:rPr lang="en-US" altLang="zh-CN" sz="2800" b="0" i="0" dirty="0">
                <a:solidFill>
                  <a:srgbClr val="1D2129"/>
                </a:solidFill>
                <a:effectLst/>
                <a:latin typeface="Arial" panose="020B0604020202020204" pitchFamily="34" charset="0"/>
              </a:rPr>
              <a:t>:</a:t>
            </a:r>
            <a:r>
              <a:rPr lang="zh-CN" altLang="en-US" sz="2800" b="0" i="0" dirty="0">
                <a:solidFill>
                  <a:srgbClr val="1D2129"/>
                </a:solidFill>
                <a:effectLst/>
                <a:latin typeface="Arial" panose="020B0604020202020204" pitchFamily="34" charset="0"/>
              </a:rPr>
              <a:t>综述</a:t>
            </a:r>
            <a:endParaRPr lang="en-US" altLang="zh-CN" sz="2800" b="1" i="0" dirty="0">
              <a:solidFill>
                <a:srgbClr val="000000"/>
              </a:solidFill>
              <a:effectLst/>
              <a:latin typeface="Arial" panose="020B0604020202020204" pitchFamily="34" charset="0"/>
              <a:cs typeface="Arial" panose="020B0604020202020204" pitchFamily="34" charset="0"/>
            </a:endParaRPr>
          </a:p>
        </p:txBody>
      </p:sp>
      <p:sp>
        <p:nvSpPr>
          <p:cNvPr id="5" name="文本框 4">
            <a:extLst>
              <a:ext uri="{FF2B5EF4-FFF2-40B4-BE49-F238E27FC236}">
                <a16:creationId xmlns:a16="http://schemas.microsoft.com/office/drawing/2014/main" id="{AF9DFE06-BF40-5FC7-ECCE-03BB1E8CC56B}"/>
              </a:ext>
            </a:extLst>
          </p:cNvPr>
          <p:cNvSpPr txBox="1"/>
          <p:nvPr/>
        </p:nvSpPr>
        <p:spPr>
          <a:xfrm flipH="1">
            <a:off x="3653066" y="3486184"/>
            <a:ext cx="7916635" cy="830997"/>
          </a:xfrm>
          <a:prstGeom prst="rect">
            <a:avLst/>
          </a:prstGeom>
          <a:noFill/>
        </p:spPr>
        <p:txBody>
          <a:bodyPr wrap="square" rtlCol="0">
            <a:spAutoFit/>
          </a:bodyPr>
          <a:lstStyle/>
          <a:p>
            <a:pPr algn="r"/>
            <a:r>
              <a:rPr lang="en-US" altLang="zh-CN" sz="1600" b="0" i="0" u="none" strike="noStrike" dirty="0">
                <a:effectLst/>
                <a:latin typeface="Lucida Grande"/>
              </a:rPr>
              <a:t>Keli Huang</a:t>
            </a:r>
            <a:r>
              <a:rPr lang="en-US" altLang="zh-CN" sz="1600" b="0" i="0" dirty="0">
                <a:solidFill>
                  <a:srgbClr val="000000"/>
                </a:solidFill>
                <a:effectLst/>
                <a:latin typeface="Lucida Grande"/>
              </a:rPr>
              <a:t>, </a:t>
            </a:r>
            <a:r>
              <a:rPr lang="en-US" altLang="zh-CN" sz="1600" b="0" i="0" u="none" strike="noStrike" dirty="0">
                <a:effectLst/>
                <a:latin typeface="Lucida Grande"/>
              </a:rPr>
              <a:t>Botian Shi</a:t>
            </a:r>
            <a:r>
              <a:rPr lang="en-US" altLang="zh-CN" sz="1600" b="0" i="0" dirty="0">
                <a:solidFill>
                  <a:srgbClr val="000000"/>
                </a:solidFill>
                <a:effectLst/>
                <a:latin typeface="Lucida Grande"/>
              </a:rPr>
              <a:t>, </a:t>
            </a:r>
            <a:r>
              <a:rPr lang="en-US" altLang="zh-CN" sz="1600" b="0" i="0" u="none" strike="noStrike" dirty="0">
                <a:effectLst/>
                <a:latin typeface="Lucida Grande"/>
              </a:rPr>
              <a:t>Xiang Li</a:t>
            </a:r>
            <a:r>
              <a:rPr lang="en-US" altLang="zh-CN" sz="1600" b="0" i="0" dirty="0">
                <a:solidFill>
                  <a:srgbClr val="000000"/>
                </a:solidFill>
                <a:effectLst/>
                <a:latin typeface="Lucida Grande"/>
              </a:rPr>
              <a:t>, </a:t>
            </a:r>
            <a:r>
              <a:rPr lang="en-US" altLang="zh-CN" sz="1600" b="0" i="0" u="none" strike="noStrike" dirty="0">
                <a:effectLst/>
                <a:latin typeface="Lucida Grande"/>
              </a:rPr>
              <a:t>Xin Li</a:t>
            </a:r>
            <a:r>
              <a:rPr lang="en-US" altLang="zh-CN" sz="1600" b="0" i="0" dirty="0">
                <a:solidFill>
                  <a:srgbClr val="000000"/>
                </a:solidFill>
                <a:effectLst/>
                <a:latin typeface="Lucida Grande"/>
              </a:rPr>
              <a:t>, </a:t>
            </a:r>
            <a:r>
              <a:rPr lang="en-US" altLang="zh-CN" sz="1600" b="0" i="0" u="none" strike="noStrike" dirty="0">
                <a:effectLst/>
                <a:latin typeface="Lucida Grande"/>
              </a:rPr>
              <a:t>Siyuan Huang</a:t>
            </a:r>
            <a:r>
              <a:rPr lang="en-US" altLang="zh-CN" sz="1600" b="0" i="0" dirty="0">
                <a:solidFill>
                  <a:srgbClr val="000000"/>
                </a:solidFill>
                <a:effectLst/>
                <a:latin typeface="Lucida Grande"/>
              </a:rPr>
              <a:t>, </a:t>
            </a:r>
            <a:r>
              <a:rPr lang="en-US" altLang="zh-CN" sz="1600" dirty="0">
                <a:latin typeface="Lucida Grande"/>
              </a:rPr>
              <a:t>Yikang Li  </a:t>
            </a:r>
          </a:p>
          <a:p>
            <a:pPr algn="r"/>
            <a:r>
              <a:rPr lang="zh-CN" altLang="en-US" sz="1600" dirty="0">
                <a:latin typeface="Lucida Grande"/>
              </a:rPr>
              <a:t>加州大学洛杉矶分校、上海人工智能实验室、北京理工大学、华东师范大学</a:t>
            </a:r>
            <a:endParaRPr lang="en-US" altLang="zh-CN" sz="1600" b="0" i="0" dirty="0">
              <a:effectLst/>
              <a:latin typeface="Lucida Grande"/>
            </a:endParaRPr>
          </a:p>
          <a:p>
            <a:pPr algn="r"/>
            <a:r>
              <a:rPr lang="en-US" altLang="zh-CN" sz="1600" dirty="0">
                <a:solidFill>
                  <a:srgbClr val="000000"/>
                </a:solidFill>
                <a:latin typeface="Arial" panose="020B0604020202020204" pitchFamily="34" charset="0"/>
                <a:cs typeface="Arial" panose="020B0604020202020204" pitchFamily="34" charset="0"/>
              </a:rPr>
              <a:t>IEEE access</a:t>
            </a:r>
            <a:r>
              <a:rPr lang="en-US" altLang="zh-CN" sz="1600" i="0" dirty="0">
                <a:solidFill>
                  <a:srgbClr val="000000"/>
                </a:solidFill>
                <a:effectLst/>
                <a:latin typeface="Arial" panose="020B0604020202020204" pitchFamily="34" charset="0"/>
                <a:cs typeface="Arial" panose="020B0604020202020204" pitchFamily="34" charset="0"/>
              </a:rPr>
              <a:t> 2022 </a:t>
            </a:r>
          </a:p>
        </p:txBody>
      </p:sp>
    </p:spTree>
    <p:extLst>
      <p:ext uri="{BB962C8B-B14F-4D97-AF65-F5344CB8AC3E}">
        <p14:creationId xmlns:p14="http://schemas.microsoft.com/office/powerpoint/2010/main" val="2274769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5CE79-8E2C-A8AB-9D48-89CECA7782AF}"/>
            </a:ext>
          </a:extLst>
        </p:cNvPr>
        <p:cNvGrpSpPr/>
        <p:nvPr/>
      </p:nvGrpSpPr>
      <p:grpSpPr>
        <a:xfrm>
          <a:off x="0" y="0"/>
          <a:ext cx="0" cy="0"/>
          <a:chOff x="0" y="0"/>
          <a:chExt cx="0" cy="0"/>
        </a:xfrm>
      </p:grpSpPr>
      <p:sp>
        <p:nvSpPr>
          <p:cNvPr id="49" name="文本框 48">
            <a:extLst>
              <a:ext uri="{FF2B5EF4-FFF2-40B4-BE49-F238E27FC236}">
                <a16:creationId xmlns:a16="http://schemas.microsoft.com/office/drawing/2014/main" id="{79A4C8D5-4E10-627D-4350-0B011B3CD050}"/>
              </a:ext>
            </a:extLst>
          </p:cNvPr>
          <p:cNvSpPr txBox="1"/>
          <p:nvPr/>
        </p:nvSpPr>
        <p:spPr>
          <a:xfrm>
            <a:off x="5489817" y="268915"/>
            <a:ext cx="1210588" cy="338554"/>
          </a:xfrm>
          <a:prstGeom prst="rect">
            <a:avLst/>
          </a:prstGeom>
          <a:noFill/>
        </p:spPr>
        <p:txBody>
          <a:bodyPr wrap="none" rtlCol="0">
            <a:spAutoFit/>
          </a:bodyPr>
          <a:lstStyle/>
          <a:p>
            <a:pPr algn="ctr"/>
            <a:r>
              <a:rPr lang="zh-CN" altLang="en-US" sz="1600" b="1" dirty="0">
                <a:solidFill>
                  <a:srgbClr val="2651A7"/>
                </a:solidFill>
              </a:rPr>
              <a:t>弱融合方法</a:t>
            </a:r>
          </a:p>
        </p:txBody>
      </p:sp>
      <p:pic>
        <p:nvPicPr>
          <p:cNvPr id="3" name="图片 2">
            <a:extLst>
              <a:ext uri="{FF2B5EF4-FFF2-40B4-BE49-F238E27FC236}">
                <a16:creationId xmlns:a16="http://schemas.microsoft.com/office/drawing/2014/main" id="{ABAADDF2-2B29-101D-C67B-155AAD85F644}"/>
              </a:ext>
            </a:extLst>
          </p:cNvPr>
          <p:cNvPicPr>
            <a:picLocks noChangeAspect="1"/>
          </p:cNvPicPr>
          <p:nvPr/>
        </p:nvPicPr>
        <p:blipFill>
          <a:blip r:embed="rId3"/>
          <a:stretch>
            <a:fillRect/>
          </a:stretch>
        </p:blipFill>
        <p:spPr>
          <a:xfrm>
            <a:off x="2558734" y="1995287"/>
            <a:ext cx="6954220" cy="2867425"/>
          </a:xfrm>
          <a:prstGeom prst="rect">
            <a:avLst/>
          </a:prstGeom>
        </p:spPr>
      </p:pic>
    </p:spTree>
    <p:extLst>
      <p:ext uri="{BB962C8B-B14F-4D97-AF65-F5344CB8AC3E}">
        <p14:creationId xmlns:p14="http://schemas.microsoft.com/office/powerpoint/2010/main" val="42741158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3D626B-DBE8-6DCB-A20A-6FA6E8469E21}"/>
            </a:ext>
          </a:extLst>
        </p:cNvPr>
        <p:cNvGrpSpPr/>
        <p:nvPr/>
      </p:nvGrpSpPr>
      <p:grpSpPr>
        <a:xfrm>
          <a:off x="0" y="0"/>
          <a:ext cx="0" cy="0"/>
          <a:chOff x="0" y="0"/>
          <a:chExt cx="0" cy="0"/>
        </a:xfrm>
      </p:grpSpPr>
      <p:sp>
        <p:nvSpPr>
          <p:cNvPr id="49" name="文本框 48">
            <a:extLst>
              <a:ext uri="{FF2B5EF4-FFF2-40B4-BE49-F238E27FC236}">
                <a16:creationId xmlns:a16="http://schemas.microsoft.com/office/drawing/2014/main" id="{0C347E0C-DD1C-C234-D0B1-BA064205180B}"/>
              </a:ext>
            </a:extLst>
          </p:cNvPr>
          <p:cNvSpPr txBox="1"/>
          <p:nvPr/>
        </p:nvSpPr>
        <p:spPr>
          <a:xfrm>
            <a:off x="5489817" y="268915"/>
            <a:ext cx="1210588" cy="338554"/>
          </a:xfrm>
          <a:prstGeom prst="rect">
            <a:avLst/>
          </a:prstGeom>
          <a:noFill/>
        </p:spPr>
        <p:txBody>
          <a:bodyPr wrap="none" rtlCol="0">
            <a:spAutoFit/>
          </a:bodyPr>
          <a:lstStyle/>
          <a:p>
            <a:pPr algn="ctr"/>
            <a:r>
              <a:rPr lang="zh-CN" altLang="en-US" sz="1600" b="1" dirty="0">
                <a:solidFill>
                  <a:srgbClr val="2651A7"/>
                </a:solidFill>
              </a:rPr>
              <a:t>存在的问题</a:t>
            </a:r>
          </a:p>
        </p:txBody>
      </p:sp>
      <p:sp>
        <p:nvSpPr>
          <p:cNvPr id="2" name="文本框 1">
            <a:extLst>
              <a:ext uri="{FF2B5EF4-FFF2-40B4-BE49-F238E27FC236}">
                <a16:creationId xmlns:a16="http://schemas.microsoft.com/office/drawing/2014/main" id="{F5CC1A53-3A35-E613-560E-868256D8562C}"/>
              </a:ext>
            </a:extLst>
          </p:cNvPr>
          <p:cNvSpPr txBox="1"/>
          <p:nvPr/>
        </p:nvSpPr>
        <p:spPr>
          <a:xfrm>
            <a:off x="1415773" y="1673712"/>
            <a:ext cx="10223117" cy="3736536"/>
          </a:xfrm>
          <a:prstGeom prst="rect">
            <a:avLst/>
          </a:prstGeom>
          <a:noFill/>
        </p:spPr>
        <p:txBody>
          <a:bodyPr wrap="square">
            <a:spAutoFit/>
          </a:bodyPr>
          <a:lstStyle/>
          <a:p>
            <a:pPr algn="l">
              <a:lnSpc>
                <a:spcPct val="150000"/>
              </a:lnSpc>
            </a:pPr>
            <a:r>
              <a:rPr lang="en-US" altLang="zh-CN" sz="2000" b="1" i="0" dirty="0">
                <a:solidFill>
                  <a:srgbClr val="060607"/>
                </a:solidFill>
                <a:effectLst/>
                <a:latin typeface="-apple-system"/>
              </a:rPr>
              <a:t>1.</a:t>
            </a:r>
            <a:r>
              <a:rPr lang="zh-CN" altLang="en-US" sz="2000" b="1" i="0" dirty="0">
                <a:solidFill>
                  <a:srgbClr val="060607"/>
                </a:solidFill>
                <a:effectLst/>
                <a:latin typeface="-apple-system"/>
              </a:rPr>
              <a:t>数据分辨率冲突</a:t>
            </a:r>
            <a:endParaRPr lang="en-US" altLang="zh-CN" sz="2000" b="1" dirty="0">
              <a:solidFill>
                <a:srgbClr val="060607"/>
              </a:solidFill>
              <a:latin typeface="-apple-system"/>
            </a:endParaRPr>
          </a:p>
          <a:p>
            <a:pPr algn="l">
              <a:lnSpc>
                <a:spcPct val="150000"/>
              </a:lnSpc>
            </a:pPr>
            <a:r>
              <a:rPr lang="en-US" altLang="zh-CN" sz="2000" i="0" dirty="0">
                <a:solidFill>
                  <a:srgbClr val="060607"/>
                </a:solidFill>
                <a:effectLst/>
                <a:latin typeface="-apple-system"/>
              </a:rPr>
              <a:t>	</a:t>
            </a:r>
            <a:r>
              <a:rPr lang="zh-CN" altLang="en-US" sz="2000" i="0" dirty="0">
                <a:solidFill>
                  <a:srgbClr val="060607"/>
                </a:solidFill>
                <a:effectLst/>
                <a:latin typeface="-apple-system"/>
              </a:rPr>
              <a:t>不同模态的传感器通常具有不同的分辨率。</a:t>
            </a:r>
            <a:endParaRPr lang="en-US" altLang="zh-CN" sz="2000" i="0" dirty="0">
              <a:solidFill>
                <a:srgbClr val="060607"/>
              </a:solidFill>
              <a:effectLst/>
              <a:latin typeface="-apple-system"/>
            </a:endParaRPr>
          </a:p>
          <a:p>
            <a:pPr algn="l">
              <a:lnSpc>
                <a:spcPct val="150000"/>
              </a:lnSpc>
            </a:pPr>
            <a:r>
              <a:rPr lang="en-US" altLang="zh-CN" sz="2000" b="1" dirty="0">
                <a:solidFill>
                  <a:srgbClr val="060607"/>
                </a:solidFill>
                <a:latin typeface="-apple-system"/>
              </a:rPr>
              <a:t>2.</a:t>
            </a:r>
            <a:r>
              <a:rPr lang="zh-CN" altLang="en-US" sz="2000" b="1" i="0" dirty="0">
                <a:solidFill>
                  <a:srgbClr val="060607"/>
                </a:solidFill>
                <a:effectLst/>
                <a:latin typeface="-apple-system"/>
              </a:rPr>
              <a:t>数据对齐和信息丢失</a:t>
            </a:r>
            <a:endParaRPr lang="en-US" altLang="zh-CN" sz="2000" b="1" i="0" dirty="0">
              <a:solidFill>
                <a:srgbClr val="060607"/>
              </a:solidFill>
              <a:effectLst/>
              <a:latin typeface="-apple-system"/>
            </a:endParaRPr>
          </a:p>
          <a:p>
            <a:pPr algn="l">
              <a:lnSpc>
                <a:spcPct val="150000"/>
              </a:lnSpc>
            </a:pPr>
            <a:r>
              <a:rPr lang="en-US" altLang="zh-CN" sz="2000" i="0" dirty="0">
                <a:solidFill>
                  <a:srgbClr val="060607"/>
                </a:solidFill>
                <a:effectLst/>
                <a:latin typeface="-apple-system"/>
              </a:rPr>
              <a:t>	</a:t>
            </a:r>
            <a:r>
              <a:rPr lang="zh-CN" altLang="en-US" sz="2000" i="0" dirty="0">
                <a:solidFill>
                  <a:srgbClr val="060607"/>
                </a:solidFill>
                <a:effectLst/>
                <a:latin typeface="-apple-system"/>
              </a:rPr>
              <a:t>相机和雷达的内在和外在特性差异很大，两种模态的数据需要在新的坐标系下重新组织。</a:t>
            </a:r>
            <a:endParaRPr lang="en-US" altLang="zh-CN" sz="2000" i="0" dirty="0">
              <a:solidFill>
                <a:srgbClr val="060607"/>
              </a:solidFill>
              <a:effectLst/>
              <a:latin typeface="-apple-system"/>
            </a:endParaRPr>
          </a:p>
          <a:p>
            <a:pPr>
              <a:lnSpc>
                <a:spcPct val="150000"/>
              </a:lnSpc>
            </a:pPr>
            <a:r>
              <a:rPr lang="en-US" altLang="zh-CN" sz="2000" b="1" dirty="0">
                <a:solidFill>
                  <a:srgbClr val="060607"/>
                </a:solidFill>
                <a:latin typeface="-apple-system"/>
              </a:rPr>
              <a:t>3.</a:t>
            </a:r>
            <a:r>
              <a:rPr lang="zh-CN" altLang="en-US" sz="2000" b="1" i="0" dirty="0">
                <a:solidFill>
                  <a:srgbClr val="060607"/>
                </a:solidFill>
                <a:effectLst/>
                <a:latin typeface="-apple-system"/>
              </a:rPr>
              <a:t>数据领域偏差</a:t>
            </a:r>
            <a:endParaRPr lang="en-US" altLang="zh-CN" sz="2000" b="1" i="0" dirty="0">
              <a:solidFill>
                <a:srgbClr val="060607"/>
              </a:solidFill>
              <a:effectLst/>
              <a:latin typeface="-apple-system"/>
            </a:endParaRPr>
          </a:p>
          <a:p>
            <a:pPr>
              <a:lnSpc>
                <a:spcPct val="150000"/>
              </a:lnSpc>
            </a:pPr>
            <a:r>
              <a:rPr lang="en-US" altLang="zh-CN" sz="2000" i="0" dirty="0">
                <a:solidFill>
                  <a:srgbClr val="060607"/>
                </a:solidFill>
                <a:effectLst/>
                <a:latin typeface="-apple-system"/>
              </a:rPr>
              <a:t>	</a:t>
            </a:r>
            <a:r>
              <a:rPr lang="zh-CN" altLang="en-US" sz="2000" i="0" dirty="0">
                <a:solidFill>
                  <a:srgbClr val="060607"/>
                </a:solidFill>
                <a:effectLst/>
                <a:latin typeface="-apple-system"/>
              </a:rPr>
              <a:t>检测模型不能顺利适应新场景。这些缺陷阻碍了大规模数据集的收集和原始训练数据的再利用，因为泛化失败。</a:t>
            </a:r>
            <a:endParaRPr lang="en-US" altLang="zh-CN" sz="2000" i="0" dirty="0">
              <a:solidFill>
                <a:srgbClr val="060607"/>
              </a:solidFill>
              <a:effectLst/>
              <a:latin typeface="-apple-system"/>
            </a:endParaRPr>
          </a:p>
        </p:txBody>
      </p:sp>
    </p:spTree>
    <p:extLst>
      <p:ext uri="{BB962C8B-B14F-4D97-AF65-F5344CB8AC3E}">
        <p14:creationId xmlns:p14="http://schemas.microsoft.com/office/powerpoint/2010/main" val="5082021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A09921-D7DA-306B-28A2-09D6927A5889}"/>
            </a:ext>
          </a:extLst>
        </p:cNvPr>
        <p:cNvGrpSpPr/>
        <p:nvPr/>
      </p:nvGrpSpPr>
      <p:grpSpPr>
        <a:xfrm>
          <a:off x="0" y="0"/>
          <a:ext cx="0" cy="0"/>
          <a:chOff x="0" y="0"/>
          <a:chExt cx="0" cy="0"/>
        </a:xfrm>
      </p:grpSpPr>
      <p:sp>
        <p:nvSpPr>
          <p:cNvPr id="49" name="文本框 48">
            <a:extLst>
              <a:ext uri="{FF2B5EF4-FFF2-40B4-BE49-F238E27FC236}">
                <a16:creationId xmlns:a16="http://schemas.microsoft.com/office/drawing/2014/main" id="{5A60CB42-D9B3-3165-B894-11C435157BC5}"/>
              </a:ext>
            </a:extLst>
          </p:cNvPr>
          <p:cNvSpPr txBox="1"/>
          <p:nvPr/>
        </p:nvSpPr>
        <p:spPr>
          <a:xfrm>
            <a:off x="5284635" y="268915"/>
            <a:ext cx="1620957" cy="338554"/>
          </a:xfrm>
          <a:prstGeom prst="rect">
            <a:avLst/>
          </a:prstGeom>
          <a:noFill/>
        </p:spPr>
        <p:txBody>
          <a:bodyPr wrap="none" rtlCol="0">
            <a:spAutoFit/>
          </a:bodyPr>
          <a:lstStyle/>
          <a:p>
            <a:pPr algn="ctr"/>
            <a:r>
              <a:rPr lang="zh-CN" altLang="en-US" sz="1600" b="1" dirty="0">
                <a:solidFill>
                  <a:srgbClr val="2651A7"/>
                </a:solidFill>
              </a:rPr>
              <a:t>可能的解决方法</a:t>
            </a:r>
          </a:p>
        </p:txBody>
      </p:sp>
      <p:sp>
        <p:nvSpPr>
          <p:cNvPr id="3" name="文本框 2">
            <a:extLst>
              <a:ext uri="{FF2B5EF4-FFF2-40B4-BE49-F238E27FC236}">
                <a16:creationId xmlns:a16="http://schemas.microsoft.com/office/drawing/2014/main" id="{81EC90FD-50CE-F250-6B24-3465200EF91C}"/>
              </a:ext>
            </a:extLst>
          </p:cNvPr>
          <p:cNvSpPr txBox="1"/>
          <p:nvPr/>
        </p:nvSpPr>
        <p:spPr>
          <a:xfrm>
            <a:off x="1415773" y="1673712"/>
            <a:ext cx="10223117" cy="3736536"/>
          </a:xfrm>
          <a:prstGeom prst="rect">
            <a:avLst/>
          </a:prstGeom>
          <a:noFill/>
        </p:spPr>
        <p:txBody>
          <a:bodyPr wrap="square">
            <a:spAutoFit/>
          </a:bodyPr>
          <a:lstStyle/>
          <a:p>
            <a:pPr algn="l">
              <a:lnSpc>
                <a:spcPct val="150000"/>
              </a:lnSpc>
            </a:pPr>
            <a:r>
              <a:rPr lang="en-US" altLang="zh-CN" sz="2000" b="1" i="0" dirty="0">
                <a:effectLst/>
                <a:latin typeface="-apple-system"/>
              </a:rPr>
              <a:t>1.</a:t>
            </a:r>
            <a:r>
              <a:rPr lang="zh-CN" altLang="en-US" sz="2000" b="1" i="0" dirty="0">
                <a:solidFill>
                  <a:srgbClr val="060607"/>
                </a:solidFill>
                <a:effectLst/>
                <a:latin typeface="-apple-system"/>
              </a:rPr>
              <a:t>采用更合理的融合操作</a:t>
            </a:r>
            <a:endParaRPr lang="en-US" altLang="zh-CN" sz="2000" b="1" i="0" dirty="0">
              <a:solidFill>
                <a:srgbClr val="060607"/>
              </a:solidFill>
              <a:effectLst/>
              <a:latin typeface="-apple-system"/>
            </a:endParaRPr>
          </a:p>
          <a:p>
            <a:pPr algn="l">
              <a:lnSpc>
                <a:spcPct val="150000"/>
              </a:lnSpc>
            </a:pPr>
            <a:r>
              <a:rPr lang="en-US" altLang="zh-CN" sz="2000" i="0" dirty="0">
                <a:solidFill>
                  <a:srgbClr val="060607"/>
                </a:solidFill>
                <a:effectLst/>
                <a:latin typeface="-apple-system"/>
              </a:rPr>
              <a:t>	</a:t>
            </a:r>
            <a:r>
              <a:rPr lang="zh-CN" altLang="en-US" sz="2000" i="0" dirty="0">
                <a:solidFill>
                  <a:srgbClr val="060607"/>
                </a:solidFill>
                <a:effectLst/>
                <a:latin typeface="-apple-system"/>
              </a:rPr>
              <a:t>在未来的研究中，可以采用双线性映射等机制来融合具有不同特征的特征。</a:t>
            </a:r>
            <a:endParaRPr lang="en-US" altLang="zh-CN" sz="2000" i="0" dirty="0">
              <a:solidFill>
                <a:srgbClr val="060607"/>
              </a:solidFill>
              <a:effectLst/>
              <a:latin typeface="-apple-system"/>
            </a:endParaRPr>
          </a:p>
          <a:p>
            <a:pPr algn="l">
              <a:lnSpc>
                <a:spcPct val="150000"/>
              </a:lnSpc>
            </a:pPr>
            <a:r>
              <a:rPr lang="en-US" altLang="zh-CN" sz="2000" b="1" dirty="0">
                <a:solidFill>
                  <a:srgbClr val="060607"/>
                </a:solidFill>
                <a:latin typeface="-apple-system"/>
              </a:rPr>
              <a:t>2.</a:t>
            </a:r>
            <a:r>
              <a:rPr lang="zh-CN" altLang="en-US" sz="2000" b="1" i="0" dirty="0">
                <a:solidFill>
                  <a:srgbClr val="060607"/>
                </a:solidFill>
                <a:effectLst/>
                <a:latin typeface="-apple-system"/>
              </a:rPr>
              <a:t>挖掘更多潜在有用信息</a:t>
            </a:r>
            <a:endParaRPr lang="en-US" altLang="zh-CN" sz="2000" b="1" i="0" dirty="0">
              <a:solidFill>
                <a:srgbClr val="060607"/>
              </a:solidFill>
              <a:effectLst/>
              <a:latin typeface="-apple-system"/>
            </a:endParaRPr>
          </a:p>
          <a:p>
            <a:pPr algn="l">
              <a:lnSpc>
                <a:spcPct val="150000"/>
              </a:lnSpc>
            </a:pPr>
            <a:r>
              <a:rPr lang="en-US" altLang="zh-CN" sz="2000" i="0" dirty="0">
                <a:solidFill>
                  <a:srgbClr val="060607"/>
                </a:solidFill>
                <a:effectLst/>
                <a:latin typeface="-apple-system"/>
              </a:rPr>
              <a:t>	</a:t>
            </a:r>
            <a:r>
              <a:rPr lang="zh-CN" altLang="en-US" sz="2000" i="0" dirty="0">
                <a:solidFill>
                  <a:srgbClr val="060607"/>
                </a:solidFill>
                <a:effectLst/>
                <a:latin typeface="-apple-system"/>
              </a:rPr>
              <a:t>现有方法缺乏对多维度和来源信息的有效利用。大多数方法关注于单帧多模态数据的前视图，导致其他有意义的信息被低估，如语义、空间和场景上下文信息。</a:t>
            </a:r>
            <a:endParaRPr lang="en-US" altLang="zh-CN" sz="2000" i="0" dirty="0">
              <a:solidFill>
                <a:srgbClr val="060607"/>
              </a:solidFill>
              <a:effectLst/>
              <a:latin typeface="-apple-system"/>
            </a:endParaRPr>
          </a:p>
          <a:p>
            <a:pPr algn="l">
              <a:lnSpc>
                <a:spcPct val="150000"/>
              </a:lnSpc>
            </a:pPr>
            <a:r>
              <a:rPr lang="en-US" altLang="zh-CN" sz="2000" b="1" dirty="0">
                <a:solidFill>
                  <a:srgbClr val="060607"/>
                </a:solidFill>
                <a:latin typeface="-apple-system"/>
              </a:rPr>
              <a:t>3.</a:t>
            </a:r>
            <a:r>
              <a:rPr lang="zh-CN" altLang="en-US" sz="2000" b="1" dirty="0">
                <a:solidFill>
                  <a:srgbClr val="060607"/>
                </a:solidFill>
                <a:latin typeface="-apple-system"/>
              </a:rPr>
              <a:t>自监督表示学习</a:t>
            </a:r>
            <a:endParaRPr lang="en-US" altLang="zh-CN" sz="2000" b="1" dirty="0">
              <a:solidFill>
                <a:srgbClr val="060607"/>
              </a:solidFill>
              <a:latin typeface="-apple-system"/>
            </a:endParaRPr>
          </a:p>
          <a:p>
            <a:pPr algn="l">
              <a:lnSpc>
                <a:spcPct val="150000"/>
              </a:lnSpc>
            </a:pPr>
            <a:r>
              <a:rPr lang="en-US" altLang="zh-CN" sz="2000" dirty="0">
                <a:solidFill>
                  <a:srgbClr val="060607"/>
                </a:solidFill>
                <a:latin typeface="-apple-system"/>
              </a:rPr>
              <a:t>	</a:t>
            </a:r>
            <a:r>
              <a:rPr lang="zh-CN" altLang="en-US" sz="2000" dirty="0">
                <a:solidFill>
                  <a:srgbClr val="060607"/>
                </a:solidFill>
                <a:latin typeface="-apple-system"/>
              </a:rPr>
              <a:t>跨模态数据之间自然存在相互监督信号，它们是从相同现实世界场景中采样的，但视角不同。</a:t>
            </a:r>
            <a:endParaRPr lang="en-US" altLang="zh-CN" sz="2000" dirty="0">
              <a:solidFill>
                <a:srgbClr val="060607"/>
              </a:solidFill>
              <a:latin typeface="-apple-system"/>
            </a:endParaRPr>
          </a:p>
        </p:txBody>
      </p:sp>
    </p:spTree>
    <p:extLst>
      <p:ext uri="{BB962C8B-B14F-4D97-AF65-F5344CB8AC3E}">
        <p14:creationId xmlns:p14="http://schemas.microsoft.com/office/powerpoint/2010/main" val="2427591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矩形: 折角 88">
            <a:extLst>
              <a:ext uri="{FF2B5EF4-FFF2-40B4-BE49-F238E27FC236}">
                <a16:creationId xmlns:a16="http://schemas.microsoft.com/office/drawing/2014/main" id="{AAE676D8-B545-7476-B2A1-AC769C230ADC}"/>
              </a:ext>
            </a:extLst>
          </p:cNvPr>
          <p:cNvSpPr/>
          <p:nvPr/>
        </p:nvSpPr>
        <p:spPr>
          <a:xfrm>
            <a:off x="5337451" y="3750640"/>
            <a:ext cx="1585717" cy="569716"/>
          </a:xfrm>
          <a:prstGeom prst="foldedCorner">
            <a:avLst>
              <a:gd name="adj" fmla="val 41188"/>
            </a:avLst>
          </a:prstGeom>
          <a:solidFill>
            <a:srgbClr val="2651A7"/>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文本框 1">
            <a:extLst>
              <a:ext uri="{FF2B5EF4-FFF2-40B4-BE49-F238E27FC236}">
                <a16:creationId xmlns:a16="http://schemas.microsoft.com/office/drawing/2014/main" id="{840C58A5-7509-5BD6-A4C2-0F9078B20EEA}"/>
              </a:ext>
            </a:extLst>
          </p:cNvPr>
          <p:cNvSpPr txBox="1"/>
          <p:nvPr/>
        </p:nvSpPr>
        <p:spPr>
          <a:xfrm flipH="1">
            <a:off x="1176728" y="2214307"/>
            <a:ext cx="10098548" cy="1200329"/>
          </a:xfrm>
          <a:prstGeom prst="rect">
            <a:avLst/>
          </a:prstGeom>
          <a:noFill/>
        </p:spPr>
        <p:txBody>
          <a:bodyPr wrap="square" rtlCol="0">
            <a:spAutoFit/>
          </a:bodyPr>
          <a:lstStyle/>
          <a:p>
            <a:pPr algn="ctr"/>
            <a:r>
              <a:rPr lang="zh-CN" altLang="en-US" sz="7200" dirty="0">
                <a:solidFill>
                  <a:srgbClr val="2651A7"/>
                </a:solidFill>
                <a:latin typeface="思源宋体 CN Heavy" panose="02020900000000000000" pitchFamily="18" charset="-122"/>
                <a:ea typeface="思源宋体 CN Heavy" panose="02020900000000000000" pitchFamily="18" charset="-122"/>
              </a:rPr>
              <a:t>感谢各位聆听</a:t>
            </a:r>
          </a:p>
        </p:txBody>
      </p:sp>
      <p:sp>
        <p:nvSpPr>
          <p:cNvPr id="49" name="文本框 48">
            <a:extLst>
              <a:ext uri="{FF2B5EF4-FFF2-40B4-BE49-F238E27FC236}">
                <a16:creationId xmlns:a16="http://schemas.microsoft.com/office/drawing/2014/main" id="{0B81E576-DD46-1EE7-A0F3-5C3D58E94DF6}"/>
              </a:ext>
            </a:extLst>
          </p:cNvPr>
          <p:cNvSpPr txBox="1"/>
          <p:nvPr/>
        </p:nvSpPr>
        <p:spPr>
          <a:xfrm>
            <a:off x="5836749" y="3863904"/>
            <a:ext cx="595035" cy="338554"/>
          </a:xfrm>
          <a:prstGeom prst="rect">
            <a:avLst/>
          </a:prstGeom>
          <a:noFill/>
        </p:spPr>
        <p:txBody>
          <a:bodyPr wrap="none" rtlCol="0">
            <a:spAutoFit/>
          </a:bodyPr>
          <a:lstStyle/>
          <a:p>
            <a:pPr algn="ctr"/>
            <a:r>
              <a:rPr lang="zh-CN" altLang="en-US" sz="1600" b="1" dirty="0">
                <a:solidFill>
                  <a:schemeClr val="bg1"/>
                </a:solidFill>
              </a:rPr>
              <a:t>汇报</a:t>
            </a:r>
          </a:p>
        </p:txBody>
      </p:sp>
      <p:grpSp>
        <p:nvGrpSpPr>
          <p:cNvPr id="58" name="组合 57">
            <a:extLst>
              <a:ext uri="{FF2B5EF4-FFF2-40B4-BE49-F238E27FC236}">
                <a16:creationId xmlns:a16="http://schemas.microsoft.com/office/drawing/2014/main" id="{6F9F100C-C769-4358-7403-8611EAE8C3D0}"/>
              </a:ext>
            </a:extLst>
          </p:cNvPr>
          <p:cNvGrpSpPr/>
          <p:nvPr/>
        </p:nvGrpSpPr>
        <p:grpSpPr>
          <a:xfrm>
            <a:off x="5129212" y="177682"/>
            <a:ext cx="1933576" cy="705954"/>
            <a:chOff x="5129211" y="-727868"/>
            <a:chExt cx="1933576" cy="705954"/>
          </a:xfrm>
        </p:grpSpPr>
        <p:grpSp>
          <p:nvGrpSpPr>
            <p:cNvPr id="4" name="组合 3">
              <a:extLst>
                <a:ext uri="{FF2B5EF4-FFF2-40B4-BE49-F238E27FC236}">
                  <a16:creationId xmlns:a16="http://schemas.microsoft.com/office/drawing/2014/main" id="{44764E89-539D-FB51-0BA6-38793807F0B6}"/>
                </a:ext>
              </a:extLst>
            </p:cNvPr>
            <p:cNvGrpSpPr/>
            <p:nvPr/>
          </p:nvGrpSpPr>
          <p:grpSpPr>
            <a:xfrm>
              <a:off x="5129211" y="-727868"/>
              <a:ext cx="705954" cy="705954"/>
              <a:chOff x="4719753" y="720468"/>
              <a:chExt cx="932120" cy="932120"/>
            </a:xfrm>
          </p:grpSpPr>
          <p:sp>
            <p:nvSpPr>
              <p:cNvPr id="34" name="椭圆 33">
                <a:extLst>
                  <a:ext uri="{FF2B5EF4-FFF2-40B4-BE49-F238E27FC236}">
                    <a16:creationId xmlns:a16="http://schemas.microsoft.com/office/drawing/2014/main" id="{E3BD78E8-EA23-69B6-CDB8-1F3E26391763}"/>
                  </a:ext>
                </a:extLst>
              </p:cNvPr>
              <p:cNvSpPr/>
              <p:nvPr/>
            </p:nvSpPr>
            <p:spPr>
              <a:xfrm>
                <a:off x="4719753" y="720468"/>
                <a:ext cx="932120" cy="932120"/>
              </a:xfrm>
              <a:prstGeom prst="ellipse">
                <a:avLst/>
              </a:prstGeom>
              <a:noFill/>
              <a:ln>
                <a:solidFill>
                  <a:srgbClr val="2651A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a:extLst>
                  <a:ext uri="{FF2B5EF4-FFF2-40B4-BE49-F238E27FC236}">
                    <a16:creationId xmlns:a16="http://schemas.microsoft.com/office/drawing/2014/main" id="{87BF61B1-DA5C-129A-3173-51597F5C6F3A}"/>
                  </a:ext>
                </a:extLst>
              </p:cNvPr>
              <p:cNvSpPr/>
              <p:nvPr/>
            </p:nvSpPr>
            <p:spPr>
              <a:xfrm>
                <a:off x="4842478" y="843193"/>
                <a:ext cx="686670" cy="686670"/>
              </a:xfrm>
              <a:prstGeom prst="ellipse">
                <a:avLst/>
              </a:prstGeom>
              <a:solidFill>
                <a:srgbClr val="2651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ym typeface="+mn-lt"/>
                </a:endParaRPr>
              </a:p>
            </p:txBody>
          </p:sp>
          <p:sp>
            <p:nvSpPr>
              <p:cNvPr id="36" name="school-building_46763">
                <a:extLst>
                  <a:ext uri="{FF2B5EF4-FFF2-40B4-BE49-F238E27FC236}">
                    <a16:creationId xmlns:a16="http://schemas.microsoft.com/office/drawing/2014/main" id="{865E82A8-53BE-0E77-9E80-19BA9693134B}"/>
                  </a:ext>
                </a:extLst>
              </p:cNvPr>
              <p:cNvSpPr/>
              <p:nvPr/>
            </p:nvSpPr>
            <p:spPr>
              <a:xfrm>
                <a:off x="4944187" y="984810"/>
                <a:ext cx="483252" cy="394293"/>
              </a:xfrm>
              <a:custGeom>
                <a:avLst/>
                <a:gdLst>
                  <a:gd name="connsiteX0" fmla="*/ 508188 w 609120"/>
                  <a:gd name="connsiteY0" fmla="*/ 388434 h 496992"/>
                  <a:gd name="connsiteX1" fmla="*/ 508188 w 609120"/>
                  <a:gd name="connsiteY1" fmla="*/ 438152 h 496992"/>
                  <a:gd name="connsiteX2" fmla="*/ 557983 w 609120"/>
                  <a:gd name="connsiteY2" fmla="*/ 438152 h 496992"/>
                  <a:gd name="connsiteX3" fmla="*/ 557983 w 609120"/>
                  <a:gd name="connsiteY3" fmla="*/ 388434 h 496992"/>
                  <a:gd name="connsiteX4" fmla="*/ 51136 w 609120"/>
                  <a:gd name="connsiteY4" fmla="*/ 388434 h 496992"/>
                  <a:gd name="connsiteX5" fmla="*/ 51136 w 609120"/>
                  <a:gd name="connsiteY5" fmla="*/ 438152 h 496992"/>
                  <a:gd name="connsiteX6" fmla="*/ 100931 w 609120"/>
                  <a:gd name="connsiteY6" fmla="*/ 438152 h 496992"/>
                  <a:gd name="connsiteX7" fmla="*/ 100931 w 609120"/>
                  <a:gd name="connsiteY7" fmla="*/ 388434 h 496992"/>
                  <a:gd name="connsiteX8" fmla="*/ 508188 w 609120"/>
                  <a:gd name="connsiteY8" fmla="*/ 314770 h 496992"/>
                  <a:gd name="connsiteX9" fmla="*/ 508188 w 609120"/>
                  <a:gd name="connsiteY9" fmla="*/ 364430 h 496992"/>
                  <a:gd name="connsiteX10" fmla="*/ 557983 w 609120"/>
                  <a:gd name="connsiteY10" fmla="*/ 364430 h 496992"/>
                  <a:gd name="connsiteX11" fmla="*/ 557983 w 609120"/>
                  <a:gd name="connsiteY11" fmla="*/ 314770 h 496992"/>
                  <a:gd name="connsiteX12" fmla="*/ 51136 w 609120"/>
                  <a:gd name="connsiteY12" fmla="*/ 314770 h 496992"/>
                  <a:gd name="connsiteX13" fmla="*/ 51136 w 609120"/>
                  <a:gd name="connsiteY13" fmla="*/ 364430 h 496992"/>
                  <a:gd name="connsiteX14" fmla="*/ 100931 w 609120"/>
                  <a:gd name="connsiteY14" fmla="*/ 364430 h 496992"/>
                  <a:gd name="connsiteX15" fmla="*/ 100931 w 609120"/>
                  <a:gd name="connsiteY15" fmla="*/ 314770 h 496992"/>
                  <a:gd name="connsiteX16" fmla="*/ 354456 w 609120"/>
                  <a:gd name="connsiteY16" fmla="*/ 314763 h 496992"/>
                  <a:gd name="connsiteX17" fmla="*/ 354456 w 609120"/>
                  <a:gd name="connsiteY17" fmla="*/ 364425 h 496992"/>
                  <a:gd name="connsiteX18" fmla="*/ 404189 w 609120"/>
                  <a:gd name="connsiteY18" fmla="*/ 364425 h 496992"/>
                  <a:gd name="connsiteX19" fmla="*/ 404189 w 609120"/>
                  <a:gd name="connsiteY19" fmla="*/ 314763 h 496992"/>
                  <a:gd name="connsiteX20" fmla="*/ 279770 w 609120"/>
                  <a:gd name="connsiteY20" fmla="*/ 314763 h 496992"/>
                  <a:gd name="connsiteX21" fmla="*/ 279770 w 609120"/>
                  <a:gd name="connsiteY21" fmla="*/ 364425 h 496992"/>
                  <a:gd name="connsiteX22" fmla="*/ 329561 w 609120"/>
                  <a:gd name="connsiteY22" fmla="*/ 364425 h 496992"/>
                  <a:gd name="connsiteX23" fmla="*/ 329561 w 609120"/>
                  <a:gd name="connsiteY23" fmla="*/ 314763 h 496992"/>
                  <a:gd name="connsiteX24" fmla="*/ 205085 w 609120"/>
                  <a:gd name="connsiteY24" fmla="*/ 314763 h 496992"/>
                  <a:gd name="connsiteX25" fmla="*/ 205085 w 609120"/>
                  <a:gd name="connsiteY25" fmla="*/ 364425 h 496992"/>
                  <a:gd name="connsiteX26" fmla="*/ 254875 w 609120"/>
                  <a:gd name="connsiteY26" fmla="*/ 364425 h 496992"/>
                  <a:gd name="connsiteX27" fmla="*/ 254875 w 609120"/>
                  <a:gd name="connsiteY27" fmla="*/ 314763 h 496992"/>
                  <a:gd name="connsiteX28" fmla="*/ 469471 w 609120"/>
                  <a:gd name="connsiteY28" fmla="*/ 288542 h 496992"/>
                  <a:gd name="connsiteX29" fmla="*/ 596700 w 609120"/>
                  <a:gd name="connsiteY29" fmla="*/ 288542 h 496992"/>
                  <a:gd name="connsiteX30" fmla="*/ 596700 w 609120"/>
                  <a:gd name="connsiteY30" fmla="*/ 496992 h 496992"/>
                  <a:gd name="connsiteX31" fmla="*/ 469471 w 609120"/>
                  <a:gd name="connsiteY31" fmla="*/ 496992 h 496992"/>
                  <a:gd name="connsiteX32" fmla="*/ 12419 w 609120"/>
                  <a:gd name="connsiteY32" fmla="*/ 288542 h 496992"/>
                  <a:gd name="connsiteX33" fmla="*/ 139648 w 609120"/>
                  <a:gd name="connsiteY33" fmla="*/ 288542 h 496992"/>
                  <a:gd name="connsiteX34" fmla="*/ 139648 w 609120"/>
                  <a:gd name="connsiteY34" fmla="*/ 496992 h 496992"/>
                  <a:gd name="connsiteX35" fmla="*/ 12419 w 609120"/>
                  <a:gd name="connsiteY35" fmla="*/ 496992 h 496992"/>
                  <a:gd name="connsiteX36" fmla="*/ 469471 w 609120"/>
                  <a:gd name="connsiteY36" fmla="*/ 257070 h 496992"/>
                  <a:gd name="connsiteX37" fmla="*/ 609120 w 609120"/>
                  <a:gd name="connsiteY37" fmla="*/ 257070 h 496992"/>
                  <a:gd name="connsiteX38" fmla="*/ 609120 w 609120"/>
                  <a:gd name="connsiteY38" fmla="*/ 271959 h 496992"/>
                  <a:gd name="connsiteX39" fmla="*/ 469471 w 609120"/>
                  <a:gd name="connsiteY39" fmla="*/ 271959 h 496992"/>
                  <a:gd name="connsiteX40" fmla="*/ 0 w 609120"/>
                  <a:gd name="connsiteY40" fmla="*/ 257070 h 496992"/>
                  <a:gd name="connsiteX41" fmla="*/ 139649 w 609120"/>
                  <a:gd name="connsiteY41" fmla="*/ 257070 h 496992"/>
                  <a:gd name="connsiteX42" fmla="*/ 139649 w 609120"/>
                  <a:gd name="connsiteY42" fmla="*/ 271959 h 496992"/>
                  <a:gd name="connsiteX43" fmla="*/ 0 w 609120"/>
                  <a:gd name="connsiteY43" fmla="*/ 271959 h 496992"/>
                  <a:gd name="connsiteX44" fmla="*/ 354456 w 609120"/>
                  <a:gd name="connsiteY44" fmla="*/ 240183 h 496992"/>
                  <a:gd name="connsiteX45" fmla="*/ 354456 w 609120"/>
                  <a:gd name="connsiteY45" fmla="*/ 289903 h 496992"/>
                  <a:gd name="connsiteX46" fmla="*/ 404189 w 609120"/>
                  <a:gd name="connsiteY46" fmla="*/ 289903 h 496992"/>
                  <a:gd name="connsiteX47" fmla="*/ 404189 w 609120"/>
                  <a:gd name="connsiteY47" fmla="*/ 240183 h 496992"/>
                  <a:gd name="connsiteX48" fmla="*/ 279770 w 609120"/>
                  <a:gd name="connsiteY48" fmla="*/ 240183 h 496992"/>
                  <a:gd name="connsiteX49" fmla="*/ 279770 w 609120"/>
                  <a:gd name="connsiteY49" fmla="*/ 289903 h 496992"/>
                  <a:gd name="connsiteX50" fmla="*/ 329561 w 609120"/>
                  <a:gd name="connsiteY50" fmla="*/ 289903 h 496992"/>
                  <a:gd name="connsiteX51" fmla="*/ 329561 w 609120"/>
                  <a:gd name="connsiteY51" fmla="*/ 240183 h 496992"/>
                  <a:gd name="connsiteX52" fmla="*/ 205085 w 609120"/>
                  <a:gd name="connsiteY52" fmla="*/ 240183 h 496992"/>
                  <a:gd name="connsiteX53" fmla="*/ 205085 w 609120"/>
                  <a:gd name="connsiteY53" fmla="*/ 289903 h 496992"/>
                  <a:gd name="connsiteX54" fmla="*/ 254875 w 609120"/>
                  <a:gd name="connsiteY54" fmla="*/ 289903 h 496992"/>
                  <a:gd name="connsiteX55" fmla="*/ 254875 w 609120"/>
                  <a:gd name="connsiteY55" fmla="*/ 240183 h 496992"/>
                  <a:gd name="connsiteX56" fmla="*/ 354456 w 609120"/>
                  <a:gd name="connsiteY56" fmla="*/ 165603 h 496992"/>
                  <a:gd name="connsiteX57" fmla="*/ 354456 w 609120"/>
                  <a:gd name="connsiteY57" fmla="*/ 215323 h 496992"/>
                  <a:gd name="connsiteX58" fmla="*/ 404189 w 609120"/>
                  <a:gd name="connsiteY58" fmla="*/ 215323 h 496992"/>
                  <a:gd name="connsiteX59" fmla="*/ 404189 w 609120"/>
                  <a:gd name="connsiteY59" fmla="*/ 165603 h 496992"/>
                  <a:gd name="connsiteX60" fmla="*/ 279770 w 609120"/>
                  <a:gd name="connsiteY60" fmla="*/ 165603 h 496992"/>
                  <a:gd name="connsiteX61" fmla="*/ 279770 w 609120"/>
                  <a:gd name="connsiteY61" fmla="*/ 215323 h 496992"/>
                  <a:gd name="connsiteX62" fmla="*/ 329561 w 609120"/>
                  <a:gd name="connsiteY62" fmla="*/ 215323 h 496992"/>
                  <a:gd name="connsiteX63" fmla="*/ 329561 w 609120"/>
                  <a:gd name="connsiteY63" fmla="*/ 165603 h 496992"/>
                  <a:gd name="connsiteX64" fmla="*/ 205085 w 609120"/>
                  <a:gd name="connsiteY64" fmla="*/ 165603 h 496992"/>
                  <a:gd name="connsiteX65" fmla="*/ 205085 w 609120"/>
                  <a:gd name="connsiteY65" fmla="*/ 215323 h 496992"/>
                  <a:gd name="connsiteX66" fmla="*/ 254875 w 609120"/>
                  <a:gd name="connsiteY66" fmla="*/ 215323 h 496992"/>
                  <a:gd name="connsiteX67" fmla="*/ 254875 w 609120"/>
                  <a:gd name="connsiteY67" fmla="*/ 165603 h 496992"/>
                  <a:gd name="connsiteX68" fmla="*/ 304666 w 609120"/>
                  <a:gd name="connsiteY68" fmla="*/ 50313 h 496992"/>
                  <a:gd name="connsiteX69" fmla="*/ 446043 w 609120"/>
                  <a:gd name="connsiteY69" fmla="*/ 144792 h 496992"/>
                  <a:gd name="connsiteX70" fmla="*/ 446043 w 609120"/>
                  <a:gd name="connsiteY70" fmla="*/ 496992 h 496992"/>
                  <a:gd name="connsiteX71" fmla="*/ 346119 w 609120"/>
                  <a:gd name="connsiteY71" fmla="*/ 496992 h 496992"/>
                  <a:gd name="connsiteX72" fmla="*/ 346119 w 609120"/>
                  <a:gd name="connsiteY72" fmla="*/ 381018 h 496992"/>
                  <a:gd name="connsiteX73" fmla="*/ 263154 w 609120"/>
                  <a:gd name="connsiteY73" fmla="*/ 381018 h 496992"/>
                  <a:gd name="connsiteX74" fmla="*/ 263154 w 609120"/>
                  <a:gd name="connsiteY74" fmla="*/ 496992 h 496992"/>
                  <a:gd name="connsiteX75" fmla="*/ 163288 w 609120"/>
                  <a:gd name="connsiteY75" fmla="*/ 496992 h 496992"/>
                  <a:gd name="connsiteX76" fmla="*/ 163288 w 609120"/>
                  <a:gd name="connsiteY76" fmla="*/ 144792 h 496992"/>
                  <a:gd name="connsiteX77" fmla="*/ 304666 w 609120"/>
                  <a:gd name="connsiteY77" fmla="*/ 0 h 496992"/>
                  <a:gd name="connsiteX78" fmla="*/ 501719 w 609120"/>
                  <a:gd name="connsiteY78" fmla="*/ 131040 h 496992"/>
                  <a:gd name="connsiteX79" fmla="*/ 455296 w 609120"/>
                  <a:gd name="connsiteY79" fmla="*/ 131040 h 496992"/>
                  <a:gd name="connsiteX80" fmla="*/ 309291 w 609120"/>
                  <a:gd name="connsiteY80" fmla="*/ 33473 h 496992"/>
                  <a:gd name="connsiteX81" fmla="*/ 300040 w 609120"/>
                  <a:gd name="connsiteY81" fmla="*/ 33473 h 496992"/>
                  <a:gd name="connsiteX82" fmla="*/ 154035 w 609120"/>
                  <a:gd name="connsiteY82" fmla="*/ 131040 h 496992"/>
                  <a:gd name="connsiteX83" fmla="*/ 107612 w 609120"/>
                  <a:gd name="connsiteY83" fmla="*/ 131040 h 496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9120" h="496992">
                    <a:moveTo>
                      <a:pt x="508188" y="388434"/>
                    </a:moveTo>
                    <a:lnTo>
                      <a:pt x="508188" y="438152"/>
                    </a:lnTo>
                    <a:lnTo>
                      <a:pt x="557983" y="438152"/>
                    </a:lnTo>
                    <a:lnTo>
                      <a:pt x="557983" y="388434"/>
                    </a:lnTo>
                    <a:close/>
                    <a:moveTo>
                      <a:pt x="51136" y="388434"/>
                    </a:moveTo>
                    <a:lnTo>
                      <a:pt x="51136" y="438152"/>
                    </a:lnTo>
                    <a:lnTo>
                      <a:pt x="100931" y="438152"/>
                    </a:lnTo>
                    <a:lnTo>
                      <a:pt x="100931" y="388434"/>
                    </a:lnTo>
                    <a:close/>
                    <a:moveTo>
                      <a:pt x="508188" y="314770"/>
                    </a:moveTo>
                    <a:lnTo>
                      <a:pt x="508188" y="364430"/>
                    </a:lnTo>
                    <a:lnTo>
                      <a:pt x="557983" y="364430"/>
                    </a:lnTo>
                    <a:lnTo>
                      <a:pt x="557983" y="314770"/>
                    </a:lnTo>
                    <a:close/>
                    <a:moveTo>
                      <a:pt x="51136" y="314770"/>
                    </a:moveTo>
                    <a:lnTo>
                      <a:pt x="51136" y="364430"/>
                    </a:lnTo>
                    <a:lnTo>
                      <a:pt x="100931" y="364430"/>
                    </a:lnTo>
                    <a:lnTo>
                      <a:pt x="100931" y="314770"/>
                    </a:lnTo>
                    <a:close/>
                    <a:moveTo>
                      <a:pt x="354456" y="314763"/>
                    </a:moveTo>
                    <a:lnTo>
                      <a:pt x="354456" y="364425"/>
                    </a:lnTo>
                    <a:lnTo>
                      <a:pt x="404189" y="364425"/>
                    </a:lnTo>
                    <a:lnTo>
                      <a:pt x="404189" y="314763"/>
                    </a:lnTo>
                    <a:close/>
                    <a:moveTo>
                      <a:pt x="279770" y="314763"/>
                    </a:moveTo>
                    <a:lnTo>
                      <a:pt x="279770" y="364425"/>
                    </a:lnTo>
                    <a:lnTo>
                      <a:pt x="329561" y="364425"/>
                    </a:lnTo>
                    <a:lnTo>
                      <a:pt x="329561" y="314763"/>
                    </a:lnTo>
                    <a:close/>
                    <a:moveTo>
                      <a:pt x="205085" y="314763"/>
                    </a:moveTo>
                    <a:lnTo>
                      <a:pt x="205085" y="364425"/>
                    </a:lnTo>
                    <a:lnTo>
                      <a:pt x="254875" y="364425"/>
                    </a:lnTo>
                    <a:lnTo>
                      <a:pt x="254875" y="314763"/>
                    </a:lnTo>
                    <a:close/>
                    <a:moveTo>
                      <a:pt x="469471" y="288542"/>
                    </a:moveTo>
                    <a:lnTo>
                      <a:pt x="596700" y="288542"/>
                    </a:lnTo>
                    <a:lnTo>
                      <a:pt x="596700" y="496992"/>
                    </a:lnTo>
                    <a:lnTo>
                      <a:pt x="469471" y="496992"/>
                    </a:lnTo>
                    <a:close/>
                    <a:moveTo>
                      <a:pt x="12419" y="288542"/>
                    </a:moveTo>
                    <a:lnTo>
                      <a:pt x="139648" y="288542"/>
                    </a:lnTo>
                    <a:lnTo>
                      <a:pt x="139648" y="496992"/>
                    </a:lnTo>
                    <a:lnTo>
                      <a:pt x="12419" y="496992"/>
                    </a:lnTo>
                    <a:close/>
                    <a:moveTo>
                      <a:pt x="469471" y="257070"/>
                    </a:moveTo>
                    <a:lnTo>
                      <a:pt x="609120" y="257070"/>
                    </a:lnTo>
                    <a:lnTo>
                      <a:pt x="609120" y="271959"/>
                    </a:lnTo>
                    <a:lnTo>
                      <a:pt x="469471" y="271959"/>
                    </a:lnTo>
                    <a:close/>
                    <a:moveTo>
                      <a:pt x="0" y="257070"/>
                    </a:moveTo>
                    <a:lnTo>
                      <a:pt x="139649" y="257070"/>
                    </a:lnTo>
                    <a:lnTo>
                      <a:pt x="139649" y="271959"/>
                    </a:lnTo>
                    <a:lnTo>
                      <a:pt x="0" y="271959"/>
                    </a:lnTo>
                    <a:close/>
                    <a:moveTo>
                      <a:pt x="354456" y="240183"/>
                    </a:moveTo>
                    <a:lnTo>
                      <a:pt x="354456" y="289903"/>
                    </a:lnTo>
                    <a:lnTo>
                      <a:pt x="404189" y="289903"/>
                    </a:lnTo>
                    <a:lnTo>
                      <a:pt x="404189" y="240183"/>
                    </a:lnTo>
                    <a:close/>
                    <a:moveTo>
                      <a:pt x="279770" y="240183"/>
                    </a:moveTo>
                    <a:lnTo>
                      <a:pt x="279770" y="289903"/>
                    </a:lnTo>
                    <a:lnTo>
                      <a:pt x="329561" y="289903"/>
                    </a:lnTo>
                    <a:lnTo>
                      <a:pt x="329561" y="240183"/>
                    </a:lnTo>
                    <a:close/>
                    <a:moveTo>
                      <a:pt x="205085" y="240183"/>
                    </a:moveTo>
                    <a:lnTo>
                      <a:pt x="205085" y="289903"/>
                    </a:lnTo>
                    <a:lnTo>
                      <a:pt x="254875" y="289903"/>
                    </a:lnTo>
                    <a:lnTo>
                      <a:pt x="254875" y="240183"/>
                    </a:lnTo>
                    <a:close/>
                    <a:moveTo>
                      <a:pt x="354456" y="165603"/>
                    </a:moveTo>
                    <a:lnTo>
                      <a:pt x="354456" y="215323"/>
                    </a:lnTo>
                    <a:lnTo>
                      <a:pt x="404189" y="215323"/>
                    </a:lnTo>
                    <a:lnTo>
                      <a:pt x="404189" y="165603"/>
                    </a:lnTo>
                    <a:close/>
                    <a:moveTo>
                      <a:pt x="279770" y="165603"/>
                    </a:moveTo>
                    <a:lnTo>
                      <a:pt x="279770" y="215323"/>
                    </a:lnTo>
                    <a:lnTo>
                      <a:pt x="329561" y="215323"/>
                    </a:lnTo>
                    <a:lnTo>
                      <a:pt x="329561" y="165603"/>
                    </a:lnTo>
                    <a:close/>
                    <a:moveTo>
                      <a:pt x="205085" y="165603"/>
                    </a:moveTo>
                    <a:lnTo>
                      <a:pt x="205085" y="215323"/>
                    </a:lnTo>
                    <a:lnTo>
                      <a:pt x="254875" y="215323"/>
                    </a:lnTo>
                    <a:lnTo>
                      <a:pt x="254875" y="165603"/>
                    </a:lnTo>
                    <a:close/>
                    <a:moveTo>
                      <a:pt x="304666" y="50313"/>
                    </a:moveTo>
                    <a:lnTo>
                      <a:pt x="446043" y="144792"/>
                    </a:lnTo>
                    <a:lnTo>
                      <a:pt x="446043" y="496992"/>
                    </a:lnTo>
                    <a:lnTo>
                      <a:pt x="346119" y="496992"/>
                    </a:lnTo>
                    <a:lnTo>
                      <a:pt x="346119" y="381018"/>
                    </a:lnTo>
                    <a:lnTo>
                      <a:pt x="263154" y="381018"/>
                    </a:lnTo>
                    <a:lnTo>
                      <a:pt x="263154" y="496992"/>
                    </a:lnTo>
                    <a:lnTo>
                      <a:pt x="163288" y="496992"/>
                    </a:lnTo>
                    <a:lnTo>
                      <a:pt x="163288" y="144792"/>
                    </a:lnTo>
                    <a:close/>
                    <a:moveTo>
                      <a:pt x="304666" y="0"/>
                    </a:moveTo>
                    <a:lnTo>
                      <a:pt x="501719" y="131040"/>
                    </a:lnTo>
                    <a:lnTo>
                      <a:pt x="455296" y="131040"/>
                    </a:lnTo>
                    <a:lnTo>
                      <a:pt x="309291" y="33473"/>
                    </a:lnTo>
                    <a:lnTo>
                      <a:pt x="300040" y="33473"/>
                    </a:lnTo>
                    <a:lnTo>
                      <a:pt x="154035" y="131040"/>
                    </a:lnTo>
                    <a:lnTo>
                      <a:pt x="107612" y="13104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grpSp>
          <p:nvGrpSpPr>
            <p:cNvPr id="5" name="组合 4">
              <a:extLst>
                <a:ext uri="{FF2B5EF4-FFF2-40B4-BE49-F238E27FC236}">
                  <a16:creationId xmlns:a16="http://schemas.microsoft.com/office/drawing/2014/main" id="{278F02E8-6AB0-1CCE-0EF6-E82832CE5DF3}"/>
                </a:ext>
              </a:extLst>
            </p:cNvPr>
            <p:cNvGrpSpPr/>
            <p:nvPr/>
          </p:nvGrpSpPr>
          <p:grpSpPr>
            <a:xfrm>
              <a:off x="5948485" y="-634921"/>
              <a:ext cx="1114302" cy="514367"/>
              <a:chOff x="5819839" y="646922"/>
              <a:chExt cx="1282883" cy="592184"/>
            </a:xfrm>
            <a:solidFill>
              <a:srgbClr val="2651A7"/>
            </a:solidFill>
          </p:grpSpPr>
          <p:grpSp>
            <p:nvGrpSpPr>
              <p:cNvPr id="6" name="文本框-50_矢量">
                <a:extLst>
                  <a:ext uri="{FF2B5EF4-FFF2-40B4-BE49-F238E27FC236}">
                    <a16:creationId xmlns:a16="http://schemas.microsoft.com/office/drawing/2014/main" id="{06A16375-A5ED-2F97-551E-58FC925E9C84}"/>
                  </a:ext>
                </a:extLst>
              </p:cNvPr>
              <p:cNvGrpSpPr/>
              <p:nvPr/>
            </p:nvGrpSpPr>
            <p:grpSpPr>
              <a:xfrm>
                <a:off x="5878015" y="1104999"/>
                <a:ext cx="1207309" cy="134107"/>
                <a:chOff x="5480244" y="1069310"/>
                <a:chExt cx="920595" cy="102259"/>
              </a:xfrm>
              <a:grpFill/>
            </p:grpSpPr>
            <p:sp>
              <p:nvSpPr>
                <p:cNvPr id="22" name="文本框 21">
                  <a:extLst>
                    <a:ext uri="{FF2B5EF4-FFF2-40B4-BE49-F238E27FC236}">
                      <a16:creationId xmlns:a16="http://schemas.microsoft.com/office/drawing/2014/main" id="{4419E483-E8BB-264D-3A22-80627A32498D}"/>
                    </a:ext>
                  </a:extLst>
                </p:cNvPr>
                <p:cNvSpPr txBox="1"/>
                <p:nvPr/>
              </p:nvSpPr>
              <p:spPr>
                <a:xfrm>
                  <a:off x="5480244" y="1069310"/>
                  <a:ext cx="69676" cy="76695"/>
                </a:xfrm>
                <a:custGeom>
                  <a:avLst/>
                  <a:gdLst/>
                  <a:ahLst/>
                  <a:cxnLst/>
                  <a:rect l="l" t="t" r="r" b="b"/>
                  <a:pathLst>
                    <a:path w="69676" h="76695">
                      <a:moveTo>
                        <a:pt x="0" y="0"/>
                      </a:moveTo>
                      <a:lnTo>
                        <a:pt x="5449" y="0"/>
                      </a:lnTo>
                      <a:lnTo>
                        <a:pt x="35100" y="46939"/>
                      </a:lnTo>
                      <a:lnTo>
                        <a:pt x="64542" y="0"/>
                      </a:lnTo>
                      <a:lnTo>
                        <a:pt x="69676" y="0"/>
                      </a:lnTo>
                      <a:lnTo>
                        <a:pt x="69676" y="76695"/>
                      </a:lnTo>
                      <a:lnTo>
                        <a:pt x="63704" y="76695"/>
                      </a:lnTo>
                      <a:lnTo>
                        <a:pt x="63704" y="12154"/>
                      </a:lnTo>
                      <a:lnTo>
                        <a:pt x="36776" y="54588"/>
                      </a:lnTo>
                      <a:lnTo>
                        <a:pt x="33109" y="54588"/>
                      </a:lnTo>
                      <a:lnTo>
                        <a:pt x="5972" y="12049"/>
                      </a:lnTo>
                      <a:lnTo>
                        <a:pt x="5972" y="76695"/>
                      </a:lnTo>
                      <a:lnTo>
                        <a:pt x="0" y="76695"/>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dist"/>
                  <a:endParaRPr lang="zh-CN" altLang="en-US" sz="800" dirty="0">
                    <a:solidFill>
                      <a:srgbClr val="000000"/>
                    </a:solidFill>
                    <a:cs typeface="+mn-ea"/>
                    <a:sym typeface="+mn-lt"/>
                  </a:endParaRPr>
                </a:p>
              </p:txBody>
            </p:sp>
            <p:sp>
              <p:nvSpPr>
                <p:cNvPr id="23" name="文本框 22">
                  <a:extLst>
                    <a:ext uri="{FF2B5EF4-FFF2-40B4-BE49-F238E27FC236}">
                      <a16:creationId xmlns:a16="http://schemas.microsoft.com/office/drawing/2014/main" id="{EA48DFD3-8368-E82A-E518-529C7B1C7186}"/>
                    </a:ext>
                  </a:extLst>
                </p:cNvPr>
                <p:cNvSpPr txBox="1"/>
                <p:nvPr/>
              </p:nvSpPr>
              <p:spPr>
                <a:xfrm>
                  <a:off x="5585115" y="1091521"/>
                  <a:ext cx="50501" cy="80048"/>
                </a:xfrm>
                <a:custGeom>
                  <a:avLst/>
                  <a:gdLst/>
                  <a:ahLst/>
                  <a:cxnLst/>
                  <a:rect l="l" t="t" r="r" b="b"/>
                  <a:pathLst>
                    <a:path w="50501" h="80048">
                      <a:moveTo>
                        <a:pt x="523" y="0"/>
                      </a:moveTo>
                      <a:lnTo>
                        <a:pt x="7439" y="0"/>
                      </a:lnTo>
                      <a:lnTo>
                        <a:pt x="25984" y="47568"/>
                      </a:lnTo>
                      <a:lnTo>
                        <a:pt x="44215" y="0"/>
                      </a:lnTo>
                      <a:lnTo>
                        <a:pt x="50501" y="0"/>
                      </a:lnTo>
                      <a:lnTo>
                        <a:pt x="24203" y="65799"/>
                      </a:lnTo>
                      <a:cubicBezTo>
                        <a:pt x="22247" y="70828"/>
                        <a:pt x="20151" y="74460"/>
                        <a:pt x="17916" y="76695"/>
                      </a:cubicBezTo>
                      <a:cubicBezTo>
                        <a:pt x="15681" y="78931"/>
                        <a:pt x="12573" y="80048"/>
                        <a:pt x="8591" y="80048"/>
                      </a:cubicBezTo>
                      <a:cubicBezTo>
                        <a:pt x="4959" y="80048"/>
                        <a:pt x="2095" y="79175"/>
                        <a:pt x="0" y="77429"/>
                      </a:cubicBezTo>
                      <a:lnTo>
                        <a:pt x="2409" y="72504"/>
                      </a:lnTo>
                      <a:cubicBezTo>
                        <a:pt x="3108" y="73063"/>
                        <a:pt x="4033" y="73535"/>
                        <a:pt x="5186" y="73919"/>
                      </a:cubicBezTo>
                      <a:cubicBezTo>
                        <a:pt x="6338" y="74303"/>
                        <a:pt x="7474" y="74495"/>
                        <a:pt x="8591" y="74495"/>
                      </a:cubicBezTo>
                      <a:cubicBezTo>
                        <a:pt x="10966" y="74495"/>
                        <a:pt x="12957" y="73692"/>
                        <a:pt x="14563" y="72085"/>
                      </a:cubicBezTo>
                      <a:cubicBezTo>
                        <a:pt x="16170" y="70479"/>
                        <a:pt x="17776" y="67650"/>
                        <a:pt x="19383" y="63598"/>
                      </a:cubicBezTo>
                      <a:lnTo>
                        <a:pt x="22841" y="55216"/>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dist"/>
                  <a:endParaRPr lang="zh-CN" altLang="en-US" sz="800" dirty="0">
                    <a:solidFill>
                      <a:srgbClr val="000000"/>
                    </a:solidFill>
                    <a:cs typeface="+mn-ea"/>
                    <a:sym typeface="+mn-lt"/>
                  </a:endParaRPr>
                </a:p>
              </p:txBody>
            </p:sp>
            <p:sp>
              <p:nvSpPr>
                <p:cNvPr id="24" name="文本框 23">
                  <a:extLst>
                    <a:ext uri="{FF2B5EF4-FFF2-40B4-BE49-F238E27FC236}">
                      <a16:creationId xmlns:a16="http://schemas.microsoft.com/office/drawing/2014/main" id="{1D0EE90C-59A3-E4B0-09E6-996D85C02740}"/>
                    </a:ext>
                  </a:extLst>
                </p:cNvPr>
                <p:cNvSpPr txBox="1"/>
                <p:nvPr/>
              </p:nvSpPr>
              <p:spPr>
                <a:xfrm>
                  <a:off x="5745897" y="1069310"/>
                  <a:ext cx="56788" cy="77743"/>
                </a:xfrm>
                <a:custGeom>
                  <a:avLst/>
                  <a:gdLst/>
                  <a:ahLst/>
                  <a:cxnLst/>
                  <a:rect l="l" t="t" r="r" b="b"/>
                  <a:pathLst>
                    <a:path w="56788" h="77743">
                      <a:moveTo>
                        <a:pt x="0" y="0"/>
                      </a:moveTo>
                      <a:lnTo>
                        <a:pt x="6181" y="0"/>
                      </a:lnTo>
                      <a:lnTo>
                        <a:pt x="6181" y="45682"/>
                      </a:lnTo>
                      <a:cubicBezTo>
                        <a:pt x="6181" y="53994"/>
                        <a:pt x="8102" y="60455"/>
                        <a:pt x="11944" y="65065"/>
                      </a:cubicBezTo>
                      <a:cubicBezTo>
                        <a:pt x="15786" y="69675"/>
                        <a:pt x="21269" y="71980"/>
                        <a:pt x="28394" y="71980"/>
                      </a:cubicBezTo>
                      <a:cubicBezTo>
                        <a:pt x="35448" y="71980"/>
                        <a:pt x="40897" y="69675"/>
                        <a:pt x="44738" y="65065"/>
                      </a:cubicBezTo>
                      <a:cubicBezTo>
                        <a:pt x="48580" y="60455"/>
                        <a:pt x="50501" y="53994"/>
                        <a:pt x="50501" y="45682"/>
                      </a:cubicBezTo>
                      <a:lnTo>
                        <a:pt x="50501" y="0"/>
                      </a:lnTo>
                      <a:lnTo>
                        <a:pt x="56788" y="0"/>
                      </a:lnTo>
                      <a:lnTo>
                        <a:pt x="56788" y="46729"/>
                      </a:lnTo>
                      <a:cubicBezTo>
                        <a:pt x="56788" y="53016"/>
                        <a:pt x="55670" y="58482"/>
                        <a:pt x="53435" y="63127"/>
                      </a:cubicBezTo>
                      <a:cubicBezTo>
                        <a:pt x="51200" y="67772"/>
                        <a:pt x="47934" y="71369"/>
                        <a:pt x="43638" y="73919"/>
                      </a:cubicBezTo>
                      <a:cubicBezTo>
                        <a:pt x="39343" y="76468"/>
                        <a:pt x="34261" y="77743"/>
                        <a:pt x="28394" y="77743"/>
                      </a:cubicBezTo>
                      <a:cubicBezTo>
                        <a:pt x="22526" y="77743"/>
                        <a:pt x="17445" y="76468"/>
                        <a:pt x="13149" y="73919"/>
                      </a:cubicBezTo>
                      <a:cubicBezTo>
                        <a:pt x="8853" y="71369"/>
                        <a:pt x="5588" y="67772"/>
                        <a:pt x="3352" y="63127"/>
                      </a:cubicBezTo>
                      <a:cubicBezTo>
                        <a:pt x="1117" y="58482"/>
                        <a:pt x="0" y="53016"/>
                        <a:pt x="0" y="46729"/>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dist"/>
                  <a:endParaRPr lang="zh-CN" altLang="en-US" sz="800" dirty="0">
                    <a:solidFill>
                      <a:srgbClr val="000000"/>
                    </a:solidFill>
                    <a:cs typeface="+mn-ea"/>
                    <a:sym typeface="+mn-lt"/>
                  </a:endParaRPr>
                </a:p>
              </p:txBody>
            </p:sp>
            <p:sp>
              <p:nvSpPr>
                <p:cNvPr id="25" name="文本框 24">
                  <a:extLst>
                    <a:ext uri="{FF2B5EF4-FFF2-40B4-BE49-F238E27FC236}">
                      <a16:creationId xmlns:a16="http://schemas.microsoft.com/office/drawing/2014/main" id="{27FC804E-E54A-C7EE-C8F4-12E6200E3E2B}"/>
                    </a:ext>
                  </a:extLst>
                </p:cNvPr>
                <p:cNvSpPr txBox="1"/>
                <p:nvPr/>
              </p:nvSpPr>
              <p:spPr>
                <a:xfrm>
                  <a:off x="5841461" y="1090370"/>
                  <a:ext cx="42643" cy="55635"/>
                </a:xfrm>
                <a:custGeom>
                  <a:avLst/>
                  <a:gdLst/>
                  <a:ahLst/>
                  <a:cxnLst/>
                  <a:rect l="l" t="t" r="r" b="b"/>
                  <a:pathLst>
                    <a:path w="42643" h="55635">
                      <a:moveTo>
                        <a:pt x="23889" y="0"/>
                      </a:moveTo>
                      <a:cubicBezTo>
                        <a:pt x="29477" y="0"/>
                        <a:pt x="33999" y="1851"/>
                        <a:pt x="37457" y="5553"/>
                      </a:cubicBezTo>
                      <a:cubicBezTo>
                        <a:pt x="40915" y="9255"/>
                        <a:pt x="42643" y="14563"/>
                        <a:pt x="42643" y="21478"/>
                      </a:cubicBezTo>
                      <a:lnTo>
                        <a:pt x="42643" y="55635"/>
                      </a:lnTo>
                      <a:lnTo>
                        <a:pt x="36671" y="55635"/>
                      </a:lnTo>
                      <a:lnTo>
                        <a:pt x="36671" y="23050"/>
                      </a:lnTo>
                      <a:cubicBezTo>
                        <a:pt x="36671" y="17462"/>
                        <a:pt x="35431" y="13166"/>
                        <a:pt x="32952" y="10163"/>
                      </a:cubicBezTo>
                      <a:cubicBezTo>
                        <a:pt x="30472" y="7159"/>
                        <a:pt x="27032" y="5657"/>
                        <a:pt x="22631" y="5657"/>
                      </a:cubicBezTo>
                      <a:cubicBezTo>
                        <a:pt x="19698" y="5657"/>
                        <a:pt x="16956" y="6338"/>
                        <a:pt x="14406" y="7701"/>
                      </a:cubicBezTo>
                      <a:cubicBezTo>
                        <a:pt x="11857" y="9063"/>
                        <a:pt x="9796" y="11106"/>
                        <a:pt x="8225" y="13830"/>
                      </a:cubicBezTo>
                      <a:cubicBezTo>
                        <a:pt x="6653" y="16554"/>
                        <a:pt x="5867" y="19837"/>
                        <a:pt x="5867" y="23679"/>
                      </a:cubicBezTo>
                      <a:lnTo>
                        <a:pt x="5867" y="55635"/>
                      </a:lnTo>
                      <a:lnTo>
                        <a:pt x="0" y="55635"/>
                      </a:lnTo>
                      <a:lnTo>
                        <a:pt x="0" y="1152"/>
                      </a:lnTo>
                      <a:lnTo>
                        <a:pt x="5134" y="1152"/>
                      </a:lnTo>
                      <a:cubicBezTo>
                        <a:pt x="5343" y="6880"/>
                        <a:pt x="5483" y="10372"/>
                        <a:pt x="5553" y="11630"/>
                      </a:cubicBezTo>
                      <a:cubicBezTo>
                        <a:pt x="7160" y="7928"/>
                        <a:pt x="9587" y="5064"/>
                        <a:pt x="12835" y="3038"/>
                      </a:cubicBezTo>
                      <a:cubicBezTo>
                        <a:pt x="16083" y="1012"/>
                        <a:pt x="19767" y="0"/>
                        <a:pt x="23889"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dist"/>
                  <a:endParaRPr lang="zh-CN" altLang="en-US" sz="800" dirty="0">
                    <a:solidFill>
                      <a:srgbClr val="000000"/>
                    </a:solidFill>
                    <a:cs typeface="+mn-ea"/>
                    <a:sym typeface="+mn-lt"/>
                  </a:endParaRPr>
                </a:p>
              </p:txBody>
            </p:sp>
            <p:sp>
              <p:nvSpPr>
                <p:cNvPr id="26" name="文本框 25">
                  <a:extLst>
                    <a:ext uri="{FF2B5EF4-FFF2-40B4-BE49-F238E27FC236}">
                      <a16:creationId xmlns:a16="http://schemas.microsoft.com/office/drawing/2014/main" id="{E1C9770F-2945-262B-74A0-C541D1D599E5}"/>
                    </a:ext>
                  </a:extLst>
                </p:cNvPr>
                <p:cNvSpPr txBox="1"/>
                <p:nvPr/>
              </p:nvSpPr>
              <p:spPr>
                <a:xfrm>
                  <a:off x="5916299" y="1070566"/>
                  <a:ext cx="8696" cy="75438"/>
                </a:xfrm>
                <a:custGeom>
                  <a:avLst/>
                  <a:gdLst/>
                  <a:ahLst/>
                  <a:cxnLst/>
                  <a:rect l="l" t="t" r="r" b="b"/>
                  <a:pathLst>
                    <a:path w="8696" h="75438">
                      <a:moveTo>
                        <a:pt x="1362" y="20955"/>
                      </a:moveTo>
                      <a:lnTo>
                        <a:pt x="7229" y="20955"/>
                      </a:lnTo>
                      <a:lnTo>
                        <a:pt x="7229" y="75438"/>
                      </a:lnTo>
                      <a:lnTo>
                        <a:pt x="1362" y="75438"/>
                      </a:lnTo>
                      <a:close/>
                      <a:moveTo>
                        <a:pt x="4296" y="0"/>
                      </a:moveTo>
                      <a:cubicBezTo>
                        <a:pt x="5553" y="0"/>
                        <a:pt x="6601" y="437"/>
                        <a:pt x="7439" y="1310"/>
                      </a:cubicBezTo>
                      <a:cubicBezTo>
                        <a:pt x="8277" y="2183"/>
                        <a:pt x="8696" y="3248"/>
                        <a:pt x="8696" y="4505"/>
                      </a:cubicBezTo>
                      <a:cubicBezTo>
                        <a:pt x="8696" y="5693"/>
                        <a:pt x="8260" y="6723"/>
                        <a:pt x="7386" y="7596"/>
                      </a:cubicBezTo>
                      <a:cubicBezTo>
                        <a:pt x="6513" y="8469"/>
                        <a:pt x="5483" y="8906"/>
                        <a:pt x="4296" y="8906"/>
                      </a:cubicBezTo>
                      <a:cubicBezTo>
                        <a:pt x="3108" y="8906"/>
                        <a:pt x="2095" y="8469"/>
                        <a:pt x="1257" y="7596"/>
                      </a:cubicBezTo>
                      <a:cubicBezTo>
                        <a:pt x="419" y="6723"/>
                        <a:pt x="0" y="5693"/>
                        <a:pt x="0" y="4505"/>
                      </a:cubicBezTo>
                      <a:cubicBezTo>
                        <a:pt x="0" y="3318"/>
                        <a:pt x="436" y="2270"/>
                        <a:pt x="1309" y="1362"/>
                      </a:cubicBezTo>
                      <a:cubicBezTo>
                        <a:pt x="2183" y="454"/>
                        <a:pt x="3178" y="0"/>
                        <a:pt x="4296"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dist"/>
                  <a:endParaRPr lang="zh-CN" altLang="en-US" sz="800" dirty="0">
                    <a:solidFill>
                      <a:srgbClr val="000000"/>
                    </a:solidFill>
                    <a:cs typeface="+mn-ea"/>
                    <a:sym typeface="+mn-lt"/>
                  </a:endParaRPr>
                </a:p>
              </p:txBody>
            </p:sp>
            <p:sp>
              <p:nvSpPr>
                <p:cNvPr id="27" name="文本框 26">
                  <a:extLst>
                    <a:ext uri="{FF2B5EF4-FFF2-40B4-BE49-F238E27FC236}">
                      <a16:creationId xmlns:a16="http://schemas.microsoft.com/office/drawing/2014/main" id="{8B0F7EB2-8470-DBC3-A9FD-232821768F18}"/>
                    </a:ext>
                  </a:extLst>
                </p:cNvPr>
                <p:cNvSpPr txBox="1"/>
                <p:nvPr/>
              </p:nvSpPr>
              <p:spPr>
                <a:xfrm>
                  <a:off x="5966953" y="1091522"/>
                  <a:ext cx="49454" cy="54483"/>
                </a:xfrm>
                <a:custGeom>
                  <a:avLst/>
                  <a:gdLst/>
                  <a:ahLst/>
                  <a:cxnLst/>
                  <a:rect l="l" t="t" r="r" b="b"/>
                  <a:pathLst>
                    <a:path w="49454" h="54483">
                      <a:moveTo>
                        <a:pt x="0" y="0"/>
                      </a:moveTo>
                      <a:lnTo>
                        <a:pt x="6810" y="0"/>
                      </a:lnTo>
                      <a:lnTo>
                        <a:pt x="25670" y="46415"/>
                      </a:lnTo>
                      <a:lnTo>
                        <a:pt x="43272" y="0"/>
                      </a:lnTo>
                      <a:lnTo>
                        <a:pt x="49454" y="0"/>
                      </a:lnTo>
                      <a:lnTo>
                        <a:pt x="27660" y="54483"/>
                      </a:lnTo>
                      <a:lnTo>
                        <a:pt x="22841" y="54483"/>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dist"/>
                  <a:endParaRPr lang="zh-CN" altLang="en-US" sz="800" dirty="0">
                    <a:solidFill>
                      <a:srgbClr val="000000"/>
                    </a:solidFill>
                    <a:cs typeface="+mn-ea"/>
                    <a:sym typeface="+mn-lt"/>
                  </a:endParaRPr>
                </a:p>
              </p:txBody>
            </p:sp>
            <p:sp>
              <p:nvSpPr>
                <p:cNvPr id="28" name="文本框 27">
                  <a:extLst>
                    <a:ext uri="{FF2B5EF4-FFF2-40B4-BE49-F238E27FC236}">
                      <a16:creationId xmlns:a16="http://schemas.microsoft.com/office/drawing/2014/main" id="{0A77ED46-C27A-8072-740F-D374663127D4}"/>
                    </a:ext>
                  </a:extLst>
                </p:cNvPr>
                <p:cNvSpPr txBox="1"/>
                <p:nvPr/>
              </p:nvSpPr>
              <p:spPr>
                <a:xfrm>
                  <a:off x="6038238" y="1090370"/>
                  <a:ext cx="46520" cy="56683"/>
                </a:xfrm>
                <a:custGeom>
                  <a:avLst/>
                  <a:gdLst/>
                  <a:ahLst/>
                  <a:cxnLst/>
                  <a:rect l="l" t="t" r="r" b="b"/>
                  <a:pathLst>
                    <a:path w="46520" h="56683">
                      <a:moveTo>
                        <a:pt x="24308" y="5448"/>
                      </a:moveTo>
                      <a:cubicBezTo>
                        <a:pt x="19628" y="5448"/>
                        <a:pt x="15646" y="7054"/>
                        <a:pt x="12363" y="10267"/>
                      </a:cubicBezTo>
                      <a:cubicBezTo>
                        <a:pt x="9080" y="13481"/>
                        <a:pt x="7125" y="18021"/>
                        <a:pt x="6496" y="23888"/>
                      </a:cubicBezTo>
                      <a:lnTo>
                        <a:pt x="40129" y="23888"/>
                      </a:lnTo>
                      <a:cubicBezTo>
                        <a:pt x="40129" y="18370"/>
                        <a:pt x="38714" y="13917"/>
                        <a:pt x="35885" y="10529"/>
                      </a:cubicBezTo>
                      <a:cubicBezTo>
                        <a:pt x="33056" y="7142"/>
                        <a:pt x="29197" y="5448"/>
                        <a:pt x="24308" y="5448"/>
                      </a:cubicBezTo>
                      <a:close/>
                      <a:moveTo>
                        <a:pt x="24517" y="0"/>
                      </a:moveTo>
                      <a:cubicBezTo>
                        <a:pt x="28988" y="0"/>
                        <a:pt x="32882" y="1082"/>
                        <a:pt x="36200" y="3248"/>
                      </a:cubicBezTo>
                      <a:cubicBezTo>
                        <a:pt x="39518" y="5413"/>
                        <a:pt x="42067" y="8329"/>
                        <a:pt x="43848" y="11996"/>
                      </a:cubicBezTo>
                      <a:cubicBezTo>
                        <a:pt x="45629" y="15663"/>
                        <a:pt x="46520" y="19732"/>
                        <a:pt x="46520" y="24203"/>
                      </a:cubicBezTo>
                      <a:cubicBezTo>
                        <a:pt x="46520" y="25669"/>
                        <a:pt x="46415" y="27206"/>
                        <a:pt x="46206" y="28813"/>
                      </a:cubicBezTo>
                      <a:lnTo>
                        <a:pt x="6182" y="28813"/>
                      </a:lnTo>
                      <a:cubicBezTo>
                        <a:pt x="6461" y="36007"/>
                        <a:pt x="8364" y="41525"/>
                        <a:pt x="11892" y="45367"/>
                      </a:cubicBezTo>
                      <a:cubicBezTo>
                        <a:pt x="15419" y="49209"/>
                        <a:pt x="20012" y="51130"/>
                        <a:pt x="25670" y="51130"/>
                      </a:cubicBezTo>
                      <a:cubicBezTo>
                        <a:pt x="28813" y="51130"/>
                        <a:pt x="31624" y="50466"/>
                        <a:pt x="34104" y="49139"/>
                      </a:cubicBezTo>
                      <a:cubicBezTo>
                        <a:pt x="36584" y="47812"/>
                        <a:pt x="38522" y="45821"/>
                        <a:pt x="39919" y="43167"/>
                      </a:cubicBezTo>
                      <a:lnTo>
                        <a:pt x="44529" y="45786"/>
                      </a:lnTo>
                      <a:cubicBezTo>
                        <a:pt x="43062" y="49279"/>
                        <a:pt x="40565" y="51968"/>
                        <a:pt x="37038" y="53854"/>
                      </a:cubicBezTo>
                      <a:cubicBezTo>
                        <a:pt x="33510" y="55740"/>
                        <a:pt x="29616" y="56683"/>
                        <a:pt x="25355" y="56683"/>
                      </a:cubicBezTo>
                      <a:cubicBezTo>
                        <a:pt x="20675" y="56683"/>
                        <a:pt x="16415" y="55548"/>
                        <a:pt x="12573" y="53278"/>
                      </a:cubicBezTo>
                      <a:cubicBezTo>
                        <a:pt x="8731" y="51008"/>
                        <a:pt x="5675" y="47707"/>
                        <a:pt x="3405" y="43376"/>
                      </a:cubicBezTo>
                      <a:cubicBezTo>
                        <a:pt x="1135" y="39046"/>
                        <a:pt x="0" y="33912"/>
                        <a:pt x="0" y="27974"/>
                      </a:cubicBezTo>
                      <a:cubicBezTo>
                        <a:pt x="0" y="22247"/>
                        <a:pt x="1100" y="17270"/>
                        <a:pt x="3300" y="13044"/>
                      </a:cubicBezTo>
                      <a:cubicBezTo>
                        <a:pt x="5501" y="8818"/>
                        <a:pt x="8469" y="5588"/>
                        <a:pt x="12206" y="3352"/>
                      </a:cubicBezTo>
                      <a:cubicBezTo>
                        <a:pt x="15943" y="1117"/>
                        <a:pt x="20047" y="0"/>
                        <a:pt x="24517"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dist"/>
                  <a:endParaRPr lang="zh-CN" altLang="en-US" sz="800" dirty="0">
                    <a:solidFill>
                      <a:srgbClr val="000000"/>
                    </a:solidFill>
                    <a:cs typeface="+mn-ea"/>
                    <a:sym typeface="+mn-lt"/>
                  </a:endParaRPr>
                </a:p>
              </p:txBody>
            </p:sp>
            <p:sp>
              <p:nvSpPr>
                <p:cNvPr id="29" name="文本框 28">
                  <a:extLst>
                    <a:ext uri="{FF2B5EF4-FFF2-40B4-BE49-F238E27FC236}">
                      <a16:creationId xmlns:a16="http://schemas.microsoft.com/office/drawing/2014/main" id="{AEEF1A88-3488-0025-8AC2-A08B19600241}"/>
                    </a:ext>
                  </a:extLst>
                </p:cNvPr>
                <p:cNvSpPr txBox="1"/>
                <p:nvPr/>
              </p:nvSpPr>
              <p:spPr>
                <a:xfrm>
                  <a:off x="6127211" y="1090370"/>
                  <a:ext cx="27451" cy="55635"/>
                </a:xfrm>
                <a:custGeom>
                  <a:avLst/>
                  <a:gdLst/>
                  <a:ahLst/>
                  <a:cxnLst/>
                  <a:rect l="l" t="t" r="r" b="b"/>
                  <a:pathLst>
                    <a:path w="27451" h="55635">
                      <a:moveTo>
                        <a:pt x="20431" y="0"/>
                      </a:moveTo>
                      <a:cubicBezTo>
                        <a:pt x="23435" y="0"/>
                        <a:pt x="25775" y="663"/>
                        <a:pt x="27451" y="1990"/>
                      </a:cubicBezTo>
                      <a:lnTo>
                        <a:pt x="25146" y="6810"/>
                      </a:lnTo>
                      <a:cubicBezTo>
                        <a:pt x="23958" y="6042"/>
                        <a:pt x="22352" y="5657"/>
                        <a:pt x="20326" y="5657"/>
                      </a:cubicBezTo>
                      <a:cubicBezTo>
                        <a:pt x="16205" y="5657"/>
                        <a:pt x="12765" y="7386"/>
                        <a:pt x="10006" y="10844"/>
                      </a:cubicBezTo>
                      <a:cubicBezTo>
                        <a:pt x="7247" y="14301"/>
                        <a:pt x="5867" y="19208"/>
                        <a:pt x="5867" y="25565"/>
                      </a:cubicBezTo>
                      <a:lnTo>
                        <a:pt x="5867" y="55635"/>
                      </a:lnTo>
                      <a:lnTo>
                        <a:pt x="0" y="55635"/>
                      </a:lnTo>
                      <a:lnTo>
                        <a:pt x="0" y="1152"/>
                      </a:lnTo>
                      <a:lnTo>
                        <a:pt x="5134" y="1152"/>
                      </a:lnTo>
                      <a:cubicBezTo>
                        <a:pt x="5343" y="6670"/>
                        <a:pt x="5483" y="10058"/>
                        <a:pt x="5553" y="11315"/>
                      </a:cubicBezTo>
                      <a:cubicBezTo>
                        <a:pt x="6950" y="7683"/>
                        <a:pt x="8941" y="4889"/>
                        <a:pt x="11525" y="2933"/>
                      </a:cubicBezTo>
                      <a:cubicBezTo>
                        <a:pt x="14110" y="977"/>
                        <a:pt x="17078" y="0"/>
                        <a:pt x="20431"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dist"/>
                  <a:endParaRPr lang="zh-CN" altLang="en-US" sz="800" dirty="0">
                    <a:solidFill>
                      <a:srgbClr val="000000"/>
                    </a:solidFill>
                    <a:cs typeface="+mn-ea"/>
                    <a:sym typeface="+mn-lt"/>
                  </a:endParaRPr>
                </a:p>
              </p:txBody>
            </p:sp>
            <p:sp>
              <p:nvSpPr>
                <p:cNvPr id="30" name="文本框 29">
                  <a:extLst>
                    <a:ext uri="{FF2B5EF4-FFF2-40B4-BE49-F238E27FC236}">
                      <a16:creationId xmlns:a16="http://schemas.microsoft.com/office/drawing/2014/main" id="{8A3A4337-2A73-2944-962A-300B43DB05DF}"/>
                    </a:ext>
                  </a:extLst>
                </p:cNvPr>
                <p:cNvSpPr txBox="1"/>
                <p:nvPr/>
              </p:nvSpPr>
              <p:spPr>
                <a:xfrm>
                  <a:off x="6179332" y="1090370"/>
                  <a:ext cx="38976" cy="56683"/>
                </a:xfrm>
                <a:custGeom>
                  <a:avLst/>
                  <a:gdLst/>
                  <a:ahLst/>
                  <a:cxnLst/>
                  <a:rect l="l" t="t" r="r" b="b"/>
                  <a:pathLst>
                    <a:path w="38976" h="56683">
                      <a:moveTo>
                        <a:pt x="20117" y="0"/>
                      </a:moveTo>
                      <a:cubicBezTo>
                        <a:pt x="24517" y="0"/>
                        <a:pt x="28324" y="995"/>
                        <a:pt x="31537" y="2986"/>
                      </a:cubicBezTo>
                      <a:cubicBezTo>
                        <a:pt x="34750" y="4976"/>
                        <a:pt x="36950" y="7683"/>
                        <a:pt x="38138" y="11106"/>
                      </a:cubicBezTo>
                      <a:lnTo>
                        <a:pt x="33528" y="13830"/>
                      </a:lnTo>
                      <a:cubicBezTo>
                        <a:pt x="32550" y="11245"/>
                        <a:pt x="30838" y="9202"/>
                        <a:pt x="28394" y="7701"/>
                      </a:cubicBezTo>
                      <a:cubicBezTo>
                        <a:pt x="25949" y="6199"/>
                        <a:pt x="23120" y="5448"/>
                        <a:pt x="19907" y="5448"/>
                      </a:cubicBezTo>
                      <a:cubicBezTo>
                        <a:pt x="16484" y="5448"/>
                        <a:pt x="13673" y="6251"/>
                        <a:pt x="11473" y="7858"/>
                      </a:cubicBezTo>
                      <a:cubicBezTo>
                        <a:pt x="9272" y="9464"/>
                        <a:pt x="8172" y="11664"/>
                        <a:pt x="8172" y="14458"/>
                      </a:cubicBezTo>
                      <a:cubicBezTo>
                        <a:pt x="8172" y="16414"/>
                        <a:pt x="8766" y="18038"/>
                        <a:pt x="9953" y="19331"/>
                      </a:cubicBezTo>
                      <a:cubicBezTo>
                        <a:pt x="11141" y="20623"/>
                        <a:pt x="12625" y="21636"/>
                        <a:pt x="14406" y="22369"/>
                      </a:cubicBezTo>
                      <a:cubicBezTo>
                        <a:pt x="16187" y="23102"/>
                        <a:pt x="18580" y="23923"/>
                        <a:pt x="21583" y="24831"/>
                      </a:cubicBezTo>
                      <a:cubicBezTo>
                        <a:pt x="25285" y="25949"/>
                        <a:pt x="28289" y="27049"/>
                        <a:pt x="30594" y="28132"/>
                      </a:cubicBezTo>
                      <a:cubicBezTo>
                        <a:pt x="32899" y="29214"/>
                        <a:pt x="34872" y="30786"/>
                        <a:pt x="36514" y="32847"/>
                      </a:cubicBezTo>
                      <a:cubicBezTo>
                        <a:pt x="38155" y="34907"/>
                        <a:pt x="38976" y="37579"/>
                        <a:pt x="38976" y="40862"/>
                      </a:cubicBezTo>
                      <a:cubicBezTo>
                        <a:pt x="38976" y="45612"/>
                        <a:pt x="37230" y="49436"/>
                        <a:pt x="33737" y="52335"/>
                      </a:cubicBezTo>
                      <a:cubicBezTo>
                        <a:pt x="30245" y="55233"/>
                        <a:pt x="25739" y="56683"/>
                        <a:pt x="20221" y="56683"/>
                      </a:cubicBezTo>
                      <a:cubicBezTo>
                        <a:pt x="15332" y="56683"/>
                        <a:pt x="11036" y="55548"/>
                        <a:pt x="7334" y="53278"/>
                      </a:cubicBezTo>
                      <a:cubicBezTo>
                        <a:pt x="3632" y="51008"/>
                        <a:pt x="1187" y="47812"/>
                        <a:pt x="0" y="43691"/>
                      </a:cubicBezTo>
                      <a:lnTo>
                        <a:pt x="4610" y="41071"/>
                      </a:lnTo>
                      <a:cubicBezTo>
                        <a:pt x="5797" y="44424"/>
                        <a:pt x="7770" y="46956"/>
                        <a:pt x="10530" y="48668"/>
                      </a:cubicBezTo>
                      <a:cubicBezTo>
                        <a:pt x="13289" y="50379"/>
                        <a:pt x="16519" y="51235"/>
                        <a:pt x="20221" y="51235"/>
                      </a:cubicBezTo>
                      <a:cubicBezTo>
                        <a:pt x="23993" y="51235"/>
                        <a:pt x="27032" y="50344"/>
                        <a:pt x="29337" y="48563"/>
                      </a:cubicBezTo>
                      <a:cubicBezTo>
                        <a:pt x="31642" y="46782"/>
                        <a:pt x="32794" y="44389"/>
                        <a:pt x="32794" y="41386"/>
                      </a:cubicBezTo>
                      <a:cubicBezTo>
                        <a:pt x="32794" y="39081"/>
                        <a:pt x="32148" y="37195"/>
                        <a:pt x="30856" y="35728"/>
                      </a:cubicBezTo>
                      <a:cubicBezTo>
                        <a:pt x="29564" y="34261"/>
                        <a:pt x="27957" y="33126"/>
                        <a:pt x="26036" y="32323"/>
                      </a:cubicBezTo>
                      <a:cubicBezTo>
                        <a:pt x="24115" y="31519"/>
                        <a:pt x="21548" y="30629"/>
                        <a:pt x="18335" y="29651"/>
                      </a:cubicBezTo>
                      <a:cubicBezTo>
                        <a:pt x="14703" y="28533"/>
                        <a:pt x="11804" y="27468"/>
                        <a:pt x="9639" y="26455"/>
                      </a:cubicBezTo>
                      <a:cubicBezTo>
                        <a:pt x="7474" y="25442"/>
                        <a:pt x="5640" y="24010"/>
                        <a:pt x="4138" y="22159"/>
                      </a:cubicBezTo>
                      <a:cubicBezTo>
                        <a:pt x="2636" y="20308"/>
                        <a:pt x="1886" y="17916"/>
                        <a:pt x="1886" y="14982"/>
                      </a:cubicBezTo>
                      <a:cubicBezTo>
                        <a:pt x="1886" y="10442"/>
                        <a:pt x="3632" y="6810"/>
                        <a:pt x="7124" y="4086"/>
                      </a:cubicBezTo>
                      <a:cubicBezTo>
                        <a:pt x="10617" y="1362"/>
                        <a:pt x="14948" y="0"/>
                        <a:pt x="20117"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dist"/>
                  <a:endParaRPr lang="zh-CN" altLang="en-US" sz="800" dirty="0">
                    <a:solidFill>
                      <a:srgbClr val="000000"/>
                    </a:solidFill>
                    <a:cs typeface="+mn-ea"/>
                    <a:sym typeface="+mn-lt"/>
                  </a:endParaRPr>
                </a:p>
              </p:txBody>
            </p:sp>
            <p:sp>
              <p:nvSpPr>
                <p:cNvPr id="31" name="文本框 30">
                  <a:extLst>
                    <a:ext uri="{FF2B5EF4-FFF2-40B4-BE49-F238E27FC236}">
                      <a16:creationId xmlns:a16="http://schemas.microsoft.com/office/drawing/2014/main" id="{78359309-9ED6-2334-AF89-F437A90FE7E1}"/>
                    </a:ext>
                  </a:extLst>
                </p:cNvPr>
                <p:cNvSpPr txBox="1"/>
                <p:nvPr/>
              </p:nvSpPr>
              <p:spPr>
                <a:xfrm>
                  <a:off x="6249674" y="1070566"/>
                  <a:ext cx="8696" cy="75438"/>
                </a:xfrm>
                <a:custGeom>
                  <a:avLst/>
                  <a:gdLst/>
                  <a:ahLst/>
                  <a:cxnLst/>
                  <a:rect l="l" t="t" r="r" b="b"/>
                  <a:pathLst>
                    <a:path w="8696" h="75438">
                      <a:moveTo>
                        <a:pt x="1362" y="20955"/>
                      </a:moveTo>
                      <a:lnTo>
                        <a:pt x="7229" y="20955"/>
                      </a:lnTo>
                      <a:lnTo>
                        <a:pt x="7229" y="75438"/>
                      </a:lnTo>
                      <a:lnTo>
                        <a:pt x="1362" y="75438"/>
                      </a:lnTo>
                      <a:close/>
                      <a:moveTo>
                        <a:pt x="4296" y="0"/>
                      </a:moveTo>
                      <a:cubicBezTo>
                        <a:pt x="5553" y="0"/>
                        <a:pt x="6601" y="437"/>
                        <a:pt x="7439" y="1310"/>
                      </a:cubicBezTo>
                      <a:cubicBezTo>
                        <a:pt x="8277" y="2183"/>
                        <a:pt x="8696" y="3248"/>
                        <a:pt x="8696" y="4505"/>
                      </a:cubicBezTo>
                      <a:cubicBezTo>
                        <a:pt x="8696" y="5693"/>
                        <a:pt x="8260" y="6723"/>
                        <a:pt x="7386" y="7596"/>
                      </a:cubicBezTo>
                      <a:cubicBezTo>
                        <a:pt x="6513" y="8469"/>
                        <a:pt x="5483" y="8906"/>
                        <a:pt x="4296" y="8906"/>
                      </a:cubicBezTo>
                      <a:cubicBezTo>
                        <a:pt x="3108" y="8906"/>
                        <a:pt x="2095" y="8469"/>
                        <a:pt x="1257" y="7596"/>
                      </a:cubicBezTo>
                      <a:cubicBezTo>
                        <a:pt x="419" y="6723"/>
                        <a:pt x="0" y="5693"/>
                        <a:pt x="0" y="4505"/>
                      </a:cubicBezTo>
                      <a:cubicBezTo>
                        <a:pt x="0" y="3318"/>
                        <a:pt x="436" y="2270"/>
                        <a:pt x="1309" y="1362"/>
                      </a:cubicBezTo>
                      <a:cubicBezTo>
                        <a:pt x="2183" y="454"/>
                        <a:pt x="3178" y="0"/>
                        <a:pt x="4296"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dist"/>
                  <a:endParaRPr lang="zh-CN" altLang="en-US" sz="800" dirty="0">
                    <a:solidFill>
                      <a:srgbClr val="000000"/>
                    </a:solidFill>
                    <a:cs typeface="+mn-ea"/>
                    <a:sym typeface="+mn-lt"/>
                  </a:endParaRPr>
                </a:p>
              </p:txBody>
            </p:sp>
            <p:sp>
              <p:nvSpPr>
                <p:cNvPr id="32" name="文本框 31">
                  <a:extLst>
                    <a:ext uri="{FF2B5EF4-FFF2-40B4-BE49-F238E27FC236}">
                      <a16:creationId xmlns:a16="http://schemas.microsoft.com/office/drawing/2014/main" id="{3380DE67-1F3D-8389-A7C8-C35A93B37007}"/>
                    </a:ext>
                  </a:extLst>
                </p:cNvPr>
                <p:cNvSpPr txBox="1"/>
                <p:nvPr/>
              </p:nvSpPr>
              <p:spPr>
                <a:xfrm>
                  <a:off x="6291536" y="1076330"/>
                  <a:ext cx="32900" cy="70723"/>
                </a:xfrm>
                <a:custGeom>
                  <a:avLst/>
                  <a:gdLst/>
                  <a:ahLst/>
                  <a:cxnLst/>
                  <a:rect l="l" t="t" r="r" b="b"/>
                  <a:pathLst>
                    <a:path w="32900" h="70723">
                      <a:moveTo>
                        <a:pt x="9011" y="0"/>
                      </a:moveTo>
                      <a:lnTo>
                        <a:pt x="14983" y="0"/>
                      </a:lnTo>
                      <a:lnTo>
                        <a:pt x="14983" y="15087"/>
                      </a:lnTo>
                      <a:lnTo>
                        <a:pt x="30385" y="15087"/>
                      </a:lnTo>
                      <a:lnTo>
                        <a:pt x="30385" y="20221"/>
                      </a:lnTo>
                      <a:lnTo>
                        <a:pt x="14983" y="20221"/>
                      </a:lnTo>
                      <a:lnTo>
                        <a:pt x="14983" y="53330"/>
                      </a:lnTo>
                      <a:cubicBezTo>
                        <a:pt x="14983" y="57591"/>
                        <a:pt x="15751" y="60612"/>
                        <a:pt x="17288" y="62393"/>
                      </a:cubicBezTo>
                      <a:cubicBezTo>
                        <a:pt x="18825" y="64174"/>
                        <a:pt x="20990" y="65065"/>
                        <a:pt x="23784" y="65065"/>
                      </a:cubicBezTo>
                      <a:cubicBezTo>
                        <a:pt x="26229" y="65065"/>
                        <a:pt x="28604" y="64436"/>
                        <a:pt x="30909" y="63179"/>
                      </a:cubicBezTo>
                      <a:lnTo>
                        <a:pt x="32900" y="67999"/>
                      </a:lnTo>
                      <a:cubicBezTo>
                        <a:pt x="30245" y="69815"/>
                        <a:pt x="27032" y="70723"/>
                        <a:pt x="23260" y="70723"/>
                      </a:cubicBezTo>
                      <a:cubicBezTo>
                        <a:pt x="18930" y="70723"/>
                        <a:pt x="15472" y="69483"/>
                        <a:pt x="12888" y="67003"/>
                      </a:cubicBezTo>
                      <a:cubicBezTo>
                        <a:pt x="10303" y="64524"/>
                        <a:pt x="9011" y="60210"/>
                        <a:pt x="9011" y="54064"/>
                      </a:cubicBezTo>
                      <a:lnTo>
                        <a:pt x="9011" y="20221"/>
                      </a:lnTo>
                      <a:lnTo>
                        <a:pt x="0" y="20221"/>
                      </a:lnTo>
                      <a:lnTo>
                        <a:pt x="0" y="15087"/>
                      </a:lnTo>
                      <a:lnTo>
                        <a:pt x="9011" y="15087"/>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dist"/>
                  <a:endParaRPr lang="zh-CN" altLang="en-US" sz="800" dirty="0">
                    <a:solidFill>
                      <a:srgbClr val="000000"/>
                    </a:solidFill>
                    <a:cs typeface="+mn-ea"/>
                    <a:sym typeface="+mn-lt"/>
                  </a:endParaRPr>
                </a:p>
              </p:txBody>
            </p:sp>
            <p:sp>
              <p:nvSpPr>
                <p:cNvPr id="33" name="文本框 32">
                  <a:extLst>
                    <a:ext uri="{FF2B5EF4-FFF2-40B4-BE49-F238E27FC236}">
                      <a16:creationId xmlns:a16="http://schemas.microsoft.com/office/drawing/2014/main" id="{723B519B-B187-B32B-B2B9-5144D5D7D518}"/>
                    </a:ext>
                  </a:extLst>
                </p:cNvPr>
                <p:cNvSpPr txBox="1"/>
                <p:nvPr/>
              </p:nvSpPr>
              <p:spPr>
                <a:xfrm>
                  <a:off x="6356640" y="1091521"/>
                  <a:ext cx="44199" cy="80048"/>
                </a:xfrm>
                <a:custGeom>
                  <a:avLst/>
                  <a:gdLst/>
                  <a:ahLst/>
                  <a:cxnLst/>
                  <a:rect l="l" t="t" r="r" b="b"/>
                  <a:pathLst>
                    <a:path w="44199" h="80048">
                      <a:moveTo>
                        <a:pt x="523" y="0"/>
                      </a:moveTo>
                      <a:lnTo>
                        <a:pt x="7439" y="0"/>
                      </a:lnTo>
                      <a:lnTo>
                        <a:pt x="25984" y="47568"/>
                      </a:lnTo>
                      <a:lnTo>
                        <a:pt x="44199" y="41"/>
                      </a:lnTo>
                      <a:lnTo>
                        <a:pt x="44199" y="15768"/>
                      </a:lnTo>
                      <a:lnTo>
                        <a:pt x="24203" y="65799"/>
                      </a:lnTo>
                      <a:cubicBezTo>
                        <a:pt x="22247" y="70828"/>
                        <a:pt x="20151" y="74460"/>
                        <a:pt x="17916" y="76695"/>
                      </a:cubicBezTo>
                      <a:cubicBezTo>
                        <a:pt x="15681" y="78931"/>
                        <a:pt x="12572" y="80048"/>
                        <a:pt x="8591" y="80048"/>
                      </a:cubicBezTo>
                      <a:cubicBezTo>
                        <a:pt x="4959" y="80048"/>
                        <a:pt x="2095" y="79175"/>
                        <a:pt x="0" y="77429"/>
                      </a:cubicBezTo>
                      <a:lnTo>
                        <a:pt x="2409" y="72504"/>
                      </a:lnTo>
                      <a:cubicBezTo>
                        <a:pt x="3108" y="73063"/>
                        <a:pt x="4033" y="73535"/>
                        <a:pt x="5186" y="73919"/>
                      </a:cubicBezTo>
                      <a:cubicBezTo>
                        <a:pt x="6338" y="74303"/>
                        <a:pt x="7473" y="74495"/>
                        <a:pt x="8591" y="74495"/>
                      </a:cubicBezTo>
                      <a:cubicBezTo>
                        <a:pt x="10966" y="74495"/>
                        <a:pt x="12957" y="73692"/>
                        <a:pt x="14563" y="72085"/>
                      </a:cubicBezTo>
                      <a:cubicBezTo>
                        <a:pt x="16170" y="70479"/>
                        <a:pt x="17776" y="67650"/>
                        <a:pt x="19383" y="63598"/>
                      </a:cubicBezTo>
                      <a:lnTo>
                        <a:pt x="22840" y="55216"/>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dist"/>
                  <a:endParaRPr lang="zh-CN" altLang="en-US" sz="800" dirty="0">
                    <a:solidFill>
                      <a:srgbClr val="000000"/>
                    </a:solidFill>
                    <a:cs typeface="+mn-ea"/>
                    <a:sym typeface="+mn-lt"/>
                  </a:endParaRPr>
                </a:p>
              </p:txBody>
            </p:sp>
          </p:grpSp>
          <p:grpSp>
            <p:nvGrpSpPr>
              <p:cNvPr id="7" name="组合 6">
                <a:extLst>
                  <a:ext uri="{FF2B5EF4-FFF2-40B4-BE49-F238E27FC236}">
                    <a16:creationId xmlns:a16="http://schemas.microsoft.com/office/drawing/2014/main" id="{E76E3EE4-DC3B-066D-0E53-5A1CA08C26A8}"/>
                  </a:ext>
                </a:extLst>
              </p:cNvPr>
              <p:cNvGrpSpPr/>
              <p:nvPr/>
            </p:nvGrpSpPr>
            <p:grpSpPr>
              <a:xfrm>
                <a:off x="5819839" y="646922"/>
                <a:ext cx="1282883" cy="399125"/>
                <a:chOff x="1322882" y="4607182"/>
                <a:chExt cx="1779216" cy="553543"/>
              </a:xfrm>
              <a:grpFill/>
            </p:grpSpPr>
            <p:grpSp>
              <p:nvGrpSpPr>
                <p:cNvPr id="8" name="组合 7">
                  <a:extLst>
                    <a:ext uri="{FF2B5EF4-FFF2-40B4-BE49-F238E27FC236}">
                      <a16:creationId xmlns:a16="http://schemas.microsoft.com/office/drawing/2014/main" id="{CF41D63A-9FC3-3CBA-75B2-9E543E3C87E2}"/>
                    </a:ext>
                  </a:extLst>
                </p:cNvPr>
                <p:cNvGrpSpPr/>
                <p:nvPr/>
              </p:nvGrpSpPr>
              <p:grpSpPr>
                <a:xfrm>
                  <a:off x="1322882" y="4607182"/>
                  <a:ext cx="546765" cy="553543"/>
                  <a:chOff x="3759129" y="4511932"/>
                  <a:chExt cx="546765" cy="553543"/>
                </a:xfrm>
                <a:grpFill/>
              </p:grpSpPr>
              <p:sp>
                <p:nvSpPr>
                  <p:cNvPr id="19" name="任意多边形: 形状 18">
                    <a:extLst>
                      <a:ext uri="{FF2B5EF4-FFF2-40B4-BE49-F238E27FC236}">
                        <a16:creationId xmlns:a16="http://schemas.microsoft.com/office/drawing/2014/main" id="{78474322-A607-71DF-2265-EDA6821B0399}"/>
                      </a:ext>
                    </a:extLst>
                  </p:cNvPr>
                  <p:cNvSpPr/>
                  <p:nvPr/>
                </p:nvSpPr>
                <p:spPr>
                  <a:xfrm>
                    <a:off x="4120626" y="4511932"/>
                    <a:ext cx="103921" cy="106203"/>
                  </a:xfrm>
                  <a:custGeom>
                    <a:avLst/>
                    <a:gdLst>
                      <a:gd name="connsiteX0" fmla="*/ 40674 w 103921"/>
                      <a:gd name="connsiteY0" fmla="*/ 0 h 106203"/>
                      <a:gd name="connsiteX1" fmla="*/ 94905 w 103921"/>
                      <a:gd name="connsiteY1" fmla="*/ 36154 h 106203"/>
                      <a:gd name="connsiteX2" fmla="*/ 103921 w 103921"/>
                      <a:gd name="connsiteY2" fmla="*/ 61010 h 106203"/>
                      <a:gd name="connsiteX3" fmla="*/ 85866 w 103921"/>
                      <a:gd name="connsiteY3" fmla="*/ 94904 h 106203"/>
                      <a:gd name="connsiteX4" fmla="*/ 72309 w 103921"/>
                      <a:gd name="connsiteY4" fmla="*/ 90385 h 106203"/>
                      <a:gd name="connsiteX5" fmla="*/ 33895 w 103921"/>
                      <a:gd name="connsiteY5" fmla="*/ 106203 h 106203"/>
                      <a:gd name="connsiteX6" fmla="*/ 0 w 103921"/>
                      <a:gd name="connsiteY6" fmla="*/ 33894 h 106203"/>
                      <a:gd name="connsiteX7" fmla="*/ 40674 w 103921"/>
                      <a:gd name="connsiteY7" fmla="*/ 0 h 10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21" h="106203">
                        <a:moveTo>
                          <a:pt x="40674" y="0"/>
                        </a:moveTo>
                        <a:cubicBezTo>
                          <a:pt x="56491" y="0"/>
                          <a:pt x="94905" y="33894"/>
                          <a:pt x="94905" y="36154"/>
                        </a:cubicBezTo>
                        <a:cubicBezTo>
                          <a:pt x="99402" y="40673"/>
                          <a:pt x="103921" y="54231"/>
                          <a:pt x="103921" y="61010"/>
                        </a:cubicBezTo>
                        <a:cubicBezTo>
                          <a:pt x="103921" y="70048"/>
                          <a:pt x="97142" y="94904"/>
                          <a:pt x="85866" y="94904"/>
                        </a:cubicBezTo>
                        <a:cubicBezTo>
                          <a:pt x="81347" y="94904"/>
                          <a:pt x="76828" y="90385"/>
                          <a:pt x="72309" y="90385"/>
                        </a:cubicBezTo>
                        <a:cubicBezTo>
                          <a:pt x="63270" y="90385"/>
                          <a:pt x="38414" y="103943"/>
                          <a:pt x="33895" y="106203"/>
                        </a:cubicBezTo>
                        <a:cubicBezTo>
                          <a:pt x="29375" y="99424"/>
                          <a:pt x="0" y="42933"/>
                          <a:pt x="0" y="33894"/>
                        </a:cubicBezTo>
                        <a:cubicBezTo>
                          <a:pt x="0" y="9038"/>
                          <a:pt x="27116" y="0"/>
                          <a:pt x="40674" y="0"/>
                        </a:cubicBezTo>
                        <a:close/>
                      </a:path>
                    </a:pathLst>
                  </a:custGeom>
                  <a:grpFill/>
                  <a:ln w="2259" cap="flat">
                    <a:noFill/>
                    <a:prstDash val="solid"/>
                    <a:miter/>
                  </a:ln>
                </p:spPr>
                <p:txBody>
                  <a:bodyPr rtlCol="0" anchor="ctr"/>
                  <a:lstStyle/>
                  <a:p>
                    <a:endParaRPr lang="zh-CN" altLang="en-US">
                      <a:cs typeface="+mn-ea"/>
                      <a:sym typeface="+mn-lt"/>
                    </a:endParaRPr>
                  </a:p>
                </p:txBody>
              </p:sp>
              <p:sp>
                <p:nvSpPr>
                  <p:cNvPr id="20" name="任意多边形: 形状 19">
                    <a:extLst>
                      <a:ext uri="{FF2B5EF4-FFF2-40B4-BE49-F238E27FC236}">
                        <a16:creationId xmlns:a16="http://schemas.microsoft.com/office/drawing/2014/main" id="{3EE34255-1EDD-9938-FEDE-285D8F733FB2}"/>
                      </a:ext>
                    </a:extLst>
                  </p:cNvPr>
                  <p:cNvSpPr/>
                  <p:nvPr/>
                </p:nvSpPr>
                <p:spPr>
                  <a:xfrm>
                    <a:off x="3876607" y="4581980"/>
                    <a:ext cx="101684" cy="70049"/>
                  </a:xfrm>
                  <a:custGeom>
                    <a:avLst/>
                    <a:gdLst>
                      <a:gd name="connsiteX0" fmla="*/ 29375 w 101684"/>
                      <a:gd name="connsiteY0" fmla="*/ 0 h 70049"/>
                      <a:gd name="connsiteX1" fmla="*/ 101684 w 101684"/>
                      <a:gd name="connsiteY1" fmla="*/ 49712 h 70049"/>
                      <a:gd name="connsiteX2" fmla="*/ 101684 w 101684"/>
                      <a:gd name="connsiteY2" fmla="*/ 67789 h 70049"/>
                      <a:gd name="connsiteX3" fmla="*/ 49712 w 101684"/>
                      <a:gd name="connsiteY3" fmla="*/ 70049 h 70049"/>
                      <a:gd name="connsiteX4" fmla="*/ 11298 w 101684"/>
                      <a:gd name="connsiteY4" fmla="*/ 54232 h 70049"/>
                      <a:gd name="connsiteX5" fmla="*/ 15817 w 101684"/>
                      <a:gd name="connsiteY5" fmla="*/ 45193 h 70049"/>
                      <a:gd name="connsiteX6" fmla="*/ 0 w 101684"/>
                      <a:gd name="connsiteY6" fmla="*/ 18077 h 70049"/>
                      <a:gd name="connsiteX7" fmla="*/ 29375 w 101684"/>
                      <a:gd name="connsiteY7" fmla="*/ 0 h 7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84" h="70049">
                        <a:moveTo>
                          <a:pt x="29375" y="0"/>
                        </a:moveTo>
                        <a:cubicBezTo>
                          <a:pt x="40673" y="0"/>
                          <a:pt x="101684" y="27116"/>
                          <a:pt x="101684" y="49712"/>
                        </a:cubicBezTo>
                        <a:lnTo>
                          <a:pt x="101684" y="67789"/>
                        </a:lnTo>
                        <a:cubicBezTo>
                          <a:pt x="88126" y="56491"/>
                          <a:pt x="65529" y="70049"/>
                          <a:pt x="49712" y="70049"/>
                        </a:cubicBezTo>
                        <a:cubicBezTo>
                          <a:pt x="40673" y="70049"/>
                          <a:pt x="11298" y="67789"/>
                          <a:pt x="11298" y="54232"/>
                        </a:cubicBezTo>
                        <a:cubicBezTo>
                          <a:pt x="11298" y="47453"/>
                          <a:pt x="15817" y="51972"/>
                          <a:pt x="15817" y="45193"/>
                        </a:cubicBezTo>
                        <a:cubicBezTo>
                          <a:pt x="15817" y="40674"/>
                          <a:pt x="0" y="24856"/>
                          <a:pt x="0" y="18077"/>
                        </a:cubicBezTo>
                        <a:cubicBezTo>
                          <a:pt x="0" y="0"/>
                          <a:pt x="24856" y="0"/>
                          <a:pt x="29375" y="0"/>
                        </a:cubicBezTo>
                        <a:close/>
                      </a:path>
                    </a:pathLst>
                  </a:custGeom>
                  <a:grpFill/>
                  <a:ln w="2259" cap="flat">
                    <a:noFill/>
                    <a:prstDash val="solid"/>
                    <a:miter/>
                  </a:ln>
                </p:spPr>
                <p:txBody>
                  <a:bodyPr rtlCol="0" anchor="ctr"/>
                  <a:lstStyle/>
                  <a:p>
                    <a:endParaRPr lang="zh-CN" altLang="en-US">
                      <a:cs typeface="+mn-ea"/>
                      <a:sym typeface="+mn-lt"/>
                    </a:endParaRPr>
                  </a:p>
                </p:txBody>
              </p:sp>
              <p:sp>
                <p:nvSpPr>
                  <p:cNvPr id="21" name="任意多边形: 形状 20">
                    <a:extLst>
                      <a:ext uri="{FF2B5EF4-FFF2-40B4-BE49-F238E27FC236}">
                        <a16:creationId xmlns:a16="http://schemas.microsoft.com/office/drawing/2014/main" id="{48E39240-80AA-94BD-0330-0836A4DF0D20}"/>
                      </a:ext>
                    </a:extLst>
                  </p:cNvPr>
                  <p:cNvSpPr/>
                  <p:nvPr/>
                </p:nvSpPr>
                <p:spPr>
                  <a:xfrm>
                    <a:off x="3759129" y="4611356"/>
                    <a:ext cx="546765" cy="454119"/>
                  </a:xfrm>
                  <a:custGeom>
                    <a:avLst/>
                    <a:gdLst>
                      <a:gd name="connsiteX0" fmla="*/ 250797 w 546765"/>
                      <a:gd name="connsiteY0" fmla="*/ 0 h 454119"/>
                      <a:gd name="connsiteX1" fmla="*/ 347939 w 546765"/>
                      <a:gd name="connsiteY1" fmla="*/ 79064 h 454119"/>
                      <a:gd name="connsiteX2" fmla="*/ 354718 w 546765"/>
                      <a:gd name="connsiteY2" fmla="*/ 108440 h 454119"/>
                      <a:gd name="connsiteX3" fmla="*/ 399911 w 546765"/>
                      <a:gd name="connsiteY3" fmla="*/ 187527 h 454119"/>
                      <a:gd name="connsiteX4" fmla="*/ 483495 w 546765"/>
                      <a:gd name="connsiteY4" fmla="*/ 140075 h 454119"/>
                      <a:gd name="connsiteX5" fmla="*/ 546765 w 546765"/>
                      <a:gd name="connsiteY5" fmla="*/ 198825 h 454119"/>
                      <a:gd name="connsiteX6" fmla="*/ 539986 w 546765"/>
                      <a:gd name="connsiteY6" fmla="*/ 230437 h 454119"/>
                      <a:gd name="connsiteX7" fmla="*/ 539986 w 546765"/>
                      <a:gd name="connsiteY7" fmla="*/ 395391 h 454119"/>
                      <a:gd name="connsiteX8" fmla="*/ 490274 w 546765"/>
                      <a:gd name="connsiteY8" fmla="*/ 454119 h 454119"/>
                      <a:gd name="connsiteX9" fmla="*/ 474456 w 546765"/>
                      <a:gd name="connsiteY9" fmla="*/ 449600 h 454119"/>
                      <a:gd name="connsiteX10" fmla="*/ 440584 w 546765"/>
                      <a:gd name="connsiteY10" fmla="*/ 413445 h 454119"/>
                      <a:gd name="connsiteX11" fmla="*/ 417988 w 546765"/>
                      <a:gd name="connsiteY11" fmla="*/ 379573 h 454119"/>
                      <a:gd name="connsiteX12" fmla="*/ 386353 w 546765"/>
                      <a:gd name="connsiteY12" fmla="*/ 329861 h 454119"/>
                      <a:gd name="connsiteX13" fmla="*/ 302747 w 546765"/>
                      <a:gd name="connsiteY13" fmla="*/ 370535 h 454119"/>
                      <a:gd name="connsiteX14" fmla="*/ 289189 w 546765"/>
                      <a:gd name="connsiteY14" fmla="*/ 366016 h 454119"/>
                      <a:gd name="connsiteX15" fmla="*/ 271134 w 546765"/>
                      <a:gd name="connsiteY15" fmla="*/ 347939 h 454119"/>
                      <a:gd name="connsiteX16" fmla="*/ 268875 w 546765"/>
                      <a:gd name="connsiteY16" fmla="*/ 336640 h 454119"/>
                      <a:gd name="connsiteX17" fmla="*/ 347939 w 546765"/>
                      <a:gd name="connsiteY17" fmla="*/ 230437 h 454119"/>
                      <a:gd name="connsiteX18" fmla="*/ 318564 w 546765"/>
                      <a:gd name="connsiteY18" fmla="*/ 151373 h 454119"/>
                      <a:gd name="connsiteX19" fmla="*/ 307266 w 546765"/>
                      <a:gd name="connsiteY19" fmla="*/ 140075 h 454119"/>
                      <a:gd name="connsiteX20" fmla="*/ 228201 w 546765"/>
                      <a:gd name="connsiteY20" fmla="*/ 216902 h 454119"/>
                      <a:gd name="connsiteX21" fmla="*/ 221422 w 546765"/>
                      <a:gd name="connsiteY21" fmla="*/ 268851 h 454119"/>
                      <a:gd name="connsiteX22" fmla="*/ 135556 w 546765"/>
                      <a:gd name="connsiteY22" fmla="*/ 366016 h 454119"/>
                      <a:gd name="connsiteX23" fmla="*/ 67789 w 546765"/>
                      <a:gd name="connsiteY23" fmla="*/ 318563 h 454119"/>
                      <a:gd name="connsiteX24" fmla="*/ 54231 w 546765"/>
                      <a:gd name="connsiteY24" fmla="*/ 282409 h 454119"/>
                      <a:gd name="connsiteX25" fmla="*/ 103921 w 546765"/>
                      <a:gd name="connsiteY25" fmla="*/ 210123 h 454119"/>
                      <a:gd name="connsiteX26" fmla="*/ 47452 w 546765"/>
                      <a:gd name="connsiteY26" fmla="*/ 216902 h 454119"/>
                      <a:gd name="connsiteX27" fmla="*/ 18077 w 546765"/>
                      <a:gd name="connsiteY27" fmla="*/ 203344 h 454119"/>
                      <a:gd name="connsiteX28" fmla="*/ 22596 w 546765"/>
                      <a:gd name="connsiteY28" fmla="*/ 192046 h 454119"/>
                      <a:gd name="connsiteX29" fmla="*/ 0 w 546765"/>
                      <a:gd name="connsiteY29" fmla="*/ 162671 h 454119"/>
                      <a:gd name="connsiteX30" fmla="*/ 45193 w 546765"/>
                      <a:gd name="connsiteY30" fmla="*/ 137815 h 454119"/>
                      <a:gd name="connsiteX31" fmla="*/ 94905 w 546765"/>
                      <a:gd name="connsiteY31" fmla="*/ 128776 h 454119"/>
                      <a:gd name="connsiteX32" fmla="*/ 155893 w 546765"/>
                      <a:gd name="connsiteY32" fmla="*/ 110699 h 454119"/>
                      <a:gd name="connsiteX33" fmla="*/ 158152 w 546765"/>
                      <a:gd name="connsiteY33" fmla="*/ 106180 h 454119"/>
                      <a:gd name="connsiteX34" fmla="*/ 176229 w 546765"/>
                      <a:gd name="connsiteY34" fmla="*/ 72285 h 454119"/>
                      <a:gd name="connsiteX35" fmla="*/ 221422 w 546765"/>
                      <a:gd name="connsiteY35" fmla="*/ 94882 h 454119"/>
                      <a:gd name="connsiteX36" fmla="*/ 259836 w 546765"/>
                      <a:gd name="connsiteY36" fmla="*/ 101661 h 454119"/>
                      <a:gd name="connsiteX37" fmla="*/ 255317 w 546765"/>
                      <a:gd name="connsiteY37" fmla="*/ 103920 h 454119"/>
                      <a:gd name="connsiteX38" fmla="*/ 266615 w 546765"/>
                      <a:gd name="connsiteY38" fmla="*/ 110699 h 454119"/>
                      <a:gd name="connsiteX39" fmla="*/ 234980 w 546765"/>
                      <a:gd name="connsiteY39" fmla="*/ 133296 h 454119"/>
                      <a:gd name="connsiteX40" fmla="*/ 234980 w 546765"/>
                      <a:gd name="connsiteY40" fmla="*/ 140075 h 454119"/>
                      <a:gd name="connsiteX41" fmla="*/ 239499 w 546765"/>
                      <a:gd name="connsiteY41" fmla="*/ 144594 h 454119"/>
                      <a:gd name="connsiteX42" fmla="*/ 250797 w 546765"/>
                      <a:gd name="connsiteY42" fmla="*/ 137815 h 454119"/>
                      <a:gd name="connsiteX43" fmla="*/ 257576 w 546765"/>
                      <a:gd name="connsiteY43" fmla="*/ 146853 h 454119"/>
                      <a:gd name="connsiteX44" fmla="*/ 300487 w 546765"/>
                      <a:gd name="connsiteY44" fmla="*/ 115219 h 454119"/>
                      <a:gd name="connsiteX45" fmla="*/ 286929 w 546765"/>
                      <a:gd name="connsiteY45" fmla="*/ 81324 h 454119"/>
                      <a:gd name="connsiteX46" fmla="*/ 241759 w 546765"/>
                      <a:gd name="connsiteY46" fmla="*/ 9038 h 454119"/>
                      <a:gd name="connsiteX47" fmla="*/ 250797 w 546765"/>
                      <a:gd name="connsiteY47" fmla="*/ 0 h 454119"/>
                      <a:gd name="connsiteX48" fmla="*/ 167191 w 546765"/>
                      <a:gd name="connsiteY48" fmla="*/ 271111 h 454119"/>
                      <a:gd name="connsiteX49" fmla="*/ 144595 w 546765"/>
                      <a:gd name="connsiteY49" fmla="*/ 305005 h 454119"/>
                      <a:gd name="connsiteX50" fmla="*/ 151373 w 546765"/>
                      <a:gd name="connsiteY50" fmla="*/ 307265 h 454119"/>
                      <a:gd name="connsiteX51" fmla="*/ 169451 w 546765"/>
                      <a:gd name="connsiteY51" fmla="*/ 282409 h 454119"/>
                      <a:gd name="connsiteX52" fmla="*/ 167191 w 546765"/>
                      <a:gd name="connsiteY52" fmla="*/ 271111 h 454119"/>
                      <a:gd name="connsiteX53" fmla="*/ 508351 w 546765"/>
                      <a:gd name="connsiteY53" fmla="*/ 225918 h 454119"/>
                      <a:gd name="connsiteX54" fmla="*/ 478976 w 546765"/>
                      <a:gd name="connsiteY54" fmla="*/ 248514 h 454119"/>
                      <a:gd name="connsiteX55" fmla="*/ 438325 w 546765"/>
                      <a:gd name="connsiteY55" fmla="*/ 295967 h 454119"/>
                      <a:gd name="connsiteX56" fmla="*/ 481235 w 546765"/>
                      <a:gd name="connsiteY56" fmla="*/ 386352 h 454119"/>
                      <a:gd name="connsiteX57" fmla="*/ 490274 w 546765"/>
                      <a:gd name="connsiteY57" fmla="*/ 375054 h 454119"/>
                      <a:gd name="connsiteX58" fmla="*/ 519649 w 546765"/>
                      <a:gd name="connsiteY58" fmla="*/ 271111 h 454119"/>
                      <a:gd name="connsiteX59" fmla="*/ 508351 w 546765"/>
                      <a:gd name="connsiteY59" fmla="*/ 225918 h 454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46765" h="454119">
                        <a:moveTo>
                          <a:pt x="250797" y="0"/>
                        </a:moveTo>
                        <a:cubicBezTo>
                          <a:pt x="275653" y="0"/>
                          <a:pt x="345680" y="70026"/>
                          <a:pt x="347939" y="79064"/>
                        </a:cubicBezTo>
                        <a:cubicBezTo>
                          <a:pt x="352459" y="85843"/>
                          <a:pt x="350199" y="99401"/>
                          <a:pt x="354718" y="108440"/>
                        </a:cubicBezTo>
                        <a:cubicBezTo>
                          <a:pt x="361497" y="126517"/>
                          <a:pt x="388613" y="187527"/>
                          <a:pt x="399911" y="187527"/>
                        </a:cubicBezTo>
                        <a:cubicBezTo>
                          <a:pt x="404430" y="187527"/>
                          <a:pt x="456402" y="140075"/>
                          <a:pt x="483495" y="140075"/>
                        </a:cubicBezTo>
                        <a:cubicBezTo>
                          <a:pt x="512870" y="140075"/>
                          <a:pt x="546765" y="178488"/>
                          <a:pt x="546765" y="198825"/>
                        </a:cubicBezTo>
                        <a:cubicBezTo>
                          <a:pt x="546765" y="205604"/>
                          <a:pt x="539986" y="223681"/>
                          <a:pt x="539986" y="230437"/>
                        </a:cubicBezTo>
                        <a:lnTo>
                          <a:pt x="539986" y="395391"/>
                        </a:lnTo>
                        <a:cubicBezTo>
                          <a:pt x="533207" y="438301"/>
                          <a:pt x="519649" y="454119"/>
                          <a:pt x="490274" y="454119"/>
                        </a:cubicBezTo>
                        <a:cubicBezTo>
                          <a:pt x="483495" y="454119"/>
                          <a:pt x="476716" y="454119"/>
                          <a:pt x="474456" y="449600"/>
                        </a:cubicBezTo>
                        <a:cubicBezTo>
                          <a:pt x="460899" y="440561"/>
                          <a:pt x="449623" y="427003"/>
                          <a:pt x="440584" y="413445"/>
                        </a:cubicBezTo>
                        <a:cubicBezTo>
                          <a:pt x="431546" y="402170"/>
                          <a:pt x="424767" y="390872"/>
                          <a:pt x="417988" y="379573"/>
                        </a:cubicBezTo>
                        <a:cubicBezTo>
                          <a:pt x="411209" y="366016"/>
                          <a:pt x="397651" y="329861"/>
                          <a:pt x="386353" y="329861"/>
                        </a:cubicBezTo>
                        <a:cubicBezTo>
                          <a:pt x="381834" y="329861"/>
                          <a:pt x="336641" y="370535"/>
                          <a:pt x="302747" y="370535"/>
                        </a:cubicBezTo>
                        <a:cubicBezTo>
                          <a:pt x="298227" y="370535"/>
                          <a:pt x="291448" y="370535"/>
                          <a:pt x="289189" y="366016"/>
                        </a:cubicBezTo>
                        <a:cubicBezTo>
                          <a:pt x="282410" y="361496"/>
                          <a:pt x="275653" y="352458"/>
                          <a:pt x="271134" y="347939"/>
                        </a:cubicBezTo>
                        <a:cubicBezTo>
                          <a:pt x="268875" y="345679"/>
                          <a:pt x="268875" y="343419"/>
                          <a:pt x="268875" y="336640"/>
                        </a:cubicBezTo>
                        <a:cubicBezTo>
                          <a:pt x="268875" y="302746"/>
                          <a:pt x="347939" y="243995"/>
                          <a:pt x="347939" y="230437"/>
                        </a:cubicBezTo>
                        <a:cubicBezTo>
                          <a:pt x="347939" y="225918"/>
                          <a:pt x="327603" y="178488"/>
                          <a:pt x="318564" y="151373"/>
                        </a:cubicBezTo>
                        <a:cubicBezTo>
                          <a:pt x="318564" y="146853"/>
                          <a:pt x="314045" y="140075"/>
                          <a:pt x="307266" y="140075"/>
                        </a:cubicBezTo>
                        <a:cubicBezTo>
                          <a:pt x="298227" y="140075"/>
                          <a:pt x="234980" y="192046"/>
                          <a:pt x="228201" y="216902"/>
                        </a:cubicBezTo>
                        <a:cubicBezTo>
                          <a:pt x="223682" y="230437"/>
                          <a:pt x="223682" y="250774"/>
                          <a:pt x="221422" y="268851"/>
                        </a:cubicBezTo>
                        <a:cubicBezTo>
                          <a:pt x="210124" y="336640"/>
                          <a:pt x="189787" y="366016"/>
                          <a:pt x="135556" y="366016"/>
                        </a:cubicBezTo>
                        <a:cubicBezTo>
                          <a:pt x="103921" y="366016"/>
                          <a:pt x="85866" y="361496"/>
                          <a:pt x="67789" y="318563"/>
                        </a:cubicBezTo>
                        <a:cubicBezTo>
                          <a:pt x="63270" y="305005"/>
                          <a:pt x="54231" y="289188"/>
                          <a:pt x="54231" y="282409"/>
                        </a:cubicBezTo>
                        <a:cubicBezTo>
                          <a:pt x="54231" y="253034"/>
                          <a:pt x="92645" y="225918"/>
                          <a:pt x="103921" y="210123"/>
                        </a:cubicBezTo>
                        <a:cubicBezTo>
                          <a:pt x="79087" y="214643"/>
                          <a:pt x="54231" y="216902"/>
                          <a:pt x="47452" y="216902"/>
                        </a:cubicBezTo>
                        <a:cubicBezTo>
                          <a:pt x="36154" y="216902"/>
                          <a:pt x="18077" y="219162"/>
                          <a:pt x="18077" y="203344"/>
                        </a:cubicBezTo>
                        <a:cubicBezTo>
                          <a:pt x="18077" y="196565"/>
                          <a:pt x="22596" y="196565"/>
                          <a:pt x="22596" y="192046"/>
                        </a:cubicBezTo>
                        <a:cubicBezTo>
                          <a:pt x="22596" y="185267"/>
                          <a:pt x="0" y="176229"/>
                          <a:pt x="0" y="162671"/>
                        </a:cubicBezTo>
                        <a:cubicBezTo>
                          <a:pt x="0" y="137815"/>
                          <a:pt x="38414" y="140075"/>
                          <a:pt x="45193" y="137815"/>
                        </a:cubicBezTo>
                        <a:cubicBezTo>
                          <a:pt x="61010" y="135555"/>
                          <a:pt x="79087" y="131036"/>
                          <a:pt x="94905" y="128776"/>
                        </a:cubicBezTo>
                        <a:cubicBezTo>
                          <a:pt x="110700" y="126517"/>
                          <a:pt x="140075" y="131036"/>
                          <a:pt x="155893" y="110699"/>
                        </a:cubicBezTo>
                        <a:cubicBezTo>
                          <a:pt x="155893" y="110699"/>
                          <a:pt x="158152" y="108440"/>
                          <a:pt x="158152" y="106180"/>
                        </a:cubicBezTo>
                        <a:cubicBezTo>
                          <a:pt x="158152" y="103920"/>
                          <a:pt x="158152" y="72285"/>
                          <a:pt x="176229" y="72285"/>
                        </a:cubicBezTo>
                        <a:cubicBezTo>
                          <a:pt x="180749" y="72285"/>
                          <a:pt x="203345" y="85843"/>
                          <a:pt x="221422" y="94882"/>
                        </a:cubicBezTo>
                        <a:cubicBezTo>
                          <a:pt x="225941" y="97141"/>
                          <a:pt x="259836" y="88103"/>
                          <a:pt x="259836" y="101661"/>
                        </a:cubicBezTo>
                        <a:cubicBezTo>
                          <a:pt x="259836" y="106180"/>
                          <a:pt x="257576" y="101661"/>
                          <a:pt x="255317" y="103920"/>
                        </a:cubicBezTo>
                        <a:cubicBezTo>
                          <a:pt x="257576" y="106180"/>
                          <a:pt x="262096" y="110699"/>
                          <a:pt x="266615" y="110699"/>
                        </a:cubicBezTo>
                        <a:cubicBezTo>
                          <a:pt x="264355" y="121997"/>
                          <a:pt x="244019" y="126517"/>
                          <a:pt x="234980" y="133296"/>
                        </a:cubicBezTo>
                        <a:lnTo>
                          <a:pt x="234980" y="140075"/>
                        </a:lnTo>
                        <a:cubicBezTo>
                          <a:pt x="237240" y="142334"/>
                          <a:pt x="234980" y="144594"/>
                          <a:pt x="239499" y="144594"/>
                        </a:cubicBezTo>
                        <a:cubicBezTo>
                          <a:pt x="246278" y="144594"/>
                          <a:pt x="248538" y="142334"/>
                          <a:pt x="250797" y="137815"/>
                        </a:cubicBezTo>
                        <a:cubicBezTo>
                          <a:pt x="253057" y="140075"/>
                          <a:pt x="255317" y="142334"/>
                          <a:pt x="257576" y="146853"/>
                        </a:cubicBezTo>
                        <a:cubicBezTo>
                          <a:pt x="266615" y="140075"/>
                          <a:pt x="300487" y="121997"/>
                          <a:pt x="300487" y="115219"/>
                        </a:cubicBezTo>
                        <a:cubicBezTo>
                          <a:pt x="300487" y="108440"/>
                          <a:pt x="291448" y="90362"/>
                          <a:pt x="286929" y="81324"/>
                        </a:cubicBezTo>
                        <a:cubicBezTo>
                          <a:pt x="273394" y="54208"/>
                          <a:pt x="241759" y="36154"/>
                          <a:pt x="241759" y="9038"/>
                        </a:cubicBezTo>
                        <a:cubicBezTo>
                          <a:pt x="241759" y="2259"/>
                          <a:pt x="244019" y="0"/>
                          <a:pt x="250797" y="0"/>
                        </a:cubicBezTo>
                        <a:close/>
                        <a:moveTo>
                          <a:pt x="167191" y="271111"/>
                        </a:moveTo>
                        <a:cubicBezTo>
                          <a:pt x="160412" y="277890"/>
                          <a:pt x="140075" y="289188"/>
                          <a:pt x="144595" y="305005"/>
                        </a:cubicBezTo>
                        <a:cubicBezTo>
                          <a:pt x="144595" y="305005"/>
                          <a:pt x="146854" y="307265"/>
                          <a:pt x="151373" y="307265"/>
                        </a:cubicBezTo>
                        <a:cubicBezTo>
                          <a:pt x="162672" y="307265"/>
                          <a:pt x="169451" y="291448"/>
                          <a:pt x="169451" y="282409"/>
                        </a:cubicBezTo>
                        <a:cubicBezTo>
                          <a:pt x="169451" y="275630"/>
                          <a:pt x="167191" y="273371"/>
                          <a:pt x="167191" y="271111"/>
                        </a:cubicBezTo>
                        <a:close/>
                        <a:moveTo>
                          <a:pt x="508351" y="225918"/>
                        </a:moveTo>
                        <a:cubicBezTo>
                          <a:pt x="501572" y="225918"/>
                          <a:pt x="485755" y="239476"/>
                          <a:pt x="478976" y="248514"/>
                        </a:cubicBezTo>
                        <a:cubicBezTo>
                          <a:pt x="460899" y="268851"/>
                          <a:pt x="438325" y="275630"/>
                          <a:pt x="438325" y="295967"/>
                        </a:cubicBezTo>
                        <a:cubicBezTo>
                          <a:pt x="438325" y="300486"/>
                          <a:pt x="463158" y="386352"/>
                          <a:pt x="481235" y="386352"/>
                        </a:cubicBezTo>
                        <a:cubicBezTo>
                          <a:pt x="485755" y="386352"/>
                          <a:pt x="488014" y="377314"/>
                          <a:pt x="490274" y="375054"/>
                        </a:cubicBezTo>
                        <a:cubicBezTo>
                          <a:pt x="510611" y="341160"/>
                          <a:pt x="519649" y="307265"/>
                          <a:pt x="519649" y="271111"/>
                        </a:cubicBezTo>
                        <a:cubicBezTo>
                          <a:pt x="519649" y="268851"/>
                          <a:pt x="517389" y="225918"/>
                          <a:pt x="508351" y="225918"/>
                        </a:cubicBezTo>
                        <a:close/>
                      </a:path>
                    </a:pathLst>
                  </a:custGeom>
                  <a:grpFill/>
                  <a:ln w="2259" cap="flat">
                    <a:noFill/>
                    <a:prstDash val="solid"/>
                    <a:miter/>
                  </a:ln>
                </p:spPr>
                <p:txBody>
                  <a:bodyPr rtlCol="0" anchor="ctr"/>
                  <a:lstStyle/>
                  <a:p>
                    <a:endParaRPr lang="zh-CN" altLang="en-US">
                      <a:cs typeface="+mn-ea"/>
                      <a:sym typeface="+mn-lt"/>
                    </a:endParaRPr>
                  </a:p>
                </p:txBody>
              </p:sp>
            </p:grpSp>
            <p:grpSp>
              <p:nvGrpSpPr>
                <p:cNvPr id="9" name="组合 8">
                  <a:extLst>
                    <a:ext uri="{FF2B5EF4-FFF2-40B4-BE49-F238E27FC236}">
                      <a16:creationId xmlns:a16="http://schemas.microsoft.com/office/drawing/2014/main" id="{D6A40188-09D0-FED5-2CC2-D4831E9338A2}"/>
                    </a:ext>
                  </a:extLst>
                </p:cNvPr>
                <p:cNvGrpSpPr/>
                <p:nvPr/>
              </p:nvGrpSpPr>
              <p:grpSpPr>
                <a:xfrm>
                  <a:off x="1941041" y="4706606"/>
                  <a:ext cx="451861" cy="334381"/>
                  <a:chOff x="7568403" y="4819220"/>
                  <a:chExt cx="451861" cy="334381"/>
                </a:xfrm>
                <a:grpFill/>
              </p:grpSpPr>
              <p:sp>
                <p:nvSpPr>
                  <p:cNvPr id="16" name="任意多边形: 形状 15">
                    <a:extLst>
                      <a:ext uri="{FF2B5EF4-FFF2-40B4-BE49-F238E27FC236}">
                        <a16:creationId xmlns:a16="http://schemas.microsoft.com/office/drawing/2014/main" id="{4A0C061E-D609-CFCF-737A-CCA01930FBE3}"/>
                      </a:ext>
                    </a:extLst>
                  </p:cNvPr>
                  <p:cNvSpPr/>
                  <p:nvPr/>
                </p:nvSpPr>
                <p:spPr>
                  <a:xfrm>
                    <a:off x="7624895" y="4819220"/>
                    <a:ext cx="90363" cy="67766"/>
                  </a:xfrm>
                  <a:custGeom>
                    <a:avLst/>
                    <a:gdLst>
                      <a:gd name="connsiteX0" fmla="*/ 29353 w 90363"/>
                      <a:gd name="connsiteY0" fmla="*/ 0 h 67766"/>
                      <a:gd name="connsiteX1" fmla="*/ 90363 w 90363"/>
                      <a:gd name="connsiteY1" fmla="*/ 47429 h 67766"/>
                      <a:gd name="connsiteX2" fmla="*/ 45170 w 90363"/>
                      <a:gd name="connsiteY2" fmla="*/ 67766 h 67766"/>
                      <a:gd name="connsiteX3" fmla="*/ 20337 w 90363"/>
                      <a:gd name="connsiteY3" fmla="*/ 58728 h 67766"/>
                      <a:gd name="connsiteX4" fmla="*/ 0 w 90363"/>
                      <a:gd name="connsiteY4" fmla="*/ 18054 h 67766"/>
                      <a:gd name="connsiteX5" fmla="*/ 29353 w 90363"/>
                      <a:gd name="connsiteY5" fmla="*/ 0 h 67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63" h="67766">
                        <a:moveTo>
                          <a:pt x="29353" y="0"/>
                        </a:moveTo>
                        <a:cubicBezTo>
                          <a:pt x="42910" y="0"/>
                          <a:pt x="90363" y="27093"/>
                          <a:pt x="90363" y="47429"/>
                        </a:cubicBezTo>
                        <a:cubicBezTo>
                          <a:pt x="90363" y="67766"/>
                          <a:pt x="45170" y="67766"/>
                          <a:pt x="45170" y="67766"/>
                        </a:cubicBezTo>
                        <a:cubicBezTo>
                          <a:pt x="40651" y="67766"/>
                          <a:pt x="27093" y="67766"/>
                          <a:pt x="20337" y="58728"/>
                        </a:cubicBezTo>
                        <a:cubicBezTo>
                          <a:pt x="11298" y="47429"/>
                          <a:pt x="0" y="22573"/>
                          <a:pt x="0" y="18054"/>
                        </a:cubicBezTo>
                        <a:cubicBezTo>
                          <a:pt x="0" y="2259"/>
                          <a:pt x="24833" y="0"/>
                          <a:pt x="29353" y="0"/>
                        </a:cubicBezTo>
                        <a:close/>
                      </a:path>
                    </a:pathLst>
                  </a:custGeom>
                  <a:grpFill/>
                  <a:ln w="2259" cap="flat">
                    <a:noFill/>
                    <a:prstDash val="solid"/>
                    <a:miter/>
                  </a:ln>
                </p:spPr>
                <p:txBody>
                  <a:bodyPr rtlCol="0" anchor="ctr"/>
                  <a:lstStyle/>
                  <a:p>
                    <a:endParaRPr lang="zh-CN" altLang="en-US">
                      <a:cs typeface="+mn-ea"/>
                      <a:sym typeface="+mn-lt"/>
                    </a:endParaRPr>
                  </a:p>
                </p:txBody>
              </p:sp>
              <p:sp>
                <p:nvSpPr>
                  <p:cNvPr id="17" name="任意多边形: 形状 16">
                    <a:extLst>
                      <a:ext uri="{FF2B5EF4-FFF2-40B4-BE49-F238E27FC236}">
                        <a16:creationId xmlns:a16="http://schemas.microsoft.com/office/drawing/2014/main" id="{2010355E-DFB8-8FF9-BFD7-AF9CA32C3C76}"/>
                      </a:ext>
                    </a:extLst>
                  </p:cNvPr>
                  <p:cNvSpPr/>
                  <p:nvPr/>
                </p:nvSpPr>
                <p:spPr>
                  <a:xfrm>
                    <a:off x="7656507" y="4871169"/>
                    <a:ext cx="363757" cy="282432"/>
                  </a:xfrm>
                  <a:custGeom>
                    <a:avLst/>
                    <a:gdLst>
                      <a:gd name="connsiteX0" fmla="*/ 153656 w 363757"/>
                      <a:gd name="connsiteY0" fmla="*/ 0 h 282432"/>
                      <a:gd name="connsiteX1" fmla="*/ 205605 w 363757"/>
                      <a:gd name="connsiteY1" fmla="*/ 38414 h 282432"/>
                      <a:gd name="connsiteX2" fmla="*/ 314067 w 363757"/>
                      <a:gd name="connsiteY2" fmla="*/ 56491 h 282432"/>
                      <a:gd name="connsiteX3" fmla="*/ 345702 w 363757"/>
                      <a:gd name="connsiteY3" fmla="*/ 88126 h 282432"/>
                      <a:gd name="connsiteX4" fmla="*/ 363757 w 363757"/>
                      <a:gd name="connsiteY4" fmla="*/ 131059 h 282432"/>
                      <a:gd name="connsiteX5" fmla="*/ 198826 w 363757"/>
                      <a:gd name="connsiteY5" fmla="*/ 282432 h 282432"/>
                      <a:gd name="connsiteX6" fmla="*/ 112982 w 363757"/>
                      <a:gd name="connsiteY6" fmla="*/ 178488 h 282432"/>
                      <a:gd name="connsiteX7" fmla="*/ 155915 w 363757"/>
                      <a:gd name="connsiteY7" fmla="*/ 142357 h 282432"/>
                      <a:gd name="connsiteX8" fmla="*/ 234980 w 363757"/>
                      <a:gd name="connsiteY8" fmla="*/ 164931 h 282432"/>
                      <a:gd name="connsiteX9" fmla="*/ 280173 w 363757"/>
                      <a:gd name="connsiteY9" fmla="*/ 112982 h 282432"/>
                      <a:gd name="connsiteX10" fmla="*/ 271134 w 363757"/>
                      <a:gd name="connsiteY10" fmla="*/ 101683 h 282432"/>
                      <a:gd name="connsiteX11" fmla="*/ 214643 w 363757"/>
                      <a:gd name="connsiteY11" fmla="*/ 94904 h 282432"/>
                      <a:gd name="connsiteX12" fmla="*/ 178489 w 363757"/>
                      <a:gd name="connsiteY12" fmla="*/ 88126 h 282432"/>
                      <a:gd name="connsiteX13" fmla="*/ 155915 w 363757"/>
                      <a:gd name="connsiteY13" fmla="*/ 67789 h 282432"/>
                      <a:gd name="connsiteX14" fmla="*/ 74568 w 363757"/>
                      <a:gd name="connsiteY14" fmla="*/ 142357 h 282432"/>
                      <a:gd name="connsiteX15" fmla="*/ 74568 w 363757"/>
                      <a:gd name="connsiteY15" fmla="*/ 201085 h 282432"/>
                      <a:gd name="connsiteX16" fmla="*/ 45193 w 363757"/>
                      <a:gd name="connsiteY16" fmla="*/ 212383 h 282432"/>
                      <a:gd name="connsiteX17" fmla="*/ 36154 w 363757"/>
                      <a:gd name="connsiteY17" fmla="*/ 198825 h 282432"/>
                      <a:gd name="connsiteX18" fmla="*/ 15818 w 363757"/>
                      <a:gd name="connsiteY18" fmla="*/ 151373 h 282432"/>
                      <a:gd name="connsiteX19" fmla="*/ 6779 w 363757"/>
                      <a:gd name="connsiteY19" fmla="*/ 146854 h 282432"/>
                      <a:gd name="connsiteX20" fmla="*/ 2260 w 363757"/>
                      <a:gd name="connsiteY20" fmla="*/ 146854 h 282432"/>
                      <a:gd name="connsiteX21" fmla="*/ 4519 w 363757"/>
                      <a:gd name="connsiteY21" fmla="*/ 128799 h 282432"/>
                      <a:gd name="connsiteX22" fmla="*/ 0 w 363757"/>
                      <a:gd name="connsiteY22" fmla="*/ 115241 h 282432"/>
                      <a:gd name="connsiteX23" fmla="*/ 13558 w 363757"/>
                      <a:gd name="connsiteY23" fmla="*/ 94904 h 282432"/>
                      <a:gd name="connsiteX24" fmla="*/ 47453 w 363757"/>
                      <a:gd name="connsiteY24" fmla="*/ 115241 h 282432"/>
                      <a:gd name="connsiteX25" fmla="*/ 63270 w 363757"/>
                      <a:gd name="connsiteY25" fmla="*/ 99424 h 282432"/>
                      <a:gd name="connsiteX26" fmla="*/ 153656 w 363757"/>
                      <a:gd name="connsiteY26" fmla="*/ 0 h 282432"/>
                      <a:gd name="connsiteX27" fmla="*/ 176229 w 363757"/>
                      <a:gd name="connsiteY27" fmla="*/ 178488 h 282432"/>
                      <a:gd name="connsiteX28" fmla="*/ 142357 w 363757"/>
                      <a:gd name="connsiteY28" fmla="*/ 192046 h 282432"/>
                      <a:gd name="connsiteX29" fmla="*/ 158175 w 363757"/>
                      <a:gd name="connsiteY29" fmla="*/ 214643 h 282432"/>
                      <a:gd name="connsiteX30" fmla="*/ 210124 w 363757"/>
                      <a:gd name="connsiteY30" fmla="*/ 187527 h 282432"/>
                      <a:gd name="connsiteX31" fmla="*/ 207864 w 363757"/>
                      <a:gd name="connsiteY31" fmla="*/ 183008 h 282432"/>
                      <a:gd name="connsiteX32" fmla="*/ 176229 w 363757"/>
                      <a:gd name="connsiteY32" fmla="*/ 178488 h 28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63757" h="282432">
                        <a:moveTo>
                          <a:pt x="153656" y="0"/>
                        </a:moveTo>
                        <a:cubicBezTo>
                          <a:pt x="167213" y="0"/>
                          <a:pt x="196566" y="36154"/>
                          <a:pt x="205605" y="38414"/>
                        </a:cubicBezTo>
                        <a:cubicBezTo>
                          <a:pt x="239499" y="51971"/>
                          <a:pt x="277913" y="38414"/>
                          <a:pt x="314067" y="56491"/>
                        </a:cubicBezTo>
                        <a:cubicBezTo>
                          <a:pt x="327625" y="63270"/>
                          <a:pt x="336664" y="76827"/>
                          <a:pt x="345702" y="88126"/>
                        </a:cubicBezTo>
                        <a:cubicBezTo>
                          <a:pt x="356978" y="97164"/>
                          <a:pt x="363757" y="117501"/>
                          <a:pt x="363757" y="131059"/>
                        </a:cubicBezTo>
                        <a:cubicBezTo>
                          <a:pt x="363757" y="205604"/>
                          <a:pt x="248538" y="282432"/>
                          <a:pt x="198826" y="282432"/>
                        </a:cubicBezTo>
                        <a:cubicBezTo>
                          <a:pt x="146877" y="282432"/>
                          <a:pt x="112982" y="207864"/>
                          <a:pt x="112982" y="178488"/>
                        </a:cubicBezTo>
                        <a:cubicBezTo>
                          <a:pt x="112982" y="146854"/>
                          <a:pt x="133319" y="142357"/>
                          <a:pt x="155915" y="142357"/>
                        </a:cubicBezTo>
                        <a:cubicBezTo>
                          <a:pt x="198826" y="142357"/>
                          <a:pt x="216903" y="164931"/>
                          <a:pt x="234980" y="164931"/>
                        </a:cubicBezTo>
                        <a:cubicBezTo>
                          <a:pt x="250797" y="164931"/>
                          <a:pt x="280173" y="115241"/>
                          <a:pt x="280173" y="112982"/>
                        </a:cubicBezTo>
                        <a:cubicBezTo>
                          <a:pt x="280173" y="106203"/>
                          <a:pt x="275653" y="101683"/>
                          <a:pt x="271134" y="101683"/>
                        </a:cubicBezTo>
                        <a:cubicBezTo>
                          <a:pt x="253057" y="97164"/>
                          <a:pt x="232720" y="97164"/>
                          <a:pt x="214643" y="94904"/>
                        </a:cubicBezTo>
                        <a:cubicBezTo>
                          <a:pt x="203345" y="94904"/>
                          <a:pt x="187527" y="90385"/>
                          <a:pt x="178489" y="88126"/>
                        </a:cubicBezTo>
                        <a:cubicBezTo>
                          <a:pt x="164954" y="85866"/>
                          <a:pt x="164954" y="76827"/>
                          <a:pt x="155915" y="67789"/>
                        </a:cubicBezTo>
                        <a:cubicBezTo>
                          <a:pt x="142357" y="67789"/>
                          <a:pt x="74568" y="112982"/>
                          <a:pt x="74568" y="142357"/>
                        </a:cubicBezTo>
                        <a:lnTo>
                          <a:pt x="74568" y="201085"/>
                        </a:lnTo>
                        <a:cubicBezTo>
                          <a:pt x="65530" y="216902"/>
                          <a:pt x="51972" y="194306"/>
                          <a:pt x="45193" y="212383"/>
                        </a:cubicBezTo>
                        <a:cubicBezTo>
                          <a:pt x="40674" y="210123"/>
                          <a:pt x="38414" y="201085"/>
                          <a:pt x="36154" y="198825"/>
                        </a:cubicBezTo>
                        <a:cubicBezTo>
                          <a:pt x="29375" y="180748"/>
                          <a:pt x="20337" y="167190"/>
                          <a:pt x="15818" y="151373"/>
                        </a:cubicBezTo>
                        <a:cubicBezTo>
                          <a:pt x="15818" y="149113"/>
                          <a:pt x="13558" y="146854"/>
                          <a:pt x="6779" y="146854"/>
                        </a:cubicBezTo>
                        <a:lnTo>
                          <a:pt x="2260" y="146854"/>
                        </a:lnTo>
                        <a:cubicBezTo>
                          <a:pt x="2260" y="142357"/>
                          <a:pt x="4519" y="135578"/>
                          <a:pt x="4519" y="128799"/>
                        </a:cubicBezTo>
                        <a:cubicBezTo>
                          <a:pt x="4519" y="124280"/>
                          <a:pt x="0" y="119760"/>
                          <a:pt x="0" y="115241"/>
                        </a:cubicBezTo>
                        <a:cubicBezTo>
                          <a:pt x="0" y="99424"/>
                          <a:pt x="2260" y="94904"/>
                          <a:pt x="13558" y="94904"/>
                        </a:cubicBezTo>
                        <a:cubicBezTo>
                          <a:pt x="27116" y="94904"/>
                          <a:pt x="38414" y="115241"/>
                          <a:pt x="47453" y="115241"/>
                        </a:cubicBezTo>
                        <a:cubicBezTo>
                          <a:pt x="54231" y="115241"/>
                          <a:pt x="61010" y="106203"/>
                          <a:pt x="63270" y="99424"/>
                        </a:cubicBezTo>
                        <a:cubicBezTo>
                          <a:pt x="72309" y="81347"/>
                          <a:pt x="108463" y="0"/>
                          <a:pt x="153656" y="0"/>
                        </a:cubicBezTo>
                        <a:close/>
                        <a:moveTo>
                          <a:pt x="176229" y="178488"/>
                        </a:moveTo>
                        <a:cubicBezTo>
                          <a:pt x="167213" y="178488"/>
                          <a:pt x="142357" y="178488"/>
                          <a:pt x="142357" y="192046"/>
                        </a:cubicBezTo>
                        <a:cubicBezTo>
                          <a:pt x="142357" y="196566"/>
                          <a:pt x="144617" y="214643"/>
                          <a:pt x="158175" y="214643"/>
                        </a:cubicBezTo>
                        <a:cubicBezTo>
                          <a:pt x="169473" y="214643"/>
                          <a:pt x="203345" y="194306"/>
                          <a:pt x="210124" y="187527"/>
                        </a:cubicBezTo>
                        <a:cubicBezTo>
                          <a:pt x="207864" y="185267"/>
                          <a:pt x="207864" y="183008"/>
                          <a:pt x="207864" y="183008"/>
                        </a:cubicBezTo>
                        <a:cubicBezTo>
                          <a:pt x="196566" y="180748"/>
                          <a:pt x="180749" y="178488"/>
                          <a:pt x="176229" y="178488"/>
                        </a:cubicBezTo>
                        <a:close/>
                      </a:path>
                    </a:pathLst>
                  </a:custGeom>
                  <a:grpFill/>
                  <a:ln w="2259" cap="flat">
                    <a:noFill/>
                    <a:prstDash val="solid"/>
                    <a:miter/>
                  </a:ln>
                </p:spPr>
                <p:txBody>
                  <a:bodyPr rtlCol="0" anchor="ctr"/>
                  <a:lstStyle/>
                  <a:p>
                    <a:endParaRPr lang="zh-CN" altLang="en-US">
                      <a:cs typeface="+mn-ea"/>
                      <a:sym typeface="+mn-lt"/>
                    </a:endParaRPr>
                  </a:p>
                </p:txBody>
              </p:sp>
              <p:sp>
                <p:nvSpPr>
                  <p:cNvPr id="18" name="任意多边形: 形状 17">
                    <a:extLst>
                      <a:ext uri="{FF2B5EF4-FFF2-40B4-BE49-F238E27FC236}">
                        <a16:creationId xmlns:a16="http://schemas.microsoft.com/office/drawing/2014/main" id="{DC281D5F-5F7A-CD82-F2EB-FE8527D60CFE}"/>
                      </a:ext>
                    </a:extLst>
                  </p:cNvPr>
                  <p:cNvSpPr/>
                  <p:nvPr/>
                </p:nvSpPr>
                <p:spPr>
                  <a:xfrm>
                    <a:off x="7568403" y="4938958"/>
                    <a:ext cx="81324" cy="205604"/>
                  </a:xfrm>
                  <a:custGeom>
                    <a:avLst/>
                    <a:gdLst>
                      <a:gd name="connsiteX0" fmla="*/ 20337 w 81324"/>
                      <a:gd name="connsiteY0" fmla="*/ 0 h 205604"/>
                      <a:gd name="connsiteX1" fmla="*/ 79087 w 81324"/>
                      <a:gd name="connsiteY1" fmla="*/ 97142 h 205604"/>
                      <a:gd name="connsiteX2" fmla="*/ 81324 w 81324"/>
                      <a:gd name="connsiteY2" fmla="*/ 110699 h 205604"/>
                      <a:gd name="connsiteX3" fmla="*/ 79087 w 81324"/>
                      <a:gd name="connsiteY3" fmla="*/ 180748 h 205604"/>
                      <a:gd name="connsiteX4" fmla="*/ 70049 w 81324"/>
                      <a:gd name="connsiteY4" fmla="*/ 196566 h 205604"/>
                      <a:gd name="connsiteX5" fmla="*/ 49712 w 81324"/>
                      <a:gd name="connsiteY5" fmla="*/ 196566 h 205604"/>
                      <a:gd name="connsiteX6" fmla="*/ 36154 w 81324"/>
                      <a:gd name="connsiteY6" fmla="*/ 205604 h 205604"/>
                      <a:gd name="connsiteX7" fmla="*/ 22596 w 81324"/>
                      <a:gd name="connsiteY7" fmla="*/ 185267 h 205604"/>
                      <a:gd name="connsiteX8" fmla="*/ 6779 w 81324"/>
                      <a:gd name="connsiteY8" fmla="*/ 151373 h 205604"/>
                      <a:gd name="connsiteX9" fmla="*/ 0 w 81324"/>
                      <a:gd name="connsiteY9" fmla="*/ 83584 h 205604"/>
                      <a:gd name="connsiteX10" fmla="*/ 20337 w 81324"/>
                      <a:gd name="connsiteY10" fmla="*/ 0 h 20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324" h="205604">
                        <a:moveTo>
                          <a:pt x="20337" y="0"/>
                        </a:moveTo>
                        <a:cubicBezTo>
                          <a:pt x="42933" y="24856"/>
                          <a:pt x="61010" y="61010"/>
                          <a:pt x="79087" y="97142"/>
                        </a:cubicBezTo>
                        <a:cubicBezTo>
                          <a:pt x="81324" y="99401"/>
                          <a:pt x="81324" y="103921"/>
                          <a:pt x="81324" y="110699"/>
                        </a:cubicBezTo>
                        <a:cubicBezTo>
                          <a:pt x="81324" y="115219"/>
                          <a:pt x="79087" y="126517"/>
                          <a:pt x="79087" y="180748"/>
                        </a:cubicBezTo>
                        <a:cubicBezTo>
                          <a:pt x="79087" y="185267"/>
                          <a:pt x="76828" y="192046"/>
                          <a:pt x="70049" y="196566"/>
                        </a:cubicBezTo>
                        <a:cubicBezTo>
                          <a:pt x="63270" y="198825"/>
                          <a:pt x="56491" y="198825"/>
                          <a:pt x="49712" y="196566"/>
                        </a:cubicBezTo>
                        <a:cubicBezTo>
                          <a:pt x="45193" y="201085"/>
                          <a:pt x="42933" y="205604"/>
                          <a:pt x="36154" y="205604"/>
                        </a:cubicBezTo>
                        <a:cubicBezTo>
                          <a:pt x="24856" y="205604"/>
                          <a:pt x="24856" y="189787"/>
                          <a:pt x="22596" y="185267"/>
                        </a:cubicBezTo>
                        <a:cubicBezTo>
                          <a:pt x="18077" y="171710"/>
                          <a:pt x="9038" y="162671"/>
                          <a:pt x="6779" y="151373"/>
                        </a:cubicBezTo>
                        <a:cubicBezTo>
                          <a:pt x="0" y="128777"/>
                          <a:pt x="0" y="90363"/>
                          <a:pt x="0" y="83584"/>
                        </a:cubicBezTo>
                        <a:cubicBezTo>
                          <a:pt x="0" y="56491"/>
                          <a:pt x="6779" y="24856"/>
                          <a:pt x="20337" y="0"/>
                        </a:cubicBezTo>
                        <a:close/>
                      </a:path>
                    </a:pathLst>
                  </a:custGeom>
                  <a:grpFill/>
                  <a:ln w="2259" cap="flat">
                    <a:noFill/>
                    <a:prstDash val="solid"/>
                    <a:miter/>
                  </a:ln>
                </p:spPr>
                <p:txBody>
                  <a:bodyPr rtlCol="0" anchor="ctr"/>
                  <a:lstStyle/>
                  <a:p>
                    <a:endParaRPr lang="zh-CN" altLang="en-US">
                      <a:cs typeface="+mn-ea"/>
                      <a:sym typeface="+mn-lt"/>
                    </a:endParaRPr>
                  </a:p>
                </p:txBody>
              </p:sp>
            </p:grpSp>
            <p:grpSp>
              <p:nvGrpSpPr>
                <p:cNvPr id="10" name="组合 9">
                  <a:extLst>
                    <a:ext uri="{FF2B5EF4-FFF2-40B4-BE49-F238E27FC236}">
                      <a16:creationId xmlns:a16="http://schemas.microsoft.com/office/drawing/2014/main" id="{1E792177-3318-1FA8-3DEA-3F193D08FBF0}"/>
                    </a:ext>
                  </a:extLst>
                </p:cNvPr>
                <p:cNvGrpSpPr/>
                <p:nvPr/>
              </p:nvGrpSpPr>
              <p:grpSpPr>
                <a:xfrm>
                  <a:off x="2438682" y="4758555"/>
                  <a:ext cx="244018" cy="244018"/>
                  <a:chOff x="10923535" y="4141396"/>
                  <a:chExt cx="244018" cy="244018"/>
                </a:xfrm>
                <a:grpFill/>
              </p:grpSpPr>
              <p:sp>
                <p:nvSpPr>
                  <p:cNvPr id="14" name="任意多边形: 形状 13">
                    <a:extLst>
                      <a:ext uri="{FF2B5EF4-FFF2-40B4-BE49-F238E27FC236}">
                        <a16:creationId xmlns:a16="http://schemas.microsoft.com/office/drawing/2014/main" id="{0B48F0CD-5372-A44C-00EF-8C73CC9228AC}"/>
                      </a:ext>
                    </a:extLst>
                  </p:cNvPr>
                  <p:cNvSpPr/>
                  <p:nvPr/>
                </p:nvSpPr>
                <p:spPr>
                  <a:xfrm>
                    <a:off x="10923535" y="4141396"/>
                    <a:ext cx="183008" cy="244018"/>
                  </a:xfrm>
                  <a:custGeom>
                    <a:avLst/>
                    <a:gdLst>
                      <a:gd name="connsiteX0" fmla="*/ 76827 w 183008"/>
                      <a:gd name="connsiteY0" fmla="*/ 0 h 244018"/>
                      <a:gd name="connsiteX1" fmla="*/ 160412 w 183008"/>
                      <a:gd name="connsiteY1" fmla="*/ 18077 h 244018"/>
                      <a:gd name="connsiteX2" fmla="*/ 183008 w 183008"/>
                      <a:gd name="connsiteY2" fmla="*/ 51972 h 244018"/>
                      <a:gd name="connsiteX3" fmla="*/ 119760 w 183008"/>
                      <a:gd name="connsiteY3" fmla="*/ 112982 h 244018"/>
                      <a:gd name="connsiteX4" fmla="*/ 112982 w 183008"/>
                      <a:gd name="connsiteY4" fmla="*/ 151396 h 244018"/>
                      <a:gd name="connsiteX5" fmla="*/ 58750 w 183008"/>
                      <a:gd name="connsiteY5" fmla="*/ 234980 h 244018"/>
                      <a:gd name="connsiteX6" fmla="*/ 31635 w 183008"/>
                      <a:gd name="connsiteY6" fmla="*/ 244018 h 244018"/>
                      <a:gd name="connsiteX7" fmla="*/ 9038 w 183008"/>
                      <a:gd name="connsiteY7" fmla="*/ 237240 h 244018"/>
                      <a:gd name="connsiteX8" fmla="*/ 0 w 183008"/>
                      <a:gd name="connsiteY8" fmla="*/ 221422 h 244018"/>
                      <a:gd name="connsiteX9" fmla="*/ 54231 w 183008"/>
                      <a:gd name="connsiteY9" fmla="*/ 133319 h 244018"/>
                      <a:gd name="connsiteX10" fmla="*/ 15817 w 183008"/>
                      <a:gd name="connsiteY10" fmla="*/ 106203 h 244018"/>
                      <a:gd name="connsiteX11" fmla="*/ 2259 w 183008"/>
                      <a:gd name="connsiteY11" fmla="*/ 70049 h 244018"/>
                      <a:gd name="connsiteX12" fmla="*/ 47452 w 183008"/>
                      <a:gd name="connsiteY12" fmla="*/ 42933 h 244018"/>
                      <a:gd name="connsiteX13" fmla="*/ 56491 w 183008"/>
                      <a:gd name="connsiteY13" fmla="*/ 18077 h 244018"/>
                      <a:gd name="connsiteX14" fmla="*/ 76827 w 183008"/>
                      <a:gd name="connsiteY14" fmla="*/ 0 h 244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3008" h="244018">
                        <a:moveTo>
                          <a:pt x="76827" y="0"/>
                        </a:moveTo>
                        <a:cubicBezTo>
                          <a:pt x="83606" y="0"/>
                          <a:pt x="133318" y="9039"/>
                          <a:pt x="160412" y="18077"/>
                        </a:cubicBezTo>
                        <a:cubicBezTo>
                          <a:pt x="173970" y="22596"/>
                          <a:pt x="183008" y="40674"/>
                          <a:pt x="183008" y="51972"/>
                        </a:cubicBezTo>
                        <a:cubicBezTo>
                          <a:pt x="183008" y="74568"/>
                          <a:pt x="128799" y="97165"/>
                          <a:pt x="119760" y="112982"/>
                        </a:cubicBezTo>
                        <a:cubicBezTo>
                          <a:pt x="112982" y="122021"/>
                          <a:pt x="115241" y="137838"/>
                          <a:pt x="112982" y="151396"/>
                        </a:cubicBezTo>
                        <a:cubicBezTo>
                          <a:pt x="108462" y="176229"/>
                          <a:pt x="94904" y="219162"/>
                          <a:pt x="58750" y="234980"/>
                        </a:cubicBezTo>
                        <a:cubicBezTo>
                          <a:pt x="49712" y="239499"/>
                          <a:pt x="38413" y="244018"/>
                          <a:pt x="31635" y="244018"/>
                        </a:cubicBezTo>
                        <a:cubicBezTo>
                          <a:pt x="27115" y="244018"/>
                          <a:pt x="15817" y="241759"/>
                          <a:pt x="9038" y="237240"/>
                        </a:cubicBezTo>
                        <a:cubicBezTo>
                          <a:pt x="6779" y="234980"/>
                          <a:pt x="9038" y="221422"/>
                          <a:pt x="0" y="221422"/>
                        </a:cubicBezTo>
                        <a:cubicBezTo>
                          <a:pt x="9038" y="205605"/>
                          <a:pt x="54231" y="155893"/>
                          <a:pt x="54231" y="133319"/>
                        </a:cubicBezTo>
                        <a:cubicBezTo>
                          <a:pt x="54231" y="112982"/>
                          <a:pt x="27115" y="119761"/>
                          <a:pt x="15817" y="106203"/>
                        </a:cubicBezTo>
                        <a:cubicBezTo>
                          <a:pt x="9038" y="94905"/>
                          <a:pt x="2259" y="76828"/>
                          <a:pt x="2259" y="70049"/>
                        </a:cubicBezTo>
                        <a:cubicBezTo>
                          <a:pt x="2259" y="54232"/>
                          <a:pt x="45192" y="42933"/>
                          <a:pt x="47452" y="42933"/>
                        </a:cubicBezTo>
                        <a:cubicBezTo>
                          <a:pt x="56491" y="36154"/>
                          <a:pt x="54231" y="24856"/>
                          <a:pt x="56491" y="18077"/>
                        </a:cubicBezTo>
                        <a:cubicBezTo>
                          <a:pt x="61010" y="6779"/>
                          <a:pt x="72308" y="0"/>
                          <a:pt x="76827" y="0"/>
                        </a:cubicBezTo>
                        <a:close/>
                      </a:path>
                    </a:pathLst>
                  </a:custGeom>
                  <a:grpFill/>
                  <a:ln w="2259" cap="flat">
                    <a:noFill/>
                    <a:prstDash val="solid"/>
                    <a:miter/>
                  </a:ln>
                </p:spPr>
                <p:txBody>
                  <a:bodyPr rtlCol="0" anchor="ctr"/>
                  <a:lstStyle/>
                  <a:p>
                    <a:endParaRPr lang="zh-CN" altLang="en-US">
                      <a:cs typeface="+mn-ea"/>
                      <a:sym typeface="+mn-lt"/>
                    </a:endParaRPr>
                  </a:p>
                </p:txBody>
              </p:sp>
              <p:sp>
                <p:nvSpPr>
                  <p:cNvPr id="15" name="任意多边形: 形状 14">
                    <a:extLst>
                      <a:ext uri="{FF2B5EF4-FFF2-40B4-BE49-F238E27FC236}">
                        <a16:creationId xmlns:a16="http://schemas.microsoft.com/office/drawing/2014/main" id="{8494D045-3ADC-6E10-A68E-6EB1D5774BD2}"/>
                      </a:ext>
                    </a:extLst>
                  </p:cNvPr>
                  <p:cNvSpPr/>
                  <p:nvPr/>
                </p:nvSpPr>
                <p:spPr>
                  <a:xfrm>
                    <a:off x="11047815" y="4276974"/>
                    <a:ext cx="119738" cy="108440"/>
                  </a:xfrm>
                  <a:custGeom>
                    <a:avLst/>
                    <a:gdLst>
                      <a:gd name="connsiteX0" fmla="*/ 11298 w 119738"/>
                      <a:gd name="connsiteY0" fmla="*/ 0 h 108440"/>
                      <a:gd name="connsiteX1" fmla="*/ 119738 w 119738"/>
                      <a:gd name="connsiteY1" fmla="*/ 85844 h 108440"/>
                      <a:gd name="connsiteX2" fmla="*/ 112960 w 119738"/>
                      <a:gd name="connsiteY2" fmla="*/ 101662 h 108440"/>
                      <a:gd name="connsiteX3" fmla="*/ 92623 w 119738"/>
                      <a:gd name="connsiteY3" fmla="*/ 101662 h 108440"/>
                      <a:gd name="connsiteX4" fmla="*/ 79065 w 119738"/>
                      <a:gd name="connsiteY4" fmla="*/ 108440 h 108440"/>
                      <a:gd name="connsiteX5" fmla="*/ 0 w 119738"/>
                      <a:gd name="connsiteY5" fmla="*/ 9039 h 108440"/>
                      <a:gd name="connsiteX6" fmla="*/ 0 w 119738"/>
                      <a:gd name="connsiteY6" fmla="*/ 2260 h 108440"/>
                      <a:gd name="connsiteX7" fmla="*/ 11298 w 119738"/>
                      <a:gd name="connsiteY7" fmla="*/ 0 h 10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738" h="108440">
                        <a:moveTo>
                          <a:pt x="11298" y="0"/>
                        </a:moveTo>
                        <a:cubicBezTo>
                          <a:pt x="51949" y="0"/>
                          <a:pt x="119738" y="49690"/>
                          <a:pt x="119738" y="85844"/>
                        </a:cubicBezTo>
                        <a:cubicBezTo>
                          <a:pt x="119738" y="90363"/>
                          <a:pt x="117479" y="97142"/>
                          <a:pt x="112960" y="101662"/>
                        </a:cubicBezTo>
                        <a:cubicBezTo>
                          <a:pt x="106181" y="103921"/>
                          <a:pt x="99402" y="99402"/>
                          <a:pt x="92623" y="101662"/>
                        </a:cubicBezTo>
                        <a:cubicBezTo>
                          <a:pt x="85844" y="101662"/>
                          <a:pt x="85844" y="108440"/>
                          <a:pt x="79065" y="108440"/>
                        </a:cubicBezTo>
                        <a:cubicBezTo>
                          <a:pt x="47430" y="108440"/>
                          <a:pt x="2259" y="13558"/>
                          <a:pt x="0" y="9039"/>
                        </a:cubicBezTo>
                        <a:lnTo>
                          <a:pt x="0" y="2260"/>
                        </a:lnTo>
                        <a:cubicBezTo>
                          <a:pt x="4519" y="0"/>
                          <a:pt x="6779" y="0"/>
                          <a:pt x="11298" y="0"/>
                        </a:cubicBezTo>
                        <a:close/>
                      </a:path>
                    </a:pathLst>
                  </a:custGeom>
                  <a:grpFill/>
                  <a:ln w="2259" cap="flat">
                    <a:noFill/>
                    <a:prstDash val="solid"/>
                    <a:miter/>
                  </a:ln>
                </p:spPr>
                <p:txBody>
                  <a:bodyPr rtlCol="0" anchor="ctr"/>
                  <a:lstStyle/>
                  <a:p>
                    <a:endParaRPr lang="zh-CN" altLang="en-US">
                      <a:cs typeface="+mn-ea"/>
                      <a:sym typeface="+mn-lt"/>
                    </a:endParaRPr>
                  </a:p>
                </p:txBody>
              </p:sp>
            </p:grpSp>
            <p:grpSp>
              <p:nvGrpSpPr>
                <p:cNvPr id="11" name="组合 10">
                  <a:extLst>
                    <a:ext uri="{FF2B5EF4-FFF2-40B4-BE49-F238E27FC236}">
                      <a16:creationId xmlns:a16="http://schemas.microsoft.com/office/drawing/2014/main" id="{91647143-9ABD-2CC6-CE06-2AF3EFFF71F0}"/>
                    </a:ext>
                  </a:extLst>
                </p:cNvPr>
                <p:cNvGrpSpPr/>
                <p:nvPr/>
              </p:nvGrpSpPr>
              <p:grpSpPr>
                <a:xfrm>
                  <a:off x="2687673" y="4706606"/>
                  <a:ext cx="414425" cy="421572"/>
                  <a:chOff x="10379031" y="5515098"/>
                  <a:chExt cx="524167" cy="533206"/>
                </a:xfrm>
                <a:grpFill/>
              </p:grpSpPr>
              <p:sp>
                <p:nvSpPr>
                  <p:cNvPr id="12" name="任意多边形: 形状 11">
                    <a:extLst>
                      <a:ext uri="{FF2B5EF4-FFF2-40B4-BE49-F238E27FC236}">
                        <a16:creationId xmlns:a16="http://schemas.microsoft.com/office/drawing/2014/main" id="{B7127545-49A0-65A1-40AA-11DC60A84A3B}"/>
                      </a:ext>
                    </a:extLst>
                  </p:cNvPr>
                  <p:cNvSpPr/>
                  <p:nvPr/>
                </p:nvSpPr>
                <p:spPr>
                  <a:xfrm>
                    <a:off x="10467156" y="5515098"/>
                    <a:ext cx="436042" cy="533206"/>
                  </a:xfrm>
                  <a:custGeom>
                    <a:avLst/>
                    <a:gdLst>
                      <a:gd name="connsiteX0" fmla="*/ 298227 w 436042"/>
                      <a:gd name="connsiteY0" fmla="*/ 0 h 533206"/>
                      <a:gd name="connsiteX1" fmla="*/ 323083 w 436042"/>
                      <a:gd name="connsiteY1" fmla="*/ 4519 h 533206"/>
                      <a:gd name="connsiteX2" fmla="*/ 359237 w 436042"/>
                      <a:gd name="connsiteY2" fmla="*/ 40673 h 533206"/>
                      <a:gd name="connsiteX3" fmla="*/ 363757 w 436042"/>
                      <a:gd name="connsiteY3" fmla="*/ 49689 h 533206"/>
                      <a:gd name="connsiteX4" fmla="*/ 366016 w 436042"/>
                      <a:gd name="connsiteY4" fmla="*/ 58727 h 533206"/>
                      <a:gd name="connsiteX5" fmla="*/ 332122 w 436042"/>
                      <a:gd name="connsiteY5" fmla="*/ 92622 h 533206"/>
                      <a:gd name="connsiteX6" fmla="*/ 368276 w 436042"/>
                      <a:gd name="connsiteY6" fmla="*/ 142334 h 533206"/>
                      <a:gd name="connsiteX7" fmla="*/ 210123 w 436042"/>
                      <a:gd name="connsiteY7" fmla="*/ 214642 h 533206"/>
                      <a:gd name="connsiteX8" fmla="*/ 230460 w 436042"/>
                      <a:gd name="connsiteY8" fmla="*/ 257553 h 533206"/>
                      <a:gd name="connsiteX9" fmla="*/ 318564 w 436042"/>
                      <a:gd name="connsiteY9" fmla="*/ 257553 h 533206"/>
                      <a:gd name="connsiteX10" fmla="*/ 377314 w 436042"/>
                      <a:gd name="connsiteY10" fmla="*/ 248514 h 533206"/>
                      <a:gd name="connsiteX11" fmla="*/ 386353 w 436042"/>
                      <a:gd name="connsiteY11" fmla="*/ 248514 h 533206"/>
                      <a:gd name="connsiteX12" fmla="*/ 424767 w 436042"/>
                      <a:gd name="connsiteY12" fmla="*/ 282409 h 533206"/>
                      <a:gd name="connsiteX13" fmla="*/ 436042 w 436042"/>
                      <a:gd name="connsiteY13" fmla="*/ 307265 h 533206"/>
                      <a:gd name="connsiteX14" fmla="*/ 427027 w 436042"/>
                      <a:gd name="connsiteY14" fmla="*/ 325342 h 533206"/>
                      <a:gd name="connsiteX15" fmla="*/ 384093 w 436042"/>
                      <a:gd name="connsiteY15" fmla="*/ 338900 h 533206"/>
                      <a:gd name="connsiteX16" fmla="*/ 327602 w 436042"/>
                      <a:gd name="connsiteY16" fmla="*/ 338900 h 533206"/>
                      <a:gd name="connsiteX17" fmla="*/ 280150 w 436042"/>
                      <a:gd name="connsiteY17" fmla="*/ 341160 h 533206"/>
                      <a:gd name="connsiteX18" fmla="*/ 307266 w 436042"/>
                      <a:gd name="connsiteY18" fmla="*/ 411186 h 533206"/>
                      <a:gd name="connsiteX19" fmla="*/ 142334 w 436042"/>
                      <a:gd name="connsiteY19" fmla="*/ 533206 h 533206"/>
                      <a:gd name="connsiteX20" fmla="*/ 0 w 436042"/>
                      <a:gd name="connsiteY20" fmla="*/ 408926 h 533206"/>
                      <a:gd name="connsiteX21" fmla="*/ 121998 w 436042"/>
                      <a:gd name="connsiteY21" fmla="*/ 442821 h 533206"/>
                      <a:gd name="connsiteX22" fmla="*/ 228200 w 436042"/>
                      <a:gd name="connsiteY22" fmla="*/ 388612 h 533206"/>
                      <a:gd name="connsiteX23" fmla="*/ 241758 w 436042"/>
                      <a:gd name="connsiteY23" fmla="*/ 338900 h 533206"/>
                      <a:gd name="connsiteX24" fmla="*/ 192046 w 436042"/>
                      <a:gd name="connsiteY24" fmla="*/ 338900 h 533206"/>
                      <a:gd name="connsiteX25" fmla="*/ 74545 w 436042"/>
                      <a:gd name="connsiteY25" fmla="*/ 363756 h 533206"/>
                      <a:gd name="connsiteX26" fmla="*/ 54232 w 436042"/>
                      <a:gd name="connsiteY26" fmla="*/ 327602 h 533206"/>
                      <a:gd name="connsiteX27" fmla="*/ 54232 w 436042"/>
                      <a:gd name="connsiteY27" fmla="*/ 318563 h 533206"/>
                      <a:gd name="connsiteX28" fmla="*/ 173969 w 436042"/>
                      <a:gd name="connsiteY28" fmla="*/ 257553 h 533206"/>
                      <a:gd name="connsiteX29" fmla="*/ 140075 w 436042"/>
                      <a:gd name="connsiteY29" fmla="*/ 230437 h 533206"/>
                      <a:gd name="connsiteX30" fmla="*/ 124257 w 436042"/>
                      <a:gd name="connsiteY30" fmla="*/ 194306 h 533206"/>
                      <a:gd name="connsiteX31" fmla="*/ 142334 w 436042"/>
                      <a:gd name="connsiteY31" fmla="*/ 176229 h 533206"/>
                      <a:gd name="connsiteX32" fmla="*/ 189787 w 436042"/>
                      <a:gd name="connsiteY32" fmla="*/ 178488 h 533206"/>
                      <a:gd name="connsiteX33" fmla="*/ 198825 w 436042"/>
                      <a:gd name="connsiteY33" fmla="*/ 173969 h 533206"/>
                      <a:gd name="connsiteX34" fmla="*/ 205604 w 436042"/>
                      <a:gd name="connsiteY34" fmla="*/ 180748 h 533206"/>
                      <a:gd name="connsiteX35" fmla="*/ 207864 w 436042"/>
                      <a:gd name="connsiteY35" fmla="*/ 169450 h 533206"/>
                      <a:gd name="connsiteX36" fmla="*/ 219162 w 436042"/>
                      <a:gd name="connsiteY36" fmla="*/ 164930 h 533206"/>
                      <a:gd name="connsiteX37" fmla="*/ 228200 w 436042"/>
                      <a:gd name="connsiteY37" fmla="*/ 169450 h 533206"/>
                      <a:gd name="connsiteX38" fmla="*/ 229195 w 436042"/>
                      <a:gd name="connsiteY38" fmla="*/ 168184 h 533206"/>
                      <a:gd name="connsiteX39" fmla="*/ 228200 w 436042"/>
                      <a:gd name="connsiteY39" fmla="*/ 162671 h 533206"/>
                      <a:gd name="connsiteX40" fmla="*/ 246278 w 436042"/>
                      <a:gd name="connsiteY40" fmla="*/ 151373 h 533206"/>
                      <a:gd name="connsiteX41" fmla="*/ 250797 w 436042"/>
                      <a:gd name="connsiteY41" fmla="*/ 142334 h 533206"/>
                      <a:gd name="connsiteX42" fmla="*/ 316304 w 436042"/>
                      <a:gd name="connsiteY42" fmla="*/ 97141 h 533206"/>
                      <a:gd name="connsiteX43" fmla="*/ 289189 w 436042"/>
                      <a:gd name="connsiteY43" fmla="*/ 81324 h 533206"/>
                      <a:gd name="connsiteX44" fmla="*/ 286929 w 436042"/>
                      <a:gd name="connsiteY44" fmla="*/ 56468 h 533206"/>
                      <a:gd name="connsiteX45" fmla="*/ 273371 w 436042"/>
                      <a:gd name="connsiteY45" fmla="*/ 40673 h 533206"/>
                      <a:gd name="connsiteX46" fmla="*/ 221422 w 436042"/>
                      <a:gd name="connsiteY46" fmla="*/ 70026 h 533206"/>
                      <a:gd name="connsiteX47" fmla="*/ 212383 w 436042"/>
                      <a:gd name="connsiteY47" fmla="*/ 97141 h 533206"/>
                      <a:gd name="connsiteX48" fmla="*/ 162671 w 436042"/>
                      <a:gd name="connsiteY48" fmla="*/ 110699 h 533206"/>
                      <a:gd name="connsiteX49" fmla="*/ 128776 w 436042"/>
                      <a:gd name="connsiteY49" fmla="*/ 70026 h 533206"/>
                      <a:gd name="connsiteX50" fmla="*/ 119738 w 436042"/>
                      <a:gd name="connsiteY50" fmla="*/ 70026 h 533206"/>
                      <a:gd name="connsiteX51" fmla="*/ 110699 w 436042"/>
                      <a:gd name="connsiteY51" fmla="*/ 94882 h 533206"/>
                      <a:gd name="connsiteX52" fmla="*/ 83584 w 436042"/>
                      <a:gd name="connsiteY52" fmla="*/ 99401 h 533206"/>
                      <a:gd name="connsiteX53" fmla="*/ 70049 w 436042"/>
                      <a:gd name="connsiteY53" fmla="*/ 92622 h 533206"/>
                      <a:gd name="connsiteX54" fmla="*/ 36154 w 436042"/>
                      <a:gd name="connsiteY54" fmla="*/ 40673 h 533206"/>
                      <a:gd name="connsiteX55" fmla="*/ 47453 w 436042"/>
                      <a:gd name="connsiteY55" fmla="*/ 29375 h 533206"/>
                      <a:gd name="connsiteX56" fmla="*/ 103920 w 436042"/>
                      <a:gd name="connsiteY56" fmla="*/ 54208 h 533206"/>
                      <a:gd name="connsiteX57" fmla="*/ 112959 w 436042"/>
                      <a:gd name="connsiteY57" fmla="*/ 47429 h 533206"/>
                      <a:gd name="connsiteX58" fmla="*/ 112959 w 436042"/>
                      <a:gd name="connsiteY58" fmla="*/ 31634 h 533206"/>
                      <a:gd name="connsiteX59" fmla="*/ 112959 w 436042"/>
                      <a:gd name="connsiteY59" fmla="*/ 24856 h 533206"/>
                      <a:gd name="connsiteX60" fmla="*/ 112959 w 436042"/>
                      <a:gd name="connsiteY60" fmla="*/ 20336 h 533206"/>
                      <a:gd name="connsiteX61" fmla="*/ 135555 w 436042"/>
                      <a:gd name="connsiteY61" fmla="*/ 9038 h 533206"/>
                      <a:gd name="connsiteX62" fmla="*/ 212383 w 436042"/>
                      <a:gd name="connsiteY62" fmla="*/ 49689 h 533206"/>
                      <a:gd name="connsiteX63" fmla="*/ 298227 w 436042"/>
                      <a:gd name="connsiteY63" fmla="*/ 0 h 533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436042" h="533206">
                        <a:moveTo>
                          <a:pt x="298227" y="0"/>
                        </a:moveTo>
                        <a:cubicBezTo>
                          <a:pt x="302746" y="0"/>
                          <a:pt x="314045" y="0"/>
                          <a:pt x="323083" y="4519"/>
                        </a:cubicBezTo>
                        <a:cubicBezTo>
                          <a:pt x="334381" y="13557"/>
                          <a:pt x="347939" y="29375"/>
                          <a:pt x="359237" y="40673"/>
                        </a:cubicBezTo>
                        <a:cubicBezTo>
                          <a:pt x="361497" y="42933"/>
                          <a:pt x="363757" y="47429"/>
                          <a:pt x="363757" y="49689"/>
                        </a:cubicBezTo>
                        <a:cubicBezTo>
                          <a:pt x="366016" y="51949"/>
                          <a:pt x="366016" y="54208"/>
                          <a:pt x="366016" y="58727"/>
                        </a:cubicBezTo>
                        <a:cubicBezTo>
                          <a:pt x="366016" y="92622"/>
                          <a:pt x="332122" y="74545"/>
                          <a:pt x="332122" y="92622"/>
                        </a:cubicBezTo>
                        <a:cubicBezTo>
                          <a:pt x="332122" y="106180"/>
                          <a:pt x="368276" y="117478"/>
                          <a:pt x="368276" y="142334"/>
                        </a:cubicBezTo>
                        <a:cubicBezTo>
                          <a:pt x="368276" y="178488"/>
                          <a:pt x="210123" y="185267"/>
                          <a:pt x="210123" y="214642"/>
                        </a:cubicBezTo>
                        <a:cubicBezTo>
                          <a:pt x="210123" y="221421"/>
                          <a:pt x="223681" y="243995"/>
                          <a:pt x="230460" y="257553"/>
                        </a:cubicBezTo>
                        <a:cubicBezTo>
                          <a:pt x="314045" y="255293"/>
                          <a:pt x="316304" y="255293"/>
                          <a:pt x="318564" y="257553"/>
                        </a:cubicBezTo>
                        <a:cubicBezTo>
                          <a:pt x="336641" y="255293"/>
                          <a:pt x="370536" y="248514"/>
                          <a:pt x="377314" y="248514"/>
                        </a:cubicBezTo>
                        <a:lnTo>
                          <a:pt x="386353" y="248514"/>
                        </a:lnTo>
                        <a:cubicBezTo>
                          <a:pt x="397651" y="259813"/>
                          <a:pt x="413469" y="271111"/>
                          <a:pt x="424767" y="282409"/>
                        </a:cubicBezTo>
                        <a:cubicBezTo>
                          <a:pt x="431546" y="286928"/>
                          <a:pt x="436042" y="300486"/>
                          <a:pt x="436042" y="307265"/>
                        </a:cubicBezTo>
                        <a:cubicBezTo>
                          <a:pt x="436042" y="311784"/>
                          <a:pt x="431546" y="323082"/>
                          <a:pt x="427027" y="325342"/>
                        </a:cubicBezTo>
                        <a:cubicBezTo>
                          <a:pt x="413469" y="334381"/>
                          <a:pt x="397651" y="336640"/>
                          <a:pt x="384093" y="338900"/>
                        </a:cubicBezTo>
                        <a:cubicBezTo>
                          <a:pt x="366016" y="341160"/>
                          <a:pt x="345680" y="338900"/>
                          <a:pt x="327602" y="338900"/>
                        </a:cubicBezTo>
                        <a:lnTo>
                          <a:pt x="280150" y="341160"/>
                        </a:lnTo>
                        <a:cubicBezTo>
                          <a:pt x="295968" y="361496"/>
                          <a:pt x="307266" y="388612"/>
                          <a:pt x="307266" y="411186"/>
                        </a:cubicBezTo>
                        <a:cubicBezTo>
                          <a:pt x="307266" y="492533"/>
                          <a:pt x="187527" y="533206"/>
                          <a:pt x="142334" y="533206"/>
                        </a:cubicBezTo>
                        <a:cubicBezTo>
                          <a:pt x="76805" y="533206"/>
                          <a:pt x="40674" y="483494"/>
                          <a:pt x="0" y="408926"/>
                        </a:cubicBezTo>
                        <a:cubicBezTo>
                          <a:pt x="29376" y="422484"/>
                          <a:pt x="85843" y="442821"/>
                          <a:pt x="121998" y="442821"/>
                        </a:cubicBezTo>
                        <a:cubicBezTo>
                          <a:pt x="151373" y="442821"/>
                          <a:pt x="210123" y="424744"/>
                          <a:pt x="228200" y="388612"/>
                        </a:cubicBezTo>
                        <a:cubicBezTo>
                          <a:pt x="237239" y="372794"/>
                          <a:pt x="237239" y="354717"/>
                          <a:pt x="241758" y="338900"/>
                        </a:cubicBezTo>
                        <a:lnTo>
                          <a:pt x="192046" y="338900"/>
                        </a:lnTo>
                        <a:cubicBezTo>
                          <a:pt x="185267" y="338900"/>
                          <a:pt x="79064" y="363756"/>
                          <a:pt x="74545" y="363756"/>
                        </a:cubicBezTo>
                        <a:cubicBezTo>
                          <a:pt x="67789" y="363756"/>
                          <a:pt x="63270" y="338900"/>
                          <a:pt x="54232" y="327602"/>
                        </a:cubicBezTo>
                        <a:lnTo>
                          <a:pt x="54232" y="318563"/>
                        </a:lnTo>
                        <a:cubicBezTo>
                          <a:pt x="54232" y="266592"/>
                          <a:pt x="164931" y="257553"/>
                          <a:pt x="173969" y="257553"/>
                        </a:cubicBezTo>
                        <a:cubicBezTo>
                          <a:pt x="164931" y="250774"/>
                          <a:pt x="133296" y="253034"/>
                          <a:pt x="140075" y="230437"/>
                        </a:cubicBezTo>
                        <a:cubicBezTo>
                          <a:pt x="140075" y="210123"/>
                          <a:pt x="124257" y="210123"/>
                          <a:pt x="124257" y="194306"/>
                        </a:cubicBezTo>
                        <a:cubicBezTo>
                          <a:pt x="124257" y="183008"/>
                          <a:pt x="128776" y="176229"/>
                          <a:pt x="142334" y="176229"/>
                        </a:cubicBezTo>
                        <a:cubicBezTo>
                          <a:pt x="158152" y="173969"/>
                          <a:pt x="173969" y="176229"/>
                          <a:pt x="189787" y="178488"/>
                        </a:cubicBezTo>
                        <a:cubicBezTo>
                          <a:pt x="192046" y="178488"/>
                          <a:pt x="194306" y="173969"/>
                          <a:pt x="198825" y="173969"/>
                        </a:cubicBezTo>
                        <a:cubicBezTo>
                          <a:pt x="205604" y="173969"/>
                          <a:pt x="203344" y="178488"/>
                          <a:pt x="205604" y="180748"/>
                        </a:cubicBezTo>
                        <a:cubicBezTo>
                          <a:pt x="207864" y="178488"/>
                          <a:pt x="207864" y="173969"/>
                          <a:pt x="207864" y="169450"/>
                        </a:cubicBezTo>
                        <a:cubicBezTo>
                          <a:pt x="210123" y="169450"/>
                          <a:pt x="212383" y="164930"/>
                          <a:pt x="219162" y="164930"/>
                        </a:cubicBezTo>
                        <a:cubicBezTo>
                          <a:pt x="223681" y="164930"/>
                          <a:pt x="225941" y="169450"/>
                          <a:pt x="228200" y="169450"/>
                        </a:cubicBezTo>
                        <a:cubicBezTo>
                          <a:pt x="228946" y="168682"/>
                          <a:pt x="229195" y="168433"/>
                          <a:pt x="229195" y="168184"/>
                        </a:cubicBezTo>
                        <a:cubicBezTo>
                          <a:pt x="229195" y="167687"/>
                          <a:pt x="228200" y="167190"/>
                          <a:pt x="228200" y="162671"/>
                        </a:cubicBezTo>
                        <a:cubicBezTo>
                          <a:pt x="228200" y="158152"/>
                          <a:pt x="239499" y="155892"/>
                          <a:pt x="246278" y="151373"/>
                        </a:cubicBezTo>
                        <a:cubicBezTo>
                          <a:pt x="250797" y="149113"/>
                          <a:pt x="248537" y="142334"/>
                          <a:pt x="250797" y="142334"/>
                        </a:cubicBezTo>
                        <a:cubicBezTo>
                          <a:pt x="268852" y="124257"/>
                          <a:pt x="293708" y="110699"/>
                          <a:pt x="316304" y="97141"/>
                        </a:cubicBezTo>
                        <a:cubicBezTo>
                          <a:pt x="314045" y="90362"/>
                          <a:pt x="293708" y="81324"/>
                          <a:pt x="289189" y="81324"/>
                        </a:cubicBezTo>
                        <a:cubicBezTo>
                          <a:pt x="289189" y="74545"/>
                          <a:pt x="286929" y="60987"/>
                          <a:pt x="286929" y="56468"/>
                        </a:cubicBezTo>
                        <a:cubicBezTo>
                          <a:pt x="286929" y="47429"/>
                          <a:pt x="277890" y="40673"/>
                          <a:pt x="273371" y="40673"/>
                        </a:cubicBezTo>
                        <a:cubicBezTo>
                          <a:pt x="264333" y="40673"/>
                          <a:pt x="223681" y="60987"/>
                          <a:pt x="221422" y="70026"/>
                        </a:cubicBezTo>
                        <a:cubicBezTo>
                          <a:pt x="219162" y="76805"/>
                          <a:pt x="219162" y="88103"/>
                          <a:pt x="212383" y="97141"/>
                        </a:cubicBezTo>
                        <a:cubicBezTo>
                          <a:pt x="210123" y="99401"/>
                          <a:pt x="171710" y="110699"/>
                          <a:pt x="162671" y="110699"/>
                        </a:cubicBezTo>
                        <a:cubicBezTo>
                          <a:pt x="151373" y="110699"/>
                          <a:pt x="131036" y="74545"/>
                          <a:pt x="128776" y="70026"/>
                        </a:cubicBezTo>
                        <a:lnTo>
                          <a:pt x="119738" y="70026"/>
                        </a:lnTo>
                        <a:cubicBezTo>
                          <a:pt x="119738" y="76805"/>
                          <a:pt x="119738" y="88103"/>
                          <a:pt x="110699" y="94882"/>
                        </a:cubicBezTo>
                        <a:cubicBezTo>
                          <a:pt x="101661" y="94882"/>
                          <a:pt x="90363" y="99401"/>
                          <a:pt x="83584" y="99401"/>
                        </a:cubicBezTo>
                        <a:cubicBezTo>
                          <a:pt x="79064" y="99401"/>
                          <a:pt x="72309" y="97141"/>
                          <a:pt x="70049" y="92622"/>
                        </a:cubicBezTo>
                        <a:cubicBezTo>
                          <a:pt x="54232" y="76805"/>
                          <a:pt x="36154" y="45170"/>
                          <a:pt x="36154" y="40673"/>
                        </a:cubicBezTo>
                        <a:cubicBezTo>
                          <a:pt x="36154" y="31634"/>
                          <a:pt x="38414" y="29375"/>
                          <a:pt x="47453" y="29375"/>
                        </a:cubicBezTo>
                        <a:cubicBezTo>
                          <a:pt x="51972" y="29375"/>
                          <a:pt x="85843" y="45170"/>
                          <a:pt x="103920" y="54208"/>
                        </a:cubicBezTo>
                        <a:cubicBezTo>
                          <a:pt x="108440" y="54208"/>
                          <a:pt x="112959" y="49689"/>
                          <a:pt x="112959" y="47429"/>
                        </a:cubicBezTo>
                        <a:lnTo>
                          <a:pt x="112959" y="31634"/>
                        </a:lnTo>
                        <a:lnTo>
                          <a:pt x="112959" y="24856"/>
                        </a:lnTo>
                        <a:lnTo>
                          <a:pt x="112959" y="20336"/>
                        </a:lnTo>
                        <a:cubicBezTo>
                          <a:pt x="115219" y="15817"/>
                          <a:pt x="133296" y="9038"/>
                          <a:pt x="135555" y="9038"/>
                        </a:cubicBezTo>
                        <a:cubicBezTo>
                          <a:pt x="142334" y="9038"/>
                          <a:pt x="205604" y="49689"/>
                          <a:pt x="212383" y="49689"/>
                        </a:cubicBezTo>
                        <a:cubicBezTo>
                          <a:pt x="216902" y="49689"/>
                          <a:pt x="291448" y="0"/>
                          <a:pt x="298227" y="0"/>
                        </a:cubicBezTo>
                        <a:close/>
                      </a:path>
                    </a:pathLst>
                  </a:custGeom>
                  <a:grpFill/>
                  <a:ln w="2259" cap="flat">
                    <a:noFill/>
                    <a:prstDash val="solid"/>
                    <a:miter/>
                  </a:ln>
                </p:spPr>
                <p:txBody>
                  <a:bodyPr rtlCol="0" anchor="ctr"/>
                  <a:lstStyle/>
                  <a:p>
                    <a:endParaRPr lang="zh-CN" altLang="en-US">
                      <a:cs typeface="+mn-ea"/>
                      <a:sym typeface="+mn-lt"/>
                    </a:endParaRPr>
                  </a:p>
                </p:txBody>
              </p:sp>
              <p:sp>
                <p:nvSpPr>
                  <p:cNvPr id="13" name="任意多边形: 形状 12">
                    <a:extLst>
                      <a:ext uri="{FF2B5EF4-FFF2-40B4-BE49-F238E27FC236}">
                        <a16:creationId xmlns:a16="http://schemas.microsoft.com/office/drawing/2014/main" id="{120BD734-ABD3-B683-9B0A-3B6AD27D9990}"/>
                      </a:ext>
                    </a:extLst>
                  </p:cNvPr>
                  <p:cNvSpPr/>
                  <p:nvPr/>
                </p:nvSpPr>
                <p:spPr>
                  <a:xfrm>
                    <a:off x="10379031" y="5652913"/>
                    <a:ext cx="164931" cy="124257"/>
                  </a:xfrm>
                  <a:custGeom>
                    <a:avLst/>
                    <a:gdLst>
                      <a:gd name="connsiteX0" fmla="*/ 119761 w 164931"/>
                      <a:gd name="connsiteY0" fmla="*/ 0 h 124257"/>
                      <a:gd name="connsiteX1" fmla="*/ 131059 w 164931"/>
                      <a:gd name="connsiteY1" fmla="*/ 6779 h 124257"/>
                      <a:gd name="connsiteX2" fmla="*/ 149136 w 164931"/>
                      <a:gd name="connsiteY2" fmla="*/ 2259 h 124257"/>
                      <a:gd name="connsiteX3" fmla="*/ 164931 w 164931"/>
                      <a:gd name="connsiteY3" fmla="*/ 11298 h 124257"/>
                      <a:gd name="connsiteX4" fmla="*/ 149136 w 164931"/>
                      <a:gd name="connsiteY4" fmla="*/ 27115 h 124257"/>
                      <a:gd name="connsiteX5" fmla="*/ 137838 w 164931"/>
                      <a:gd name="connsiteY5" fmla="*/ 51971 h 124257"/>
                      <a:gd name="connsiteX6" fmla="*/ 79088 w 164931"/>
                      <a:gd name="connsiteY6" fmla="*/ 110699 h 124257"/>
                      <a:gd name="connsiteX7" fmla="*/ 47453 w 164931"/>
                      <a:gd name="connsiteY7" fmla="*/ 117478 h 124257"/>
                      <a:gd name="connsiteX8" fmla="*/ 33895 w 164931"/>
                      <a:gd name="connsiteY8" fmla="*/ 124257 h 124257"/>
                      <a:gd name="connsiteX9" fmla="*/ 22597 w 164931"/>
                      <a:gd name="connsiteY9" fmla="*/ 119738 h 124257"/>
                      <a:gd name="connsiteX10" fmla="*/ 18077 w 164931"/>
                      <a:gd name="connsiteY10" fmla="*/ 92622 h 124257"/>
                      <a:gd name="connsiteX11" fmla="*/ 0 w 164931"/>
                      <a:gd name="connsiteY11" fmla="*/ 63270 h 124257"/>
                      <a:gd name="connsiteX12" fmla="*/ 119761 w 164931"/>
                      <a:gd name="connsiteY12" fmla="*/ 0 h 124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4931" h="124257">
                        <a:moveTo>
                          <a:pt x="119761" y="0"/>
                        </a:moveTo>
                        <a:cubicBezTo>
                          <a:pt x="124280" y="0"/>
                          <a:pt x="126540" y="6779"/>
                          <a:pt x="131059" y="6779"/>
                        </a:cubicBezTo>
                        <a:cubicBezTo>
                          <a:pt x="137838" y="6779"/>
                          <a:pt x="142358" y="2259"/>
                          <a:pt x="149136" y="2259"/>
                        </a:cubicBezTo>
                        <a:cubicBezTo>
                          <a:pt x="153656" y="2259"/>
                          <a:pt x="160435" y="9038"/>
                          <a:pt x="164931" y="11298"/>
                        </a:cubicBezTo>
                        <a:cubicBezTo>
                          <a:pt x="160435" y="15817"/>
                          <a:pt x="151396" y="20337"/>
                          <a:pt x="149136" y="27115"/>
                        </a:cubicBezTo>
                        <a:cubicBezTo>
                          <a:pt x="144617" y="31635"/>
                          <a:pt x="144617" y="42933"/>
                          <a:pt x="137838" y="51971"/>
                        </a:cubicBezTo>
                        <a:lnTo>
                          <a:pt x="79088" y="110699"/>
                        </a:lnTo>
                        <a:cubicBezTo>
                          <a:pt x="70049" y="117478"/>
                          <a:pt x="56491" y="115219"/>
                          <a:pt x="47453" y="117478"/>
                        </a:cubicBezTo>
                        <a:cubicBezTo>
                          <a:pt x="42934" y="117478"/>
                          <a:pt x="38414" y="124257"/>
                          <a:pt x="33895" y="124257"/>
                        </a:cubicBezTo>
                        <a:cubicBezTo>
                          <a:pt x="27116" y="124257"/>
                          <a:pt x="24856" y="121998"/>
                          <a:pt x="22597" y="119738"/>
                        </a:cubicBezTo>
                        <a:cubicBezTo>
                          <a:pt x="18077" y="110699"/>
                          <a:pt x="22597" y="99401"/>
                          <a:pt x="18077" y="92622"/>
                        </a:cubicBezTo>
                        <a:cubicBezTo>
                          <a:pt x="13558" y="79087"/>
                          <a:pt x="0" y="74568"/>
                          <a:pt x="0" y="63270"/>
                        </a:cubicBezTo>
                        <a:cubicBezTo>
                          <a:pt x="0" y="15817"/>
                          <a:pt x="103944" y="0"/>
                          <a:pt x="119761" y="0"/>
                        </a:cubicBezTo>
                        <a:close/>
                      </a:path>
                    </a:pathLst>
                  </a:custGeom>
                  <a:grpFill/>
                  <a:ln w="2259" cap="flat">
                    <a:noFill/>
                    <a:prstDash val="solid"/>
                    <a:miter/>
                  </a:ln>
                </p:spPr>
                <p:txBody>
                  <a:bodyPr rtlCol="0" anchor="ctr"/>
                  <a:lstStyle/>
                  <a:p>
                    <a:endParaRPr lang="zh-CN" altLang="en-US">
                      <a:cs typeface="+mn-ea"/>
                      <a:sym typeface="+mn-lt"/>
                    </a:endParaRPr>
                  </a:p>
                </p:txBody>
              </p:sp>
            </p:grpSp>
          </p:grpSp>
        </p:grpSp>
      </p:grpSp>
      <p:sp>
        <p:nvSpPr>
          <p:cNvPr id="71" name="任意多边形: 形状 70">
            <a:extLst>
              <a:ext uri="{FF2B5EF4-FFF2-40B4-BE49-F238E27FC236}">
                <a16:creationId xmlns:a16="http://schemas.microsoft.com/office/drawing/2014/main" id="{59959D92-8BAC-F798-576B-12A7F066DA1F}"/>
              </a:ext>
            </a:extLst>
          </p:cNvPr>
          <p:cNvSpPr/>
          <p:nvPr/>
        </p:nvSpPr>
        <p:spPr>
          <a:xfrm>
            <a:off x="329912" y="281028"/>
            <a:ext cx="3778798" cy="112827"/>
          </a:xfrm>
          <a:custGeom>
            <a:avLst/>
            <a:gdLst>
              <a:gd name="connsiteX0" fmla="*/ 136793 w 3778798"/>
              <a:gd name="connsiteY0" fmla="*/ 0 h 112827"/>
              <a:gd name="connsiteX1" fmla="*/ 3747471 w 3778798"/>
              <a:gd name="connsiteY1" fmla="*/ 0 h 112827"/>
              <a:gd name="connsiteX2" fmla="*/ 3778798 w 3778798"/>
              <a:gd name="connsiteY2" fmla="*/ 112827 h 112827"/>
              <a:gd name="connsiteX3" fmla="*/ 0 w 3778798"/>
              <a:gd name="connsiteY3" fmla="*/ 112827 h 112827"/>
              <a:gd name="connsiteX4" fmla="*/ 5164 w 3778798"/>
              <a:gd name="connsiteY4" fmla="*/ 87249 h 112827"/>
              <a:gd name="connsiteX5" fmla="*/ 136793 w 3778798"/>
              <a:gd name="connsiteY5" fmla="*/ 0 h 11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8798" h="112827">
                <a:moveTo>
                  <a:pt x="136793" y="0"/>
                </a:moveTo>
                <a:lnTo>
                  <a:pt x="3747471" y="0"/>
                </a:lnTo>
                <a:lnTo>
                  <a:pt x="3778798" y="112827"/>
                </a:lnTo>
                <a:lnTo>
                  <a:pt x="0" y="112827"/>
                </a:lnTo>
                <a:lnTo>
                  <a:pt x="5164" y="87249"/>
                </a:lnTo>
                <a:cubicBezTo>
                  <a:pt x="26851" y="35976"/>
                  <a:pt x="77620" y="0"/>
                  <a:pt x="136793" y="0"/>
                </a:cubicBezTo>
                <a:close/>
              </a:path>
            </a:pathLst>
          </a:custGeom>
          <a:solidFill>
            <a:srgbClr val="2651A7"/>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 name="任意多边形: 形状 69">
            <a:extLst>
              <a:ext uri="{FF2B5EF4-FFF2-40B4-BE49-F238E27FC236}">
                <a16:creationId xmlns:a16="http://schemas.microsoft.com/office/drawing/2014/main" id="{F9F64209-29C4-2369-35B7-689EB74D8546}"/>
              </a:ext>
            </a:extLst>
          </p:cNvPr>
          <p:cNvSpPr/>
          <p:nvPr/>
        </p:nvSpPr>
        <p:spPr>
          <a:xfrm>
            <a:off x="8081478" y="281028"/>
            <a:ext cx="3778797" cy="112827"/>
          </a:xfrm>
          <a:custGeom>
            <a:avLst/>
            <a:gdLst>
              <a:gd name="connsiteX0" fmla="*/ 31326 w 3778797"/>
              <a:gd name="connsiteY0" fmla="*/ 0 h 112827"/>
              <a:gd name="connsiteX1" fmla="*/ 3642004 w 3778797"/>
              <a:gd name="connsiteY1" fmla="*/ 0 h 112827"/>
              <a:gd name="connsiteX2" fmla="*/ 3773633 w 3778797"/>
              <a:gd name="connsiteY2" fmla="*/ 87249 h 112827"/>
              <a:gd name="connsiteX3" fmla="*/ 3778797 w 3778797"/>
              <a:gd name="connsiteY3" fmla="*/ 112827 h 112827"/>
              <a:gd name="connsiteX4" fmla="*/ 0 w 3778797"/>
              <a:gd name="connsiteY4" fmla="*/ 112827 h 112827"/>
              <a:gd name="connsiteX5" fmla="*/ 31326 w 3778797"/>
              <a:gd name="connsiteY5" fmla="*/ 0 h 11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8797" h="112827">
                <a:moveTo>
                  <a:pt x="31326" y="0"/>
                </a:moveTo>
                <a:lnTo>
                  <a:pt x="3642004" y="0"/>
                </a:lnTo>
                <a:cubicBezTo>
                  <a:pt x="3701177" y="0"/>
                  <a:pt x="3751946" y="35976"/>
                  <a:pt x="3773633" y="87249"/>
                </a:cubicBezTo>
                <a:lnTo>
                  <a:pt x="3778797" y="112827"/>
                </a:lnTo>
                <a:lnTo>
                  <a:pt x="0" y="112827"/>
                </a:lnTo>
                <a:lnTo>
                  <a:pt x="31326" y="0"/>
                </a:lnTo>
                <a:close/>
              </a:path>
            </a:pathLst>
          </a:custGeom>
          <a:solidFill>
            <a:srgbClr val="2651A7"/>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任意多边形: 形状 74">
            <a:extLst>
              <a:ext uri="{FF2B5EF4-FFF2-40B4-BE49-F238E27FC236}">
                <a16:creationId xmlns:a16="http://schemas.microsoft.com/office/drawing/2014/main" id="{8A4537F9-0BD5-E243-B7D3-AB46E1B6ACB0}"/>
              </a:ext>
            </a:extLst>
          </p:cNvPr>
          <p:cNvSpPr/>
          <p:nvPr/>
        </p:nvSpPr>
        <p:spPr>
          <a:xfrm>
            <a:off x="327913" y="6454244"/>
            <a:ext cx="11536174" cy="122729"/>
          </a:xfrm>
          <a:custGeom>
            <a:avLst/>
            <a:gdLst>
              <a:gd name="connsiteX0" fmla="*/ 0 w 11536174"/>
              <a:gd name="connsiteY0" fmla="*/ 0 h 122729"/>
              <a:gd name="connsiteX1" fmla="*/ 11536174 w 11536174"/>
              <a:gd name="connsiteY1" fmla="*/ 0 h 122729"/>
              <a:gd name="connsiteX2" fmla="*/ 11529011 w 11536174"/>
              <a:gd name="connsiteY2" fmla="*/ 35480 h 122729"/>
              <a:gd name="connsiteX3" fmla="*/ 11397382 w 11536174"/>
              <a:gd name="connsiteY3" fmla="*/ 122729 h 122729"/>
              <a:gd name="connsiteX4" fmla="*/ 138792 w 11536174"/>
              <a:gd name="connsiteY4" fmla="*/ 122729 h 122729"/>
              <a:gd name="connsiteX5" fmla="*/ 7163 w 11536174"/>
              <a:gd name="connsiteY5" fmla="*/ 35480 h 122729"/>
              <a:gd name="connsiteX6" fmla="*/ 0 w 11536174"/>
              <a:gd name="connsiteY6" fmla="*/ 0 h 12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36174" h="122729">
                <a:moveTo>
                  <a:pt x="0" y="0"/>
                </a:moveTo>
                <a:lnTo>
                  <a:pt x="11536174" y="0"/>
                </a:lnTo>
                <a:lnTo>
                  <a:pt x="11529011" y="35480"/>
                </a:lnTo>
                <a:cubicBezTo>
                  <a:pt x="11507324" y="86753"/>
                  <a:pt x="11456555" y="122729"/>
                  <a:pt x="11397382" y="122729"/>
                </a:cubicBezTo>
                <a:lnTo>
                  <a:pt x="138792" y="122729"/>
                </a:lnTo>
                <a:cubicBezTo>
                  <a:pt x="79619" y="122729"/>
                  <a:pt x="28850" y="86753"/>
                  <a:pt x="7163" y="35480"/>
                </a:cubicBezTo>
                <a:lnTo>
                  <a:pt x="0" y="0"/>
                </a:lnTo>
                <a:close/>
              </a:path>
            </a:pathLst>
          </a:custGeom>
          <a:solidFill>
            <a:srgbClr val="2651A7"/>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96" name="组合 95">
            <a:extLst>
              <a:ext uri="{FF2B5EF4-FFF2-40B4-BE49-F238E27FC236}">
                <a16:creationId xmlns:a16="http://schemas.microsoft.com/office/drawing/2014/main" id="{1B67EC35-19E1-8F1F-131F-1F17F7AC238D}"/>
              </a:ext>
            </a:extLst>
          </p:cNvPr>
          <p:cNvGrpSpPr/>
          <p:nvPr/>
        </p:nvGrpSpPr>
        <p:grpSpPr>
          <a:xfrm>
            <a:off x="9763877" y="4405144"/>
            <a:ext cx="1805824" cy="1552285"/>
            <a:chOff x="6850944" y="4231262"/>
            <a:chExt cx="5502383" cy="4729845"/>
          </a:xfrm>
        </p:grpSpPr>
        <p:sp>
          <p:nvSpPr>
            <p:cNvPr id="93" name="任意多边形: 形状 92">
              <a:extLst>
                <a:ext uri="{FF2B5EF4-FFF2-40B4-BE49-F238E27FC236}">
                  <a16:creationId xmlns:a16="http://schemas.microsoft.com/office/drawing/2014/main" id="{C5492EB2-470A-ACF7-1550-8287D30614D0}"/>
                </a:ext>
              </a:extLst>
            </p:cNvPr>
            <p:cNvSpPr/>
            <p:nvPr/>
          </p:nvSpPr>
          <p:spPr>
            <a:xfrm>
              <a:off x="7779037" y="4231262"/>
              <a:ext cx="4574290" cy="3945491"/>
            </a:xfrm>
            <a:custGeom>
              <a:avLst/>
              <a:gdLst>
                <a:gd name="connsiteX0" fmla="*/ 4442007 w 4574290"/>
                <a:gd name="connsiteY0" fmla="*/ 2439 h 3945491"/>
                <a:gd name="connsiteX1" fmla="*/ 1287517 w 4574290"/>
                <a:gd name="connsiteY1" fmla="*/ 2362068 h 3945491"/>
                <a:gd name="connsiteX2" fmla="*/ 1252709 w 4574290"/>
                <a:gd name="connsiteY2" fmla="*/ 2019472 h 3945491"/>
                <a:gd name="connsiteX3" fmla="*/ 855526 w 4574290"/>
                <a:gd name="connsiteY3" fmla="*/ 2737286 h 3945491"/>
                <a:gd name="connsiteX4" fmla="*/ 745617 w 4574290"/>
                <a:gd name="connsiteY4" fmla="*/ 2554101 h 3945491"/>
                <a:gd name="connsiteX5" fmla="*/ 448361 w 4574290"/>
                <a:gd name="connsiteY5" fmla="*/ 3134517 h 3945491"/>
                <a:gd name="connsiteX6" fmla="*/ 203911 w 4574290"/>
                <a:gd name="connsiteY6" fmla="*/ 3343581 h 3945491"/>
                <a:gd name="connsiteX7" fmla="*/ 51378 w 4574290"/>
                <a:gd name="connsiteY7" fmla="*/ 3647152 h 3945491"/>
                <a:gd name="connsiteX8" fmla="*/ 104 w 4574290"/>
                <a:gd name="connsiteY8" fmla="*/ 3855864 h 3945491"/>
                <a:gd name="connsiteX9" fmla="*/ 66868 w 4574290"/>
                <a:gd name="connsiteY9" fmla="*/ 3944168 h 3945491"/>
                <a:gd name="connsiteX10" fmla="*/ 261493 w 4574290"/>
                <a:gd name="connsiteY10" fmla="*/ 3894821 h 3945491"/>
                <a:gd name="connsiteX11" fmla="*/ 543604 w 4574290"/>
                <a:gd name="connsiteY11" fmla="*/ 3753622 h 3945491"/>
                <a:gd name="connsiteX12" fmla="*/ 992451 w 4574290"/>
                <a:gd name="connsiteY12" fmla="*/ 3500229 h 3945491"/>
                <a:gd name="connsiteX13" fmla="*/ 883151 w 4574290"/>
                <a:gd name="connsiteY13" fmla="*/ 3374899 h 3945491"/>
                <a:gd name="connsiteX14" fmla="*/ 1903184 w 4574290"/>
                <a:gd name="connsiteY14" fmla="*/ 2836098 h 3945491"/>
                <a:gd name="connsiteX15" fmla="*/ 1510992 w 4574290"/>
                <a:gd name="connsiteY15" fmla="*/ 2838850 h 3945491"/>
                <a:gd name="connsiteX16" fmla="*/ 2905452 w 4574290"/>
                <a:gd name="connsiteY16" fmla="*/ 1955597 h 3945491"/>
                <a:gd name="connsiteX17" fmla="*/ 3358909 w 4574290"/>
                <a:gd name="connsiteY17" fmla="*/ 1535992 h 3945491"/>
                <a:gd name="connsiteX18" fmla="*/ 4441901 w 4574290"/>
                <a:gd name="connsiteY18" fmla="*/ 2467 h 394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74290" h="3945491">
                  <a:moveTo>
                    <a:pt x="4442007" y="2439"/>
                  </a:moveTo>
                  <a:cubicBezTo>
                    <a:pt x="4091668" y="-49776"/>
                    <a:pt x="1971793" y="736302"/>
                    <a:pt x="1287517" y="2362068"/>
                  </a:cubicBezTo>
                  <a:cubicBezTo>
                    <a:pt x="1150795" y="2485245"/>
                    <a:pt x="1438565" y="1799159"/>
                    <a:pt x="1252709" y="2019472"/>
                  </a:cubicBezTo>
                  <a:cubicBezTo>
                    <a:pt x="1128608" y="2166586"/>
                    <a:pt x="980685" y="2592163"/>
                    <a:pt x="855526" y="2737286"/>
                  </a:cubicBezTo>
                  <a:cubicBezTo>
                    <a:pt x="730368" y="2882409"/>
                    <a:pt x="1065086" y="1964046"/>
                    <a:pt x="745617" y="2554101"/>
                  </a:cubicBezTo>
                  <a:cubicBezTo>
                    <a:pt x="659314" y="2713512"/>
                    <a:pt x="539582" y="3001519"/>
                    <a:pt x="448361" y="3134517"/>
                  </a:cubicBezTo>
                  <a:cubicBezTo>
                    <a:pt x="357140" y="3267514"/>
                    <a:pt x="597370" y="2343399"/>
                    <a:pt x="203911" y="3343581"/>
                  </a:cubicBezTo>
                  <a:cubicBezTo>
                    <a:pt x="155665" y="3466225"/>
                    <a:pt x="86278" y="3560351"/>
                    <a:pt x="51378" y="3647152"/>
                  </a:cubicBezTo>
                  <a:cubicBezTo>
                    <a:pt x="16478" y="3733953"/>
                    <a:pt x="-1545" y="3804943"/>
                    <a:pt x="104" y="3855864"/>
                  </a:cubicBezTo>
                  <a:cubicBezTo>
                    <a:pt x="1753" y="3906784"/>
                    <a:pt x="23075" y="3937641"/>
                    <a:pt x="66868" y="3944168"/>
                  </a:cubicBezTo>
                  <a:cubicBezTo>
                    <a:pt x="110661" y="3950696"/>
                    <a:pt x="176920" y="3932894"/>
                    <a:pt x="261493" y="3894821"/>
                  </a:cubicBezTo>
                  <a:cubicBezTo>
                    <a:pt x="346065" y="3856748"/>
                    <a:pt x="774776" y="3773282"/>
                    <a:pt x="543604" y="3753622"/>
                  </a:cubicBezTo>
                  <a:cubicBezTo>
                    <a:pt x="334607" y="3735853"/>
                    <a:pt x="840279" y="3585992"/>
                    <a:pt x="992451" y="3500229"/>
                  </a:cubicBezTo>
                  <a:cubicBezTo>
                    <a:pt x="1267590" y="3345172"/>
                    <a:pt x="726246" y="3498107"/>
                    <a:pt x="883151" y="3374899"/>
                  </a:cubicBezTo>
                  <a:cubicBezTo>
                    <a:pt x="1040057" y="3251691"/>
                    <a:pt x="1717360" y="2940006"/>
                    <a:pt x="1903184" y="2836098"/>
                  </a:cubicBezTo>
                  <a:cubicBezTo>
                    <a:pt x="2424925" y="2544376"/>
                    <a:pt x="1322416" y="2941816"/>
                    <a:pt x="1510992" y="2838850"/>
                  </a:cubicBezTo>
                  <a:cubicBezTo>
                    <a:pt x="1793599" y="2684545"/>
                    <a:pt x="2751242" y="2090957"/>
                    <a:pt x="2905452" y="1955597"/>
                  </a:cubicBezTo>
                  <a:cubicBezTo>
                    <a:pt x="3059661" y="1820237"/>
                    <a:pt x="3222187" y="1659169"/>
                    <a:pt x="3358909" y="1535992"/>
                  </a:cubicBezTo>
                  <a:cubicBezTo>
                    <a:pt x="4452665" y="550536"/>
                    <a:pt x="4792231" y="54664"/>
                    <a:pt x="4441901" y="2467"/>
                  </a:cubicBezTo>
                  <a:close/>
                </a:path>
              </a:pathLst>
            </a:custGeom>
            <a:noFill/>
            <a:ln w="25400" cap="rnd">
              <a:solidFill>
                <a:srgbClr val="2651A7"/>
              </a:solidFill>
              <a:prstDash val="solid"/>
              <a:miter/>
            </a:ln>
          </p:spPr>
          <p:txBody>
            <a:bodyPr rtlCol="0" anchor="ctr"/>
            <a:lstStyle/>
            <a:p>
              <a:endParaRPr lang="zh-CN" altLang="en-US"/>
            </a:p>
          </p:txBody>
        </p:sp>
        <p:sp>
          <p:nvSpPr>
            <p:cNvPr id="94" name="任意多边形: 形状 93">
              <a:extLst>
                <a:ext uri="{FF2B5EF4-FFF2-40B4-BE49-F238E27FC236}">
                  <a16:creationId xmlns:a16="http://schemas.microsoft.com/office/drawing/2014/main" id="{DCEDEF14-54A8-7608-3BA5-099FC797339A}"/>
                </a:ext>
              </a:extLst>
            </p:cNvPr>
            <p:cNvSpPr/>
            <p:nvPr/>
          </p:nvSpPr>
          <p:spPr>
            <a:xfrm>
              <a:off x="6850944" y="5009789"/>
              <a:ext cx="4375118" cy="3941730"/>
            </a:xfrm>
            <a:custGeom>
              <a:avLst/>
              <a:gdLst>
                <a:gd name="connsiteX0" fmla="*/ 4375119 w 4375118"/>
                <a:gd name="connsiteY0" fmla="*/ 0 h 3941730"/>
                <a:gd name="connsiteX1" fmla="*/ 2304384 w 4375118"/>
                <a:gd name="connsiteY1" fmla="*/ 1663160 h 3941730"/>
                <a:gd name="connsiteX2" fmla="*/ 0 w 4375118"/>
                <a:gd name="connsiteY2" fmla="*/ 3941731 h 3941730"/>
                <a:gd name="connsiteX3" fmla="*/ 3051429 w 4375118"/>
                <a:gd name="connsiteY3" fmla="*/ 1239393 h 3941730"/>
                <a:gd name="connsiteX4" fmla="*/ 4375119 w 4375118"/>
                <a:gd name="connsiteY4" fmla="*/ 0 h 3941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5118" h="3941730">
                  <a:moveTo>
                    <a:pt x="4375119" y="0"/>
                  </a:moveTo>
                  <a:cubicBezTo>
                    <a:pt x="4141813" y="86005"/>
                    <a:pt x="3398139" y="677713"/>
                    <a:pt x="2304384" y="1663160"/>
                  </a:cubicBezTo>
                  <a:cubicBezTo>
                    <a:pt x="1210628" y="2648607"/>
                    <a:pt x="392716" y="3483483"/>
                    <a:pt x="0" y="3941731"/>
                  </a:cubicBezTo>
                  <a:cubicBezTo>
                    <a:pt x="515293" y="3678669"/>
                    <a:pt x="1957673" y="2224850"/>
                    <a:pt x="3051429" y="1239393"/>
                  </a:cubicBezTo>
                  <a:cubicBezTo>
                    <a:pt x="4145185" y="253936"/>
                    <a:pt x="4253294" y="167164"/>
                    <a:pt x="4375119" y="0"/>
                  </a:cubicBezTo>
                  <a:close/>
                </a:path>
              </a:pathLst>
            </a:custGeom>
            <a:solidFill>
              <a:srgbClr val="FFFFFF"/>
            </a:solidFill>
            <a:ln w="25400" cap="rnd">
              <a:solidFill>
                <a:srgbClr val="2651A7"/>
              </a:solidFill>
              <a:prstDash val="solid"/>
              <a:miter/>
            </a:ln>
          </p:spPr>
          <p:txBody>
            <a:bodyPr rtlCol="0" anchor="ctr"/>
            <a:lstStyle/>
            <a:p>
              <a:endParaRPr lang="zh-CN" altLang="en-US"/>
            </a:p>
          </p:txBody>
        </p:sp>
        <p:sp>
          <p:nvSpPr>
            <p:cNvPr id="95" name="任意多边形: 形状 94">
              <a:extLst>
                <a:ext uri="{FF2B5EF4-FFF2-40B4-BE49-F238E27FC236}">
                  <a16:creationId xmlns:a16="http://schemas.microsoft.com/office/drawing/2014/main" id="{1CA8EF81-F92B-2176-5E04-748B12C1C983}"/>
                </a:ext>
              </a:extLst>
            </p:cNvPr>
            <p:cNvSpPr/>
            <p:nvPr/>
          </p:nvSpPr>
          <p:spPr>
            <a:xfrm>
              <a:off x="7001963" y="8413566"/>
              <a:ext cx="4006491" cy="547541"/>
            </a:xfrm>
            <a:custGeom>
              <a:avLst/>
              <a:gdLst>
                <a:gd name="connsiteX0" fmla="*/ 0 w 4006491"/>
                <a:gd name="connsiteY0" fmla="*/ 446514 h 547541"/>
                <a:gd name="connsiteX1" fmla="*/ 2038541 w 4006491"/>
                <a:gd name="connsiteY1" fmla="*/ 63018 h 547541"/>
                <a:gd name="connsiteX2" fmla="*/ 2270655 w 4006491"/>
                <a:gd name="connsiteY2" fmla="*/ 476794 h 547541"/>
                <a:gd name="connsiteX3" fmla="*/ 4006491 w 4006491"/>
                <a:gd name="connsiteY3" fmla="*/ 274949 h 547541"/>
              </a:gdLst>
              <a:ahLst/>
              <a:cxnLst>
                <a:cxn ang="0">
                  <a:pos x="connsiteX0" y="connsiteY0"/>
                </a:cxn>
                <a:cxn ang="0">
                  <a:pos x="connsiteX1" y="connsiteY1"/>
                </a:cxn>
                <a:cxn ang="0">
                  <a:pos x="connsiteX2" y="connsiteY2"/>
                </a:cxn>
                <a:cxn ang="0">
                  <a:pos x="connsiteX3" y="connsiteY3"/>
                </a:cxn>
              </a:cxnLst>
              <a:rect l="l" t="t" r="r" b="b"/>
              <a:pathLst>
                <a:path w="4006491" h="547541">
                  <a:moveTo>
                    <a:pt x="0" y="446514"/>
                  </a:moveTo>
                  <a:cubicBezTo>
                    <a:pt x="0" y="446514"/>
                    <a:pt x="1474756" y="-200253"/>
                    <a:pt x="2038541" y="63018"/>
                  </a:cubicBezTo>
                  <a:cubicBezTo>
                    <a:pt x="2167509" y="123230"/>
                    <a:pt x="2143887" y="412090"/>
                    <a:pt x="2270655" y="476794"/>
                  </a:cubicBezTo>
                  <a:cubicBezTo>
                    <a:pt x="2737609" y="715109"/>
                    <a:pt x="4006491" y="274949"/>
                    <a:pt x="4006491" y="274949"/>
                  </a:cubicBezTo>
                </a:path>
              </a:pathLst>
            </a:custGeom>
            <a:noFill/>
            <a:ln w="25400" cap="flat">
              <a:gradFill flip="none" rotWithShape="1">
                <a:gsLst>
                  <a:gs pos="67000">
                    <a:srgbClr val="2651A7">
                      <a:alpha val="27000"/>
                    </a:srgbClr>
                  </a:gs>
                  <a:gs pos="100000">
                    <a:schemeClr val="accent1">
                      <a:lumMod val="30000"/>
                      <a:lumOff val="70000"/>
                      <a:alpha val="0"/>
                    </a:schemeClr>
                  </a:gs>
                </a:gsLst>
                <a:lin ang="0" scaled="1"/>
                <a:tileRect/>
              </a:gradFill>
              <a:prstDash val="solid"/>
              <a:miter/>
            </a:ln>
          </p:spPr>
          <p:txBody>
            <a:bodyPr rtlCol="0" anchor="ctr"/>
            <a:lstStyle/>
            <a:p>
              <a:endParaRPr lang="zh-CN" altLang="en-US"/>
            </a:p>
          </p:txBody>
        </p:sp>
      </p:grpSp>
      <p:grpSp>
        <p:nvGrpSpPr>
          <p:cNvPr id="106" name="组合 105">
            <a:extLst>
              <a:ext uri="{FF2B5EF4-FFF2-40B4-BE49-F238E27FC236}">
                <a16:creationId xmlns:a16="http://schemas.microsoft.com/office/drawing/2014/main" id="{7C5A5529-32EF-2CB0-506A-9DE210EF800C}"/>
              </a:ext>
            </a:extLst>
          </p:cNvPr>
          <p:cNvGrpSpPr/>
          <p:nvPr/>
        </p:nvGrpSpPr>
        <p:grpSpPr>
          <a:xfrm>
            <a:off x="559611" y="645569"/>
            <a:ext cx="561441" cy="520612"/>
            <a:chOff x="539466" y="625423"/>
            <a:chExt cx="1089618" cy="1010380"/>
          </a:xfrm>
        </p:grpSpPr>
        <p:sp>
          <p:nvSpPr>
            <p:cNvPr id="97" name="椭圆 96">
              <a:extLst>
                <a:ext uri="{FF2B5EF4-FFF2-40B4-BE49-F238E27FC236}">
                  <a16:creationId xmlns:a16="http://schemas.microsoft.com/office/drawing/2014/main" id="{0DA5CEC7-13B1-27C2-285D-DB97A9E5CE91}"/>
                </a:ext>
              </a:extLst>
            </p:cNvPr>
            <p:cNvSpPr/>
            <p:nvPr/>
          </p:nvSpPr>
          <p:spPr>
            <a:xfrm>
              <a:off x="539466" y="625423"/>
              <a:ext cx="240281" cy="240281"/>
            </a:xfrm>
            <a:prstGeom prst="ellipse">
              <a:avLst/>
            </a:pr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8" name="椭圆 97">
              <a:extLst>
                <a:ext uri="{FF2B5EF4-FFF2-40B4-BE49-F238E27FC236}">
                  <a16:creationId xmlns:a16="http://schemas.microsoft.com/office/drawing/2014/main" id="{B8954B3D-2817-9947-9545-B975BD955F9F}"/>
                </a:ext>
              </a:extLst>
            </p:cNvPr>
            <p:cNvSpPr/>
            <p:nvPr/>
          </p:nvSpPr>
          <p:spPr>
            <a:xfrm>
              <a:off x="1005693" y="666982"/>
              <a:ext cx="157163" cy="157163"/>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9" name="椭圆 98">
              <a:extLst>
                <a:ext uri="{FF2B5EF4-FFF2-40B4-BE49-F238E27FC236}">
                  <a16:creationId xmlns:a16="http://schemas.microsoft.com/office/drawing/2014/main" id="{A64A50B8-7DD9-6FAE-C32B-955CEE0E4FA3}"/>
                </a:ext>
              </a:extLst>
            </p:cNvPr>
            <p:cNvSpPr/>
            <p:nvPr/>
          </p:nvSpPr>
          <p:spPr>
            <a:xfrm>
              <a:off x="1430361" y="666982"/>
              <a:ext cx="157163" cy="157163"/>
            </a:xfrm>
            <a:prstGeom prst="ellipse">
              <a:avLst/>
            </a:pr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0" name="椭圆 99">
              <a:extLst>
                <a:ext uri="{FF2B5EF4-FFF2-40B4-BE49-F238E27FC236}">
                  <a16:creationId xmlns:a16="http://schemas.microsoft.com/office/drawing/2014/main" id="{932A635B-BED6-59C5-C61C-58269D5A5C7C}"/>
                </a:ext>
              </a:extLst>
            </p:cNvPr>
            <p:cNvSpPr/>
            <p:nvPr/>
          </p:nvSpPr>
          <p:spPr>
            <a:xfrm>
              <a:off x="581025" y="1042505"/>
              <a:ext cx="157163" cy="157163"/>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1" name="椭圆 100">
              <a:extLst>
                <a:ext uri="{FF2B5EF4-FFF2-40B4-BE49-F238E27FC236}">
                  <a16:creationId xmlns:a16="http://schemas.microsoft.com/office/drawing/2014/main" id="{0899CA46-AACC-AE55-1C4F-A387AE76E923}"/>
                </a:ext>
              </a:extLst>
            </p:cNvPr>
            <p:cNvSpPr/>
            <p:nvPr/>
          </p:nvSpPr>
          <p:spPr>
            <a:xfrm>
              <a:off x="1005693" y="1042505"/>
              <a:ext cx="157163" cy="157163"/>
            </a:xfrm>
            <a:prstGeom prst="ellipse">
              <a:avLst/>
            </a:pr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2" name="椭圆 101">
              <a:extLst>
                <a:ext uri="{FF2B5EF4-FFF2-40B4-BE49-F238E27FC236}">
                  <a16:creationId xmlns:a16="http://schemas.microsoft.com/office/drawing/2014/main" id="{7DE616C0-7A21-447B-331A-DB50FC9D0DF1}"/>
                </a:ext>
              </a:extLst>
            </p:cNvPr>
            <p:cNvSpPr/>
            <p:nvPr/>
          </p:nvSpPr>
          <p:spPr>
            <a:xfrm>
              <a:off x="1388803" y="1000945"/>
              <a:ext cx="240281" cy="24028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3" name="椭圆 102">
              <a:extLst>
                <a:ext uri="{FF2B5EF4-FFF2-40B4-BE49-F238E27FC236}">
                  <a16:creationId xmlns:a16="http://schemas.microsoft.com/office/drawing/2014/main" id="{D72227D8-E919-564A-DAFB-8248F30ECDE2}"/>
                </a:ext>
              </a:extLst>
            </p:cNvPr>
            <p:cNvSpPr/>
            <p:nvPr/>
          </p:nvSpPr>
          <p:spPr>
            <a:xfrm>
              <a:off x="539466" y="1395522"/>
              <a:ext cx="240281" cy="24028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 name="椭圆 103">
              <a:extLst>
                <a:ext uri="{FF2B5EF4-FFF2-40B4-BE49-F238E27FC236}">
                  <a16:creationId xmlns:a16="http://schemas.microsoft.com/office/drawing/2014/main" id="{81D70D71-70D6-D5D6-86D5-E360CAE9045A}"/>
                </a:ext>
              </a:extLst>
            </p:cNvPr>
            <p:cNvSpPr/>
            <p:nvPr/>
          </p:nvSpPr>
          <p:spPr>
            <a:xfrm>
              <a:off x="1005693" y="1437080"/>
              <a:ext cx="157163" cy="157163"/>
            </a:xfrm>
            <a:prstGeom prst="ellipse">
              <a:avLst/>
            </a:pr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5" name="椭圆 104">
              <a:extLst>
                <a:ext uri="{FF2B5EF4-FFF2-40B4-BE49-F238E27FC236}">
                  <a16:creationId xmlns:a16="http://schemas.microsoft.com/office/drawing/2014/main" id="{E7ADE94B-9195-B40E-BB7D-CA6DC9D0C472}"/>
                </a:ext>
              </a:extLst>
            </p:cNvPr>
            <p:cNvSpPr/>
            <p:nvPr/>
          </p:nvSpPr>
          <p:spPr>
            <a:xfrm>
              <a:off x="1430361" y="1437080"/>
              <a:ext cx="157163" cy="157163"/>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 name="组合 2">
            <a:extLst>
              <a:ext uri="{FF2B5EF4-FFF2-40B4-BE49-F238E27FC236}">
                <a16:creationId xmlns:a16="http://schemas.microsoft.com/office/drawing/2014/main" id="{AA5C44B1-EA56-3CB9-EC83-B57420A6A61D}"/>
              </a:ext>
            </a:extLst>
          </p:cNvPr>
          <p:cNvGrpSpPr/>
          <p:nvPr/>
        </p:nvGrpSpPr>
        <p:grpSpPr>
          <a:xfrm>
            <a:off x="4108710" y="5551986"/>
            <a:ext cx="3965937" cy="319028"/>
            <a:chOff x="4759798" y="5894793"/>
            <a:chExt cx="3965937" cy="319028"/>
          </a:xfrm>
        </p:grpSpPr>
        <p:grpSp>
          <p:nvGrpSpPr>
            <p:cNvPr id="47" name="组合 46">
              <a:extLst>
                <a:ext uri="{FF2B5EF4-FFF2-40B4-BE49-F238E27FC236}">
                  <a16:creationId xmlns:a16="http://schemas.microsoft.com/office/drawing/2014/main" id="{83B9F449-9264-4FDA-0F8B-380EAE1BF9F9}"/>
                </a:ext>
              </a:extLst>
            </p:cNvPr>
            <p:cNvGrpSpPr/>
            <p:nvPr/>
          </p:nvGrpSpPr>
          <p:grpSpPr>
            <a:xfrm>
              <a:off x="4759798" y="5899514"/>
              <a:ext cx="2229895" cy="314307"/>
              <a:chOff x="4759798" y="5899514"/>
              <a:chExt cx="2229895" cy="314307"/>
            </a:xfrm>
          </p:grpSpPr>
          <p:sp>
            <p:nvSpPr>
              <p:cNvPr id="53" name="文本框 52">
                <a:extLst>
                  <a:ext uri="{FF2B5EF4-FFF2-40B4-BE49-F238E27FC236}">
                    <a16:creationId xmlns:a16="http://schemas.microsoft.com/office/drawing/2014/main" id="{9F6EF255-0821-2DED-C7C6-7C8DE246DB54}"/>
                  </a:ext>
                </a:extLst>
              </p:cNvPr>
              <p:cNvSpPr txBox="1"/>
              <p:nvPr/>
            </p:nvSpPr>
            <p:spPr>
              <a:xfrm>
                <a:off x="4962565" y="5906044"/>
                <a:ext cx="2027128" cy="307777"/>
              </a:xfrm>
              <a:prstGeom prst="rect">
                <a:avLst/>
              </a:prstGeom>
              <a:noFill/>
            </p:spPr>
            <p:txBody>
              <a:bodyPr wrap="square" rtlCol="0">
                <a:spAutoFit/>
              </a:bodyPr>
              <a:lstStyle>
                <a:defPPr>
                  <a:defRPr lang="zh-CN"/>
                </a:defPPr>
                <a:lvl1pPr>
                  <a:defRPr sz="1000" b="1">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defRPr>
                </a:lvl1pPr>
              </a:lstStyle>
              <a:p>
                <a:r>
                  <a:rPr lang="zh-CN" altLang="en-US" sz="1400" dirty="0">
                    <a:solidFill>
                      <a:schemeClr val="tx1">
                        <a:lumMod val="95000"/>
                        <a:lumOff val="5000"/>
                      </a:schemeClr>
                    </a:solidFill>
                    <a:sym typeface="+mn-lt"/>
                  </a:rPr>
                  <a:t>汇报人：才佳</a:t>
                </a:r>
              </a:p>
            </p:txBody>
          </p:sp>
          <p:sp>
            <p:nvSpPr>
              <p:cNvPr id="54" name="graduate_57239">
                <a:extLst>
                  <a:ext uri="{FF2B5EF4-FFF2-40B4-BE49-F238E27FC236}">
                    <a16:creationId xmlns:a16="http://schemas.microsoft.com/office/drawing/2014/main" id="{D46F5793-6F4C-CF03-6CBC-E265F2B76602}"/>
                  </a:ext>
                </a:extLst>
              </p:cNvPr>
              <p:cNvSpPr/>
              <p:nvPr/>
            </p:nvSpPr>
            <p:spPr>
              <a:xfrm>
                <a:off x="4759798" y="5899514"/>
                <a:ext cx="211529" cy="307777"/>
              </a:xfrm>
              <a:custGeom>
                <a:avLst/>
                <a:gdLst>
                  <a:gd name="connsiteX0" fmla="*/ 142468 w 412043"/>
                  <a:gd name="connsiteY0" fmla="*/ 396851 h 599527"/>
                  <a:gd name="connsiteX1" fmla="*/ 153964 w 412043"/>
                  <a:gd name="connsiteY1" fmla="*/ 405753 h 599527"/>
                  <a:gd name="connsiteX2" fmla="*/ 144814 w 412043"/>
                  <a:gd name="connsiteY2" fmla="*/ 585910 h 599527"/>
                  <a:gd name="connsiteX3" fmla="*/ 135898 w 412043"/>
                  <a:gd name="connsiteY3" fmla="*/ 595046 h 599527"/>
                  <a:gd name="connsiteX4" fmla="*/ 15768 w 412043"/>
                  <a:gd name="connsiteY4" fmla="*/ 599498 h 599527"/>
                  <a:gd name="connsiteX5" fmla="*/ 6383 w 412043"/>
                  <a:gd name="connsiteY5" fmla="*/ 590127 h 599527"/>
                  <a:gd name="connsiteX6" fmla="*/ 142468 w 412043"/>
                  <a:gd name="connsiteY6" fmla="*/ 396851 h 599527"/>
                  <a:gd name="connsiteX7" fmla="*/ 275305 w 412043"/>
                  <a:gd name="connsiteY7" fmla="*/ 271238 h 599527"/>
                  <a:gd name="connsiteX8" fmla="*/ 222034 w 412043"/>
                  <a:gd name="connsiteY8" fmla="*/ 284828 h 599527"/>
                  <a:gd name="connsiteX9" fmla="*/ 158437 w 412043"/>
                  <a:gd name="connsiteY9" fmla="*/ 287640 h 599527"/>
                  <a:gd name="connsiteX10" fmla="*/ 99299 w 412043"/>
                  <a:gd name="connsiteY10" fmla="*/ 277096 h 599527"/>
                  <a:gd name="connsiteX11" fmla="*/ 205137 w 412043"/>
                  <a:gd name="connsiteY11" fmla="*/ 392382 h 599527"/>
                  <a:gd name="connsiteX12" fmla="*/ 312148 w 412043"/>
                  <a:gd name="connsiteY12" fmla="*/ 309432 h 599527"/>
                  <a:gd name="connsiteX13" fmla="*/ 305108 w 412043"/>
                  <a:gd name="connsiteY13" fmla="*/ 310604 h 599527"/>
                  <a:gd name="connsiteX14" fmla="*/ 275305 w 412043"/>
                  <a:gd name="connsiteY14" fmla="*/ 271238 h 599527"/>
                  <a:gd name="connsiteX15" fmla="*/ 93667 w 412043"/>
                  <a:gd name="connsiteY15" fmla="*/ 210314 h 599527"/>
                  <a:gd name="connsiteX16" fmla="*/ 93667 w 412043"/>
                  <a:gd name="connsiteY16" fmla="*/ 212892 h 599527"/>
                  <a:gd name="connsiteX17" fmla="*/ 100003 w 412043"/>
                  <a:gd name="connsiteY17" fmla="*/ 213595 h 599527"/>
                  <a:gd name="connsiteX18" fmla="*/ 93667 w 412043"/>
                  <a:gd name="connsiteY18" fmla="*/ 210314 h 599527"/>
                  <a:gd name="connsiteX19" fmla="*/ 80202 w 412043"/>
                  <a:gd name="connsiteY19" fmla="*/ 186355 h 599527"/>
                  <a:gd name="connsiteX20" fmla="*/ 89443 w 412043"/>
                  <a:gd name="connsiteY20" fmla="*/ 186413 h 599527"/>
                  <a:gd name="connsiteX21" fmla="*/ 269203 w 412043"/>
                  <a:gd name="connsiteY21" fmla="*/ 193209 h 599527"/>
                  <a:gd name="connsiteX22" fmla="*/ 279059 w 412043"/>
                  <a:gd name="connsiteY22" fmla="*/ 193209 h 599527"/>
                  <a:gd name="connsiteX23" fmla="*/ 284222 w 412043"/>
                  <a:gd name="connsiteY23" fmla="*/ 197661 h 599527"/>
                  <a:gd name="connsiteX24" fmla="*/ 288681 w 412043"/>
                  <a:gd name="connsiteY24" fmla="*/ 255304 h 599527"/>
                  <a:gd name="connsiteX25" fmla="*/ 312383 w 412043"/>
                  <a:gd name="connsiteY25" fmla="*/ 289280 h 599527"/>
                  <a:gd name="connsiteX26" fmla="*/ 314965 w 412043"/>
                  <a:gd name="connsiteY26" fmla="*/ 201175 h 599527"/>
                  <a:gd name="connsiteX27" fmla="*/ 330688 w 412043"/>
                  <a:gd name="connsiteY27" fmla="*/ 199067 h 599527"/>
                  <a:gd name="connsiteX28" fmla="*/ 260051 w 412043"/>
                  <a:gd name="connsiteY28" fmla="*/ 401287 h 599527"/>
                  <a:gd name="connsiteX29" fmla="*/ 263102 w 412043"/>
                  <a:gd name="connsiteY29" fmla="*/ 401990 h 599527"/>
                  <a:gd name="connsiteX30" fmla="*/ 401325 w 412043"/>
                  <a:gd name="connsiteY30" fmla="*/ 590150 h 599527"/>
                  <a:gd name="connsiteX31" fmla="*/ 389591 w 412043"/>
                  <a:gd name="connsiteY31" fmla="*/ 599289 h 599527"/>
                  <a:gd name="connsiteX32" fmla="*/ 262867 w 412043"/>
                  <a:gd name="connsiteY32" fmla="*/ 595071 h 599527"/>
                  <a:gd name="connsiteX33" fmla="*/ 253480 w 412043"/>
                  <a:gd name="connsiteY33" fmla="*/ 585698 h 599527"/>
                  <a:gd name="connsiteX34" fmla="*/ 247144 w 412043"/>
                  <a:gd name="connsiteY34" fmla="*/ 414643 h 599527"/>
                  <a:gd name="connsiteX35" fmla="*/ 248786 w 412043"/>
                  <a:gd name="connsiteY35" fmla="*/ 410660 h 599527"/>
                  <a:gd name="connsiteX36" fmla="*/ 251603 w 412043"/>
                  <a:gd name="connsiteY36" fmla="*/ 404802 h 599527"/>
                  <a:gd name="connsiteX37" fmla="*/ 205137 w 412043"/>
                  <a:gd name="connsiteY37" fmla="*/ 410894 h 599527"/>
                  <a:gd name="connsiteX38" fmla="*/ 75362 w 412043"/>
                  <a:gd name="connsiteY38" fmla="*/ 194380 h 599527"/>
                  <a:gd name="connsiteX39" fmla="*/ 80202 w 412043"/>
                  <a:gd name="connsiteY39" fmla="*/ 186355 h 599527"/>
                  <a:gd name="connsiteX40" fmla="*/ 204675 w 412043"/>
                  <a:gd name="connsiteY40" fmla="*/ 1071 h 599527"/>
                  <a:gd name="connsiteX41" fmla="*/ 297143 w 412043"/>
                  <a:gd name="connsiteY41" fmla="*/ 36212 h 599527"/>
                  <a:gd name="connsiteX42" fmla="*/ 407917 w 412043"/>
                  <a:gd name="connsiteY42" fmla="*/ 88689 h 599527"/>
                  <a:gd name="connsiteX43" fmla="*/ 405335 w 412043"/>
                  <a:gd name="connsiteY43" fmla="*/ 105790 h 599527"/>
                  <a:gd name="connsiteX44" fmla="*/ 367785 w 412043"/>
                  <a:gd name="connsiteY44" fmla="*/ 126172 h 599527"/>
                  <a:gd name="connsiteX45" fmla="*/ 313102 w 412043"/>
                  <a:gd name="connsiteY45" fmla="*/ 136948 h 599527"/>
                  <a:gd name="connsiteX46" fmla="*/ 200216 w 412043"/>
                  <a:gd name="connsiteY46" fmla="*/ 93608 h 599527"/>
                  <a:gd name="connsiteX47" fmla="*/ 282123 w 412043"/>
                  <a:gd name="connsiteY47" fmla="*/ 147256 h 599527"/>
                  <a:gd name="connsiteX48" fmla="*/ 285643 w 412043"/>
                  <a:gd name="connsiteY48" fmla="*/ 153347 h 599527"/>
                  <a:gd name="connsiteX49" fmla="*/ 285174 w 412043"/>
                  <a:gd name="connsiteY49" fmla="*/ 165530 h 599527"/>
                  <a:gd name="connsiteX50" fmla="*/ 172757 w 412043"/>
                  <a:gd name="connsiteY50" fmla="*/ 198328 h 599527"/>
                  <a:gd name="connsiteX51" fmla="*/ 8474 w 412043"/>
                  <a:gd name="connsiteY51" fmla="*/ 110242 h 599527"/>
                  <a:gd name="connsiteX52" fmla="*/ 3310 w 412043"/>
                  <a:gd name="connsiteY52" fmla="*/ 97122 h 599527"/>
                  <a:gd name="connsiteX53" fmla="*/ 113146 w 412043"/>
                  <a:gd name="connsiteY53" fmla="*/ 45114 h 599527"/>
                  <a:gd name="connsiteX54" fmla="*/ 204675 w 412043"/>
                  <a:gd name="connsiteY54" fmla="*/ 1071 h 59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12043" h="599527">
                    <a:moveTo>
                      <a:pt x="142468" y="396851"/>
                    </a:moveTo>
                    <a:cubicBezTo>
                      <a:pt x="148333" y="395679"/>
                      <a:pt x="153730" y="399662"/>
                      <a:pt x="153964" y="405753"/>
                    </a:cubicBezTo>
                    <a:cubicBezTo>
                      <a:pt x="156545" y="464556"/>
                      <a:pt x="165461" y="529215"/>
                      <a:pt x="144814" y="585910"/>
                    </a:cubicBezTo>
                    <a:cubicBezTo>
                      <a:pt x="145048" y="590595"/>
                      <a:pt x="142233" y="595515"/>
                      <a:pt x="135898" y="595046"/>
                    </a:cubicBezTo>
                    <a:cubicBezTo>
                      <a:pt x="95776" y="591532"/>
                      <a:pt x="55889" y="595046"/>
                      <a:pt x="15768" y="599498"/>
                    </a:cubicBezTo>
                    <a:cubicBezTo>
                      <a:pt x="10606" y="599966"/>
                      <a:pt x="6383" y="594812"/>
                      <a:pt x="6383" y="590127"/>
                    </a:cubicBezTo>
                    <a:cubicBezTo>
                      <a:pt x="5913" y="512348"/>
                      <a:pt x="62224" y="414655"/>
                      <a:pt x="142468" y="396851"/>
                    </a:cubicBezTo>
                    <a:close/>
                    <a:moveTo>
                      <a:pt x="275305" y="271238"/>
                    </a:moveTo>
                    <a:cubicBezTo>
                      <a:pt x="260285" y="280845"/>
                      <a:pt x="239165" y="282251"/>
                      <a:pt x="222034" y="284828"/>
                    </a:cubicBezTo>
                    <a:cubicBezTo>
                      <a:pt x="201148" y="287875"/>
                      <a:pt x="179557" y="289280"/>
                      <a:pt x="158437" y="287640"/>
                    </a:cubicBezTo>
                    <a:cubicBezTo>
                      <a:pt x="143887" y="286469"/>
                      <a:pt x="116899" y="285531"/>
                      <a:pt x="99299" y="277096"/>
                    </a:cubicBezTo>
                    <a:cubicBezTo>
                      <a:pt x="110329" y="336145"/>
                      <a:pt x="139663" y="391679"/>
                      <a:pt x="205137" y="392382"/>
                    </a:cubicBezTo>
                    <a:cubicBezTo>
                      <a:pt x="262163" y="392851"/>
                      <a:pt x="296895" y="356062"/>
                      <a:pt x="312148" y="309432"/>
                    </a:cubicBezTo>
                    <a:cubicBezTo>
                      <a:pt x="310036" y="310135"/>
                      <a:pt x="307690" y="310604"/>
                      <a:pt x="305108" y="310604"/>
                    </a:cubicBezTo>
                    <a:cubicBezTo>
                      <a:pt x="287977" y="310604"/>
                      <a:pt x="279294" y="293030"/>
                      <a:pt x="275305" y="271238"/>
                    </a:cubicBezTo>
                    <a:close/>
                    <a:moveTo>
                      <a:pt x="93667" y="210314"/>
                    </a:moveTo>
                    <a:cubicBezTo>
                      <a:pt x="93667" y="211251"/>
                      <a:pt x="93667" y="212189"/>
                      <a:pt x="93667" y="212892"/>
                    </a:cubicBezTo>
                    <a:cubicBezTo>
                      <a:pt x="95779" y="213126"/>
                      <a:pt x="97891" y="213360"/>
                      <a:pt x="100003" y="213595"/>
                    </a:cubicBezTo>
                    <a:cubicBezTo>
                      <a:pt x="97891" y="212423"/>
                      <a:pt x="95779" y="211486"/>
                      <a:pt x="93667" y="210314"/>
                    </a:cubicBezTo>
                    <a:close/>
                    <a:moveTo>
                      <a:pt x="80202" y="186355"/>
                    </a:moveTo>
                    <a:cubicBezTo>
                      <a:pt x="82872" y="184714"/>
                      <a:pt x="86275" y="184422"/>
                      <a:pt x="89443" y="186413"/>
                    </a:cubicBezTo>
                    <a:cubicBezTo>
                      <a:pt x="144356" y="220156"/>
                      <a:pt x="213820" y="232340"/>
                      <a:pt x="269203" y="193209"/>
                    </a:cubicBezTo>
                    <a:cubicBezTo>
                      <a:pt x="272958" y="190397"/>
                      <a:pt x="276713" y="191100"/>
                      <a:pt x="279059" y="193209"/>
                    </a:cubicBezTo>
                    <a:cubicBezTo>
                      <a:pt x="281641" y="192271"/>
                      <a:pt x="284692" y="194380"/>
                      <a:pt x="284222" y="197661"/>
                    </a:cubicBezTo>
                    <a:cubicBezTo>
                      <a:pt x="281876" y="216172"/>
                      <a:pt x="285630" y="237261"/>
                      <a:pt x="288681" y="255304"/>
                    </a:cubicBezTo>
                    <a:cubicBezTo>
                      <a:pt x="289620" y="261162"/>
                      <a:pt x="304404" y="314587"/>
                      <a:pt x="312383" y="289280"/>
                    </a:cubicBezTo>
                    <a:cubicBezTo>
                      <a:pt x="321301" y="261162"/>
                      <a:pt x="315434" y="229997"/>
                      <a:pt x="314965" y="201175"/>
                    </a:cubicBezTo>
                    <a:cubicBezTo>
                      <a:pt x="314730" y="192037"/>
                      <a:pt x="328341" y="190397"/>
                      <a:pt x="330688" y="199067"/>
                    </a:cubicBezTo>
                    <a:cubicBezTo>
                      <a:pt x="349227" y="270300"/>
                      <a:pt x="328576" y="369887"/>
                      <a:pt x="260051" y="401287"/>
                    </a:cubicBezTo>
                    <a:cubicBezTo>
                      <a:pt x="261224" y="401287"/>
                      <a:pt x="262163" y="401521"/>
                      <a:pt x="263102" y="401990"/>
                    </a:cubicBezTo>
                    <a:cubicBezTo>
                      <a:pt x="332330" y="431983"/>
                      <a:pt x="406018" y="510481"/>
                      <a:pt x="401325" y="590150"/>
                    </a:cubicBezTo>
                    <a:cubicBezTo>
                      <a:pt x="401090" y="596711"/>
                      <a:pt x="395693" y="600226"/>
                      <a:pt x="389591" y="599289"/>
                    </a:cubicBezTo>
                    <a:cubicBezTo>
                      <a:pt x="347584" y="591790"/>
                      <a:pt x="305108" y="600460"/>
                      <a:pt x="262867" y="595071"/>
                    </a:cubicBezTo>
                    <a:cubicBezTo>
                      <a:pt x="257704" y="594368"/>
                      <a:pt x="253480" y="591322"/>
                      <a:pt x="253480" y="585698"/>
                    </a:cubicBezTo>
                    <a:cubicBezTo>
                      <a:pt x="252776" y="529226"/>
                      <a:pt x="239634" y="471115"/>
                      <a:pt x="247144" y="414643"/>
                    </a:cubicBezTo>
                    <a:cubicBezTo>
                      <a:pt x="247378" y="413003"/>
                      <a:pt x="248082" y="411831"/>
                      <a:pt x="248786" y="410660"/>
                    </a:cubicBezTo>
                    <a:cubicBezTo>
                      <a:pt x="249021" y="408551"/>
                      <a:pt x="249960" y="406442"/>
                      <a:pt x="251603" y="404802"/>
                    </a:cubicBezTo>
                    <a:cubicBezTo>
                      <a:pt x="237757" y="409722"/>
                      <a:pt x="222268" y="411831"/>
                      <a:pt x="205137" y="410894"/>
                    </a:cubicBezTo>
                    <a:cubicBezTo>
                      <a:pt x="96248" y="404802"/>
                      <a:pt x="70903" y="284360"/>
                      <a:pt x="75362" y="194380"/>
                    </a:cubicBezTo>
                    <a:cubicBezTo>
                      <a:pt x="75597" y="190983"/>
                      <a:pt x="77533" y="187995"/>
                      <a:pt x="80202" y="186355"/>
                    </a:cubicBezTo>
                    <a:close/>
                    <a:moveTo>
                      <a:pt x="204675" y="1071"/>
                    </a:moveTo>
                    <a:cubicBezTo>
                      <a:pt x="234481" y="-6191"/>
                      <a:pt x="272031" y="25435"/>
                      <a:pt x="297143" y="36212"/>
                    </a:cubicBezTo>
                    <a:cubicBezTo>
                      <a:pt x="334459" y="52142"/>
                      <a:pt x="374121" y="65730"/>
                      <a:pt x="407917" y="88689"/>
                    </a:cubicBezTo>
                    <a:cubicBezTo>
                      <a:pt x="415192" y="93843"/>
                      <a:pt x="411907" y="104150"/>
                      <a:pt x="405335" y="105790"/>
                    </a:cubicBezTo>
                    <a:cubicBezTo>
                      <a:pt x="398295" y="117035"/>
                      <a:pt x="379519" y="122189"/>
                      <a:pt x="367785" y="126172"/>
                    </a:cubicBezTo>
                    <a:cubicBezTo>
                      <a:pt x="351122" y="132029"/>
                      <a:pt x="331173" y="139291"/>
                      <a:pt x="313102" y="136948"/>
                    </a:cubicBezTo>
                    <a:cubicBezTo>
                      <a:pt x="271562" y="131092"/>
                      <a:pt x="243164" y="83769"/>
                      <a:pt x="200216" y="93608"/>
                    </a:cubicBezTo>
                    <a:cubicBezTo>
                      <a:pt x="211481" y="122658"/>
                      <a:pt x="255368" y="139760"/>
                      <a:pt x="282123" y="147256"/>
                    </a:cubicBezTo>
                    <a:cubicBezTo>
                      <a:pt x="285174" y="148193"/>
                      <a:pt x="286113" y="150770"/>
                      <a:pt x="285643" y="153347"/>
                    </a:cubicBezTo>
                    <a:cubicBezTo>
                      <a:pt x="288459" y="156627"/>
                      <a:pt x="289398" y="161547"/>
                      <a:pt x="285174" y="165530"/>
                    </a:cubicBezTo>
                    <a:cubicBezTo>
                      <a:pt x="254899" y="193408"/>
                      <a:pt x="213358" y="214961"/>
                      <a:pt x="172757" y="198328"/>
                    </a:cubicBezTo>
                    <a:cubicBezTo>
                      <a:pt x="115493" y="174666"/>
                      <a:pt x="65738" y="134840"/>
                      <a:pt x="8474" y="110242"/>
                    </a:cubicBezTo>
                    <a:cubicBezTo>
                      <a:pt x="728" y="112584"/>
                      <a:pt x="-3261" y="101339"/>
                      <a:pt x="3310" y="97122"/>
                    </a:cubicBezTo>
                    <a:cubicBezTo>
                      <a:pt x="37341" y="75569"/>
                      <a:pt x="76769" y="61982"/>
                      <a:pt x="113146" y="45114"/>
                    </a:cubicBezTo>
                    <a:cubicBezTo>
                      <a:pt x="142482" y="31526"/>
                      <a:pt x="173226" y="8568"/>
                      <a:pt x="204675" y="1071"/>
                    </a:cubicBezTo>
                    <a:close/>
                  </a:path>
                </a:pathLst>
              </a:custGeom>
              <a:solidFill>
                <a:srgbClr val="2651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组合 47">
              <a:extLst>
                <a:ext uri="{FF2B5EF4-FFF2-40B4-BE49-F238E27FC236}">
                  <a16:creationId xmlns:a16="http://schemas.microsoft.com/office/drawing/2014/main" id="{FBDB3F95-9E9F-AE32-1AD6-9F93269470B4}"/>
                </a:ext>
              </a:extLst>
            </p:cNvPr>
            <p:cNvGrpSpPr/>
            <p:nvPr/>
          </p:nvGrpSpPr>
          <p:grpSpPr>
            <a:xfrm>
              <a:off x="6713006" y="5894793"/>
              <a:ext cx="2012729" cy="313663"/>
              <a:chOff x="7007446" y="5894793"/>
              <a:chExt cx="2012729" cy="313663"/>
            </a:xfrm>
          </p:grpSpPr>
          <p:sp>
            <p:nvSpPr>
              <p:cNvPr id="51" name="文本框 50">
                <a:extLst>
                  <a:ext uri="{FF2B5EF4-FFF2-40B4-BE49-F238E27FC236}">
                    <a16:creationId xmlns:a16="http://schemas.microsoft.com/office/drawing/2014/main" id="{D2751A84-D60A-E09F-5AF9-4120D2B89D76}"/>
                  </a:ext>
                </a:extLst>
              </p:cNvPr>
              <p:cNvSpPr txBox="1"/>
              <p:nvPr/>
            </p:nvSpPr>
            <p:spPr>
              <a:xfrm>
                <a:off x="7253195" y="5900679"/>
                <a:ext cx="1766980" cy="307777"/>
              </a:xfrm>
              <a:prstGeom prst="rect">
                <a:avLst/>
              </a:prstGeom>
              <a:noFill/>
            </p:spPr>
            <p:txBody>
              <a:bodyPr wrap="square" rtlCol="0">
                <a:spAutoFit/>
              </a:bodyPr>
              <a:lstStyle>
                <a:defPPr>
                  <a:defRPr lang="zh-CN"/>
                </a:defPPr>
                <a:lvl1pPr>
                  <a:defRPr sz="1000" b="1">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defRPr>
                </a:lvl1pPr>
              </a:lstStyle>
              <a:p>
                <a:r>
                  <a:rPr lang="zh-CN" altLang="en-US" sz="1400" dirty="0">
                    <a:solidFill>
                      <a:schemeClr val="tx1">
                        <a:lumMod val="95000"/>
                        <a:lumOff val="5000"/>
                      </a:schemeClr>
                    </a:solidFill>
                    <a:sym typeface="+mn-lt"/>
                  </a:rPr>
                  <a:t>时间：</a:t>
                </a:r>
                <a:r>
                  <a:rPr lang="en-US" altLang="zh-CN" sz="1400" dirty="0">
                    <a:solidFill>
                      <a:schemeClr val="tx1">
                        <a:lumMod val="95000"/>
                        <a:lumOff val="5000"/>
                      </a:schemeClr>
                    </a:solidFill>
                    <a:sym typeface="+mn-lt"/>
                  </a:rPr>
                  <a:t>2024.12.23</a:t>
                </a:r>
                <a:endParaRPr lang="zh-CN" altLang="en-US" sz="1400" dirty="0">
                  <a:solidFill>
                    <a:schemeClr val="tx1">
                      <a:lumMod val="95000"/>
                      <a:lumOff val="5000"/>
                    </a:schemeClr>
                  </a:solidFill>
                  <a:sym typeface="+mn-lt"/>
                </a:endParaRPr>
              </a:p>
            </p:txBody>
          </p:sp>
          <p:sp>
            <p:nvSpPr>
              <p:cNvPr id="52" name="watch_346578">
                <a:extLst>
                  <a:ext uri="{FF2B5EF4-FFF2-40B4-BE49-F238E27FC236}">
                    <a16:creationId xmlns:a16="http://schemas.microsoft.com/office/drawing/2014/main" id="{28062F8F-BB3B-BDBC-0AFC-DC4DD822E7DF}"/>
                  </a:ext>
                </a:extLst>
              </p:cNvPr>
              <p:cNvSpPr/>
              <p:nvPr/>
            </p:nvSpPr>
            <p:spPr>
              <a:xfrm>
                <a:off x="7007446" y="5894793"/>
                <a:ext cx="223172" cy="307777"/>
              </a:xfrm>
              <a:custGeom>
                <a:avLst/>
                <a:gdLst>
                  <a:gd name="connsiteX0" fmla="*/ 102320 w 439481"/>
                  <a:gd name="connsiteY0" fmla="*/ 517598 h 606087"/>
                  <a:gd name="connsiteX1" fmla="*/ 219811 w 439481"/>
                  <a:gd name="connsiteY1" fmla="*/ 547703 h 606087"/>
                  <a:gd name="connsiteX2" fmla="*/ 337303 w 439481"/>
                  <a:gd name="connsiteY2" fmla="*/ 517598 h 606087"/>
                  <a:gd name="connsiteX3" fmla="*/ 337303 w 439481"/>
                  <a:gd name="connsiteY3" fmla="*/ 606087 h 606087"/>
                  <a:gd name="connsiteX4" fmla="*/ 102320 w 439481"/>
                  <a:gd name="connsiteY4" fmla="*/ 606087 h 606087"/>
                  <a:gd name="connsiteX5" fmla="*/ 207075 w 439481"/>
                  <a:gd name="connsiteY5" fmla="*/ 135040 h 606087"/>
                  <a:gd name="connsiteX6" fmla="*/ 207075 w 439481"/>
                  <a:gd name="connsiteY6" fmla="*/ 308224 h 606087"/>
                  <a:gd name="connsiteX7" fmla="*/ 275651 w 439481"/>
                  <a:gd name="connsiteY7" fmla="*/ 376689 h 606087"/>
                  <a:gd name="connsiteX8" fmla="*/ 293565 w 439481"/>
                  <a:gd name="connsiteY8" fmla="*/ 358900 h 606087"/>
                  <a:gd name="connsiteX9" fmla="*/ 232406 w 439481"/>
                  <a:gd name="connsiteY9" fmla="*/ 297838 h 606087"/>
                  <a:gd name="connsiteX10" fmla="*/ 232406 w 439481"/>
                  <a:gd name="connsiteY10" fmla="*/ 135040 h 606087"/>
                  <a:gd name="connsiteX11" fmla="*/ 219789 w 439481"/>
                  <a:gd name="connsiteY11" fmla="*/ 83691 h 606087"/>
                  <a:gd name="connsiteX12" fmla="*/ 439481 w 439481"/>
                  <a:gd name="connsiteY12" fmla="*/ 303031 h 606087"/>
                  <a:gd name="connsiteX13" fmla="*/ 219789 w 439481"/>
                  <a:gd name="connsiteY13" fmla="*/ 522467 h 606087"/>
                  <a:gd name="connsiteX14" fmla="*/ 0 w 439481"/>
                  <a:gd name="connsiteY14" fmla="*/ 303031 h 606087"/>
                  <a:gd name="connsiteX15" fmla="*/ 219789 w 439481"/>
                  <a:gd name="connsiteY15" fmla="*/ 83691 h 606087"/>
                  <a:gd name="connsiteX16" fmla="*/ 102320 w 439481"/>
                  <a:gd name="connsiteY16" fmla="*/ 0 h 606087"/>
                  <a:gd name="connsiteX17" fmla="*/ 337303 w 439481"/>
                  <a:gd name="connsiteY17" fmla="*/ 0 h 606087"/>
                  <a:gd name="connsiteX18" fmla="*/ 337303 w 439481"/>
                  <a:gd name="connsiteY18" fmla="*/ 88489 h 606087"/>
                  <a:gd name="connsiteX19" fmla="*/ 219811 w 439481"/>
                  <a:gd name="connsiteY19" fmla="*/ 58384 h 606087"/>
                  <a:gd name="connsiteX20" fmla="*/ 102320 w 439481"/>
                  <a:gd name="connsiteY20" fmla="*/ 88489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39481" h="606087">
                    <a:moveTo>
                      <a:pt x="102320" y="517598"/>
                    </a:moveTo>
                    <a:cubicBezTo>
                      <a:pt x="137182" y="536739"/>
                      <a:pt x="177245" y="547703"/>
                      <a:pt x="219811" y="547703"/>
                    </a:cubicBezTo>
                    <a:cubicBezTo>
                      <a:pt x="262378" y="547703"/>
                      <a:pt x="302344" y="536739"/>
                      <a:pt x="337303" y="517598"/>
                    </a:cubicBezTo>
                    <a:lnTo>
                      <a:pt x="337303" y="606087"/>
                    </a:lnTo>
                    <a:lnTo>
                      <a:pt x="102320" y="606087"/>
                    </a:lnTo>
                    <a:close/>
                    <a:moveTo>
                      <a:pt x="207075" y="135040"/>
                    </a:moveTo>
                    <a:lnTo>
                      <a:pt x="207075" y="308224"/>
                    </a:lnTo>
                    <a:lnTo>
                      <a:pt x="275651" y="376689"/>
                    </a:lnTo>
                    <a:lnTo>
                      <a:pt x="293565" y="358900"/>
                    </a:lnTo>
                    <a:lnTo>
                      <a:pt x="232406" y="297838"/>
                    </a:lnTo>
                    <a:lnTo>
                      <a:pt x="232406" y="135040"/>
                    </a:lnTo>
                    <a:close/>
                    <a:moveTo>
                      <a:pt x="219789" y="83691"/>
                    </a:moveTo>
                    <a:cubicBezTo>
                      <a:pt x="341144" y="83691"/>
                      <a:pt x="439481" y="181870"/>
                      <a:pt x="439481" y="303031"/>
                    </a:cubicBezTo>
                    <a:cubicBezTo>
                      <a:pt x="439481" y="424192"/>
                      <a:pt x="341144" y="522467"/>
                      <a:pt x="219789" y="522467"/>
                    </a:cubicBezTo>
                    <a:cubicBezTo>
                      <a:pt x="98433" y="522467"/>
                      <a:pt x="0" y="424192"/>
                      <a:pt x="0" y="303031"/>
                    </a:cubicBezTo>
                    <a:cubicBezTo>
                      <a:pt x="0" y="181870"/>
                      <a:pt x="98433" y="83691"/>
                      <a:pt x="219789" y="83691"/>
                    </a:cubicBezTo>
                    <a:close/>
                    <a:moveTo>
                      <a:pt x="102320" y="0"/>
                    </a:moveTo>
                    <a:lnTo>
                      <a:pt x="337303" y="0"/>
                    </a:lnTo>
                    <a:lnTo>
                      <a:pt x="337303" y="88489"/>
                    </a:lnTo>
                    <a:cubicBezTo>
                      <a:pt x="302344" y="69348"/>
                      <a:pt x="262378" y="58384"/>
                      <a:pt x="219811" y="58384"/>
                    </a:cubicBezTo>
                    <a:cubicBezTo>
                      <a:pt x="177245" y="58384"/>
                      <a:pt x="137182" y="69348"/>
                      <a:pt x="102320" y="88489"/>
                    </a:cubicBezTo>
                    <a:close/>
                  </a:path>
                </a:pathLst>
              </a:custGeom>
              <a:solidFill>
                <a:srgbClr val="2651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8884683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a:extLst>
              <a:ext uri="{FF2B5EF4-FFF2-40B4-BE49-F238E27FC236}">
                <a16:creationId xmlns:a16="http://schemas.microsoft.com/office/drawing/2014/main" id="{0B81E576-DD46-1EE7-A0F3-5C3D58E94DF6}"/>
              </a:ext>
            </a:extLst>
          </p:cNvPr>
          <p:cNvSpPr txBox="1"/>
          <p:nvPr/>
        </p:nvSpPr>
        <p:spPr>
          <a:xfrm>
            <a:off x="5279013" y="268915"/>
            <a:ext cx="1632178" cy="338554"/>
          </a:xfrm>
          <a:prstGeom prst="rect">
            <a:avLst/>
          </a:prstGeom>
          <a:noFill/>
        </p:spPr>
        <p:txBody>
          <a:bodyPr wrap="none" rtlCol="0">
            <a:spAutoFit/>
          </a:bodyPr>
          <a:lstStyle/>
          <a:p>
            <a:pPr algn="ctr"/>
            <a:r>
              <a:rPr lang="zh-CN" altLang="en-US" sz="1600" b="1" dirty="0">
                <a:solidFill>
                  <a:srgbClr val="2651A7"/>
                </a:solidFill>
              </a:rPr>
              <a:t>研究背景与意义</a:t>
            </a:r>
          </a:p>
        </p:txBody>
      </p:sp>
      <p:sp>
        <p:nvSpPr>
          <p:cNvPr id="6" name="文本框 5">
            <a:extLst>
              <a:ext uri="{FF2B5EF4-FFF2-40B4-BE49-F238E27FC236}">
                <a16:creationId xmlns:a16="http://schemas.microsoft.com/office/drawing/2014/main" id="{E4C8F48D-7F29-A9F6-C8F0-3ABB4ABFDF30}"/>
              </a:ext>
            </a:extLst>
          </p:cNvPr>
          <p:cNvSpPr txBox="1"/>
          <p:nvPr/>
        </p:nvSpPr>
        <p:spPr>
          <a:xfrm>
            <a:off x="1385340" y="1731546"/>
            <a:ext cx="9594955" cy="3367397"/>
          </a:xfrm>
          <a:prstGeom prst="rect">
            <a:avLst/>
          </a:prstGeom>
          <a:noFill/>
        </p:spPr>
        <p:txBody>
          <a:bodyPr wrap="square">
            <a:spAutoFit/>
          </a:bodyPr>
          <a:lstStyle/>
          <a:p>
            <a:pPr>
              <a:lnSpc>
                <a:spcPct val="150000"/>
              </a:lnSpc>
            </a:pPr>
            <a:r>
              <a:rPr lang="en-US" altLang="zh-CN" dirty="0">
                <a:latin typeface="微软雅黑" panose="020B0503020204020204" charset="-122"/>
                <a:ea typeface="微软雅黑" panose="020B0503020204020204" charset="-122"/>
                <a:cs typeface="微软雅黑" panose="020B0503020204020204" charset="-122"/>
                <a:sym typeface="Wingdings 2" panose="05020102010507070707" charset="0"/>
              </a:rPr>
              <a:t>1.</a:t>
            </a:r>
            <a:r>
              <a:rPr lang="zh-CN" altLang="en-US" dirty="0">
                <a:latin typeface="微软雅黑" panose="020B0503020204020204" charset="-122"/>
                <a:ea typeface="微软雅黑" panose="020B0503020204020204" charset="-122"/>
                <a:cs typeface="微软雅黑" panose="020B0503020204020204" charset="-122"/>
                <a:sym typeface="Wingdings 2" panose="05020102010507070707" charset="0"/>
              </a:rPr>
              <a:t>感知的重要性：</a:t>
            </a:r>
            <a:endParaRPr lang="en-US" altLang="zh-CN" dirty="0">
              <a:latin typeface="微软雅黑" panose="020B0503020204020204" charset="-122"/>
              <a:ea typeface="微软雅黑" panose="020B0503020204020204" charset="-122"/>
              <a:cs typeface="微软雅黑" panose="020B0503020204020204" charset="-122"/>
              <a:sym typeface="Wingdings 2" panose="05020102010507070707" charset="0"/>
            </a:endParaRPr>
          </a:p>
          <a:p>
            <a:pPr>
              <a:lnSpc>
                <a:spcPct val="150000"/>
              </a:lnSpc>
            </a:pPr>
            <a:r>
              <a:rPr lang="en-US" altLang="zh-CN" dirty="0">
                <a:latin typeface="微软雅黑" panose="020B0503020204020204" charset="-122"/>
                <a:ea typeface="微软雅黑" panose="020B0503020204020204" charset="-122"/>
                <a:cs typeface="微软雅黑" panose="020B0503020204020204" charset="-122"/>
                <a:sym typeface="Wingdings 2" panose="05020102010507070707" charset="0"/>
              </a:rPr>
              <a:t>	</a:t>
            </a:r>
            <a:r>
              <a:rPr lang="zh-CN" altLang="en-US" b="1" dirty="0">
                <a:latin typeface="微软雅黑" panose="020B0503020204020204" charset="-122"/>
                <a:ea typeface="微软雅黑" panose="020B0503020204020204" charset="-122"/>
                <a:cs typeface="微软雅黑" panose="020B0503020204020204" charset="-122"/>
                <a:sym typeface="Wingdings 2" panose="05020102010507070707" charset="0"/>
              </a:rPr>
              <a:t>环境</a:t>
            </a:r>
            <a:r>
              <a:rPr lang="zh-CN" altLang="en-US" dirty="0">
                <a:latin typeface="微软雅黑" panose="020B0503020204020204" charset="-122"/>
                <a:ea typeface="微软雅黑" panose="020B0503020204020204" charset="-122"/>
                <a:cs typeface="微软雅黑" panose="020B0503020204020204" charset="-122"/>
                <a:sym typeface="Wingdings 2" panose="05020102010507070707" charset="0"/>
              </a:rPr>
              <a:t>（障碍物检测，交通信号等）</a:t>
            </a:r>
            <a:endParaRPr lang="en-US" altLang="zh-CN" dirty="0">
              <a:latin typeface="微软雅黑" panose="020B0503020204020204" charset="-122"/>
              <a:ea typeface="微软雅黑" panose="020B0503020204020204" charset="-122"/>
              <a:cs typeface="微软雅黑" panose="020B0503020204020204" charset="-122"/>
              <a:sym typeface="Wingdings 2" panose="05020102010507070707" charset="0"/>
            </a:endParaRPr>
          </a:p>
          <a:p>
            <a:pPr>
              <a:lnSpc>
                <a:spcPct val="150000"/>
              </a:lnSpc>
            </a:pPr>
            <a:r>
              <a:rPr lang="en-US" altLang="zh-CN" dirty="0">
                <a:latin typeface="微软雅黑" panose="020B0503020204020204" charset="-122"/>
                <a:ea typeface="微软雅黑" panose="020B0503020204020204" charset="-122"/>
                <a:cs typeface="微软雅黑" panose="020B0503020204020204" charset="-122"/>
                <a:sym typeface="Wingdings 2" panose="05020102010507070707" charset="0"/>
              </a:rPr>
              <a:t>	</a:t>
            </a:r>
            <a:r>
              <a:rPr lang="zh-CN" altLang="en-US" b="1" dirty="0">
                <a:latin typeface="微软雅黑" panose="020B0503020204020204" charset="-122"/>
                <a:ea typeface="微软雅黑" panose="020B0503020204020204" charset="-122"/>
                <a:cs typeface="微软雅黑" panose="020B0503020204020204" charset="-122"/>
                <a:sym typeface="Wingdings 2" panose="05020102010507070707" charset="0"/>
              </a:rPr>
              <a:t>感知任务</a:t>
            </a:r>
            <a:r>
              <a:rPr lang="zh-CN" altLang="en-US" dirty="0">
                <a:latin typeface="微软雅黑" panose="020B0503020204020204" charset="-122"/>
                <a:ea typeface="微软雅黑" panose="020B0503020204020204" charset="-122"/>
                <a:cs typeface="微软雅黑" panose="020B0503020204020204" charset="-122"/>
                <a:sym typeface="Wingdings 2" panose="05020102010507070707" charset="0"/>
              </a:rPr>
              <a:t>（</a:t>
            </a:r>
            <a:r>
              <a:rPr lang="en-US" altLang="zh-CN" dirty="0">
                <a:latin typeface="微软雅黑" panose="020B0503020204020204" charset="-122"/>
                <a:ea typeface="微软雅黑" panose="020B0503020204020204" charset="-122"/>
                <a:cs typeface="微软雅黑" panose="020B0503020204020204" charset="-122"/>
                <a:sym typeface="Wingdings 2" panose="05020102010507070707" charset="0"/>
              </a:rPr>
              <a:t>2D/3D</a:t>
            </a:r>
            <a:r>
              <a:rPr lang="zh-CN" altLang="en-US" dirty="0">
                <a:latin typeface="微软雅黑" panose="020B0503020204020204" charset="-122"/>
                <a:ea typeface="微软雅黑" panose="020B0503020204020204" charset="-122"/>
                <a:cs typeface="微软雅黑" panose="020B0503020204020204" charset="-122"/>
                <a:sym typeface="Wingdings 2" panose="05020102010507070707" charset="0"/>
              </a:rPr>
              <a:t>目标检测，语义分割，深度补全，预测）</a:t>
            </a:r>
            <a:endParaRPr lang="en-US" altLang="zh-CN" dirty="0">
              <a:latin typeface="微软雅黑" panose="020B0503020204020204" charset="-122"/>
              <a:ea typeface="微软雅黑" panose="020B0503020204020204" charset="-122"/>
              <a:cs typeface="微软雅黑" panose="020B0503020204020204" charset="-122"/>
              <a:sym typeface="Wingdings 2" panose="05020102010507070707" charset="0"/>
            </a:endParaRPr>
          </a:p>
          <a:p>
            <a:pPr>
              <a:lnSpc>
                <a:spcPct val="150000"/>
              </a:lnSpc>
            </a:pPr>
            <a:r>
              <a:rPr lang="en-US" altLang="zh-CN" dirty="0">
                <a:latin typeface="微软雅黑" panose="020B0503020204020204" charset="-122"/>
                <a:ea typeface="微软雅黑" panose="020B0503020204020204" charset="-122"/>
                <a:cs typeface="微软雅黑" panose="020B0503020204020204" charset="-122"/>
                <a:sym typeface="Wingdings 2" panose="05020102010507070707" charset="0"/>
              </a:rPr>
              <a:t>2.</a:t>
            </a:r>
            <a:r>
              <a:rPr lang="zh-CN" altLang="en-US" dirty="0">
                <a:latin typeface="微软雅黑" panose="020B0503020204020204" charset="-122"/>
                <a:ea typeface="微软雅黑" panose="020B0503020204020204" charset="-122"/>
                <a:cs typeface="微软雅黑" panose="020B0503020204020204" charset="-122"/>
                <a:sym typeface="Wingdings 2" panose="05020102010507070707" charset="0"/>
              </a:rPr>
              <a:t>单模态数据的局限性</a:t>
            </a:r>
            <a:endParaRPr lang="en-US" altLang="zh-CN" dirty="0">
              <a:latin typeface="微软雅黑" panose="020B0503020204020204" charset="-122"/>
              <a:ea typeface="微软雅黑" panose="020B0503020204020204" charset="-122"/>
              <a:cs typeface="微软雅黑" panose="020B0503020204020204" charset="-122"/>
              <a:sym typeface="Wingdings 2" panose="05020102010507070707" charset="0"/>
            </a:endParaRPr>
          </a:p>
          <a:p>
            <a:pPr>
              <a:lnSpc>
                <a:spcPct val="150000"/>
              </a:lnSpc>
            </a:pPr>
            <a:r>
              <a:rPr lang="en-US" altLang="zh-CN" dirty="0">
                <a:latin typeface="微软雅黑" panose="020B0503020204020204" charset="-122"/>
                <a:ea typeface="微软雅黑" panose="020B0503020204020204" charset="-122"/>
                <a:cs typeface="微软雅黑" panose="020B0503020204020204" charset="-122"/>
                <a:sym typeface="Wingdings 2" panose="05020102010507070707" charset="0"/>
              </a:rPr>
              <a:t>	</a:t>
            </a:r>
            <a:r>
              <a:rPr lang="zh-CN" altLang="en-US" b="1" dirty="0">
                <a:latin typeface="微软雅黑" panose="020B0503020204020204" charset="-122"/>
                <a:ea typeface="微软雅黑" panose="020B0503020204020204" charset="-122"/>
                <a:cs typeface="微软雅黑" panose="020B0503020204020204" charset="-122"/>
                <a:sym typeface="Wingdings 2" panose="05020102010507070707" charset="0"/>
              </a:rPr>
              <a:t>相机</a:t>
            </a:r>
            <a:r>
              <a:rPr lang="zh-CN" altLang="en-US" dirty="0">
                <a:latin typeface="微软雅黑" panose="020B0503020204020204" charset="-122"/>
                <a:ea typeface="微软雅黑" panose="020B0503020204020204" charset="-122"/>
                <a:cs typeface="微软雅黑" panose="020B0503020204020204" charset="-122"/>
                <a:sym typeface="Wingdings 2" panose="05020102010507070707" charset="0"/>
              </a:rPr>
              <a:t>数据易被遮挡</a:t>
            </a:r>
            <a:endParaRPr lang="en-US" altLang="zh-CN" dirty="0">
              <a:latin typeface="微软雅黑" panose="020B0503020204020204" charset="-122"/>
              <a:ea typeface="微软雅黑" panose="020B0503020204020204" charset="-122"/>
              <a:cs typeface="微软雅黑" panose="020B0503020204020204" charset="-122"/>
              <a:sym typeface="Wingdings 2" panose="05020102010507070707" charset="0"/>
            </a:endParaRPr>
          </a:p>
          <a:p>
            <a:pPr>
              <a:lnSpc>
                <a:spcPct val="150000"/>
              </a:lnSpc>
            </a:pPr>
            <a:r>
              <a:rPr lang="en-US" altLang="zh-CN" dirty="0">
                <a:latin typeface="微软雅黑" panose="020B0503020204020204" charset="-122"/>
                <a:ea typeface="微软雅黑" panose="020B0503020204020204" charset="-122"/>
                <a:cs typeface="微软雅黑" panose="020B0503020204020204" charset="-122"/>
                <a:sym typeface="Wingdings 2" panose="05020102010507070707" charset="0"/>
              </a:rPr>
              <a:t>	</a:t>
            </a:r>
            <a:r>
              <a:rPr lang="zh-CN" altLang="en-US" b="1" dirty="0">
                <a:latin typeface="微软雅黑" panose="020B0503020204020204" charset="-122"/>
                <a:ea typeface="微软雅黑" panose="020B0503020204020204" charset="-122"/>
                <a:cs typeface="微软雅黑" panose="020B0503020204020204" charset="-122"/>
                <a:sym typeface="Wingdings 2" panose="05020102010507070707" charset="0"/>
              </a:rPr>
              <a:t>雷达</a:t>
            </a:r>
            <a:r>
              <a:rPr lang="zh-CN" altLang="en-US" dirty="0">
                <a:latin typeface="微软雅黑" panose="020B0503020204020204" charset="-122"/>
                <a:ea typeface="微软雅黑" panose="020B0503020204020204" charset="-122"/>
                <a:cs typeface="微软雅黑" panose="020B0503020204020204" charset="-122"/>
                <a:sym typeface="Wingdings 2" panose="05020102010507070707" charset="0"/>
              </a:rPr>
              <a:t>数据分布不均</a:t>
            </a:r>
            <a:endParaRPr lang="en-US" altLang="zh-CN" dirty="0">
              <a:latin typeface="微软雅黑" panose="020B0503020204020204" charset="-122"/>
              <a:ea typeface="微软雅黑" panose="020B0503020204020204" charset="-122"/>
              <a:cs typeface="微软雅黑" panose="020B0503020204020204" charset="-122"/>
              <a:sym typeface="Wingdings 2" panose="05020102010507070707" charset="0"/>
            </a:endParaRPr>
          </a:p>
          <a:p>
            <a:pPr>
              <a:lnSpc>
                <a:spcPct val="150000"/>
              </a:lnSpc>
            </a:pPr>
            <a:r>
              <a:rPr lang="en-US" altLang="zh-CN" dirty="0">
                <a:latin typeface="微软雅黑" panose="020B0503020204020204" charset="-122"/>
                <a:ea typeface="微软雅黑" panose="020B0503020204020204" charset="-122"/>
                <a:cs typeface="微软雅黑" panose="020B0503020204020204" charset="-122"/>
                <a:sym typeface="Wingdings 2" panose="05020102010507070707" charset="0"/>
              </a:rPr>
              <a:t>3.</a:t>
            </a:r>
            <a:r>
              <a:rPr lang="zh-CN" altLang="en-US" dirty="0">
                <a:latin typeface="微软雅黑" panose="020B0503020204020204" charset="-122"/>
                <a:ea typeface="微软雅黑" panose="020B0503020204020204" charset="-122"/>
                <a:cs typeface="微软雅黑" panose="020B0503020204020204" charset="-122"/>
                <a:sym typeface="Wingdings 2" panose="05020102010507070707" charset="0"/>
              </a:rPr>
              <a:t>多模态融合的优势</a:t>
            </a:r>
            <a:endParaRPr lang="en-US" altLang="zh-CN" dirty="0">
              <a:latin typeface="微软雅黑" panose="020B0503020204020204" charset="-122"/>
              <a:ea typeface="微软雅黑" panose="020B0503020204020204" charset="-122"/>
              <a:cs typeface="微软雅黑" panose="020B0503020204020204" charset="-122"/>
              <a:sym typeface="Wingdings 2" panose="05020102010507070707" charset="0"/>
            </a:endParaRPr>
          </a:p>
          <a:p>
            <a:pPr>
              <a:lnSpc>
                <a:spcPct val="150000"/>
              </a:lnSpc>
            </a:pPr>
            <a:r>
              <a:rPr lang="en-US" altLang="zh-CN" dirty="0">
                <a:latin typeface="微软雅黑" panose="020B0503020204020204" charset="-122"/>
                <a:ea typeface="微软雅黑" panose="020B0503020204020204" charset="-122"/>
                <a:cs typeface="微软雅黑" panose="020B0503020204020204" charset="-122"/>
                <a:sym typeface="Wingdings 2" panose="05020102010507070707" charset="0"/>
              </a:rPr>
              <a:t>	</a:t>
            </a:r>
            <a:r>
              <a:rPr lang="zh-CN" altLang="en-US" b="1" dirty="0">
                <a:latin typeface="微软雅黑" panose="020B0503020204020204" charset="-122"/>
                <a:ea typeface="微软雅黑" panose="020B0503020204020204" charset="-122"/>
                <a:cs typeface="微软雅黑" panose="020B0503020204020204" charset="-122"/>
                <a:sym typeface="Wingdings 2" panose="05020102010507070707" charset="0"/>
              </a:rPr>
              <a:t>融合</a:t>
            </a:r>
            <a:r>
              <a:rPr lang="zh-CN" altLang="en-US" dirty="0">
                <a:latin typeface="微软雅黑" panose="020B0503020204020204" charset="-122"/>
                <a:ea typeface="微软雅黑" panose="020B0503020204020204" charset="-122"/>
                <a:cs typeface="微软雅黑" panose="020B0503020204020204" charset="-122"/>
                <a:sym typeface="Wingdings 2" panose="05020102010507070707" charset="0"/>
              </a:rPr>
              <a:t>多模态在不同方面的优势，提升系统的感知性能。</a:t>
            </a:r>
            <a:endParaRPr lang="en-US" altLang="zh-CN" dirty="0">
              <a:latin typeface="微软雅黑" panose="020B0503020204020204" charset="-122"/>
              <a:ea typeface="微软雅黑" panose="020B0503020204020204" charset="-122"/>
              <a:cs typeface="微软雅黑" panose="020B0503020204020204" charset="-122"/>
              <a:sym typeface="Wingdings 2" panose="05020102010507070707" charset="0"/>
            </a:endParaRPr>
          </a:p>
        </p:txBody>
      </p:sp>
    </p:spTree>
    <p:extLst>
      <p:ext uri="{BB962C8B-B14F-4D97-AF65-F5344CB8AC3E}">
        <p14:creationId xmlns:p14="http://schemas.microsoft.com/office/powerpoint/2010/main" val="29110522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4CCAF9-4C81-2B08-BB8F-17827249BBB9}"/>
            </a:ext>
          </a:extLst>
        </p:cNvPr>
        <p:cNvGrpSpPr/>
        <p:nvPr/>
      </p:nvGrpSpPr>
      <p:grpSpPr>
        <a:xfrm>
          <a:off x="0" y="0"/>
          <a:ext cx="0" cy="0"/>
          <a:chOff x="0" y="0"/>
          <a:chExt cx="0" cy="0"/>
        </a:xfrm>
      </p:grpSpPr>
      <p:sp>
        <p:nvSpPr>
          <p:cNvPr id="49" name="文本框 48">
            <a:extLst>
              <a:ext uri="{FF2B5EF4-FFF2-40B4-BE49-F238E27FC236}">
                <a16:creationId xmlns:a16="http://schemas.microsoft.com/office/drawing/2014/main" id="{ABB978CE-F9DC-12E5-7B51-9084CC0D4221}"/>
              </a:ext>
            </a:extLst>
          </p:cNvPr>
          <p:cNvSpPr txBox="1"/>
          <p:nvPr/>
        </p:nvSpPr>
        <p:spPr>
          <a:xfrm>
            <a:off x="5387218" y="268915"/>
            <a:ext cx="1415772" cy="338554"/>
          </a:xfrm>
          <a:prstGeom prst="rect">
            <a:avLst/>
          </a:prstGeom>
          <a:noFill/>
        </p:spPr>
        <p:txBody>
          <a:bodyPr wrap="none" rtlCol="0">
            <a:spAutoFit/>
          </a:bodyPr>
          <a:lstStyle/>
          <a:p>
            <a:pPr algn="ctr"/>
            <a:r>
              <a:rPr lang="zh-CN" altLang="en-US" sz="1600" b="1" dirty="0">
                <a:solidFill>
                  <a:srgbClr val="2651A7"/>
                </a:solidFill>
              </a:rPr>
              <a:t>研究方法概述</a:t>
            </a:r>
          </a:p>
        </p:txBody>
      </p:sp>
      <p:sp>
        <p:nvSpPr>
          <p:cNvPr id="13" name="文本框 12">
            <a:extLst>
              <a:ext uri="{FF2B5EF4-FFF2-40B4-BE49-F238E27FC236}">
                <a16:creationId xmlns:a16="http://schemas.microsoft.com/office/drawing/2014/main" id="{D2BAFD3F-E943-01C7-0787-30502A03F90E}"/>
              </a:ext>
            </a:extLst>
          </p:cNvPr>
          <p:cNvSpPr txBox="1"/>
          <p:nvPr/>
        </p:nvSpPr>
        <p:spPr>
          <a:xfrm>
            <a:off x="1299739" y="1654059"/>
            <a:ext cx="10223117" cy="3373359"/>
          </a:xfrm>
          <a:prstGeom prst="rect">
            <a:avLst/>
          </a:prstGeom>
          <a:noFill/>
        </p:spPr>
        <p:txBody>
          <a:bodyPr wrap="square">
            <a:spAutoFit/>
          </a:bodyPr>
          <a:lstStyle/>
          <a:p>
            <a:pPr algn="l">
              <a:lnSpc>
                <a:spcPct val="150000"/>
              </a:lnSpc>
            </a:pPr>
            <a:r>
              <a:rPr lang="en-US" altLang="zh-CN" b="0" i="0" dirty="0">
                <a:effectLst/>
                <a:latin typeface="-apple-system"/>
              </a:rPr>
              <a:t>1.</a:t>
            </a:r>
            <a:r>
              <a:rPr lang="zh-CN" altLang="en-US" b="0" i="0" dirty="0">
                <a:effectLst/>
                <a:latin typeface="-apple-system"/>
              </a:rPr>
              <a:t>创新的多模态融合方法分类</a:t>
            </a:r>
            <a:endParaRPr lang="en-US" altLang="zh-CN" b="0" i="0" dirty="0">
              <a:effectLst/>
              <a:latin typeface="-apple-system"/>
            </a:endParaRPr>
          </a:p>
          <a:p>
            <a:pPr algn="l">
              <a:lnSpc>
                <a:spcPct val="150000"/>
              </a:lnSpc>
            </a:pPr>
            <a:r>
              <a:rPr lang="en-US" altLang="zh-CN" b="0" i="0" dirty="0">
                <a:effectLst/>
                <a:latin typeface="-apple-system"/>
              </a:rPr>
              <a:t>	</a:t>
            </a:r>
            <a:r>
              <a:rPr lang="zh-CN" altLang="en-US" b="0" i="0" dirty="0">
                <a:effectLst/>
                <a:latin typeface="-apple-system"/>
              </a:rPr>
              <a:t>传统：数据级融合、特征级融合和对象级融合分类，本文：</a:t>
            </a:r>
            <a:r>
              <a:rPr lang="zh-CN" altLang="en-US" b="1" i="0" dirty="0">
                <a:effectLst/>
                <a:latin typeface="-apple-system"/>
              </a:rPr>
              <a:t>强融合</a:t>
            </a:r>
            <a:r>
              <a:rPr lang="zh-CN" altLang="en-US" b="0" i="0" dirty="0">
                <a:effectLst/>
                <a:latin typeface="-apple-system"/>
              </a:rPr>
              <a:t>和</a:t>
            </a:r>
            <a:r>
              <a:rPr lang="zh-CN" altLang="en-US" b="1" i="0" dirty="0">
                <a:effectLst/>
                <a:latin typeface="-apple-system"/>
              </a:rPr>
              <a:t>弱融合</a:t>
            </a:r>
            <a:r>
              <a:rPr lang="zh-CN" altLang="en-US" b="0" i="0" dirty="0">
                <a:effectLst/>
                <a:latin typeface="-apple-system"/>
              </a:rPr>
              <a:t>的分类方法</a:t>
            </a:r>
            <a:endParaRPr lang="en-US" altLang="zh-CN" b="0" i="0" dirty="0">
              <a:effectLst/>
              <a:latin typeface="-apple-system"/>
            </a:endParaRPr>
          </a:p>
          <a:p>
            <a:pPr algn="l">
              <a:lnSpc>
                <a:spcPct val="150000"/>
              </a:lnSpc>
            </a:pPr>
            <a:r>
              <a:rPr lang="en-US" altLang="zh-CN" dirty="0">
                <a:latin typeface="-apple-system"/>
              </a:rPr>
              <a:t>2.</a:t>
            </a:r>
            <a:r>
              <a:rPr lang="zh-CN" altLang="en-US" dirty="0">
                <a:latin typeface="-apple-system"/>
              </a:rPr>
              <a:t>强融合</a:t>
            </a:r>
            <a:endParaRPr lang="en-US" altLang="zh-CN" dirty="0">
              <a:latin typeface="-apple-system"/>
            </a:endParaRPr>
          </a:p>
          <a:p>
            <a:pPr algn="l">
              <a:lnSpc>
                <a:spcPct val="150000"/>
              </a:lnSpc>
            </a:pPr>
            <a:r>
              <a:rPr lang="en-US" altLang="zh-CN" b="0" i="0" dirty="0">
                <a:solidFill>
                  <a:srgbClr val="060607"/>
                </a:solidFill>
                <a:effectLst/>
                <a:latin typeface="-apple-system"/>
              </a:rPr>
              <a:t>	</a:t>
            </a:r>
            <a:r>
              <a:rPr lang="zh-CN" altLang="en-US" b="0" i="0" dirty="0">
                <a:solidFill>
                  <a:srgbClr val="060607"/>
                </a:solidFill>
                <a:effectLst/>
                <a:latin typeface="-apple-system"/>
              </a:rPr>
              <a:t>早期融合、深度融合、晚期融合和非对称融合</a:t>
            </a:r>
            <a:endParaRPr lang="en-US" altLang="zh-CN" dirty="0">
              <a:latin typeface="-apple-system"/>
            </a:endParaRPr>
          </a:p>
          <a:p>
            <a:pPr algn="l">
              <a:lnSpc>
                <a:spcPct val="150000"/>
              </a:lnSpc>
            </a:pPr>
            <a:r>
              <a:rPr lang="en-US" altLang="zh-CN" b="0" i="0" dirty="0">
                <a:effectLst/>
                <a:latin typeface="-apple-system"/>
              </a:rPr>
              <a:t>3.</a:t>
            </a:r>
            <a:r>
              <a:rPr lang="zh-CN" altLang="en-US" b="0" i="0" dirty="0">
                <a:effectLst/>
                <a:latin typeface="-apple-system"/>
              </a:rPr>
              <a:t>弱融合</a:t>
            </a:r>
            <a:endParaRPr lang="en-US" altLang="zh-CN" b="0" i="0" dirty="0">
              <a:effectLst/>
              <a:latin typeface="-apple-system"/>
            </a:endParaRPr>
          </a:p>
          <a:p>
            <a:pPr algn="l">
              <a:lnSpc>
                <a:spcPct val="150000"/>
              </a:lnSpc>
            </a:pPr>
            <a:r>
              <a:rPr lang="en-US" altLang="zh-CN" b="0" i="0" dirty="0">
                <a:solidFill>
                  <a:srgbClr val="060607"/>
                </a:solidFill>
                <a:effectLst/>
                <a:latin typeface="-apple-system"/>
              </a:rPr>
              <a:t>	</a:t>
            </a:r>
            <a:r>
              <a:rPr lang="zh-CN" altLang="en-US" b="0" i="0" dirty="0">
                <a:solidFill>
                  <a:srgbClr val="060607"/>
                </a:solidFill>
                <a:effectLst/>
                <a:latin typeface="-apple-system"/>
              </a:rPr>
              <a:t>通过规则方法利用一模态数据作为监督信号指导另一模态数据的交互</a:t>
            </a:r>
            <a:endParaRPr lang="en-US" altLang="zh-CN" b="0" i="0" dirty="0">
              <a:effectLst/>
              <a:latin typeface="-apple-system"/>
            </a:endParaRPr>
          </a:p>
          <a:p>
            <a:pPr algn="l">
              <a:lnSpc>
                <a:spcPct val="150000"/>
              </a:lnSpc>
            </a:pPr>
            <a:r>
              <a:rPr lang="en-US" altLang="zh-CN" dirty="0">
                <a:latin typeface="-apple-system"/>
              </a:rPr>
              <a:t>4.</a:t>
            </a:r>
            <a:r>
              <a:rPr lang="zh-CN" altLang="en-US" dirty="0">
                <a:latin typeface="-apple-system"/>
              </a:rPr>
              <a:t>对雷达和相机数据格式以及表示深入调研</a:t>
            </a:r>
            <a:endParaRPr lang="en-US" altLang="zh-CN" dirty="0">
              <a:latin typeface="-apple-system"/>
            </a:endParaRPr>
          </a:p>
          <a:p>
            <a:pPr algn="l">
              <a:lnSpc>
                <a:spcPct val="150000"/>
              </a:lnSpc>
            </a:pPr>
            <a:r>
              <a:rPr lang="en-US" altLang="zh-CN" b="0" i="0" dirty="0">
                <a:effectLst/>
                <a:latin typeface="-apple-system"/>
              </a:rPr>
              <a:t>	</a:t>
            </a:r>
            <a:r>
              <a:rPr lang="zh-CN" altLang="en-US" b="0" i="0" dirty="0">
                <a:effectLst/>
                <a:latin typeface="-apple-system"/>
              </a:rPr>
              <a:t>雷达点云的多种表示方法（</a:t>
            </a:r>
            <a:r>
              <a:rPr lang="zh-CN" altLang="en-US" b="0" i="0" dirty="0">
                <a:solidFill>
                  <a:srgbClr val="060607"/>
                </a:solidFill>
                <a:effectLst/>
                <a:latin typeface="-apple-system"/>
              </a:rPr>
              <a:t>基于点、基于体素</a:t>
            </a:r>
            <a:r>
              <a:rPr lang="zh-CN" altLang="en-US" dirty="0">
                <a:solidFill>
                  <a:srgbClr val="060607"/>
                </a:solidFill>
                <a:latin typeface="-apple-system"/>
              </a:rPr>
              <a:t>等</a:t>
            </a:r>
            <a:r>
              <a:rPr lang="zh-CN" altLang="en-US" b="0" i="0" dirty="0">
                <a:effectLst/>
                <a:latin typeface="-apple-system"/>
              </a:rPr>
              <a:t>）</a:t>
            </a:r>
          </a:p>
        </p:txBody>
      </p:sp>
    </p:spTree>
    <p:extLst>
      <p:ext uri="{BB962C8B-B14F-4D97-AF65-F5344CB8AC3E}">
        <p14:creationId xmlns:p14="http://schemas.microsoft.com/office/powerpoint/2010/main" val="4636202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88F8E8-F0F0-6BE9-B717-6C1A8B7AC50A}"/>
            </a:ext>
          </a:extLst>
        </p:cNvPr>
        <p:cNvGrpSpPr/>
        <p:nvPr/>
      </p:nvGrpSpPr>
      <p:grpSpPr>
        <a:xfrm>
          <a:off x="0" y="0"/>
          <a:ext cx="0" cy="0"/>
          <a:chOff x="0" y="0"/>
          <a:chExt cx="0" cy="0"/>
        </a:xfrm>
      </p:grpSpPr>
      <p:sp>
        <p:nvSpPr>
          <p:cNvPr id="49" name="文本框 48">
            <a:extLst>
              <a:ext uri="{FF2B5EF4-FFF2-40B4-BE49-F238E27FC236}">
                <a16:creationId xmlns:a16="http://schemas.microsoft.com/office/drawing/2014/main" id="{847A075B-2270-86F8-4250-0839ABAA1BB0}"/>
              </a:ext>
            </a:extLst>
          </p:cNvPr>
          <p:cNvSpPr txBox="1"/>
          <p:nvPr/>
        </p:nvSpPr>
        <p:spPr>
          <a:xfrm>
            <a:off x="5079441" y="268915"/>
            <a:ext cx="2031325" cy="338554"/>
          </a:xfrm>
          <a:prstGeom prst="rect">
            <a:avLst/>
          </a:prstGeom>
          <a:noFill/>
        </p:spPr>
        <p:txBody>
          <a:bodyPr wrap="none" rtlCol="0">
            <a:spAutoFit/>
          </a:bodyPr>
          <a:lstStyle/>
          <a:p>
            <a:pPr algn="ctr"/>
            <a:r>
              <a:rPr lang="zh-CN" altLang="en-US" sz="1600" b="1" dirty="0">
                <a:solidFill>
                  <a:srgbClr val="2651A7"/>
                </a:solidFill>
              </a:rPr>
              <a:t>多模态融合感知任务</a:t>
            </a:r>
          </a:p>
        </p:txBody>
      </p:sp>
      <p:sp>
        <p:nvSpPr>
          <p:cNvPr id="4" name="文本框 3">
            <a:extLst>
              <a:ext uri="{FF2B5EF4-FFF2-40B4-BE49-F238E27FC236}">
                <a16:creationId xmlns:a16="http://schemas.microsoft.com/office/drawing/2014/main" id="{07D23102-5331-477A-AB32-73C54476D4F4}"/>
              </a:ext>
            </a:extLst>
          </p:cNvPr>
          <p:cNvSpPr txBox="1"/>
          <p:nvPr/>
        </p:nvSpPr>
        <p:spPr>
          <a:xfrm>
            <a:off x="1244359" y="4972119"/>
            <a:ext cx="10223117" cy="1340752"/>
          </a:xfrm>
          <a:prstGeom prst="rect">
            <a:avLst/>
          </a:prstGeom>
          <a:noFill/>
        </p:spPr>
        <p:txBody>
          <a:bodyPr wrap="square">
            <a:spAutoFit/>
          </a:bodyPr>
          <a:lstStyle/>
          <a:p>
            <a:pPr algn="l">
              <a:lnSpc>
                <a:spcPct val="150000"/>
              </a:lnSpc>
            </a:pPr>
            <a:r>
              <a:rPr lang="zh-CN" altLang="en-US" sz="2000" b="1" i="0" dirty="0">
                <a:effectLst/>
                <a:latin typeface="-apple-system"/>
              </a:rPr>
              <a:t>语义分割</a:t>
            </a:r>
            <a:r>
              <a:rPr lang="en-US" altLang="zh-CN" sz="1400" b="1" i="0" dirty="0">
                <a:solidFill>
                  <a:srgbClr val="060607"/>
                </a:solidFill>
                <a:effectLst/>
                <a:latin typeface="-apple-system"/>
              </a:rPr>
              <a:t>	</a:t>
            </a:r>
          </a:p>
          <a:p>
            <a:pPr algn="l">
              <a:lnSpc>
                <a:spcPct val="150000"/>
              </a:lnSpc>
            </a:pPr>
            <a:r>
              <a:rPr lang="en-US" altLang="zh-CN" sz="1400" dirty="0">
                <a:solidFill>
                  <a:srgbClr val="060607"/>
                </a:solidFill>
                <a:latin typeface="-apple-system"/>
              </a:rPr>
              <a:t>	</a:t>
            </a:r>
            <a:r>
              <a:rPr lang="en-US" altLang="zh-CN" b="0" i="0" dirty="0">
                <a:solidFill>
                  <a:srgbClr val="060607"/>
                </a:solidFill>
                <a:effectLst/>
                <a:latin typeface="-apple-system"/>
              </a:rPr>
              <a:t>D</a:t>
            </a:r>
            <a:r>
              <a:rPr lang="en-US" altLang="zh-CN" sz="1400" b="0" i="0" dirty="0">
                <a:solidFill>
                  <a:srgbClr val="060607"/>
                </a:solidFill>
                <a:effectLst/>
                <a:latin typeface="-apple-system"/>
              </a:rPr>
              <a:t>I</a:t>
            </a:r>
            <a:r>
              <a:rPr lang="en-US" altLang="zh-CN" b="0" i="0" dirty="0">
                <a:solidFill>
                  <a:srgbClr val="060607"/>
                </a:solidFill>
                <a:effectLst/>
                <a:latin typeface="-apple-system"/>
              </a:rPr>
              <a:t> = {d1, d2, ..., </a:t>
            </a:r>
            <a:r>
              <a:rPr lang="en-US" altLang="zh-CN" b="0" i="0" dirty="0" err="1">
                <a:solidFill>
                  <a:srgbClr val="060607"/>
                </a:solidFill>
                <a:effectLst/>
                <a:latin typeface="-apple-system"/>
              </a:rPr>
              <a:t>dn</a:t>
            </a:r>
            <a:r>
              <a:rPr lang="en-US" altLang="zh-CN" b="0" i="0" dirty="0">
                <a:solidFill>
                  <a:srgbClr val="060607"/>
                </a:solidFill>
                <a:effectLst/>
                <a:latin typeface="-apple-system"/>
              </a:rPr>
              <a:t>}</a:t>
            </a:r>
          </a:p>
          <a:p>
            <a:pPr algn="l">
              <a:lnSpc>
                <a:spcPct val="150000"/>
              </a:lnSpc>
            </a:pPr>
            <a:r>
              <a:rPr lang="en-US" altLang="zh-CN" b="0" i="0" dirty="0">
                <a:solidFill>
                  <a:srgbClr val="060607"/>
                </a:solidFill>
                <a:effectLst/>
                <a:latin typeface="-apple-system"/>
              </a:rPr>
              <a:t>	</a:t>
            </a:r>
            <a:r>
              <a:rPr lang="es-ES" altLang="zh-CN" b="0" i="0" dirty="0">
                <a:solidFill>
                  <a:srgbClr val="060607"/>
                </a:solidFill>
                <a:effectLst/>
                <a:latin typeface="-apple-system"/>
              </a:rPr>
              <a:t>Y = {y1, y2, y3, ..., yk}</a:t>
            </a:r>
            <a:endParaRPr lang="zh-CN" altLang="en-US" sz="2800" b="0" i="0" dirty="0">
              <a:effectLst/>
              <a:latin typeface="-apple-system"/>
            </a:endParaRPr>
          </a:p>
        </p:txBody>
      </p:sp>
      <p:pic>
        <p:nvPicPr>
          <p:cNvPr id="6" name="图片 5">
            <a:extLst>
              <a:ext uri="{FF2B5EF4-FFF2-40B4-BE49-F238E27FC236}">
                <a16:creationId xmlns:a16="http://schemas.microsoft.com/office/drawing/2014/main" id="{34B7B89E-4EFC-F41B-7129-5235C7E0F31D}"/>
              </a:ext>
            </a:extLst>
          </p:cNvPr>
          <p:cNvPicPr>
            <a:picLocks noChangeAspect="1"/>
          </p:cNvPicPr>
          <p:nvPr/>
        </p:nvPicPr>
        <p:blipFill>
          <a:blip r:embed="rId3"/>
          <a:srcRect t="6546"/>
          <a:stretch/>
        </p:blipFill>
        <p:spPr>
          <a:xfrm>
            <a:off x="2585547" y="824459"/>
            <a:ext cx="7020905" cy="3098173"/>
          </a:xfrm>
          <a:prstGeom prst="rect">
            <a:avLst/>
          </a:prstGeom>
        </p:spPr>
      </p:pic>
      <p:sp>
        <p:nvSpPr>
          <p:cNvPr id="7" name="文本框 6">
            <a:extLst>
              <a:ext uri="{FF2B5EF4-FFF2-40B4-BE49-F238E27FC236}">
                <a16:creationId xmlns:a16="http://schemas.microsoft.com/office/drawing/2014/main" id="{C88AD6EC-3C87-6E4C-BD0C-D4645E6486E8}"/>
              </a:ext>
            </a:extLst>
          </p:cNvPr>
          <p:cNvSpPr txBox="1"/>
          <p:nvPr/>
        </p:nvSpPr>
        <p:spPr>
          <a:xfrm>
            <a:off x="1244359" y="3631367"/>
            <a:ext cx="10223117" cy="1340752"/>
          </a:xfrm>
          <a:prstGeom prst="rect">
            <a:avLst/>
          </a:prstGeom>
          <a:noFill/>
        </p:spPr>
        <p:txBody>
          <a:bodyPr wrap="square">
            <a:spAutoFit/>
          </a:bodyPr>
          <a:lstStyle/>
          <a:p>
            <a:pPr algn="l">
              <a:lnSpc>
                <a:spcPct val="150000"/>
              </a:lnSpc>
            </a:pPr>
            <a:r>
              <a:rPr lang="zh-CN" altLang="en-US" sz="2000" b="1" i="0" dirty="0">
                <a:effectLst/>
                <a:latin typeface="-apple-system"/>
              </a:rPr>
              <a:t>目标检测</a:t>
            </a:r>
            <a:endParaRPr lang="en-US" altLang="zh-CN" sz="2000" b="1" i="0" dirty="0">
              <a:effectLst/>
              <a:latin typeface="-apple-system"/>
            </a:endParaRPr>
          </a:p>
          <a:p>
            <a:pPr algn="l">
              <a:lnSpc>
                <a:spcPct val="150000"/>
              </a:lnSpc>
            </a:pPr>
            <a:r>
              <a:rPr lang="en-US" altLang="zh-CN" sz="1400" b="0" i="0" dirty="0">
                <a:solidFill>
                  <a:srgbClr val="060607"/>
                </a:solidFill>
                <a:effectLst/>
                <a:latin typeface="-apple-system"/>
              </a:rPr>
              <a:t>	</a:t>
            </a:r>
            <a:r>
              <a:rPr lang="en-US" altLang="zh-CN" b="0" i="0" dirty="0">
                <a:solidFill>
                  <a:srgbClr val="060607"/>
                </a:solidFill>
                <a:effectLst/>
                <a:latin typeface="-apple-system"/>
              </a:rPr>
              <a:t>2D</a:t>
            </a:r>
            <a:r>
              <a:rPr lang="zh-CN" altLang="en-US" b="0" i="0" dirty="0">
                <a:solidFill>
                  <a:srgbClr val="060607"/>
                </a:solidFill>
                <a:effectLst/>
                <a:latin typeface="-apple-system"/>
              </a:rPr>
              <a:t>目标检测通常表示为（</a:t>
            </a:r>
            <a:r>
              <a:rPr lang="en-US" altLang="zh-CN" b="0" i="0" dirty="0">
                <a:solidFill>
                  <a:srgbClr val="060607"/>
                </a:solidFill>
                <a:effectLst/>
                <a:latin typeface="-apple-system"/>
              </a:rPr>
              <a:t>x, y, h, w, c</a:t>
            </a:r>
            <a:r>
              <a:rPr lang="zh-CN" altLang="en-US" b="0" i="0" dirty="0">
                <a:solidFill>
                  <a:srgbClr val="060607"/>
                </a:solidFill>
                <a:effectLst/>
                <a:latin typeface="-apple-system"/>
              </a:rPr>
              <a:t>）</a:t>
            </a:r>
            <a:endParaRPr lang="en-US" altLang="zh-CN" b="0" i="0" dirty="0">
              <a:solidFill>
                <a:srgbClr val="060607"/>
              </a:solidFill>
              <a:effectLst/>
              <a:latin typeface="-apple-system"/>
            </a:endParaRPr>
          </a:p>
          <a:p>
            <a:pPr algn="l">
              <a:lnSpc>
                <a:spcPct val="150000"/>
              </a:lnSpc>
            </a:pPr>
            <a:r>
              <a:rPr lang="en-US" altLang="zh-CN" b="0" i="0" dirty="0">
                <a:solidFill>
                  <a:srgbClr val="060607"/>
                </a:solidFill>
                <a:effectLst/>
                <a:latin typeface="-apple-system"/>
              </a:rPr>
              <a:t>	3D</a:t>
            </a:r>
            <a:r>
              <a:rPr lang="zh-CN" altLang="en-US" b="0" i="0" dirty="0">
                <a:solidFill>
                  <a:srgbClr val="060607"/>
                </a:solidFill>
                <a:effectLst/>
                <a:latin typeface="-apple-system"/>
              </a:rPr>
              <a:t>目标检测的边界框通常表示为（</a:t>
            </a:r>
            <a:r>
              <a:rPr lang="en-US" altLang="zh-CN" b="0" i="0" dirty="0">
                <a:solidFill>
                  <a:srgbClr val="060607"/>
                </a:solidFill>
                <a:effectLst/>
                <a:latin typeface="-apple-system"/>
              </a:rPr>
              <a:t>x, y, z, h, w, l, θ, c</a:t>
            </a:r>
            <a:r>
              <a:rPr lang="zh-CN" altLang="en-US" b="0" i="0" dirty="0">
                <a:solidFill>
                  <a:srgbClr val="060607"/>
                </a:solidFill>
                <a:effectLst/>
                <a:latin typeface="-apple-system"/>
              </a:rPr>
              <a:t>）</a:t>
            </a:r>
            <a:endParaRPr lang="zh-CN" altLang="en-US" sz="2800" b="0" i="0" dirty="0">
              <a:effectLst/>
              <a:latin typeface="-apple-system"/>
            </a:endParaRPr>
          </a:p>
        </p:txBody>
      </p:sp>
    </p:spTree>
    <p:extLst>
      <p:ext uri="{BB962C8B-B14F-4D97-AF65-F5344CB8AC3E}">
        <p14:creationId xmlns:p14="http://schemas.microsoft.com/office/powerpoint/2010/main" val="19485103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AA0E8-CB1D-530B-00F5-05E3F3D92C93}"/>
            </a:ext>
          </a:extLst>
        </p:cNvPr>
        <p:cNvGrpSpPr/>
        <p:nvPr/>
      </p:nvGrpSpPr>
      <p:grpSpPr>
        <a:xfrm>
          <a:off x="0" y="0"/>
          <a:ext cx="0" cy="0"/>
          <a:chOff x="0" y="0"/>
          <a:chExt cx="0" cy="0"/>
        </a:xfrm>
      </p:grpSpPr>
      <p:sp>
        <p:nvSpPr>
          <p:cNvPr id="49" name="文本框 48">
            <a:extLst>
              <a:ext uri="{FF2B5EF4-FFF2-40B4-BE49-F238E27FC236}">
                <a16:creationId xmlns:a16="http://schemas.microsoft.com/office/drawing/2014/main" id="{55E80193-6B9A-2E9B-9F8F-69074634D7F1}"/>
              </a:ext>
            </a:extLst>
          </p:cNvPr>
          <p:cNvSpPr txBox="1"/>
          <p:nvPr/>
        </p:nvSpPr>
        <p:spPr>
          <a:xfrm>
            <a:off x="5182929" y="336371"/>
            <a:ext cx="1826141" cy="323165"/>
          </a:xfrm>
          <a:prstGeom prst="rect">
            <a:avLst/>
          </a:prstGeom>
          <a:noFill/>
        </p:spPr>
        <p:txBody>
          <a:bodyPr wrap="none" rtlCol="0">
            <a:spAutoFit/>
          </a:bodyPr>
          <a:lstStyle/>
          <a:p>
            <a:pPr algn="l">
              <a:lnSpc>
                <a:spcPts val="1800"/>
              </a:lnSpc>
            </a:pPr>
            <a:r>
              <a:rPr lang="zh-CN" altLang="en-US" sz="1600" b="1" i="0" dirty="0">
                <a:solidFill>
                  <a:srgbClr val="060607"/>
                </a:solidFill>
                <a:effectLst/>
                <a:latin typeface="-apple-system"/>
              </a:rPr>
              <a:t>开放竞赛与数据集</a:t>
            </a:r>
          </a:p>
        </p:txBody>
      </p:sp>
      <p:pic>
        <p:nvPicPr>
          <p:cNvPr id="3" name="图片 2">
            <a:extLst>
              <a:ext uri="{FF2B5EF4-FFF2-40B4-BE49-F238E27FC236}">
                <a16:creationId xmlns:a16="http://schemas.microsoft.com/office/drawing/2014/main" id="{045001B2-4048-38E6-5D5A-5FD221186691}"/>
              </a:ext>
            </a:extLst>
          </p:cNvPr>
          <p:cNvPicPr>
            <a:picLocks noChangeAspect="1"/>
          </p:cNvPicPr>
          <p:nvPr/>
        </p:nvPicPr>
        <p:blipFill>
          <a:blip r:embed="rId3"/>
          <a:stretch>
            <a:fillRect/>
          </a:stretch>
        </p:blipFill>
        <p:spPr>
          <a:xfrm>
            <a:off x="2235395" y="861518"/>
            <a:ext cx="7470736" cy="5478540"/>
          </a:xfrm>
          <a:prstGeom prst="rect">
            <a:avLst/>
          </a:prstGeom>
        </p:spPr>
      </p:pic>
    </p:spTree>
    <p:extLst>
      <p:ext uri="{BB962C8B-B14F-4D97-AF65-F5344CB8AC3E}">
        <p14:creationId xmlns:p14="http://schemas.microsoft.com/office/powerpoint/2010/main" val="6401136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7E81D9-48DF-1BFC-72C7-03C0AC444776}"/>
            </a:ext>
          </a:extLst>
        </p:cNvPr>
        <p:cNvGrpSpPr/>
        <p:nvPr/>
      </p:nvGrpSpPr>
      <p:grpSpPr>
        <a:xfrm>
          <a:off x="0" y="0"/>
          <a:ext cx="0" cy="0"/>
          <a:chOff x="0" y="0"/>
          <a:chExt cx="0" cy="0"/>
        </a:xfrm>
      </p:grpSpPr>
      <p:sp>
        <p:nvSpPr>
          <p:cNvPr id="49" name="文本框 48">
            <a:extLst>
              <a:ext uri="{FF2B5EF4-FFF2-40B4-BE49-F238E27FC236}">
                <a16:creationId xmlns:a16="http://schemas.microsoft.com/office/drawing/2014/main" id="{9E1B82BB-A385-2620-6AB8-59BC4BA52313}"/>
              </a:ext>
            </a:extLst>
          </p:cNvPr>
          <p:cNvSpPr txBox="1"/>
          <p:nvPr/>
        </p:nvSpPr>
        <p:spPr>
          <a:xfrm>
            <a:off x="5079438" y="268915"/>
            <a:ext cx="2031325" cy="338554"/>
          </a:xfrm>
          <a:prstGeom prst="rect">
            <a:avLst/>
          </a:prstGeom>
          <a:noFill/>
        </p:spPr>
        <p:txBody>
          <a:bodyPr wrap="none" rtlCol="0">
            <a:spAutoFit/>
          </a:bodyPr>
          <a:lstStyle/>
          <a:p>
            <a:pPr algn="ctr"/>
            <a:r>
              <a:rPr lang="zh-CN" altLang="en-US" sz="1600" b="1" dirty="0">
                <a:solidFill>
                  <a:srgbClr val="2651A7"/>
                </a:solidFill>
              </a:rPr>
              <a:t>雷达和图像数据表示</a:t>
            </a:r>
          </a:p>
        </p:txBody>
      </p:sp>
      <p:sp>
        <p:nvSpPr>
          <p:cNvPr id="3" name="文本框 2">
            <a:extLst>
              <a:ext uri="{FF2B5EF4-FFF2-40B4-BE49-F238E27FC236}">
                <a16:creationId xmlns:a16="http://schemas.microsoft.com/office/drawing/2014/main" id="{8B4D9B09-42A8-FA6E-B677-AE5A65F9C7F5}"/>
              </a:ext>
            </a:extLst>
          </p:cNvPr>
          <p:cNvSpPr txBox="1"/>
          <p:nvPr/>
        </p:nvSpPr>
        <p:spPr>
          <a:xfrm>
            <a:off x="1415773" y="1673712"/>
            <a:ext cx="10223117" cy="3510576"/>
          </a:xfrm>
          <a:prstGeom prst="rect">
            <a:avLst/>
          </a:prstGeom>
          <a:noFill/>
        </p:spPr>
        <p:txBody>
          <a:bodyPr wrap="square">
            <a:spAutoFit/>
          </a:bodyPr>
          <a:lstStyle/>
          <a:p>
            <a:pPr algn="l">
              <a:lnSpc>
                <a:spcPct val="150000"/>
              </a:lnSpc>
            </a:pPr>
            <a:r>
              <a:rPr lang="zh-CN" altLang="en-US" sz="2000" b="1" i="0" dirty="0">
                <a:effectLst/>
                <a:latin typeface="-apple-system"/>
              </a:rPr>
              <a:t>图像数据表示</a:t>
            </a:r>
            <a:endParaRPr lang="en-US" altLang="zh-CN" sz="2000" b="1" i="0" dirty="0">
              <a:effectLst/>
              <a:latin typeface="-apple-system"/>
            </a:endParaRPr>
          </a:p>
          <a:p>
            <a:pPr algn="l">
              <a:lnSpc>
                <a:spcPct val="150000"/>
              </a:lnSpc>
            </a:pPr>
            <a:r>
              <a:rPr lang="en-US" altLang="zh-CN" sz="1400" b="0" i="0" dirty="0">
                <a:solidFill>
                  <a:srgbClr val="060607"/>
                </a:solidFill>
                <a:effectLst/>
                <a:latin typeface="-apple-system"/>
              </a:rPr>
              <a:t>	</a:t>
            </a:r>
            <a:r>
              <a:rPr lang="en-US" altLang="zh-CN" b="0" i="0" dirty="0">
                <a:solidFill>
                  <a:srgbClr val="060607"/>
                </a:solidFill>
                <a:effectLst/>
                <a:latin typeface="-apple-system"/>
              </a:rPr>
              <a:t>F(u,v) = {R, G, B, ...}</a:t>
            </a:r>
          </a:p>
          <a:p>
            <a:pPr algn="l">
              <a:lnSpc>
                <a:spcPct val="150000"/>
              </a:lnSpc>
            </a:pPr>
            <a:r>
              <a:rPr lang="zh-CN" altLang="en-US" sz="2000" b="1" dirty="0">
                <a:solidFill>
                  <a:srgbClr val="060607"/>
                </a:solidFill>
                <a:latin typeface="-apple-system"/>
              </a:rPr>
              <a:t>雷达数据表示</a:t>
            </a:r>
            <a:endParaRPr lang="en-US" altLang="zh-CN" sz="2000" b="1" dirty="0">
              <a:solidFill>
                <a:srgbClr val="060607"/>
              </a:solidFill>
              <a:latin typeface="-apple-system"/>
            </a:endParaRPr>
          </a:p>
          <a:p>
            <a:pPr algn="l">
              <a:lnSpc>
                <a:spcPct val="150000"/>
              </a:lnSpc>
            </a:pPr>
            <a:r>
              <a:rPr lang="en-US" altLang="zh-CN" sz="2000" b="1" dirty="0">
                <a:solidFill>
                  <a:srgbClr val="060607"/>
                </a:solidFill>
                <a:latin typeface="-apple-system"/>
              </a:rPr>
              <a:t>        </a:t>
            </a:r>
            <a:r>
              <a:rPr lang="zh-CN" altLang="en-US" sz="2000" b="1" dirty="0">
                <a:solidFill>
                  <a:srgbClr val="060607"/>
                </a:solidFill>
                <a:latin typeface="-apple-system"/>
              </a:rPr>
              <a:t>①</a:t>
            </a:r>
            <a:r>
              <a:rPr lang="zh-CN" altLang="en-US" b="1" i="0" dirty="0">
                <a:solidFill>
                  <a:srgbClr val="060607"/>
                </a:solidFill>
                <a:effectLst/>
                <a:latin typeface="-apple-system"/>
              </a:rPr>
              <a:t>基于点的点云表示</a:t>
            </a:r>
            <a:endParaRPr lang="en-US" altLang="zh-CN" b="1" i="0" dirty="0">
              <a:solidFill>
                <a:srgbClr val="060607"/>
              </a:solidFill>
              <a:effectLst/>
              <a:latin typeface="-apple-system"/>
            </a:endParaRPr>
          </a:p>
          <a:p>
            <a:pPr algn="l">
              <a:lnSpc>
                <a:spcPct val="150000"/>
              </a:lnSpc>
            </a:pPr>
            <a:r>
              <a:rPr lang="en-US" altLang="zh-CN" sz="1600" b="0" i="0" dirty="0">
                <a:solidFill>
                  <a:srgbClr val="060607"/>
                </a:solidFill>
                <a:effectLst/>
                <a:latin typeface="-apple-system"/>
              </a:rPr>
              <a:t>	</a:t>
            </a:r>
            <a:r>
              <a:rPr lang="zh-CN" altLang="en-US" b="0" i="0" dirty="0">
                <a:solidFill>
                  <a:srgbClr val="060607"/>
                </a:solidFill>
                <a:effectLst/>
                <a:latin typeface="-apple-system"/>
              </a:rPr>
              <a:t>原始数据是四元组（</a:t>
            </a:r>
            <a:r>
              <a:rPr lang="en-US" altLang="zh-CN" b="0" i="0" dirty="0">
                <a:solidFill>
                  <a:srgbClr val="060607"/>
                </a:solidFill>
                <a:effectLst/>
                <a:latin typeface="-apple-system"/>
              </a:rPr>
              <a:t>x, y, z, r</a:t>
            </a:r>
            <a:r>
              <a:rPr lang="zh-CN" altLang="en-US" b="0" i="0" dirty="0">
                <a:solidFill>
                  <a:srgbClr val="060607"/>
                </a:solidFill>
                <a:effectLst/>
                <a:latin typeface="-apple-system"/>
              </a:rPr>
              <a:t>）</a:t>
            </a:r>
            <a:endParaRPr lang="en-US" altLang="zh-CN" b="0" i="0" dirty="0">
              <a:solidFill>
                <a:srgbClr val="060607"/>
              </a:solidFill>
              <a:effectLst/>
              <a:latin typeface="-apple-system"/>
            </a:endParaRPr>
          </a:p>
          <a:p>
            <a:pPr algn="l">
              <a:lnSpc>
                <a:spcPct val="150000"/>
              </a:lnSpc>
            </a:pPr>
            <a:r>
              <a:rPr lang="zh-CN" altLang="en-US" sz="1600" dirty="0">
                <a:solidFill>
                  <a:srgbClr val="060607"/>
                </a:solidFill>
                <a:latin typeface="-apple-system"/>
              </a:rPr>
              <a:t>         </a:t>
            </a:r>
            <a:r>
              <a:rPr lang="zh-CN" altLang="en-US" b="1" dirty="0">
                <a:solidFill>
                  <a:srgbClr val="060607"/>
                </a:solidFill>
                <a:latin typeface="-apple-system"/>
              </a:rPr>
              <a:t>②基于体素的点云表示</a:t>
            </a:r>
            <a:endParaRPr lang="en-US" altLang="zh-CN" b="1" dirty="0">
              <a:solidFill>
                <a:srgbClr val="060607"/>
              </a:solidFill>
              <a:latin typeface="-apple-system"/>
            </a:endParaRPr>
          </a:p>
          <a:p>
            <a:pPr algn="l">
              <a:lnSpc>
                <a:spcPct val="150000"/>
              </a:lnSpc>
            </a:pPr>
            <a:r>
              <a:rPr lang="en-US" altLang="zh-CN" dirty="0">
                <a:solidFill>
                  <a:srgbClr val="060607"/>
                </a:solidFill>
                <a:latin typeface="-apple-system"/>
              </a:rPr>
              <a:t>	</a:t>
            </a:r>
            <a:r>
              <a:rPr lang="en-US" altLang="zh-CN" dirty="0" err="1">
                <a:solidFill>
                  <a:srgbClr val="060607"/>
                </a:solidFill>
                <a:latin typeface="-apple-system"/>
              </a:rPr>
              <a:t>Xv</a:t>
            </a:r>
            <a:r>
              <a:rPr lang="en-US" altLang="zh-CN" dirty="0">
                <a:solidFill>
                  <a:srgbClr val="060607"/>
                </a:solidFill>
                <a:latin typeface="-apple-system"/>
              </a:rPr>
              <a:t> ={x1, x2, x3...</a:t>
            </a:r>
            <a:r>
              <a:rPr lang="en-US" altLang="zh-CN" dirty="0" err="1">
                <a:solidFill>
                  <a:srgbClr val="060607"/>
                </a:solidFill>
                <a:latin typeface="-apple-system"/>
              </a:rPr>
              <a:t>xn</a:t>
            </a:r>
            <a:r>
              <a:rPr lang="en-US" altLang="zh-CN" dirty="0">
                <a:solidFill>
                  <a:srgbClr val="060607"/>
                </a:solidFill>
                <a:latin typeface="-apple-system"/>
              </a:rPr>
              <a:t>}</a:t>
            </a:r>
            <a:r>
              <a:rPr lang="zh-CN" altLang="en-US" dirty="0">
                <a:solidFill>
                  <a:srgbClr val="060607"/>
                </a:solidFill>
                <a:latin typeface="-apple-system"/>
              </a:rPr>
              <a:t>其中， </a:t>
            </a:r>
            <a:r>
              <a:rPr lang="en-US" altLang="zh-CN" dirty="0">
                <a:solidFill>
                  <a:srgbClr val="060607"/>
                </a:solidFill>
                <a:latin typeface="-apple-system"/>
              </a:rPr>
              <a:t>x </a:t>
            </a:r>
            <a:r>
              <a:rPr lang="en-US" altLang="zh-CN" dirty="0" err="1">
                <a:solidFill>
                  <a:srgbClr val="060607"/>
                </a:solidFill>
                <a:latin typeface="-apple-system"/>
              </a:rPr>
              <a:t>i</a:t>
            </a:r>
            <a:r>
              <a:rPr lang="en-US" altLang="zh-CN" dirty="0">
                <a:solidFill>
                  <a:srgbClr val="060607"/>
                </a:solidFill>
                <a:latin typeface="-apple-system"/>
              </a:rPr>
              <a:t> </a:t>
            </a:r>
            <a:r>
              <a:rPr lang="zh-CN" altLang="en-US" dirty="0">
                <a:solidFill>
                  <a:srgbClr val="060607"/>
                </a:solidFill>
                <a:latin typeface="-apple-system"/>
              </a:rPr>
              <a:t>代表一个特征向量 </a:t>
            </a:r>
            <a:r>
              <a:rPr lang="en-US" altLang="zh-CN" dirty="0">
                <a:solidFill>
                  <a:srgbClr val="060607"/>
                </a:solidFill>
                <a:latin typeface="-apple-system"/>
              </a:rPr>
              <a:t>x </a:t>
            </a:r>
            <a:r>
              <a:rPr lang="en-US" altLang="zh-CN" dirty="0" err="1">
                <a:solidFill>
                  <a:srgbClr val="060607"/>
                </a:solidFill>
                <a:latin typeface="-apple-system"/>
              </a:rPr>
              <a:t>i</a:t>
            </a:r>
            <a:r>
              <a:rPr lang="en-US" altLang="zh-CN" dirty="0">
                <a:solidFill>
                  <a:srgbClr val="060607"/>
                </a:solidFill>
                <a:latin typeface="-apple-system"/>
              </a:rPr>
              <a:t> = {s </a:t>
            </a:r>
            <a:r>
              <a:rPr lang="en-US" altLang="zh-CN" dirty="0" err="1">
                <a:solidFill>
                  <a:srgbClr val="060607"/>
                </a:solidFill>
                <a:latin typeface="-apple-system"/>
              </a:rPr>
              <a:t>i</a:t>
            </a:r>
            <a:r>
              <a:rPr lang="en-US" altLang="zh-CN" dirty="0">
                <a:solidFill>
                  <a:srgbClr val="060607"/>
                </a:solidFill>
                <a:latin typeface="-apple-system"/>
              </a:rPr>
              <a:t> , v </a:t>
            </a:r>
            <a:r>
              <a:rPr lang="en-US" altLang="zh-CN" dirty="0" err="1">
                <a:solidFill>
                  <a:srgbClr val="060607"/>
                </a:solidFill>
                <a:latin typeface="-apple-system"/>
              </a:rPr>
              <a:t>i</a:t>
            </a:r>
            <a:r>
              <a:rPr lang="en-US" altLang="zh-CN" dirty="0">
                <a:solidFill>
                  <a:srgbClr val="060607"/>
                </a:solidFill>
                <a:latin typeface="-apple-system"/>
              </a:rPr>
              <a:t> } </a:t>
            </a:r>
            <a:r>
              <a:rPr lang="zh-CN" altLang="en-US" dirty="0">
                <a:solidFill>
                  <a:srgbClr val="060607"/>
                </a:solidFill>
                <a:latin typeface="-apple-system"/>
              </a:rPr>
              <a:t>，</a:t>
            </a:r>
            <a:r>
              <a:rPr lang="en-US" altLang="zh-CN" dirty="0">
                <a:solidFill>
                  <a:srgbClr val="060607"/>
                </a:solidFill>
                <a:latin typeface="-apple-system"/>
              </a:rPr>
              <a:t>s </a:t>
            </a:r>
            <a:r>
              <a:rPr lang="en-US" altLang="zh-CN" dirty="0" err="1">
                <a:solidFill>
                  <a:srgbClr val="060607"/>
                </a:solidFill>
                <a:latin typeface="-apple-system"/>
              </a:rPr>
              <a:t>i</a:t>
            </a:r>
            <a:r>
              <a:rPr lang="en-US" altLang="zh-CN" dirty="0">
                <a:solidFill>
                  <a:srgbClr val="060607"/>
                </a:solidFill>
                <a:latin typeface="-apple-system"/>
              </a:rPr>
              <a:t> </a:t>
            </a:r>
            <a:r>
              <a:rPr lang="zh-CN" altLang="en-US" dirty="0">
                <a:solidFill>
                  <a:srgbClr val="060607"/>
                </a:solidFill>
                <a:latin typeface="-apple-system"/>
              </a:rPr>
              <a:t>代表体素化长方体的质心，而 </a:t>
            </a:r>
            <a:r>
              <a:rPr lang="en-US" altLang="zh-CN" dirty="0">
                <a:solidFill>
                  <a:srgbClr val="060607"/>
                </a:solidFill>
                <a:latin typeface="-apple-system"/>
              </a:rPr>
              <a:t>v </a:t>
            </a:r>
            <a:r>
              <a:rPr lang="en-US" altLang="zh-CN" dirty="0" err="1">
                <a:solidFill>
                  <a:srgbClr val="060607"/>
                </a:solidFill>
                <a:latin typeface="-apple-system"/>
              </a:rPr>
              <a:t>i</a:t>
            </a:r>
            <a:r>
              <a:rPr lang="en-US" altLang="zh-CN" dirty="0">
                <a:solidFill>
                  <a:srgbClr val="060607"/>
                </a:solidFill>
                <a:latin typeface="-apple-system"/>
              </a:rPr>
              <a:t> </a:t>
            </a:r>
            <a:r>
              <a:rPr lang="zh-CN" altLang="en-US" dirty="0">
                <a:solidFill>
                  <a:srgbClr val="060607"/>
                </a:solidFill>
                <a:latin typeface="-apple-system"/>
              </a:rPr>
              <a:t>代表一些基于统计的局部信息。</a:t>
            </a:r>
            <a:endParaRPr lang="en-US" altLang="zh-CN" dirty="0">
              <a:solidFill>
                <a:srgbClr val="060607"/>
              </a:solidFill>
              <a:latin typeface="-apple-system"/>
            </a:endParaRPr>
          </a:p>
        </p:txBody>
      </p:sp>
    </p:spTree>
    <p:extLst>
      <p:ext uri="{BB962C8B-B14F-4D97-AF65-F5344CB8AC3E}">
        <p14:creationId xmlns:p14="http://schemas.microsoft.com/office/powerpoint/2010/main" val="19603628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a:extLst>
              <a:ext uri="{FF2B5EF4-FFF2-40B4-BE49-F238E27FC236}">
                <a16:creationId xmlns:a16="http://schemas.microsoft.com/office/drawing/2014/main" id="{0B81E576-DD46-1EE7-A0F3-5C3D58E94DF6}"/>
              </a:ext>
            </a:extLst>
          </p:cNvPr>
          <p:cNvSpPr txBox="1"/>
          <p:nvPr/>
        </p:nvSpPr>
        <p:spPr>
          <a:xfrm>
            <a:off x="5489808" y="268915"/>
            <a:ext cx="1210588" cy="338554"/>
          </a:xfrm>
          <a:prstGeom prst="rect">
            <a:avLst/>
          </a:prstGeom>
          <a:noFill/>
        </p:spPr>
        <p:txBody>
          <a:bodyPr wrap="none" rtlCol="0">
            <a:spAutoFit/>
          </a:bodyPr>
          <a:lstStyle/>
          <a:p>
            <a:pPr algn="ctr"/>
            <a:r>
              <a:rPr lang="zh-CN" altLang="en-US" sz="1600" b="1" dirty="0">
                <a:solidFill>
                  <a:srgbClr val="2651A7"/>
                </a:solidFill>
                <a:cs typeface="+mn-ea"/>
                <a:sym typeface="+mn-lt"/>
              </a:rPr>
              <a:t>融合方法论</a:t>
            </a:r>
            <a:endParaRPr lang="zh-CN" altLang="en-US" sz="1600" b="1" dirty="0">
              <a:solidFill>
                <a:srgbClr val="2651A7"/>
              </a:solidFill>
            </a:endParaRPr>
          </a:p>
        </p:txBody>
      </p:sp>
      <p:sp>
        <p:nvSpPr>
          <p:cNvPr id="2" name="文本框 1">
            <a:extLst>
              <a:ext uri="{FF2B5EF4-FFF2-40B4-BE49-F238E27FC236}">
                <a16:creationId xmlns:a16="http://schemas.microsoft.com/office/drawing/2014/main" id="{995C9E76-02F5-415C-3316-9F4EBC1DC95E}"/>
              </a:ext>
            </a:extLst>
          </p:cNvPr>
          <p:cNvSpPr txBox="1"/>
          <p:nvPr/>
        </p:nvSpPr>
        <p:spPr>
          <a:xfrm>
            <a:off x="1432706" y="2986045"/>
            <a:ext cx="10223117" cy="3095078"/>
          </a:xfrm>
          <a:prstGeom prst="rect">
            <a:avLst/>
          </a:prstGeom>
          <a:noFill/>
        </p:spPr>
        <p:txBody>
          <a:bodyPr wrap="square">
            <a:spAutoFit/>
          </a:bodyPr>
          <a:lstStyle/>
          <a:p>
            <a:pPr algn="l">
              <a:lnSpc>
                <a:spcPct val="150000"/>
              </a:lnSpc>
            </a:pPr>
            <a:r>
              <a:rPr lang="zh-CN" altLang="en-US" sz="2000" b="1" i="0" dirty="0">
                <a:effectLst/>
                <a:latin typeface="-apple-system"/>
              </a:rPr>
              <a:t>传统分类</a:t>
            </a:r>
            <a:endParaRPr lang="en-US" altLang="zh-CN" sz="2000" b="1" i="0" dirty="0">
              <a:effectLst/>
              <a:latin typeface="-apple-system"/>
            </a:endParaRPr>
          </a:p>
          <a:p>
            <a:pPr algn="l">
              <a:lnSpc>
                <a:spcPct val="150000"/>
              </a:lnSpc>
            </a:pPr>
            <a:r>
              <a:rPr lang="en-US" altLang="zh-CN" sz="1400" b="0" i="0" dirty="0">
                <a:solidFill>
                  <a:srgbClr val="060607"/>
                </a:solidFill>
                <a:effectLst/>
                <a:latin typeface="-apple-system"/>
              </a:rPr>
              <a:t>	</a:t>
            </a:r>
            <a:r>
              <a:rPr lang="zh-CN" altLang="en-US" b="0" i="0" dirty="0">
                <a:solidFill>
                  <a:srgbClr val="060607"/>
                </a:solidFill>
                <a:effectLst/>
                <a:latin typeface="-apple-system"/>
              </a:rPr>
              <a:t>数据级融合（早期融合）、特征级融合（深度融合）和对象级融合（晚期融合）</a:t>
            </a:r>
            <a:endParaRPr lang="en-US" altLang="zh-CN" b="0" i="0" dirty="0">
              <a:solidFill>
                <a:srgbClr val="060607"/>
              </a:solidFill>
              <a:effectLst/>
              <a:latin typeface="-apple-system"/>
            </a:endParaRPr>
          </a:p>
          <a:p>
            <a:pPr algn="l">
              <a:lnSpc>
                <a:spcPct val="150000"/>
              </a:lnSpc>
            </a:pPr>
            <a:r>
              <a:rPr lang="zh-CN" altLang="en-US" sz="2000" b="1" dirty="0">
                <a:solidFill>
                  <a:srgbClr val="060607"/>
                </a:solidFill>
                <a:latin typeface="-apple-system"/>
              </a:rPr>
              <a:t>新分类</a:t>
            </a:r>
            <a:endParaRPr lang="en-US" altLang="zh-CN" sz="2000" b="1" dirty="0">
              <a:solidFill>
                <a:srgbClr val="060607"/>
              </a:solidFill>
              <a:latin typeface="-apple-system"/>
            </a:endParaRPr>
          </a:p>
          <a:p>
            <a:pPr algn="l">
              <a:lnSpc>
                <a:spcPct val="150000"/>
              </a:lnSpc>
            </a:pPr>
            <a:r>
              <a:rPr lang="en-US" altLang="zh-CN" sz="2000" b="1" dirty="0">
                <a:solidFill>
                  <a:srgbClr val="060607"/>
                </a:solidFill>
                <a:latin typeface="-apple-system"/>
              </a:rPr>
              <a:t>        </a:t>
            </a:r>
            <a:r>
              <a:rPr lang="zh-CN" altLang="en-US" sz="2000" b="1" dirty="0">
                <a:solidFill>
                  <a:srgbClr val="060607"/>
                </a:solidFill>
                <a:latin typeface="-apple-system"/>
              </a:rPr>
              <a:t>①</a:t>
            </a:r>
            <a:r>
              <a:rPr lang="zh-CN" altLang="en-US" b="1" i="0" dirty="0">
                <a:solidFill>
                  <a:srgbClr val="060607"/>
                </a:solidFill>
                <a:effectLst/>
                <a:latin typeface="-apple-system"/>
              </a:rPr>
              <a:t>强融合</a:t>
            </a:r>
            <a:endParaRPr lang="en-US" altLang="zh-CN" b="1" i="0" dirty="0">
              <a:solidFill>
                <a:srgbClr val="060607"/>
              </a:solidFill>
              <a:effectLst/>
              <a:latin typeface="-apple-system"/>
            </a:endParaRPr>
          </a:p>
          <a:p>
            <a:pPr algn="l">
              <a:lnSpc>
                <a:spcPct val="150000"/>
              </a:lnSpc>
            </a:pPr>
            <a:r>
              <a:rPr lang="en-US" altLang="zh-CN" sz="1600" b="0" i="0" dirty="0">
                <a:solidFill>
                  <a:srgbClr val="060607"/>
                </a:solidFill>
                <a:effectLst/>
                <a:latin typeface="-apple-system"/>
              </a:rPr>
              <a:t>	</a:t>
            </a:r>
            <a:r>
              <a:rPr lang="zh-CN" altLang="en-US" b="0" i="0" dirty="0">
                <a:solidFill>
                  <a:srgbClr val="060607"/>
                </a:solidFill>
                <a:effectLst/>
                <a:latin typeface="-apple-system"/>
              </a:rPr>
              <a:t>早期融合、深度融合、晚期融合和非对称融合</a:t>
            </a:r>
            <a:endParaRPr lang="en-US" altLang="zh-CN" b="0" i="0" dirty="0">
              <a:solidFill>
                <a:srgbClr val="060607"/>
              </a:solidFill>
              <a:effectLst/>
              <a:latin typeface="-apple-system"/>
            </a:endParaRPr>
          </a:p>
          <a:p>
            <a:pPr algn="l">
              <a:lnSpc>
                <a:spcPct val="150000"/>
              </a:lnSpc>
            </a:pPr>
            <a:r>
              <a:rPr lang="en-US" altLang="zh-CN" b="1" dirty="0">
                <a:solidFill>
                  <a:srgbClr val="060607"/>
                </a:solidFill>
                <a:latin typeface="-apple-system"/>
              </a:rPr>
              <a:t>         </a:t>
            </a:r>
            <a:r>
              <a:rPr lang="zh-CN" altLang="en-US" b="1" dirty="0">
                <a:solidFill>
                  <a:srgbClr val="060607"/>
                </a:solidFill>
                <a:latin typeface="-apple-system"/>
              </a:rPr>
              <a:t>②弱融合</a:t>
            </a:r>
            <a:endParaRPr lang="en-US" altLang="zh-CN" b="1" dirty="0">
              <a:solidFill>
                <a:srgbClr val="060607"/>
              </a:solidFill>
              <a:latin typeface="-apple-system"/>
            </a:endParaRPr>
          </a:p>
          <a:p>
            <a:pPr>
              <a:lnSpc>
                <a:spcPct val="150000"/>
              </a:lnSpc>
            </a:pPr>
            <a:r>
              <a:rPr lang="en-US" altLang="zh-CN" dirty="0">
                <a:solidFill>
                  <a:srgbClr val="060607"/>
                </a:solidFill>
                <a:latin typeface="-apple-system"/>
              </a:rPr>
              <a:t>	</a:t>
            </a:r>
            <a:r>
              <a:rPr lang="zh-CN" altLang="en-US" b="0" i="0" dirty="0">
                <a:solidFill>
                  <a:srgbClr val="060607"/>
                </a:solidFill>
                <a:effectLst/>
                <a:latin typeface="-apple-system"/>
              </a:rPr>
              <a:t>通过规则方法利用一模态数据作为监督信号指导另一模态数据的交互</a:t>
            </a:r>
            <a:endParaRPr lang="en-US" altLang="zh-CN" b="0" i="0" dirty="0">
              <a:effectLst/>
              <a:latin typeface="-apple-system"/>
            </a:endParaRPr>
          </a:p>
        </p:txBody>
      </p:sp>
      <p:pic>
        <p:nvPicPr>
          <p:cNvPr id="5" name="图片 4">
            <a:extLst>
              <a:ext uri="{FF2B5EF4-FFF2-40B4-BE49-F238E27FC236}">
                <a16:creationId xmlns:a16="http://schemas.microsoft.com/office/drawing/2014/main" id="{7D372803-7B11-E7AC-3400-9992FB4851B7}"/>
              </a:ext>
            </a:extLst>
          </p:cNvPr>
          <p:cNvPicPr>
            <a:picLocks noChangeAspect="1"/>
          </p:cNvPicPr>
          <p:nvPr/>
        </p:nvPicPr>
        <p:blipFill>
          <a:blip r:embed="rId3"/>
          <a:stretch>
            <a:fillRect/>
          </a:stretch>
        </p:blipFill>
        <p:spPr>
          <a:xfrm>
            <a:off x="3543661" y="1042310"/>
            <a:ext cx="4696480" cy="2114845"/>
          </a:xfrm>
          <a:prstGeom prst="rect">
            <a:avLst/>
          </a:prstGeom>
        </p:spPr>
      </p:pic>
    </p:spTree>
    <p:extLst>
      <p:ext uri="{BB962C8B-B14F-4D97-AF65-F5344CB8AC3E}">
        <p14:creationId xmlns:p14="http://schemas.microsoft.com/office/powerpoint/2010/main" val="41698752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F302F5-103F-9634-326C-4AE94870F45C}"/>
            </a:ext>
          </a:extLst>
        </p:cNvPr>
        <p:cNvGrpSpPr/>
        <p:nvPr/>
      </p:nvGrpSpPr>
      <p:grpSpPr>
        <a:xfrm>
          <a:off x="0" y="0"/>
          <a:ext cx="0" cy="0"/>
          <a:chOff x="0" y="0"/>
          <a:chExt cx="0" cy="0"/>
        </a:xfrm>
      </p:grpSpPr>
      <p:sp>
        <p:nvSpPr>
          <p:cNvPr id="49" name="文本框 48">
            <a:extLst>
              <a:ext uri="{FF2B5EF4-FFF2-40B4-BE49-F238E27FC236}">
                <a16:creationId xmlns:a16="http://schemas.microsoft.com/office/drawing/2014/main" id="{1A81B67A-5A6C-5694-7EEB-111DE33F9FE7}"/>
              </a:ext>
            </a:extLst>
          </p:cNvPr>
          <p:cNvSpPr txBox="1"/>
          <p:nvPr/>
        </p:nvSpPr>
        <p:spPr>
          <a:xfrm>
            <a:off x="5489806" y="268915"/>
            <a:ext cx="1210588" cy="338554"/>
          </a:xfrm>
          <a:prstGeom prst="rect">
            <a:avLst/>
          </a:prstGeom>
          <a:noFill/>
        </p:spPr>
        <p:txBody>
          <a:bodyPr wrap="none" rtlCol="0">
            <a:spAutoFit/>
          </a:bodyPr>
          <a:lstStyle/>
          <a:p>
            <a:pPr algn="ctr"/>
            <a:r>
              <a:rPr lang="zh-CN" altLang="en-US" sz="1600" b="1" dirty="0">
                <a:solidFill>
                  <a:srgbClr val="2651A7"/>
                </a:solidFill>
              </a:rPr>
              <a:t>强融合方法</a:t>
            </a:r>
          </a:p>
        </p:txBody>
      </p:sp>
      <p:pic>
        <p:nvPicPr>
          <p:cNvPr id="9" name="图片 8">
            <a:extLst>
              <a:ext uri="{FF2B5EF4-FFF2-40B4-BE49-F238E27FC236}">
                <a16:creationId xmlns:a16="http://schemas.microsoft.com/office/drawing/2014/main" id="{3D229852-8845-B8C7-026B-92E8FE3A16C6}"/>
              </a:ext>
            </a:extLst>
          </p:cNvPr>
          <p:cNvPicPr>
            <a:picLocks noChangeAspect="1"/>
          </p:cNvPicPr>
          <p:nvPr/>
        </p:nvPicPr>
        <p:blipFill>
          <a:blip r:embed="rId3"/>
          <a:stretch>
            <a:fillRect/>
          </a:stretch>
        </p:blipFill>
        <p:spPr>
          <a:xfrm>
            <a:off x="2815122" y="1066800"/>
            <a:ext cx="6885602" cy="5210079"/>
          </a:xfrm>
          <a:prstGeom prst="rect">
            <a:avLst/>
          </a:prstGeom>
        </p:spPr>
      </p:pic>
    </p:spTree>
    <p:extLst>
      <p:ext uri="{BB962C8B-B14F-4D97-AF65-F5344CB8AC3E}">
        <p14:creationId xmlns:p14="http://schemas.microsoft.com/office/powerpoint/2010/main" val="8649685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A19038-B19B-72B6-8C41-32826188ED5A}"/>
            </a:ext>
          </a:extLst>
        </p:cNvPr>
        <p:cNvGrpSpPr/>
        <p:nvPr/>
      </p:nvGrpSpPr>
      <p:grpSpPr>
        <a:xfrm>
          <a:off x="0" y="0"/>
          <a:ext cx="0" cy="0"/>
          <a:chOff x="0" y="0"/>
          <a:chExt cx="0" cy="0"/>
        </a:xfrm>
      </p:grpSpPr>
      <p:sp>
        <p:nvSpPr>
          <p:cNvPr id="49" name="文本框 48">
            <a:extLst>
              <a:ext uri="{FF2B5EF4-FFF2-40B4-BE49-F238E27FC236}">
                <a16:creationId xmlns:a16="http://schemas.microsoft.com/office/drawing/2014/main" id="{24A9ADE4-1B2F-4D47-CA18-77DD8A2A674C}"/>
              </a:ext>
            </a:extLst>
          </p:cNvPr>
          <p:cNvSpPr txBox="1"/>
          <p:nvPr/>
        </p:nvSpPr>
        <p:spPr>
          <a:xfrm>
            <a:off x="5489824" y="268915"/>
            <a:ext cx="1210588" cy="338554"/>
          </a:xfrm>
          <a:prstGeom prst="rect">
            <a:avLst/>
          </a:prstGeom>
          <a:noFill/>
        </p:spPr>
        <p:txBody>
          <a:bodyPr wrap="none" rtlCol="0">
            <a:spAutoFit/>
          </a:bodyPr>
          <a:lstStyle/>
          <a:p>
            <a:pPr algn="ctr"/>
            <a:r>
              <a:rPr lang="zh-CN" altLang="en-US" sz="1600" b="1" dirty="0">
                <a:solidFill>
                  <a:srgbClr val="2651A7"/>
                </a:solidFill>
              </a:rPr>
              <a:t>强融合方法</a:t>
            </a:r>
          </a:p>
        </p:txBody>
      </p:sp>
      <p:pic>
        <p:nvPicPr>
          <p:cNvPr id="6" name="图片 5">
            <a:extLst>
              <a:ext uri="{FF2B5EF4-FFF2-40B4-BE49-F238E27FC236}">
                <a16:creationId xmlns:a16="http://schemas.microsoft.com/office/drawing/2014/main" id="{A72E892C-1631-D9D9-78F3-689D0DF18C21}"/>
              </a:ext>
            </a:extLst>
          </p:cNvPr>
          <p:cNvPicPr>
            <a:picLocks noChangeAspect="1"/>
          </p:cNvPicPr>
          <p:nvPr/>
        </p:nvPicPr>
        <p:blipFill>
          <a:blip r:embed="rId3"/>
          <a:stretch>
            <a:fillRect/>
          </a:stretch>
        </p:blipFill>
        <p:spPr>
          <a:xfrm>
            <a:off x="728295" y="1295161"/>
            <a:ext cx="5249008" cy="2457793"/>
          </a:xfrm>
          <a:prstGeom prst="rect">
            <a:avLst/>
          </a:prstGeom>
        </p:spPr>
      </p:pic>
      <p:pic>
        <p:nvPicPr>
          <p:cNvPr id="12" name="图片 11">
            <a:extLst>
              <a:ext uri="{FF2B5EF4-FFF2-40B4-BE49-F238E27FC236}">
                <a16:creationId xmlns:a16="http://schemas.microsoft.com/office/drawing/2014/main" id="{9797F381-17CD-E639-2A0C-0E1516761822}"/>
              </a:ext>
            </a:extLst>
          </p:cNvPr>
          <p:cNvPicPr>
            <a:picLocks noChangeAspect="1"/>
          </p:cNvPicPr>
          <p:nvPr/>
        </p:nvPicPr>
        <p:blipFill>
          <a:blip r:embed="rId4"/>
          <a:stretch>
            <a:fillRect/>
          </a:stretch>
        </p:blipFill>
        <p:spPr>
          <a:xfrm>
            <a:off x="5977303" y="1040171"/>
            <a:ext cx="5391902" cy="2534004"/>
          </a:xfrm>
          <a:prstGeom prst="rect">
            <a:avLst/>
          </a:prstGeom>
        </p:spPr>
      </p:pic>
      <p:pic>
        <p:nvPicPr>
          <p:cNvPr id="15" name="图片 14">
            <a:extLst>
              <a:ext uri="{FF2B5EF4-FFF2-40B4-BE49-F238E27FC236}">
                <a16:creationId xmlns:a16="http://schemas.microsoft.com/office/drawing/2014/main" id="{CEE5D9D8-84E0-F47B-0DD7-EB959F051448}"/>
              </a:ext>
            </a:extLst>
          </p:cNvPr>
          <p:cNvPicPr>
            <a:picLocks noChangeAspect="1"/>
          </p:cNvPicPr>
          <p:nvPr/>
        </p:nvPicPr>
        <p:blipFill>
          <a:blip r:embed="rId5"/>
          <a:stretch>
            <a:fillRect/>
          </a:stretch>
        </p:blipFill>
        <p:spPr>
          <a:xfrm>
            <a:off x="952091" y="3599594"/>
            <a:ext cx="4466790" cy="2654640"/>
          </a:xfrm>
          <a:prstGeom prst="rect">
            <a:avLst/>
          </a:prstGeom>
        </p:spPr>
      </p:pic>
      <p:pic>
        <p:nvPicPr>
          <p:cNvPr id="17" name="图片 16">
            <a:extLst>
              <a:ext uri="{FF2B5EF4-FFF2-40B4-BE49-F238E27FC236}">
                <a16:creationId xmlns:a16="http://schemas.microsoft.com/office/drawing/2014/main" id="{6B9558D2-A9E8-C2C4-CDF8-923F4BFF23B1}"/>
              </a:ext>
            </a:extLst>
          </p:cNvPr>
          <p:cNvPicPr>
            <a:picLocks noChangeAspect="1"/>
          </p:cNvPicPr>
          <p:nvPr/>
        </p:nvPicPr>
        <p:blipFill>
          <a:blip r:embed="rId6"/>
          <a:stretch>
            <a:fillRect/>
          </a:stretch>
        </p:blipFill>
        <p:spPr>
          <a:xfrm>
            <a:off x="5642676" y="3574175"/>
            <a:ext cx="5106113" cy="2705478"/>
          </a:xfrm>
          <a:prstGeom prst="rect">
            <a:avLst/>
          </a:prstGeom>
        </p:spPr>
      </p:pic>
    </p:spTree>
    <p:extLst>
      <p:ext uri="{BB962C8B-B14F-4D97-AF65-F5344CB8AC3E}">
        <p14:creationId xmlns:p14="http://schemas.microsoft.com/office/powerpoint/2010/main" val="7795659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 name="KSO_WM_UNIT_PLACING_PICTURE_USER_VIEWPORT" val="{&quot;height&quot;:2243,&quot;width&quot;:2361}"/>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51PPT模板网">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ozo5vyl">
      <a:majorFont>
        <a:latin typeface="HarmonyOS Sans SC Light" panose="020F0302020204030204"/>
        <a:ea typeface="阿里巴巴普惠体 2.0 55 Regular"/>
        <a:cs typeface=""/>
      </a:majorFont>
      <a:minorFont>
        <a:latin typeface="HarmonyOS Sans SC Light" panose="020F0502020204030204"/>
        <a:ea typeface="阿里巴巴普惠体 2.0 55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2996</TotalTime>
  <Words>3510</Words>
  <Application>Microsoft Office PowerPoint</Application>
  <PresentationFormat>宽屏</PresentationFormat>
  <Paragraphs>131</Paragraphs>
  <Slides>13</Slides>
  <Notes>13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-apple-system</vt:lpstr>
      <vt:lpstr>HarmonyOS Sans SC Light</vt:lpstr>
      <vt:lpstr>Lucida Grande</vt:lpstr>
      <vt:lpstr>等线</vt:lpstr>
      <vt:lpstr>思源宋体 CN Heavy</vt:lpstr>
      <vt:lpstr>微软雅黑</vt:lpstr>
      <vt:lpstr>Arial</vt:lpstr>
      <vt:lpstr>51PPT模板网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51PPT模板网</Manager>
  <Company>www.51pptmoban.com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极简蓝色学术风论文答辩PPT模板</dc:title>
  <dc:creator>©51PPT模板网（www.51pptmoban.com）</dc:creator>
  <cp:keywords>版权归属：51PPT模板网</cp:keywords>
  <dc:description>51PPT模板网，幻灯片演示模板及素材免费下载！_x000d_
51PPT模板网 唯一访问网址：www.51pptmoban.com</dc:description>
  <cp:lastModifiedBy>佳 才</cp:lastModifiedBy>
  <cp:revision>154</cp:revision>
  <dcterms:created xsi:type="dcterms:W3CDTF">2024-06-05T00:57:22Z</dcterms:created>
  <dcterms:modified xsi:type="dcterms:W3CDTF">2024-12-22T17:54:29Z</dcterms:modified>
  <cp:contentStatus>极简蓝色学术风论文答辩PPT模板，www.51pptmoban.com</cp:contentStatus>
  <cp:version>51pptmoban.com（V51PPT-24060505版）</cp:version>
</cp:coreProperties>
</file>