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4" r:id="rId4"/>
    <p:sldId id="317" r:id="rId5"/>
    <p:sldId id="320" r:id="rId7"/>
    <p:sldId id="276" r:id="rId8"/>
    <p:sldId id="314" r:id="rId9"/>
    <p:sldId id="341" r:id="rId10"/>
    <p:sldId id="295" r:id="rId11"/>
    <p:sldId id="286" r:id="rId12"/>
    <p:sldId id="287" r:id="rId13"/>
    <p:sldId id="342" r:id="rId14"/>
    <p:sldId id="291" r:id="rId15"/>
    <p:sldId id="292" r:id="rId16"/>
    <p:sldId id="296" r:id="rId17"/>
    <p:sldId id="361" r:id="rId18"/>
    <p:sldId id="362" r:id="rId19"/>
    <p:sldId id="322" r:id="rId20"/>
    <p:sldId id="298" r:id="rId21"/>
    <p:sldId id="300" r:id="rId22"/>
    <p:sldId id="306" r:id="rId23"/>
    <p:sldId id="307" r:id="rId24"/>
    <p:sldId id="308" r:id="rId25"/>
    <p:sldId id="358" r:id="rId26"/>
    <p:sldId id="360" r:id="rId27"/>
    <p:sldId id="278" r:id="rId28"/>
  </p:sldIdLst>
  <p:sldSz cx="12192000" cy="6858000" type="screen4x3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9" autoAdjust="0"/>
    <p:restoredTop sz="94625" autoAdjust="0"/>
  </p:normalViewPr>
  <p:slideViewPr>
    <p:cSldViewPr snapToGrid="0" showGuides="1">
      <p:cViewPr varScale="1">
        <p:scale>
          <a:sx n="10" d="100"/>
          <a:sy n="10" d="100"/>
        </p:scale>
        <p:origin x="-197" y="326"/>
      </p:cViewPr>
      <p:guideLst>
        <p:guide orient="horz" pos="2160"/>
        <p:guide pos="38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41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/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/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CE624-3660-4035-AB45-CE49DDC2C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/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LongReward的工作流程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给定一个长上下文提示和一个响应，LongReward首先将响应分解，并从每个维度进行评估。</a:t>
            </a:r>
            <a:endParaRPr lang="zh-CN" altLang="en-US"/>
          </a:p>
          <a:p>
            <a:r>
              <a:rPr lang="zh-CN" altLang="en-US"/>
              <a:t>每个维度的评估都通过LLM完成，利用少量样本学习（few-shot learning）和思维链（chain-of-thought）提示来增强评分的可靠性和一致性。</a:t>
            </a:r>
            <a:endParaRPr lang="zh-CN" altLang="en-US"/>
          </a:p>
          <a:p>
            <a:r>
              <a:rPr lang="zh-CN" altLang="en-US"/>
              <a:t>最终，这些维度的分数被平均，形成一个综合奖励信号，用于后续的RL训练。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LongReward的工作流程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给定一个长上下文提示和一个响应，LongReward首先将响应分解，并从每个维度进行评估。</a:t>
            </a:r>
            <a:endParaRPr lang="zh-CN" altLang="en-US"/>
          </a:p>
          <a:p>
            <a:r>
              <a:rPr lang="zh-CN" altLang="en-US"/>
              <a:t>每个维度的评估都通过LLM完成，利用少量样本学习（few-shot learning）和思维链（chain-of-thought）提示来增强评分的可靠性和一致性。</a:t>
            </a:r>
            <a:endParaRPr lang="zh-CN" altLang="en-US"/>
          </a:p>
          <a:p>
            <a:r>
              <a:rPr lang="zh-CN" altLang="en-US"/>
              <a:t>最终，这些维度的分数被平均，形成一个综合奖励信号，用于后续的RL训练。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LongReward的工作流程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给定一个长上下文提示和一个响应，LongReward首先将响应分解，并从每个维度进行评估。</a:t>
            </a:r>
            <a:endParaRPr lang="zh-CN" altLang="en-US"/>
          </a:p>
          <a:p>
            <a:r>
              <a:rPr lang="zh-CN" altLang="en-US"/>
              <a:t>每个维度的评估都通过LLM完成，利用少量样本学习（few-shot learning）和思维链（chain-of-thought）提示来增强评分的可靠性和一致性。</a:t>
            </a:r>
            <a:endParaRPr lang="zh-CN" altLang="en-US"/>
          </a:p>
          <a:p>
            <a:r>
              <a:rPr lang="zh-CN" altLang="en-US"/>
              <a:t>最终，这些维度的分数被平均，形成一个综合奖励信号，用于后续的RL训练。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LongReward的工作流程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给定一个长上下文提示和一个响应，LongReward首先将响应分解，并从每个维度进行评估。</a:t>
            </a:r>
            <a:endParaRPr lang="zh-CN" altLang="en-US"/>
          </a:p>
          <a:p>
            <a:r>
              <a:rPr lang="zh-CN" altLang="en-US"/>
              <a:t>每个维度的评估都通过LLM完成，利用少量样本学习（few-shot learning）和思维链（chain-of-thought）提示来增强评分的可靠性和一致性。</a:t>
            </a:r>
            <a:endParaRPr lang="zh-CN" altLang="en-US"/>
          </a:p>
          <a:p>
            <a:r>
              <a:rPr lang="zh-CN" altLang="en-US"/>
              <a:t>最终，这些维度的分数被平均，形成一个综合奖励信号，用于后续的RL训练。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LongReward的工作流程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给定一个长上下文提示和一个响应，LongReward首先将响应分解，并从每个维度进行评估。</a:t>
            </a:r>
            <a:endParaRPr lang="zh-CN" altLang="en-US"/>
          </a:p>
          <a:p>
            <a:r>
              <a:rPr lang="zh-CN" altLang="en-US"/>
              <a:t>每个维度的评估都通过LLM完成，利用少量样本学习（few-shot learning）和思维链（chain-of-thought）提示来增强评分的可靠性和一致性。</a:t>
            </a:r>
            <a:endParaRPr lang="zh-CN" altLang="en-US"/>
          </a:p>
          <a:p>
            <a:r>
              <a:rPr lang="zh-CN" altLang="en-US"/>
              <a:t>最终，这些维度的分数被平均，形成一个综合奖励信号，用于后续的RL训练。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LongReward的工作流程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给定一个长上下文提示和一个响应，LongReward首先将响应分解，并从每个维度进行评估。</a:t>
            </a:r>
            <a:endParaRPr lang="zh-CN" altLang="en-US"/>
          </a:p>
          <a:p>
            <a:r>
              <a:rPr lang="zh-CN" altLang="en-US"/>
              <a:t>每个维度的评估都通过LLM完成，利用少量样本学习（few-shot learning）和思维链（chain-of-thought）提示来增强评分的可靠性和一致性。</a:t>
            </a:r>
            <a:endParaRPr lang="zh-CN" altLang="en-US"/>
          </a:p>
          <a:p>
            <a:r>
              <a:rPr lang="zh-CN" altLang="en-US"/>
              <a:t>最终，这些维度的分数被平均，形成一个综合奖励信号，用于后续的RL训练。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LongReward的工作流程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给定一个长上下文提示和一个响应，LongReward首先将响应分解，并从每个维度进行评估。</a:t>
            </a:r>
            <a:endParaRPr lang="zh-CN" altLang="en-US"/>
          </a:p>
          <a:p>
            <a:r>
              <a:rPr lang="zh-CN" altLang="en-US"/>
              <a:t>每个维度的评估都通过LLM完成，利用少量样本学习（few-shot learning）和思维链（chain-of-thought）提示来增强评分的可靠性和一致性。</a:t>
            </a:r>
            <a:endParaRPr lang="zh-CN" altLang="en-US"/>
          </a:p>
          <a:p>
            <a:r>
              <a:rPr lang="zh-CN" altLang="en-US"/>
              <a:t>最终，这些维度的分数被平均，形成一个综合奖励信号，用于后续的RL训练。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LongReward的工作流程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给定一个长上下文提示和一个响应，LongReward首先将响应分解，并从每个维度进行评估。</a:t>
            </a:r>
            <a:endParaRPr lang="zh-CN" altLang="en-US"/>
          </a:p>
          <a:p>
            <a:r>
              <a:rPr lang="zh-CN" altLang="en-US"/>
              <a:t>每个维度的评估都通过LLM完成，利用少量样本学习（few-shot learning）和思维链（chain-of-thought）提示来增强评分的可靠性和一致性。</a:t>
            </a:r>
            <a:endParaRPr lang="zh-CN" altLang="en-US"/>
          </a:p>
          <a:p>
            <a:r>
              <a:rPr lang="zh-CN" altLang="en-US"/>
              <a:t>最终，这些维度的分数被平均，形成一个综合奖励信号，用于后续的RL训练。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LongReward的工作流程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给定一个长上下文提示和一个响应，LongReward首先将响应分解，并从每个维度进行评估。</a:t>
            </a:r>
            <a:endParaRPr lang="zh-CN" altLang="en-US"/>
          </a:p>
          <a:p>
            <a:r>
              <a:rPr lang="zh-CN" altLang="en-US"/>
              <a:t>每个维度的评估都通过LLM完成，利用少量样本学习（few-shot learning）和思维链（chain-of-thought）提示来增强评分的可靠性和一致性。</a:t>
            </a:r>
            <a:endParaRPr lang="zh-CN" altLang="en-US"/>
          </a:p>
          <a:p>
            <a:r>
              <a:rPr lang="zh-CN" altLang="en-US"/>
              <a:t>最终，这些维度的分数被平均，形成一个综合奖励信号，用于后续的RL训练。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LongReward的工作流程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给定一个长上下文提示和一个响应，LongReward首先将响应分解，并从每个维度进行评估。</a:t>
            </a:r>
            <a:endParaRPr lang="zh-CN" altLang="en-US"/>
          </a:p>
          <a:p>
            <a:r>
              <a:rPr lang="zh-CN" altLang="en-US"/>
              <a:t>每个维度的评估都通过LLM完成，利用少量样本学习（few-shot learning）和思维链（chain-of-thought）提示来增强评分的可靠性和一致性。</a:t>
            </a:r>
            <a:endParaRPr lang="zh-CN" altLang="en-US"/>
          </a:p>
          <a:p>
            <a:r>
              <a:rPr lang="zh-CN" altLang="en-US"/>
              <a:t>最终，这些维度的分数被平均，形成一个综合奖励信号，用于后续的RL训练。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image" Target="../media/image1.png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2.pn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image" Target="../media/image1.png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image" Target="../media/image2.png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image" Target="../media/image2.png"/><Relationship Id="rId2" Type="http://schemas.openxmlformats.org/officeDocument/2006/relationships/tags" Target="../tags/tag103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image" Target="../media/image2.png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image" Target="../media/image2.png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image" Target="../media/image2.png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image" Target="../media/image1.png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image" Target="../media/image2.png"/><Relationship Id="rId2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image" Target="../media/image2.pn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image" Target="../media/image2.png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image" Target="../media/image2.png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image" Target="../media/image2.png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2" Type="http://schemas.openxmlformats.org/officeDocument/2006/relationships/image" Target="../media/image2.png"/><Relationship Id="rId11" Type="http://schemas.openxmlformats.org/officeDocument/2006/relationships/tags" Target="../tags/tag197.xml"/><Relationship Id="rId10" Type="http://schemas.openxmlformats.org/officeDocument/2006/relationships/tags" Target="../tags/tag19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image" Target="../media/image1.png"/><Relationship Id="rId2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microsoft.com/office/2007/relationships/hdphoto" Target="../media/image4.wdp"/><Relationship Id="rId5" Type="http://schemas.openxmlformats.org/officeDocument/2006/relationships/image" Target="../media/image3.png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2"/>
          <p:cNvSpPr/>
          <p:nvPr userDrawn="1">
            <p:custDataLst>
              <p:tags r:id="rId2"/>
            </p:custDataLst>
          </p:nvPr>
        </p:nvSpPr>
        <p:spPr>
          <a:xfrm>
            <a:off x="0" y="1880870"/>
            <a:ext cx="12192000" cy="3218815"/>
          </a:xfrm>
          <a:custGeom>
            <a:avLst/>
            <a:gdLst>
              <a:gd name="connsiteX0" fmla="*/ 0 w 19205"/>
              <a:gd name="connsiteY0" fmla="*/ 5042 h 5069"/>
              <a:gd name="connsiteX1" fmla="*/ 2204 w 19205"/>
              <a:gd name="connsiteY1" fmla="*/ 5044 h 5069"/>
              <a:gd name="connsiteX2" fmla="*/ 2204 w 19205"/>
              <a:gd name="connsiteY2" fmla="*/ 4474 h 5069"/>
              <a:gd name="connsiteX3" fmla="*/ 3010 w 19205"/>
              <a:gd name="connsiteY3" fmla="*/ 4470 h 5069"/>
              <a:gd name="connsiteX4" fmla="*/ 3014 w 19205"/>
              <a:gd name="connsiteY4" fmla="*/ 3374 h 5069"/>
              <a:gd name="connsiteX5" fmla="*/ 4234 w 19205"/>
              <a:gd name="connsiteY5" fmla="*/ 3374 h 5069"/>
              <a:gd name="connsiteX6" fmla="*/ 4234 w 19205"/>
              <a:gd name="connsiteY6" fmla="*/ 4294 h 5069"/>
              <a:gd name="connsiteX7" fmla="*/ 3914 w 19205"/>
              <a:gd name="connsiteY7" fmla="*/ 4294 h 5069"/>
              <a:gd name="connsiteX8" fmla="*/ 3914 w 19205"/>
              <a:gd name="connsiteY8" fmla="*/ 2524 h 5069"/>
              <a:gd name="connsiteX9" fmla="*/ 4274 w 19205"/>
              <a:gd name="connsiteY9" fmla="*/ 2524 h 5069"/>
              <a:gd name="connsiteX10" fmla="*/ 4278 w 19205"/>
              <a:gd name="connsiteY10" fmla="*/ 0 h 5069"/>
              <a:gd name="connsiteX11" fmla="*/ 5058 w 19205"/>
              <a:gd name="connsiteY11" fmla="*/ 480 h 5069"/>
              <a:gd name="connsiteX12" fmla="*/ 5044 w 19205"/>
              <a:gd name="connsiteY12" fmla="*/ 4864 h 5069"/>
              <a:gd name="connsiteX13" fmla="*/ 4701 w 19205"/>
              <a:gd name="connsiteY13" fmla="*/ 4863 h 5069"/>
              <a:gd name="connsiteX14" fmla="*/ 4701 w 19205"/>
              <a:gd name="connsiteY14" fmla="*/ 1968 h 5069"/>
              <a:gd name="connsiteX15" fmla="*/ 5663 w 19205"/>
              <a:gd name="connsiteY15" fmla="*/ 1965 h 5069"/>
              <a:gd name="connsiteX16" fmla="*/ 5662 w 19205"/>
              <a:gd name="connsiteY16" fmla="*/ 4024 h 5069"/>
              <a:gd name="connsiteX17" fmla="*/ 6454 w 19205"/>
              <a:gd name="connsiteY17" fmla="*/ 4024 h 5069"/>
              <a:gd name="connsiteX18" fmla="*/ 6457 w 19205"/>
              <a:gd name="connsiteY18" fmla="*/ 5069 h 5069"/>
              <a:gd name="connsiteX19" fmla="*/ 19205 w 19205"/>
              <a:gd name="connsiteY19" fmla="*/ 5069 h 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05" h="5069">
                <a:moveTo>
                  <a:pt x="0" y="5042"/>
                </a:moveTo>
                <a:lnTo>
                  <a:pt x="2204" y="5044"/>
                </a:lnTo>
                <a:lnTo>
                  <a:pt x="2204" y="4474"/>
                </a:lnTo>
                <a:lnTo>
                  <a:pt x="3010" y="4470"/>
                </a:lnTo>
                <a:lnTo>
                  <a:pt x="3014" y="3374"/>
                </a:lnTo>
                <a:lnTo>
                  <a:pt x="4234" y="3374"/>
                </a:lnTo>
                <a:lnTo>
                  <a:pt x="4234" y="4294"/>
                </a:lnTo>
                <a:lnTo>
                  <a:pt x="3914" y="4294"/>
                </a:lnTo>
                <a:lnTo>
                  <a:pt x="3914" y="2524"/>
                </a:lnTo>
                <a:lnTo>
                  <a:pt x="4274" y="2524"/>
                </a:lnTo>
                <a:lnTo>
                  <a:pt x="4278" y="0"/>
                </a:lnTo>
                <a:lnTo>
                  <a:pt x="5058" y="480"/>
                </a:lnTo>
                <a:lnTo>
                  <a:pt x="5044" y="4864"/>
                </a:lnTo>
                <a:lnTo>
                  <a:pt x="4701" y="4863"/>
                </a:lnTo>
                <a:lnTo>
                  <a:pt x="4701" y="1968"/>
                </a:lnTo>
                <a:lnTo>
                  <a:pt x="5663" y="1965"/>
                </a:lnTo>
                <a:lnTo>
                  <a:pt x="5662" y="4024"/>
                </a:lnTo>
                <a:lnTo>
                  <a:pt x="6454" y="4024"/>
                </a:lnTo>
                <a:lnTo>
                  <a:pt x="6457" y="5069"/>
                </a:lnTo>
                <a:lnTo>
                  <a:pt x="19205" y="5069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/>
          <p:nvPr>
            <p:ph type="ctrTitle"/>
            <p:custDataLst>
              <p:tags r:id="rId3"/>
            </p:custDataLst>
          </p:nvPr>
        </p:nvSpPr>
        <p:spPr>
          <a:xfrm>
            <a:off x="4896000" y="1476155"/>
            <a:ext cx="5936400" cy="2055445"/>
          </a:xfrm>
        </p:spPr>
        <p:txBody>
          <a:bodyPr wrap="square" lIns="90000" tIns="46800" rIns="90000" bIns="46800" anchor="b">
            <a:normAutofit/>
          </a:bodyPr>
          <a:lstStyle>
            <a:lvl1pPr algn="r">
              <a:lnSpc>
                <a:spcPct val="100000"/>
              </a:lnSpc>
              <a:defRPr sz="5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/>
          <p:nvPr>
            <p:ph type="subTitle" idx="1" hasCustomPrompt="1"/>
            <p:custDataLst>
              <p:tags r:id="rId4"/>
            </p:custDataLst>
          </p:nvPr>
        </p:nvSpPr>
        <p:spPr>
          <a:xfrm>
            <a:off x="4896000" y="3888000"/>
            <a:ext cx="5936400" cy="720000"/>
          </a:xfrm>
        </p:spPr>
        <p:txBody>
          <a:bodyPr wrap="square" lIns="90000" tIns="46800" rIns="90000" bIns="46800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1" spc="5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/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/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0" name="联系方式占位符 9"/>
          <p:cNvSpPr/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8209504" y="5504400"/>
            <a:ext cx="2566800" cy="739382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24" name="署名占位符 10"/>
          <p:cNvSpPr/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5853760" y="5504400"/>
            <a:ext cx="2163600" cy="739382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/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/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/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/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/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0" y="2167890"/>
            <a:ext cx="12191365" cy="3030855"/>
          </a:xfrm>
          <a:custGeom>
            <a:avLst/>
            <a:gdLst>
              <a:gd name="connsiteX0" fmla="*/ 0 w 19207"/>
              <a:gd name="connsiteY0" fmla="*/ 4755 h 4773"/>
              <a:gd name="connsiteX1" fmla="*/ 2772 w 19207"/>
              <a:gd name="connsiteY1" fmla="*/ 4754 h 4773"/>
              <a:gd name="connsiteX2" fmla="*/ 2772 w 19207"/>
              <a:gd name="connsiteY2" fmla="*/ 3267 h 4773"/>
              <a:gd name="connsiteX3" fmla="*/ 3507 w 19207"/>
              <a:gd name="connsiteY3" fmla="*/ 2990 h 4773"/>
              <a:gd name="connsiteX4" fmla="*/ 3503 w 19207"/>
              <a:gd name="connsiteY4" fmla="*/ 4767 h 4773"/>
              <a:gd name="connsiteX5" fmla="*/ 3211 w 19207"/>
              <a:gd name="connsiteY5" fmla="*/ 4769 h 4773"/>
              <a:gd name="connsiteX6" fmla="*/ 3211 w 19207"/>
              <a:gd name="connsiteY6" fmla="*/ 1950 h 4773"/>
              <a:gd name="connsiteX7" fmla="*/ 4584 w 19207"/>
              <a:gd name="connsiteY7" fmla="*/ 2275 h 4773"/>
              <a:gd name="connsiteX8" fmla="*/ 4584 w 19207"/>
              <a:gd name="connsiteY8" fmla="*/ 4773 h 4773"/>
              <a:gd name="connsiteX9" fmla="*/ 4069 w 19207"/>
              <a:gd name="connsiteY9" fmla="*/ 4773 h 4773"/>
              <a:gd name="connsiteX10" fmla="*/ 4079 w 19207"/>
              <a:gd name="connsiteY10" fmla="*/ 0 h 4773"/>
              <a:gd name="connsiteX11" fmla="*/ 5131 w 19207"/>
              <a:gd name="connsiteY11" fmla="*/ 7 h 4773"/>
              <a:gd name="connsiteX12" fmla="*/ 5128 w 19207"/>
              <a:gd name="connsiteY12" fmla="*/ 3834 h 4773"/>
              <a:gd name="connsiteX13" fmla="*/ 4879 w 19207"/>
              <a:gd name="connsiteY13" fmla="*/ 3837 h 4773"/>
              <a:gd name="connsiteX14" fmla="*/ 4879 w 19207"/>
              <a:gd name="connsiteY14" fmla="*/ 2979 h 4773"/>
              <a:gd name="connsiteX15" fmla="*/ 6069 w 19207"/>
              <a:gd name="connsiteY15" fmla="*/ 2978 h 4773"/>
              <a:gd name="connsiteX16" fmla="*/ 6068 w 19207"/>
              <a:gd name="connsiteY16" fmla="*/ 4339 h 4773"/>
              <a:gd name="connsiteX17" fmla="*/ 6597 w 19207"/>
              <a:gd name="connsiteY17" fmla="*/ 4338 h 4773"/>
              <a:gd name="connsiteX18" fmla="*/ 6595 w 19207"/>
              <a:gd name="connsiteY18" fmla="*/ 4771 h 4773"/>
              <a:gd name="connsiteX19" fmla="*/ 19207 w 19207"/>
              <a:gd name="connsiteY19" fmla="*/ 4770 h 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07" h="4773">
                <a:moveTo>
                  <a:pt x="0" y="4755"/>
                </a:moveTo>
                <a:lnTo>
                  <a:pt x="2772" y="4754"/>
                </a:lnTo>
                <a:lnTo>
                  <a:pt x="2772" y="3267"/>
                </a:lnTo>
                <a:lnTo>
                  <a:pt x="3507" y="2990"/>
                </a:lnTo>
                <a:lnTo>
                  <a:pt x="3503" y="4767"/>
                </a:lnTo>
                <a:lnTo>
                  <a:pt x="3211" y="4769"/>
                </a:lnTo>
                <a:lnTo>
                  <a:pt x="3211" y="1950"/>
                </a:lnTo>
                <a:lnTo>
                  <a:pt x="4584" y="2275"/>
                </a:lnTo>
                <a:lnTo>
                  <a:pt x="4584" y="4773"/>
                </a:lnTo>
                <a:lnTo>
                  <a:pt x="4069" y="4773"/>
                </a:lnTo>
                <a:lnTo>
                  <a:pt x="4079" y="0"/>
                </a:lnTo>
                <a:lnTo>
                  <a:pt x="5131" y="7"/>
                </a:lnTo>
                <a:lnTo>
                  <a:pt x="5128" y="3834"/>
                </a:lnTo>
                <a:lnTo>
                  <a:pt x="4879" y="3837"/>
                </a:lnTo>
                <a:lnTo>
                  <a:pt x="4879" y="2979"/>
                </a:lnTo>
                <a:lnTo>
                  <a:pt x="6069" y="2978"/>
                </a:lnTo>
                <a:lnTo>
                  <a:pt x="6068" y="4339"/>
                </a:lnTo>
                <a:lnTo>
                  <a:pt x="6597" y="4338"/>
                </a:lnTo>
                <a:lnTo>
                  <a:pt x="6595" y="4771"/>
                </a:lnTo>
                <a:lnTo>
                  <a:pt x="19207" y="4770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>
            <a:off x="2926715" y="1604645"/>
            <a:ext cx="0" cy="563245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2" name="标题 1"/>
          <p:cNvSpPr/>
          <p:nvPr>
            <p:ph type="ctrTitle" hasCustomPrompt="1"/>
            <p:custDataLst>
              <p:tags r:id="rId4"/>
            </p:custDataLst>
          </p:nvPr>
        </p:nvSpPr>
        <p:spPr>
          <a:xfrm>
            <a:off x="4896000" y="1692000"/>
            <a:ext cx="5936400" cy="1825200"/>
          </a:xfrm>
        </p:spPr>
        <p:txBody>
          <a:bodyPr wrap="square" lIns="90000" tIns="46800" rIns="90000" bIns="46800" anchor="b">
            <a:normAutofit/>
          </a:bodyPr>
          <a:lstStyle>
            <a:lvl1pPr algn="r">
              <a:lnSpc>
                <a:spcPct val="100000"/>
              </a:lnSpc>
              <a:defRPr sz="6600"/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3" name="副标题 2"/>
          <p:cNvSpPr/>
          <p:nvPr>
            <p:ph type="subTitle" idx="1" hasCustomPrompt="1"/>
            <p:custDataLst>
              <p:tags r:id="rId5"/>
            </p:custDataLst>
          </p:nvPr>
        </p:nvSpPr>
        <p:spPr>
          <a:xfrm>
            <a:off x="4896000" y="3816000"/>
            <a:ext cx="5936400" cy="720000"/>
          </a:xfrm>
        </p:spPr>
        <p:txBody>
          <a:bodyPr wrap="square" lIns="90000" tIns="46800" rIns="90000" bIns="46800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1" spc="5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/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0" name="联系方式占位符 9"/>
          <p:cNvSpPr/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8219870" y="5616000"/>
            <a:ext cx="2566800" cy="655491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24" name="署名占位符 10"/>
          <p:cNvSpPr/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5793470" y="5616000"/>
            <a:ext cx="2163600" cy="655491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85207 [转换]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ctrTitle" hasCustomPrompt="1"/>
            <p:custDataLst>
              <p:tags r:id="rId5"/>
            </p:custDataLst>
          </p:nvPr>
        </p:nvSpPr>
        <p:spPr>
          <a:xfrm>
            <a:off x="4647304" y="2697226"/>
            <a:ext cx="6506155" cy="907911"/>
          </a:xfrm>
        </p:spPr>
        <p:txBody>
          <a:bodyPr lIns="90000" tIns="46800" rIns="90000" bIns="46800" anchor="b" anchorCtr="0">
            <a:normAutofit/>
          </a:bodyPr>
          <a:lstStyle>
            <a:lvl1pPr algn="r">
              <a:defRPr sz="4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/>
          <p:nvPr>
            <p:ph type="subTitle" idx="1" hasCustomPrompt="1"/>
            <p:custDataLst>
              <p:tags r:id="rId6"/>
            </p:custDataLst>
          </p:nvPr>
        </p:nvSpPr>
        <p:spPr>
          <a:xfrm>
            <a:off x="4656780" y="3665743"/>
            <a:ext cx="6496678" cy="419921"/>
          </a:xfrm>
        </p:spPr>
        <p:txBody>
          <a:bodyPr lIns="90000" tIns="46800" rIns="90000" bIns="46800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/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/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/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/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6809591" y="4137025"/>
            <a:ext cx="4344184" cy="657225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/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85207 [转换]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flipH="1">
            <a:off x="7397750" y="0"/>
            <a:ext cx="480187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10706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1294380" y="3429000"/>
            <a:ext cx="5592439" cy="73101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2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/>
          <p:nvPr>
            <p:ph type="body" idx="1"/>
            <p:custDataLst>
              <p:tags r:id="rId6"/>
            </p:custDataLst>
          </p:nvPr>
        </p:nvSpPr>
        <p:spPr>
          <a:xfrm>
            <a:off x="1319775" y="4238113"/>
            <a:ext cx="5592439" cy="107798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/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/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/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/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/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/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/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/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/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/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  <p:custDataLst>
              <p:tags r:id="rId2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/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/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/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/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/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/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/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/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26" name="图片 25" descr="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2" name="图片 11" descr="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2" name="竖排标题 1"/>
          <p:cNvSpPr/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/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/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9" name="图片 8" descr="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0" name="图片 9" descr="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3" name="日期占位符 2"/>
          <p:cNvSpPr/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/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85207 [转换]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6092826" y="2235356"/>
            <a:ext cx="5054601" cy="1305883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/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6092826" y="3609034"/>
            <a:ext cx="5054601" cy="444500"/>
          </a:xfrm>
        </p:spPr>
        <p:txBody>
          <a:bodyPr>
            <a:normAutofit/>
          </a:bodyPr>
          <a:lstStyle>
            <a:lvl1pPr marL="0" indent="0" algn="dist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4" name="文本占位符 13"/>
          <p:cNvSpPr/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6092824" y="4115118"/>
            <a:ext cx="5054601" cy="861037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3" name="日期占位符 2"/>
          <p:cNvSpPr/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/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50190" y="273050"/>
            <a:ext cx="116922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9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/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4" name="图片 13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5" name="图片 14" descr="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/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4"/>
            <p:custDataLst>
              <p:tags r:id="rId11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3" name="图片 12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4" name="图片 13" descr="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/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16200000">
            <a:off x="293258" y="-387770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/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/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/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/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/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/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 descr="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85207 [转换]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rgbClr val="ECECEC"/>
              </a:solidFill>
              <a:sym typeface="+mn-ea"/>
            </a:endParaRPr>
          </a:p>
        </p:txBody>
      </p:sp>
      <p:sp>
        <p:nvSpPr>
          <p:cNvPr id="2" name="标题 1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/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7"/>
          <p:cNvSpPr/>
          <p:nvPr userDrawn="1">
            <p:custDataLst>
              <p:tags r:id="rId2"/>
            </p:custDataLst>
          </p:nvPr>
        </p:nvSpPr>
        <p:spPr>
          <a:xfrm>
            <a:off x="7534910" y="2957195"/>
            <a:ext cx="4657090" cy="3030855"/>
          </a:xfrm>
          <a:custGeom>
            <a:avLst/>
            <a:gdLst>
              <a:gd name="connsiteX0" fmla="*/ 0 w 7334"/>
              <a:gd name="connsiteY0" fmla="*/ 4754 h 4773"/>
              <a:gd name="connsiteX1" fmla="*/ 1297 w 7334"/>
              <a:gd name="connsiteY1" fmla="*/ 4754 h 4773"/>
              <a:gd name="connsiteX2" fmla="*/ 1297 w 7334"/>
              <a:gd name="connsiteY2" fmla="*/ 3267 h 4773"/>
              <a:gd name="connsiteX3" fmla="*/ 2032 w 7334"/>
              <a:gd name="connsiteY3" fmla="*/ 2990 h 4773"/>
              <a:gd name="connsiteX4" fmla="*/ 2028 w 7334"/>
              <a:gd name="connsiteY4" fmla="*/ 4767 h 4773"/>
              <a:gd name="connsiteX5" fmla="*/ 1736 w 7334"/>
              <a:gd name="connsiteY5" fmla="*/ 4769 h 4773"/>
              <a:gd name="connsiteX6" fmla="*/ 1736 w 7334"/>
              <a:gd name="connsiteY6" fmla="*/ 1950 h 4773"/>
              <a:gd name="connsiteX7" fmla="*/ 3109 w 7334"/>
              <a:gd name="connsiteY7" fmla="*/ 2275 h 4773"/>
              <a:gd name="connsiteX8" fmla="*/ 3109 w 7334"/>
              <a:gd name="connsiteY8" fmla="*/ 4773 h 4773"/>
              <a:gd name="connsiteX9" fmla="*/ 2594 w 7334"/>
              <a:gd name="connsiteY9" fmla="*/ 4773 h 4773"/>
              <a:gd name="connsiteX10" fmla="*/ 2604 w 7334"/>
              <a:gd name="connsiteY10" fmla="*/ 0 h 4773"/>
              <a:gd name="connsiteX11" fmla="*/ 3656 w 7334"/>
              <a:gd name="connsiteY11" fmla="*/ 7 h 4773"/>
              <a:gd name="connsiteX12" fmla="*/ 3653 w 7334"/>
              <a:gd name="connsiteY12" fmla="*/ 3834 h 4773"/>
              <a:gd name="connsiteX13" fmla="*/ 3404 w 7334"/>
              <a:gd name="connsiteY13" fmla="*/ 3837 h 4773"/>
              <a:gd name="connsiteX14" fmla="*/ 3404 w 7334"/>
              <a:gd name="connsiteY14" fmla="*/ 2979 h 4773"/>
              <a:gd name="connsiteX15" fmla="*/ 4594 w 7334"/>
              <a:gd name="connsiteY15" fmla="*/ 2978 h 4773"/>
              <a:gd name="connsiteX16" fmla="*/ 4593 w 7334"/>
              <a:gd name="connsiteY16" fmla="*/ 4339 h 4773"/>
              <a:gd name="connsiteX17" fmla="*/ 5122 w 7334"/>
              <a:gd name="connsiteY17" fmla="*/ 4338 h 4773"/>
              <a:gd name="connsiteX18" fmla="*/ 5120 w 7334"/>
              <a:gd name="connsiteY18" fmla="*/ 4771 h 4773"/>
              <a:gd name="connsiteX19" fmla="*/ 7334 w 7334"/>
              <a:gd name="connsiteY19" fmla="*/ 4769 h 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334" h="4773">
                <a:moveTo>
                  <a:pt x="0" y="4754"/>
                </a:moveTo>
                <a:lnTo>
                  <a:pt x="1297" y="4754"/>
                </a:lnTo>
                <a:lnTo>
                  <a:pt x="1297" y="3267"/>
                </a:lnTo>
                <a:lnTo>
                  <a:pt x="2032" y="2990"/>
                </a:lnTo>
                <a:lnTo>
                  <a:pt x="2028" y="4767"/>
                </a:lnTo>
                <a:lnTo>
                  <a:pt x="1736" y="4769"/>
                </a:lnTo>
                <a:lnTo>
                  <a:pt x="1736" y="1950"/>
                </a:lnTo>
                <a:lnTo>
                  <a:pt x="3109" y="2275"/>
                </a:lnTo>
                <a:lnTo>
                  <a:pt x="3109" y="4773"/>
                </a:lnTo>
                <a:lnTo>
                  <a:pt x="2594" y="4773"/>
                </a:lnTo>
                <a:lnTo>
                  <a:pt x="2604" y="0"/>
                </a:lnTo>
                <a:lnTo>
                  <a:pt x="3656" y="7"/>
                </a:lnTo>
                <a:lnTo>
                  <a:pt x="3653" y="3834"/>
                </a:lnTo>
                <a:lnTo>
                  <a:pt x="3404" y="3837"/>
                </a:lnTo>
                <a:lnTo>
                  <a:pt x="3404" y="2979"/>
                </a:lnTo>
                <a:lnTo>
                  <a:pt x="4594" y="2978"/>
                </a:lnTo>
                <a:lnTo>
                  <a:pt x="4593" y="4339"/>
                </a:lnTo>
                <a:lnTo>
                  <a:pt x="5122" y="4338"/>
                </a:lnTo>
                <a:lnTo>
                  <a:pt x="5120" y="4771"/>
                </a:lnTo>
                <a:lnTo>
                  <a:pt x="7334" y="4769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0" name="直接连接符 9"/>
          <p:cNvCxnSpPr/>
          <p:nvPr userDrawn="1">
            <p:custDataLst>
              <p:tags r:id="rId3"/>
            </p:custDataLst>
          </p:nvPr>
        </p:nvCxnSpPr>
        <p:spPr>
          <a:xfrm>
            <a:off x="9528175" y="2393950"/>
            <a:ext cx="0" cy="563245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3" name="椭圆 2"/>
          <p:cNvSpPr/>
          <p:nvPr userDrawn="1">
            <p:custDataLst>
              <p:tags r:id="rId4"/>
            </p:custDataLst>
          </p:nvPr>
        </p:nvSpPr>
        <p:spPr>
          <a:xfrm>
            <a:off x="7488000" y="5914800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550800" y="511200"/>
            <a:ext cx="2174400" cy="1404000"/>
          </a:xfrm>
        </p:spPr>
        <p:txBody>
          <a:bodyPr wrap="square" lIns="90000" tIns="46800" rIns="90000" bIns="46800" anchor="ctr">
            <a:normAutofit/>
          </a:bodyPr>
          <a:lstStyle>
            <a:lvl1pPr algn="r">
              <a:defRPr sz="5400"/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/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4"/>
          <p:cNvSpPr/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/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1"/>
          </a:xfrm>
          <a:custGeom>
            <a:avLst/>
            <a:gdLst>
              <a:gd name="connsiteX0" fmla="*/ 393867 w 12192000"/>
              <a:gd name="connsiteY0" fmla="*/ 210060 h 6858001"/>
              <a:gd name="connsiteX1" fmla="*/ 209550 w 12192000"/>
              <a:gd name="connsiteY1" fmla="*/ 394377 h 6858001"/>
              <a:gd name="connsiteX2" fmla="*/ 209550 w 12192000"/>
              <a:gd name="connsiteY2" fmla="*/ 6463623 h 6858001"/>
              <a:gd name="connsiteX3" fmla="*/ 393867 w 12192000"/>
              <a:gd name="connsiteY3" fmla="*/ 6647940 h 6858001"/>
              <a:gd name="connsiteX4" fmla="*/ 11798133 w 12192000"/>
              <a:gd name="connsiteY4" fmla="*/ 6647940 h 6858001"/>
              <a:gd name="connsiteX5" fmla="*/ 11982450 w 12192000"/>
              <a:gd name="connsiteY5" fmla="*/ 6463623 h 6858001"/>
              <a:gd name="connsiteX6" fmla="*/ 11982450 w 12192000"/>
              <a:gd name="connsiteY6" fmla="*/ 394377 h 6858001"/>
              <a:gd name="connsiteX7" fmla="*/ 11798133 w 12192000"/>
              <a:gd name="connsiteY7" fmla="*/ 210060 h 6858001"/>
              <a:gd name="connsiteX8" fmla="*/ 0 w 12192000"/>
              <a:gd name="connsiteY8" fmla="*/ 0 h 6858001"/>
              <a:gd name="connsiteX9" fmla="*/ 12192000 w 12192000"/>
              <a:gd name="connsiteY9" fmla="*/ 0 h 6858001"/>
              <a:gd name="connsiteX10" fmla="*/ 12192000 w 12192000"/>
              <a:gd name="connsiteY10" fmla="*/ 6858001 h 6858001"/>
              <a:gd name="connsiteX11" fmla="*/ 0 w 12192000"/>
              <a:gd name="connsiteY11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1">
                <a:moveTo>
                  <a:pt x="393867" y="210060"/>
                </a:moveTo>
                <a:cubicBezTo>
                  <a:pt x="292072" y="210060"/>
                  <a:pt x="209550" y="292582"/>
                  <a:pt x="209550" y="394377"/>
                </a:cubicBezTo>
                <a:lnTo>
                  <a:pt x="209550" y="6463623"/>
                </a:lnTo>
                <a:cubicBezTo>
                  <a:pt x="209550" y="6565418"/>
                  <a:pt x="292072" y="6647940"/>
                  <a:pt x="393867" y="6647940"/>
                </a:cubicBezTo>
                <a:lnTo>
                  <a:pt x="11798133" y="6647940"/>
                </a:lnTo>
                <a:cubicBezTo>
                  <a:pt x="11899928" y="6647940"/>
                  <a:pt x="11982450" y="6565418"/>
                  <a:pt x="11982450" y="6463623"/>
                </a:cubicBezTo>
                <a:lnTo>
                  <a:pt x="11982450" y="394377"/>
                </a:lnTo>
                <a:cubicBezTo>
                  <a:pt x="11982450" y="292582"/>
                  <a:pt x="11899928" y="210060"/>
                  <a:pt x="11798133" y="21006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gradFill>
            <a:gsLst>
              <a:gs pos="45000">
                <a:schemeClr val="accent1">
                  <a:alpha val="23000"/>
                </a:schemeClr>
              </a:gs>
              <a:gs pos="100000">
                <a:schemeClr val="accent1">
                  <a:alpha val="4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 userDrawn="1">
            <p:custDataLst>
              <p:tags r:id="rId3"/>
            </p:custDataLst>
          </p:nvPr>
        </p:nvSpPr>
        <p:spPr>
          <a:xfrm>
            <a:off x="10090688" y="210060"/>
            <a:ext cx="1891762" cy="1536190"/>
          </a:xfrm>
          <a:custGeom>
            <a:avLst/>
            <a:gdLst>
              <a:gd name="connsiteX0" fmla="*/ 0 w 1891762"/>
              <a:gd name="connsiteY0" fmla="*/ 0 h 1536190"/>
              <a:gd name="connsiteX1" fmla="*/ 1707445 w 1891762"/>
              <a:gd name="connsiteY1" fmla="*/ 0 h 1536190"/>
              <a:gd name="connsiteX2" fmla="*/ 1891762 w 1891762"/>
              <a:gd name="connsiteY2" fmla="*/ 184317 h 1536190"/>
              <a:gd name="connsiteX3" fmla="*/ 1891762 w 1891762"/>
              <a:gd name="connsiteY3" fmla="*/ 1509387 h 1536190"/>
              <a:gd name="connsiteX4" fmla="*/ 1770597 w 1891762"/>
              <a:gd name="connsiteY4" fmla="*/ 1527879 h 1536190"/>
              <a:gd name="connsiteX5" fmla="*/ 1606012 w 1891762"/>
              <a:gd name="connsiteY5" fmla="*/ 1536190 h 1536190"/>
              <a:gd name="connsiteX6" fmla="*/ 4598 w 1891762"/>
              <a:gd name="connsiteY6" fmla="*/ 91050 h 153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1762" h="1536190">
                <a:moveTo>
                  <a:pt x="0" y="0"/>
                </a:moveTo>
                <a:lnTo>
                  <a:pt x="1707445" y="0"/>
                </a:lnTo>
                <a:cubicBezTo>
                  <a:pt x="1809240" y="0"/>
                  <a:pt x="1891762" y="82522"/>
                  <a:pt x="1891762" y="184317"/>
                </a:cubicBezTo>
                <a:lnTo>
                  <a:pt x="1891762" y="1509387"/>
                </a:lnTo>
                <a:lnTo>
                  <a:pt x="1770597" y="1527879"/>
                </a:lnTo>
                <a:cubicBezTo>
                  <a:pt x="1716483" y="1533375"/>
                  <a:pt x="1661576" y="1536190"/>
                  <a:pt x="1606012" y="1536190"/>
                </a:cubicBezTo>
                <a:cubicBezTo>
                  <a:pt x="772549" y="1536190"/>
                  <a:pt x="87032" y="902764"/>
                  <a:pt x="4598" y="91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" contrast="1000"/>
                    </a14:imgEffect>
                    <a14:imgEffect>
                      <a14:saturation sat="12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8034" r="13947" b="7599"/>
          <a:stretch>
            <a:fillRect/>
          </a:stretch>
        </p:blipFill>
        <p:spPr>
          <a:xfrm>
            <a:off x="9914925" y="352821"/>
            <a:ext cx="1798839" cy="1496667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 hasCustomPrompt="1"/>
            <p:custDataLst>
              <p:tags r:id="rId7"/>
            </p:custDataLst>
          </p:nvPr>
        </p:nvSpPr>
        <p:spPr>
          <a:xfrm>
            <a:off x="839788" y="768400"/>
            <a:ext cx="1674812" cy="1081088"/>
          </a:xfrm>
        </p:spPr>
        <p:txBody>
          <a:bodyPr wrap="square" anchor="ctr" anchorCtr="0">
            <a:normAutofit/>
          </a:bodyPr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/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/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/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7"/>
          <p:cNvSpPr/>
          <p:nvPr>
            <p:custDataLst>
              <p:tags r:id="rId2"/>
            </p:custDataLst>
          </p:nvPr>
        </p:nvSpPr>
        <p:spPr>
          <a:xfrm>
            <a:off x="5881370" y="4941570"/>
            <a:ext cx="6301740" cy="1591310"/>
          </a:xfrm>
          <a:custGeom>
            <a:avLst/>
            <a:gdLst>
              <a:gd name="connsiteX0" fmla="*/ 2 w 9924"/>
              <a:gd name="connsiteY0" fmla="*/ 2235 h 2506"/>
              <a:gd name="connsiteX1" fmla="*/ 0 w 9924"/>
              <a:gd name="connsiteY1" fmla="*/ 230 h 2506"/>
              <a:gd name="connsiteX2" fmla="*/ 220 w 9924"/>
              <a:gd name="connsiteY2" fmla="*/ 0 h 2506"/>
              <a:gd name="connsiteX3" fmla="*/ 500 w 9924"/>
              <a:gd name="connsiteY3" fmla="*/ 0 h 2506"/>
              <a:gd name="connsiteX4" fmla="*/ 710 w 9924"/>
              <a:gd name="connsiteY4" fmla="*/ 220 h 2506"/>
              <a:gd name="connsiteX5" fmla="*/ 710 w 9924"/>
              <a:gd name="connsiteY5" fmla="*/ 2050 h 2506"/>
              <a:gd name="connsiteX6" fmla="*/ 500 w 9924"/>
              <a:gd name="connsiteY6" fmla="*/ 2050 h 2506"/>
              <a:gd name="connsiteX7" fmla="*/ 500 w 9924"/>
              <a:gd name="connsiteY7" fmla="*/ 980 h 2506"/>
              <a:gd name="connsiteX8" fmla="*/ 1153 w 9924"/>
              <a:gd name="connsiteY8" fmla="*/ 982 h 2506"/>
              <a:gd name="connsiteX9" fmla="*/ 1153 w 9924"/>
              <a:gd name="connsiteY9" fmla="*/ 1942 h 2506"/>
              <a:gd name="connsiteX10" fmla="*/ 1936 w 9924"/>
              <a:gd name="connsiteY10" fmla="*/ 1946 h 2506"/>
              <a:gd name="connsiteX11" fmla="*/ 1936 w 9924"/>
              <a:gd name="connsiteY11" fmla="*/ 2268 h 2506"/>
              <a:gd name="connsiteX12" fmla="*/ 2281 w 9924"/>
              <a:gd name="connsiteY12" fmla="*/ 2268 h 2506"/>
              <a:gd name="connsiteX13" fmla="*/ 2283 w 9924"/>
              <a:gd name="connsiteY13" fmla="*/ 2506 h 2506"/>
              <a:gd name="connsiteX14" fmla="*/ 9924 w 9924"/>
              <a:gd name="connsiteY14" fmla="*/ 2501 h 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24" h="2506">
                <a:moveTo>
                  <a:pt x="2" y="2235"/>
                </a:moveTo>
                <a:lnTo>
                  <a:pt x="0" y="230"/>
                </a:lnTo>
                <a:lnTo>
                  <a:pt x="220" y="0"/>
                </a:lnTo>
                <a:lnTo>
                  <a:pt x="500" y="0"/>
                </a:lnTo>
                <a:lnTo>
                  <a:pt x="710" y="220"/>
                </a:lnTo>
                <a:lnTo>
                  <a:pt x="710" y="2050"/>
                </a:lnTo>
                <a:lnTo>
                  <a:pt x="500" y="2050"/>
                </a:lnTo>
                <a:lnTo>
                  <a:pt x="500" y="980"/>
                </a:lnTo>
                <a:lnTo>
                  <a:pt x="1153" y="982"/>
                </a:lnTo>
                <a:lnTo>
                  <a:pt x="1153" y="1942"/>
                </a:lnTo>
                <a:lnTo>
                  <a:pt x="1936" y="1946"/>
                </a:lnTo>
                <a:lnTo>
                  <a:pt x="1936" y="2268"/>
                </a:lnTo>
                <a:lnTo>
                  <a:pt x="2281" y="2268"/>
                </a:lnTo>
                <a:lnTo>
                  <a:pt x="2283" y="2506"/>
                </a:lnTo>
                <a:lnTo>
                  <a:pt x="9924" y="2501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任意多边形 8"/>
          <p:cNvSpPr/>
          <p:nvPr>
            <p:custDataLst>
              <p:tags r:id="rId3"/>
            </p:custDataLst>
          </p:nvPr>
        </p:nvSpPr>
        <p:spPr>
          <a:xfrm>
            <a:off x="0" y="5236845"/>
            <a:ext cx="5894705" cy="1302385"/>
          </a:xfrm>
          <a:custGeom>
            <a:avLst/>
            <a:gdLst>
              <a:gd name="connsiteX0" fmla="*/ 9283 w 9283"/>
              <a:gd name="connsiteY0" fmla="*/ 1758 h 2051"/>
              <a:gd name="connsiteX1" fmla="*/ 9062 w 9283"/>
              <a:gd name="connsiteY1" fmla="*/ 1755 h 2051"/>
              <a:gd name="connsiteX2" fmla="*/ 9062 w 9283"/>
              <a:gd name="connsiteY2" fmla="*/ 0 h 2051"/>
              <a:gd name="connsiteX3" fmla="*/ 8410 w 9283"/>
              <a:gd name="connsiteY3" fmla="*/ 547 h 2051"/>
              <a:gd name="connsiteX4" fmla="*/ 8410 w 9283"/>
              <a:gd name="connsiteY4" fmla="*/ 2028 h 2051"/>
              <a:gd name="connsiteX5" fmla="*/ 8710 w 9283"/>
              <a:gd name="connsiteY5" fmla="*/ 2028 h 2051"/>
              <a:gd name="connsiteX6" fmla="*/ 8710 w 9283"/>
              <a:gd name="connsiteY6" fmla="*/ 1158 h 2051"/>
              <a:gd name="connsiteX7" fmla="*/ 7675 w 9283"/>
              <a:gd name="connsiteY7" fmla="*/ 906 h 2051"/>
              <a:gd name="connsiteX8" fmla="*/ 7674 w 9283"/>
              <a:gd name="connsiteY8" fmla="*/ 1785 h 2051"/>
              <a:gd name="connsiteX9" fmla="*/ 7084 w 9283"/>
              <a:gd name="connsiteY9" fmla="*/ 1785 h 2051"/>
              <a:gd name="connsiteX10" fmla="*/ 7086 w 9283"/>
              <a:gd name="connsiteY10" fmla="*/ 2051 h 2051"/>
              <a:gd name="connsiteX11" fmla="*/ 0 w 9283"/>
              <a:gd name="connsiteY11" fmla="*/ 2047 h 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83" h="2051">
                <a:moveTo>
                  <a:pt x="9283" y="1758"/>
                </a:moveTo>
                <a:lnTo>
                  <a:pt x="9062" y="1755"/>
                </a:lnTo>
                <a:lnTo>
                  <a:pt x="9062" y="0"/>
                </a:lnTo>
                <a:lnTo>
                  <a:pt x="8410" y="547"/>
                </a:lnTo>
                <a:lnTo>
                  <a:pt x="8410" y="2028"/>
                </a:lnTo>
                <a:lnTo>
                  <a:pt x="8710" y="2028"/>
                </a:lnTo>
                <a:lnTo>
                  <a:pt x="8710" y="1158"/>
                </a:lnTo>
                <a:lnTo>
                  <a:pt x="7675" y="906"/>
                </a:lnTo>
                <a:lnTo>
                  <a:pt x="7674" y="1785"/>
                </a:lnTo>
                <a:lnTo>
                  <a:pt x="7084" y="1785"/>
                </a:lnTo>
                <a:lnTo>
                  <a:pt x="7086" y="2051"/>
                </a:lnTo>
                <a:lnTo>
                  <a:pt x="0" y="2047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>
            <a:off x="6106795" y="4594225"/>
            <a:ext cx="0" cy="347345"/>
          </a:xfrm>
          <a:prstGeom prst="line">
            <a:avLst/>
          </a:pr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2" name="标题 1"/>
          <p:cNvSpPr/>
          <p:nvPr userDrawn="1">
            <p:ph type="title" hasCustomPrompt="1"/>
            <p:custDataLst>
              <p:tags r:id="rId5"/>
            </p:custDataLst>
          </p:nvPr>
        </p:nvSpPr>
        <p:spPr>
          <a:xfrm>
            <a:off x="2233477" y="3106297"/>
            <a:ext cx="7725045" cy="1159200"/>
          </a:xfrm>
        </p:spPr>
        <p:txBody>
          <a:bodyPr wrap="square" lIns="90000" tIns="46800" rIns="90000" bIns="46800" anchor="t">
            <a:normAutofit/>
          </a:bodyPr>
          <a:lstStyle>
            <a:lvl1pPr algn="ctr">
              <a:defRPr sz="5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8" name="节编号 3"/>
          <p:cNvSpPr/>
          <p:nvPr userDrawn="1">
            <p:ph type="body" sz="quarter" idx="13" hasCustomPrompt="1"/>
            <p:custDataLst>
              <p:tags r:id="rId6"/>
            </p:custDataLst>
          </p:nvPr>
        </p:nvSpPr>
        <p:spPr>
          <a:xfrm>
            <a:off x="3513000" y="1376507"/>
            <a:ext cx="5166000" cy="1602000"/>
          </a:xfrm>
        </p:spPr>
        <p:txBody>
          <a:bodyPr wrap="none" lIns="90000" tIns="46800" rIns="90000" bIns="46800" anchor="b">
            <a:normAutofit/>
          </a:bodyPr>
          <a:lstStyle>
            <a:lvl1pPr marL="0" indent="0" algn="ctr">
              <a:buNone/>
              <a:defRPr sz="6000" b="1">
                <a:ln w="158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/>
          <p:nvPr userDrawn="1"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/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/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/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/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/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/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/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/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/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/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/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/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/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/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/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/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/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/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217.xml"/><Relationship Id="rId24" Type="http://schemas.openxmlformats.org/officeDocument/2006/relationships/tags" Target="../tags/tag216.xml"/><Relationship Id="rId23" Type="http://schemas.openxmlformats.org/officeDocument/2006/relationships/tags" Target="../tags/tag215.xml"/><Relationship Id="rId22" Type="http://schemas.openxmlformats.org/officeDocument/2006/relationships/tags" Target="../tags/tag214.xml"/><Relationship Id="rId21" Type="http://schemas.openxmlformats.org/officeDocument/2006/relationships/tags" Target="../tags/tag213.xml"/><Relationship Id="rId20" Type="http://schemas.openxmlformats.org/officeDocument/2006/relationships/tags" Target="../tags/tag212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5"/>
          <p:cNvSpPr/>
          <p:nvPr userDrawn="1">
            <p:custDataLst>
              <p:tags r:id="rId12"/>
            </p:custDataLst>
          </p:nvPr>
        </p:nvSpPr>
        <p:spPr>
          <a:xfrm flipH="1">
            <a:off x="695960" y="185497"/>
            <a:ext cx="11491926" cy="1032510"/>
          </a:xfrm>
          <a:custGeom>
            <a:avLst/>
            <a:gdLst>
              <a:gd name="connsiteX0" fmla="*/ 0 w 17629"/>
              <a:gd name="connsiteY0" fmla="*/ 1621 h 1626"/>
              <a:gd name="connsiteX1" fmla="*/ 1899 w 17629"/>
              <a:gd name="connsiteY1" fmla="*/ 1621 h 1626"/>
              <a:gd name="connsiteX2" fmla="*/ 1899 w 17629"/>
              <a:gd name="connsiteY2" fmla="*/ 1378 h 1626"/>
              <a:gd name="connsiteX3" fmla="*/ 2246 w 17629"/>
              <a:gd name="connsiteY3" fmla="*/ 1378 h 1626"/>
              <a:gd name="connsiteX4" fmla="*/ 2244 w 17629"/>
              <a:gd name="connsiteY4" fmla="*/ 982 h 1626"/>
              <a:gd name="connsiteX5" fmla="*/ 2765 w 17629"/>
              <a:gd name="connsiteY5" fmla="*/ 975 h 1626"/>
              <a:gd name="connsiteX6" fmla="*/ 2765 w 17629"/>
              <a:gd name="connsiteY6" fmla="*/ 1290 h 1626"/>
              <a:gd name="connsiteX7" fmla="*/ 2617 w 17629"/>
              <a:gd name="connsiteY7" fmla="*/ 1291 h 1626"/>
              <a:gd name="connsiteX8" fmla="*/ 2617 w 17629"/>
              <a:gd name="connsiteY8" fmla="*/ 133 h 1626"/>
              <a:gd name="connsiteX9" fmla="*/ 3295 w 17629"/>
              <a:gd name="connsiteY9" fmla="*/ 0 h 1626"/>
              <a:gd name="connsiteX10" fmla="*/ 3294 w 17629"/>
              <a:gd name="connsiteY10" fmla="*/ 1533 h 1626"/>
              <a:gd name="connsiteX11" fmla="*/ 3015 w 17629"/>
              <a:gd name="connsiteY11" fmla="*/ 1535 h 1626"/>
              <a:gd name="connsiteX12" fmla="*/ 3015 w 17629"/>
              <a:gd name="connsiteY12" fmla="*/ 755 h 1626"/>
              <a:gd name="connsiteX13" fmla="*/ 3603 w 17629"/>
              <a:gd name="connsiteY13" fmla="*/ 637 h 1626"/>
              <a:gd name="connsiteX14" fmla="*/ 3602 w 17629"/>
              <a:gd name="connsiteY14" fmla="*/ 1177 h 1626"/>
              <a:gd name="connsiteX15" fmla="*/ 4024 w 17629"/>
              <a:gd name="connsiteY15" fmla="*/ 1176 h 1626"/>
              <a:gd name="connsiteX16" fmla="*/ 4024 w 17629"/>
              <a:gd name="connsiteY16" fmla="*/ 1626 h 1626"/>
              <a:gd name="connsiteX17" fmla="*/ 17629 w 17629"/>
              <a:gd name="connsiteY17" fmla="*/ 1621 h 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29" h="1626">
                <a:moveTo>
                  <a:pt x="0" y="1621"/>
                </a:moveTo>
                <a:lnTo>
                  <a:pt x="1899" y="1621"/>
                </a:lnTo>
                <a:lnTo>
                  <a:pt x="1899" y="1378"/>
                </a:lnTo>
                <a:lnTo>
                  <a:pt x="2246" y="1378"/>
                </a:lnTo>
                <a:lnTo>
                  <a:pt x="2244" y="982"/>
                </a:lnTo>
                <a:cubicBezTo>
                  <a:pt x="2417" y="980"/>
                  <a:pt x="2593" y="975"/>
                  <a:pt x="2765" y="975"/>
                </a:cubicBezTo>
                <a:lnTo>
                  <a:pt x="2765" y="1290"/>
                </a:lnTo>
                <a:lnTo>
                  <a:pt x="2617" y="1291"/>
                </a:lnTo>
                <a:lnTo>
                  <a:pt x="2617" y="133"/>
                </a:lnTo>
                <a:lnTo>
                  <a:pt x="3295" y="0"/>
                </a:lnTo>
                <a:cubicBezTo>
                  <a:pt x="3296" y="468"/>
                  <a:pt x="3298" y="1057"/>
                  <a:pt x="3294" y="1533"/>
                </a:cubicBezTo>
                <a:lnTo>
                  <a:pt x="3015" y="1535"/>
                </a:lnTo>
                <a:lnTo>
                  <a:pt x="3015" y="755"/>
                </a:lnTo>
                <a:lnTo>
                  <a:pt x="3603" y="637"/>
                </a:lnTo>
                <a:lnTo>
                  <a:pt x="3602" y="1177"/>
                </a:lnTo>
                <a:lnTo>
                  <a:pt x="4024" y="1176"/>
                </a:lnTo>
                <a:lnTo>
                  <a:pt x="4024" y="1626"/>
                </a:lnTo>
                <a:lnTo>
                  <a:pt x="17629" y="1621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/>
          <p:nvPr>
            <p:ph type="title"/>
            <p:custDataLst>
              <p:tags r:id="rId1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/>
          <p:nvPr>
            <p:ph type="body" idx="1"/>
            <p:custDataLst>
              <p:tags r:id="rId1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/>
          <p:nvPr>
            <p:ph type="dt" sz="half" idx="2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/>
          <p:nvPr>
            <p:ph type="sldNum" sz="quarter" idx="4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9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/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/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/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326.xml"/><Relationship Id="rId1" Type="http://schemas.openxmlformats.org/officeDocument/2006/relationships/tags" Target="../tags/tag31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29.xml"/><Relationship Id="rId4" Type="http://schemas.openxmlformats.org/officeDocument/2006/relationships/image" Target="../media/image9.png"/><Relationship Id="rId3" Type="http://schemas.openxmlformats.org/officeDocument/2006/relationships/tags" Target="../tags/tag328.xml"/><Relationship Id="rId2" Type="http://schemas.openxmlformats.org/officeDocument/2006/relationships/image" Target="../media/image2.png"/><Relationship Id="rId1" Type="http://schemas.openxmlformats.org/officeDocument/2006/relationships/tags" Target="../tags/tag32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343.xml"/><Relationship Id="rId11" Type="http://schemas.openxmlformats.org/officeDocument/2006/relationships/image" Target="../media/image2.png"/><Relationship Id="rId10" Type="http://schemas.openxmlformats.org/officeDocument/2006/relationships/tags" Target="../tags/tag342.xml"/><Relationship Id="rId1" Type="http://schemas.openxmlformats.org/officeDocument/2006/relationships/tags" Target="../tags/tag33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52.xml"/><Relationship Id="rId8" Type="http://schemas.openxmlformats.org/officeDocument/2006/relationships/tags" Target="../tags/tag351.xml"/><Relationship Id="rId7" Type="http://schemas.openxmlformats.org/officeDocument/2006/relationships/tags" Target="../tags/tag350.xml"/><Relationship Id="rId6" Type="http://schemas.openxmlformats.org/officeDocument/2006/relationships/tags" Target="../tags/tag349.xml"/><Relationship Id="rId5" Type="http://schemas.openxmlformats.org/officeDocument/2006/relationships/tags" Target="../tags/tag348.xml"/><Relationship Id="rId4" Type="http://schemas.openxmlformats.org/officeDocument/2006/relationships/tags" Target="../tags/tag347.xml"/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5" Type="http://schemas.openxmlformats.org/officeDocument/2006/relationships/slideLayout" Target="../slideLayouts/slideLayout17.xml"/><Relationship Id="rId14" Type="http://schemas.openxmlformats.org/officeDocument/2006/relationships/tags" Target="../tags/tag357.xml"/><Relationship Id="rId13" Type="http://schemas.openxmlformats.org/officeDocument/2006/relationships/tags" Target="../tags/tag356.xml"/><Relationship Id="rId12" Type="http://schemas.openxmlformats.org/officeDocument/2006/relationships/tags" Target="../tags/tag355.xml"/><Relationship Id="rId11" Type="http://schemas.openxmlformats.org/officeDocument/2006/relationships/tags" Target="../tags/tag354.xml"/><Relationship Id="rId10" Type="http://schemas.openxmlformats.org/officeDocument/2006/relationships/tags" Target="../tags/tag353.xml"/><Relationship Id="rId1" Type="http://schemas.openxmlformats.org/officeDocument/2006/relationships/tags" Target="../tags/tag34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image" Target="../media/image12.jpeg"/><Relationship Id="rId7" Type="http://schemas.openxmlformats.org/officeDocument/2006/relationships/tags" Target="../tags/tag361.xml"/><Relationship Id="rId6" Type="http://schemas.openxmlformats.org/officeDocument/2006/relationships/image" Target="../media/image11.jpeg"/><Relationship Id="rId5" Type="http://schemas.openxmlformats.org/officeDocument/2006/relationships/tags" Target="../tags/tag360.xml"/><Relationship Id="rId4" Type="http://schemas.openxmlformats.org/officeDocument/2006/relationships/image" Target="../media/image10.jpeg"/><Relationship Id="rId3" Type="http://schemas.openxmlformats.org/officeDocument/2006/relationships/tags" Target="../tags/tag359.xml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35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tags" Target="../tags/tag363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68.xml"/><Relationship Id="rId4" Type="http://schemas.openxmlformats.org/officeDocument/2006/relationships/image" Target="../media/image13.jpeg"/><Relationship Id="rId3" Type="http://schemas.openxmlformats.org/officeDocument/2006/relationships/tags" Target="../tags/tag367.xml"/><Relationship Id="rId2" Type="http://schemas.openxmlformats.org/officeDocument/2006/relationships/image" Target="../media/image2.png"/><Relationship Id="rId1" Type="http://schemas.openxmlformats.org/officeDocument/2006/relationships/tags" Target="../tags/tag366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71.xml"/><Relationship Id="rId4" Type="http://schemas.openxmlformats.org/officeDocument/2006/relationships/image" Target="../media/image14.jpeg"/><Relationship Id="rId3" Type="http://schemas.openxmlformats.org/officeDocument/2006/relationships/tags" Target="../tags/tag370.xml"/><Relationship Id="rId2" Type="http://schemas.openxmlformats.org/officeDocument/2006/relationships/image" Target="../media/image2.png"/><Relationship Id="rId1" Type="http://schemas.openxmlformats.org/officeDocument/2006/relationships/tags" Target="../tags/tag36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image" Target="../media/image6.jpeg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image" Target="../media/image5.jpeg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228.xml"/><Relationship Id="rId1" Type="http://schemas.openxmlformats.org/officeDocument/2006/relationships/tags" Target="../tags/tag22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74.xml"/><Relationship Id="rId4" Type="http://schemas.openxmlformats.org/officeDocument/2006/relationships/image" Target="../media/image15.jpeg"/><Relationship Id="rId3" Type="http://schemas.openxmlformats.org/officeDocument/2006/relationships/tags" Target="../tags/tag373.xml"/><Relationship Id="rId2" Type="http://schemas.openxmlformats.org/officeDocument/2006/relationships/image" Target="../media/image2.png"/><Relationship Id="rId1" Type="http://schemas.openxmlformats.org/officeDocument/2006/relationships/tags" Target="../tags/tag37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77.xml"/><Relationship Id="rId4" Type="http://schemas.openxmlformats.org/officeDocument/2006/relationships/image" Target="../media/image16.jpeg"/><Relationship Id="rId3" Type="http://schemas.openxmlformats.org/officeDocument/2006/relationships/tags" Target="../tags/tag376.xml"/><Relationship Id="rId2" Type="http://schemas.openxmlformats.org/officeDocument/2006/relationships/image" Target="../media/image2.png"/><Relationship Id="rId1" Type="http://schemas.openxmlformats.org/officeDocument/2006/relationships/tags" Target="../tags/tag37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" Type="http://schemas.openxmlformats.org/officeDocument/2006/relationships/tags" Target="../tags/tag37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8" Type="http://schemas.openxmlformats.org/officeDocument/2006/relationships/notesSlide" Target="../notesSlides/notesSlide12.xml"/><Relationship Id="rId37" Type="http://schemas.openxmlformats.org/officeDocument/2006/relationships/slideLayout" Target="../slideLayouts/slideLayout17.xml"/><Relationship Id="rId36" Type="http://schemas.openxmlformats.org/officeDocument/2006/relationships/tags" Target="../tags/tag407.xml"/><Relationship Id="rId35" Type="http://schemas.openxmlformats.org/officeDocument/2006/relationships/image" Target="../media/image2.png"/><Relationship Id="rId34" Type="http://schemas.openxmlformats.org/officeDocument/2006/relationships/tags" Target="../tags/tag406.xml"/><Relationship Id="rId33" Type="http://schemas.openxmlformats.org/officeDocument/2006/relationships/image" Target="../media/image24.svg"/><Relationship Id="rId32" Type="http://schemas.openxmlformats.org/officeDocument/2006/relationships/image" Target="../media/image23.png"/><Relationship Id="rId31" Type="http://schemas.openxmlformats.org/officeDocument/2006/relationships/tags" Target="../tags/tag405.xml"/><Relationship Id="rId30" Type="http://schemas.openxmlformats.org/officeDocument/2006/relationships/image" Target="../media/image22.svg"/><Relationship Id="rId3" Type="http://schemas.openxmlformats.org/officeDocument/2006/relationships/tags" Target="../tags/tag383.xml"/><Relationship Id="rId29" Type="http://schemas.openxmlformats.org/officeDocument/2006/relationships/image" Target="../media/image21.png"/><Relationship Id="rId28" Type="http://schemas.openxmlformats.org/officeDocument/2006/relationships/tags" Target="../tags/tag404.xml"/><Relationship Id="rId27" Type="http://schemas.openxmlformats.org/officeDocument/2006/relationships/image" Target="../media/image20.svg"/><Relationship Id="rId26" Type="http://schemas.openxmlformats.org/officeDocument/2006/relationships/image" Target="../media/image19.png"/><Relationship Id="rId25" Type="http://schemas.openxmlformats.org/officeDocument/2006/relationships/tags" Target="../tags/tag403.xml"/><Relationship Id="rId24" Type="http://schemas.openxmlformats.org/officeDocument/2006/relationships/tags" Target="../tags/tag402.xml"/><Relationship Id="rId23" Type="http://schemas.openxmlformats.org/officeDocument/2006/relationships/image" Target="../media/image18.svg"/><Relationship Id="rId22" Type="http://schemas.openxmlformats.org/officeDocument/2006/relationships/image" Target="../media/image17.png"/><Relationship Id="rId21" Type="http://schemas.openxmlformats.org/officeDocument/2006/relationships/tags" Target="../tags/tag401.xml"/><Relationship Id="rId20" Type="http://schemas.openxmlformats.org/officeDocument/2006/relationships/tags" Target="../tags/tag400.xml"/><Relationship Id="rId2" Type="http://schemas.openxmlformats.org/officeDocument/2006/relationships/tags" Target="../tags/tag382.xml"/><Relationship Id="rId19" Type="http://schemas.openxmlformats.org/officeDocument/2006/relationships/tags" Target="../tags/tag399.xml"/><Relationship Id="rId18" Type="http://schemas.openxmlformats.org/officeDocument/2006/relationships/tags" Target="../tags/tag398.xml"/><Relationship Id="rId17" Type="http://schemas.openxmlformats.org/officeDocument/2006/relationships/tags" Target="../tags/tag397.xml"/><Relationship Id="rId16" Type="http://schemas.openxmlformats.org/officeDocument/2006/relationships/tags" Target="../tags/tag396.xml"/><Relationship Id="rId15" Type="http://schemas.openxmlformats.org/officeDocument/2006/relationships/tags" Target="../tags/tag395.xml"/><Relationship Id="rId14" Type="http://schemas.openxmlformats.org/officeDocument/2006/relationships/tags" Target="../tags/tag394.xml"/><Relationship Id="rId13" Type="http://schemas.openxmlformats.org/officeDocument/2006/relationships/tags" Target="../tags/tag393.xml"/><Relationship Id="rId12" Type="http://schemas.openxmlformats.org/officeDocument/2006/relationships/tags" Target="../tags/tag392.xml"/><Relationship Id="rId11" Type="http://schemas.openxmlformats.org/officeDocument/2006/relationships/tags" Target="../tags/tag391.xml"/><Relationship Id="rId10" Type="http://schemas.openxmlformats.org/officeDocument/2006/relationships/tags" Target="../tags/tag390.xml"/><Relationship Id="rId1" Type="http://schemas.openxmlformats.org/officeDocument/2006/relationships/tags" Target="../tags/tag38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" Type="http://schemas.openxmlformats.org/officeDocument/2006/relationships/tags" Target="../tags/tag40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8" Type="http://schemas.openxmlformats.org/officeDocument/2006/relationships/slideLayout" Target="../slideLayouts/slideLayout30.xml"/><Relationship Id="rId27" Type="http://schemas.openxmlformats.org/officeDocument/2006/relationships/tags" Target="../tags/tag255.xml"/><Relationship Id="rId26" Type="http://schemas.openxmlformats.org/officeDocument/2006/relationships/tags" Target="../tags/tag254.xml"/><Relationship Id="rId25" Type="http://schemas.openxmlformats.org/officeDocument/2006/relationships/tags" Target="../tags/tag253.xml"/><Relationship Id="rId24" Type="http://schemas.openxmlformats.org/officeDocument/2006/relationships/tags" Target="../tags/tag252.xml"/><Relationship Id="rId23" Type="http://schemas.openxmlformats.org/officeDocument/2006/relationships/tags" Target="../tags/tag251.xml"/><Relationship Id="rId22" Type="http://schemas.openxmlformats.org/officeDocument/2006/relationships/tags" Target="../tags/tag250.xml"/><Relationship Id="rId21" Type="http://schemas.openxmlformats.org/officeDocument/2006/relationships/tags" Target="../tags/tag249.xml"/><Relationship Id="rId20" Type="http://schemas.openxmlformats.org/officeDocument/2006/relationships/tags" Target="../tags/tag248.xml"/><Relationship Id="rId2" Type="http://schemas.openxmlformats.org/officeDocument/2006/relationships/tags" Target="../tags/tag230.xml"/><Relationship Id="rId19" Type="http://schemas.openxmlformats.org/officeDocument/2006/relationships/tags" Target="../tags/tag247.xml"/><Relationship Id="rId18" Type="http://schemas.openxmlformats.org/officeDocument/2006/relationships/tags" Target="../tags/tag246.xml"/><Relationship Id="rId17" Type="http://schemas.openxmlformats.org/officeDocument/2006/relationships/tags" Target="../tags/tag245.xml"/><Relationship Id="rId16" Type="http://schemas.openxmlformats.org/officeDocument/2006/relationships/tags" Target="../tags/tag244.xml"/><Relationship Id="rId15" Type="http://schemas.openxmlformats.org/officeDocument/2006/relationships/tags" Target="../tags/tag243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tags" Target="../tags/tag22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2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72.xml"/><Relationship Id="rId5" Type="http://schemas.openxmlformats.org/officeDocument/2006/relationships/image" Target="../media/image7.jpeg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image" Target="../media/image2.png"/><Relationship Id="rId1" Type="http://schemas.openxmlformats.org/officeDocument/2006/relationships/tags" Target="../tags/tag26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9" Type="http://schemas.openxmlformats.org/officeDocument/2006/relationships/slideLayout" Target="../slideLayouts/slideLayout17.xml"/><Relationship Id="rId38" Type="http://schemas.openxmlformats.org/officeDocument/2006/relationships/tags" Target="../tags/tag310.xml"/><Relationship Id="rId37" Type="http://schemas.openxmlformats.org/officeDocument/2006/relationships/tags" Target="../tags/tag309.xml"/><Relationship Id="rId36" Type="http://schemas.openxmlformats.org/officeDocument/2006/relationships/tags" Target="../tags/tag308.xml"/><Relationship Id="rId35" Type="http://schemas.openxmlformats.org/officeDocument/2006/relationships/tags" Target="../tags/tag307.xml"/><Relationship Id="rId34" Type="http://schemas.openxmlformats.org/officeDocument/2006/relationships/tags" Target="../tags/tag306.xml"/><Relationship Id="rId33" Type="http://schemas.openxmlformats.org/officeDocument/2006/relationships/tags" Target="../tags/tag305.xml"/><Relationship Id="rId32" Type="http://schemas.openxmlformats.org/officeDocument/2006/relationships/tags" Target="../tags/tag304.xml"/><Relationship Id="rId31" Type="http://schemas.openxmlformats.org/officeDocument/2006/relationships/tags" Target="../tags/tag303.xml"/><Relationship Id="rId30" Type="http://schemas.openxmlformats.org/officeDocument/2006/relationships/tags" Target="../tags/tag302.xml"/><Relationship Id="rId3" Type="http://schemas.openxmlformats.org/officeDocument/2006/relationships/tags" Target="../tags/tag275.xml"/><Relationship Id="rId29" Type="http://schemas.openxmlformats.org/officeDocument/2006/relationships/tags" Target="../tags/tag301.xml"/><Relationship Id="rId28" Type="http://schemas.openxmlformats.org/officeDocument/2006/relationships/tags" Target="../tags/tag300.xml"/><Relationship Id="rId27" Type="http://schemas.openxmlformats.org/officeDocument/2006/relationships/tags" Target="../tags/tag299.xml"/><Relationship Id="rId26" Type="http://schemas.openxmlformats.org/officeDocument/2006/relationships/tags" Target="../tags/tag298.xml"/><Relationship Id="rId25" Type="http://schemas.openxmlformats.org/officeDocument/2006/relationships/tags" Target="../tags/tag297.xml"/><Relationship Id="rId24" Type="http://schemas.openxmlformats.org/officeDocument/2006/relationships/tags" Target="../tags/tag296.xml"/><Relationship Id="rId23" Type="http://schemas.openxmlformats.org/officeDocument/2006/relationships/tags" Target="../tags/tag295.xml"/><Relationship Id="rId22" Type="http://schemas.openxmlformats.org/officeDocument/2006/relationships/tags" Target="../tags/tag294.xml"/><Relationship Id="rId21" Type="http://schemas.openxmlformats.org/officeDocument/2006/relationships/tags" Target="../tags/tag293.xml"/><Relationship Id="rId20" Type="http://schemas.openxmlformats.org/officeDocument/2006/relationships/tags" Target="../tags/tag292.xml"/><Relationship Id="rId2" Type="http://schemas.openxmlformats.org/officeDocument/2006/relationships/tags" Target="../tags/tag274.xml"/><Relationship Id="rId19" Type="http://schemas.openxmlformats.org/officeDocument/2006/relationships/tags" Target="../tags/tag291.xml"/><Relationship Id="rId18" Type="http://schemas.openxmlformats.org/officeDocument/2006/relationships/tags" Target="../tags/tag290.xml"/><Relationship Id="rId17" Type="http://schemas.openxmlformats.org/officeDocument/2006/relationships/tags" Target="../tags/tag289.xml"/><Relationship Id="rId16" Type="http://schemas.openxmlformats.org/officeDocument/2006/relationships/tags" Target="../tags/tag288.xml"/><Relationship Id="rId15" Type="http://schemas.openxmlformats.org/officeDocument/2006/relationships/tags" Target="../tags/tag287.xml"/><Relationship Id="rId14" Type="http://schemas.openxmlformats.org/officeDocument/2006/relationships/tags" Target="../tags/tag286.xml"/><Relationship Id="rId13" Type="http://schemas.openxmlformats.org/officeDocument/2006/relationships/tags" Target="../tags/tag285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tags" Target="../tags/tag27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14.xml"/><Relationship Id="rId5" Type="http://schemas.openxmlformats.org/officeDocument/2006/relationships/image" Target="../media/image8.jpeg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" Type="http://schemas.openxmlformats.org/officeDocument/2006/relationships/image" Target="../media/image2.png"/><Relationship Id="rId1" Type="http://schemas.openxmlformats.org/officeDocument/2006/relationships/tags" Target="../tags/tag3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署名"/>
          <p:cNvSpPr/>
          <p:nvPr>
            <p:custDataLst>
              <p:tags r:id="rId1"/>
            </p:custDataLst>
          </p:nvPr>
        </p:nvSpPr>
        <p:spPr>
          <a:xfrm>
            <a:off x="5083810" y="4429760"/>
            <a:ext cx="6069965" cy="1548130"/>
          </a:xfrm>
          <a:prstGeom prst="rect">
            <a:avLst/>
          </a:prstGeom>
        </p:spPr>
        <p:txBody>
          <a:bodyPr vert="horz" wrap="square" lIns="90000" tIns="46800" rIns="90000" bIns="46800" rtlCol="0" anchor="t">
            <a:normAutofit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ts val="2560"/>
              </a:lnSpc>
            </a:pPr>
            <a:r>
              <a:rPr lang="zh-CN" altLang="en-US">
                <a:solidFill>
                  <a:schemeClr val="accent1"/>
                </a:solidFill>
              </a:rPr>
              <a:t>汇报人：</a:t>
            </a:r>
            <a:r>
              <a:rPr lang="zh-CN" altLang="en-US">
                <a:solidFill>
                  <a:schemeClr val="accent1"/>
                </a:solidFill>
              </a:rPr>
              <a:t>张妍</a:t>
            </a:r>
            <a:endParaRPr lang="zh-CN" altLang="en-US">
              <a:solidFill>
                <a:schemeClr val="accent1"/>
              </a:solidFill>
            </a:endParaRPr>
          </a:p>
          <a:p>
            <a:pPr algn="r" fontAlgn="auto">
              <a:lnSpc>
                <a:spcPts val="2560"/>
              </a:lnSpc>
            </a:pPr>
            <a:r>
              <a:rPr lang="zh-CN" altLang="en-US">
                <a:sym typeface="+mn-ea"/>
              </a:rPr>
              <a:t>日期：</a:t>
            </a:r>
            <a:r>
              <a:rPr lang="en-US" altLang="zh-CN">
                <a:sym typeface="+mn-ea"/>
              </a:rPr>
              <a:t>2024.12.08</a:t>
            </a:r>
            <a:endParaRPr lang="en-US" altLang="zh-CN">
              <a:sym typeface="+mn-ea"/>
            </a:endParaRPr>
          </a:p>
          <a:p>
            <a:pPr algn="r" fontAlgn="auto">
              <a:lnSpc>
                <a:spcPts val="2560"/>
              </a:lnSpc>
            </a:pPr>
            <a:r>
              <a:rPr lang="zh-CN" altLang="en-US">
                <a:sym typeface="+mn-ea"/>
              </a:rPr>
              <a:t>论文链接：https://arxiv.org/abs/2410.21252</a:t>
            </a:r>
            <a:endParaRPr lang="zh-CN" altLang="en-US"/>
          </a:p>
          <a:p>
            <a:pPr algn="r" fontAlgn="auto">
              <a:lnSpc>
                <a:spcPts val="2560"/>
              </a:lnSpc>
            </a:pPr>
            <a:endParaRPr lang="en-US" altLang="zh-CN">
              <a:sym typeface="+mn-ea"/>
            </a:endParaRPr>
          </a:p>
          <a:p>
            <a:pPr algn="r" fontAlgn="auto">
              <a:lnSpc>
                <a:spcPts val="2560"/>
              </a:lnSpc>
            </a:pPr>
            <a:endParaRPr lang="en-US" altLang="zh-CN">
              <a:sym typeface="+mn-ea"/>
            </a:endParaRPr>
          </a:p>
          <a:p>
            <a:pPr algn="r" fontAlgn="auto">
              <a:lnSpc>
                <a:spcPts val="2560"/>
              </a:lnSpc>
            </a:pPr>
            <a:endParaRPr lang="en-US" altLang="zh-CN">
              <a:solidFill>
                <a:schemeClr val="accent1"/>
              </a:solidFill>
            </a:endParaRPr>
          </a:p>
          <a:p>
            <a:pPr algn="r" fontAlgn="auto">
              <a:lnSpc>
                <a:spcPts val="2560"/>
              </a:lnSpc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标题 2"/>
          <p:cNvSpPr/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zh-CN" altLang="en-US" dirty="0">
                <a:solidFill>
                  <a:schemeClr val="accent1"/>
                </a:solidFill>
              </a:rPr>
              <a:t>LongReward:利用AI反馈改进长上下文大型语言模型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03</a:t>
            </a:r>
            <a:endParaRPr lang="en-US" altLang="zh-CN" sz="1240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/>
          <p:nvPr>
            <p:ph type="title"/>
            <p:custDataLst>
              <p:tags r:id="rId2"/>
            </p:custDataLst>
          </p:nvPr>
        </p:nvSpPr>
        <p:spPr>
          <a:xfrm>
            <a:off x="3095240" y="2522220"/>
            <a:ext cx="5592439" cy="731013"/>
          </a:xfrm>
        </p:spPr>
        <p:txBody>
          <a:bodyPr>
            <a:normAutofit/>
          </a:bodyPr>
          <a:p>
            <a:pPr algn="ctr"/>
            <a:r>
              <a:rPr lang="en-US" altLang="zh-CN" sz="4000">
                <a:solidFill>
                  <a:schemeClr val="accent1"/>
                </a:solidFill>
              </a:rPr>
              <a:t>DPO概述</a:t>
            </a:r>
            <a:endParaRPr lang="en-US" altLang="zh-CN" sz="400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8" name="圆角矩形 3"/>
          <p:cNvSpPr/>
          <p:nvPr>
            <p:custDataLst>
              <p:tags r:id="rId3"/>
            </p:custDataLst>
          </p:nvPr>
        </p:nvSpPr>
        <p:spPr>
          <a:xfrm>
            <a:off x="2183776" y="1525514"/>
            <a:ext cx="3092581" cy="4585991"/>
          </a:xfrm>
          <a:prstGeom prst="roundRect">
            <a:avLst>
              <a:gd name="adj" fmla="val 6621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dist="88900" dir="2700000" sx="100500" sy="100500" algn="tl" rotWithShape="0">
              <a:schemeClr val="accent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16800" tIns="0" rIns="315151" bIns="1512000" rtlCol="0" anchor="ctr">
            <a:noAutofit/>
          </a:bodyPr>
          <a:p>
            <a:pPr algn="just">
              <a:lnSpc>
                <a:spcPct val="130000"/>
              </a:lnSpc>
            </a:pPr>
            <a:endParaRPr lang="en-US" altLang="zh-CN" sz="1600" dirty="0">
              <a:solidFill>
                <a:srgbClr val="262626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标题 1"/>
          <p:cNvSpPr/>
          <p:nvPr>
            <p:custDataLst>
              <p:tags r:id="rId4"/>
            </p:custDataLst>
          </p:nvPr>
        </p:nvSpPr>
        <p:spPr>
          <a:xfrm>
            <a:off x="391752" y="248285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t" anchorCtr="0">
            <a:normAutofit fontScale="6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sz="3555"/>
              <a:t>DPO</a:t>
            </a:r>
            <a:r>
              <a:rPr sz="3555"/>
              <a:t>概述</a:t>
            </a:r>
            <a:endParaRPr sz="3555"/>
          </a:p>
        </p:txBody>
      </p:sp>
      <p:sp>
        <p:nvSpPr>
          <p:cNvPr id="12" name="圆角矩形 16"/>
          <p:cNvSpPr/>
          <p:nvPr>
            <p:custDataLst>
              <p:tags r:id="rId5"/>
            </p:custDataLst>
          </p:nvPr>
        </p:nvSpPr>
        <p:spPr>
          <a:xfrm>
            <a:off x="2357567" y="1759977"/>
            <a:ext cx="542206" cy="545616"/>
          </a:xfrm>
          <a:prstGeom prst="roundRect">
            <a:avLst>
              <a:gd name="adj" fmla="val 2376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+mn-ea"/>
                <a:cs typeface="+mn-ea"/>
                <a:sym typeface="+mn-ea"/>
              </a:rPr>
              <a:t>01</a:t>
            </a:r>
            <a:endParaRPr lang="en-US" altLang="zh-CN" sz="2400" b="1" dirty="0">
              <a:latin typeface="+mn-ea"/>
              <a:cs typeface="+mn-ea"/>
              <a:sym typeface="+mn-ea"/>
            </a:endParaRPr>
          </a:p>
        </p:txBody>
      </p:sp>
      <p:sp>
        <p:nvSpPr>
          <p:cNvPr id="13" name="圆角矩形 3"/>
          <p:cNvSpPr/>
          <p:nvPr>
            <p:custDataLst>
              <p:tags r:id="rId6"/>
            </p:custDataLst>
          </p:nvPr>
        </p:nvSpPr>
        <p:spPr>
          <a:xfrm>
            <a:off x="6850911" y="1525514"/>
            <a:ext cx="3092581" cy="4585991"/>
          </a:xfrm>
          <a:prstGeom prst="roundRect">
            <a:avLst>
              <a:gd name="adj" fmla="val 6621"/>
            </a:avLst>
          </a:prstGeom>
          <a:solidFill>
            <a:srgbClr val="FFFFFF"/>
          </a:solidFill>
          <a:ln>
            <a:solidFill>
              <a:schemeClr val="accent2"/>
            </a:solidFill>
          </a:ln>
          <a:effectLst>
            <a:outerShdw dist="88900" dir="2700000" sx="100500" sy="100500" algn="tl" rotWithShape="0">
              <a:schemeClr val="accent2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316800" tIns="0" rIns="315151" bIns="151200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zh-CN" sz="2400" dirty="0">
              <a:solidFill>
                <a:srgbClr val="262626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圆角矩形 16"/>
          <p:cNvSpPr/>
          <p:nvPr>
            <p:custDataLst>
              <p:tags r:id="rId7"/>
            </p:custDataLst>
          </p:nvPr>
        </p:nvSpPr>
        <p:spPr>
          <a:xfrm>
            <a:off x="7117412" y="1759977"/>
            <a:ext cx="542206" cy="545616"/>
          </a:xfrm>
          <a:prstGeom prst="roundRect">
            <a:avLst>
              <a:gd name="adj" fmla="val 2376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02</a:t>
            </a:r>
            <a:endParaRPr lang="en-US" altLang="zh-CN" sz="2400" b="1">
              <a:latin typeface="+mn-ea"/>
              <a:cs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4035" y="690245"/>
            <a:ext cx="9838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DPO（Direct Preference Optimization）是一种离线强化学习算法，它通过直接从偏好对数据集中学习来优化模型的行为，不需要显式的奖励信号。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57755" y="2453640"/>
            <a:ext cx="2506345" cy="3965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262626"/>
                </a:solidFill>
                <a:latin typeface="+mn-ea"/>
                <a:cs typeface="+mn-ea"/>
                <a:sym typeface="+mn-ea"/>
              </a:rPr>
              <a:t>DPO算法依赖于一个偏好对数据集，其中每个偏好对包含两个响应，一个更受偏好（获胜响应），另一个较不受欢迎（失败响应）。这些偏好对可以来自于人工标注、用户选择或其他比较评估方法。</a:t>
            </a:r>
            <a:endParaRPr lang="en-US" altLang="zh-CN" dirty="0">
              <a:solidFill>
                <a:srgbClr val="262626"/>
              </a:solidFill>
              <a:latin typeface="+mn-ea"/>
              <a:cs typeface="+mn-ea"/>
              <a:sym typeface="+mn-ea"/>
            </a:endParaRPr>
          </a:p>
          <a:p>
            <a:pPr algn="just">
              <a:lnSpc>
                <a:spcPct val="130000"/>
              </a:lnSpc>
            </a:pPr>
            <a:endParaRPr lang="en-US" altLang="zh-CN" dirty="0">
              <a:solidFill>
                <a:srgbClr val="262626"/>
              </a:solidFill>
              <a:latin typeface="+mn-ea"/>
              <a:cs typeface="+mn-ea"/>
              <a:sym typeface="+mn-ea"/>
            </a:endParaRPr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975610" y="1816100"/>
            <a:ext cx="1930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tx1"/>
                </a:solidFill>
                <a:effectLst/>
              </a:rPr>
              <a:t>偏好对数据集</a:t>
            </a:r>
            <a:endParaRPr lang="zh-CN" altLang="en-US" sz="2000" b="1">
              <a:solidFill>
                <a:schemeClr val="tx1"/>
              </a:solidFill>
              <a:effectLst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7744460" y="1816100"/>
            <a:ext cx="1930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tx1"/>
                </a:solidFill>
                <a:effectLst/>
              </a:rPr>
              <a:t>优化</a:t>
            </a:r>
            <a:r>
              <a:rPr lang="zh-CN" altLang="en-US" sz="2000" b="1">
                <a:solidFill>
                  <a:schemeClr val="tx1"/>
                </a:solidFill>
                <a:effectLst/>
              </a:rPr>
              <a:t>目标</a:t>
            </a:r>
            <a:endParaRPr lang="zh-CN" altLang="en-US" sz="2000" b="1">
              <a:solidFill>
                <a:schemeClr val="tx1"/>
              </a:solidFill>
              <a:effectLst/>
            </a:endParaRPr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7117715" y="2512695"/>
            <a:ext cx="2506345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262626"/>
                </a:solidFill>
                <a:latin typeface="+mn-ea"/>
                <a:cs typeface="+mn-ea"/>
                <a:sym typeface="+mn-ea"/>
              </a:rPr>
              <a:t>DPO的目标是最大化获胜响应</a:t>
            </a:r>
            <a:r>
              <a:rPr lang="zh-CN" altLang="en-US" dirty="0">
                <a:solidFill>
                  <a:srgbClr val="262626"/>
                </a:solidFill>
                <a:latin typeface="+mn-ea"/>
                <a:cs typeface="+mn-ea"/>
                <a:sym typeface="+mn-ea"/>
              </a:rPr>
              <a:t>与</a:t>
            </a:r>
            <a:r>
              <a:rPr lang="en-US" altLang="zh-CN" dirty="0">
                <a:solidFill>
                  <a:srgbClr val="262626"/>
                </a:solidFill>
                <a:latin typeface="+mn-ea"/>
                <a:cs typeface="+mn-ea"/>
                <a:sym typeface="+mn-ea"/>
              </a:rPr>
              <a:t>失败响应</a:t>
            </a:r>
            <a:r>
              <a:rPr lang="zh-CN" altLang="en-US" dirty="0">
                <a:solidFill>
                  <a:srgbClr val="262626"/>
                </a:solidFill>
                <a:latin typeface="+mn-ea"/>
                <a:cs typeface="+mn-ea"/>
                <a:sym typeface="+mn-ea"/>
              </a:rPr>
              <a:t>的</a:t>
            </a:r>
            <a:r>
              <a:rPr lang="en-US" altLang="zh-CN" dirty="0">
                <a:solidFill>
                  <a:srgbClr val="262626"/>
                </a:solidFill>
                <a:latin typeface="+mn-ea"/>
                <a:cs typeface="+mn-ea"/>
                <a:sym typeface="+mn-ea"/>
              </a:rPr>
              <a:t>概率差异。也就是说，它试图训练一个模型，使得在给定提示下，获胜响应被选中的概率更高</a:t>
            </a:r>
            <a:r>
              <a:rPr lang="zh-CN" altLang="en-US" dirty="0">
                <a:solidFill>
                  <a:srgbClr val="262626"/>
                </a:solidFill>
                <a:latin typeface="+mn-ea"/>
                <a:cs typeface="+mn-ea"/>
                <a:sym typeface="+mn-ea"/>
              </a:rPr>
              <a:t>。</a:t>
            </a:r>
            <a:endParaRPr lang="zh-CN" altLang="en-US" dirty="0">
              <a:solidFill>
                <a:srgbClr val="262626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835" y="1198245"/>
            <a:ext cx="8651240" cy="114681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04215" y="660400"/>
            <a:ext cx="5020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DPO通过优化以下目标函数实现</a:t>
            </a:r>
            <a:r>
              <a:rPr lang="zh-CN" altLang="en-US" sz="2400">
                <a:sym typeface="+mn-ea"/>
              </a:rPr>
              <a:t>：</a:t>
            </a:r>
            <a:endParaRPr lang="zh-CN" altLang="en-US" sz="2400"/>
          </a:p>
        </p:txBody>
      </p:sp>
      <p:sp>
        <p:nvSpPr>
          <p:cNvPr id="25" name="文本框 24"/>
          <p:cNvSpPr txBox="1"/>
          <p:nvPr/>
        </p:nvSpPr>
        <p:spPr>
          <a:xfrm>
            <a:off x="825500" y="2531110"/>
            <a:ext cx="8703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其中，πθ 是模型的策略函数，x是输入，y+和 y − 分别是获胜响应和失败响应。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04</a:t>
            </a:r>
            <a:endParaRPr lang="en-US" altLang="zh-CN" sz="1240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/>
          <p:nvPr>
            <p:ph type="title"/>
            <p:custDataLst>
              <p:tags r:id="rId2"/>
            </p:custDataLst>
          </p:nvPr>
        </p:nvSpPr>
        <p:spPr>
          <a:xfrm>
            <a:off x="3095240" y="2522220"/>
            <a:ext cx="5592439" cy="731013"/>
          </a:xfrm>
        </p:spPr>
        <p:txBody>
          <a:bodyPr>
            <a:normAutofit/>
          </a:bodyPr>
          <a:p>
            <a:pPr algn="ctr"/>
            <a:r>
              <a:rPr lang="zh-CN" altLang="en-US" sz="4000">
                <a:solidFill>
                  <a:schemeClr val="accent1"/>
                </a:solidFill>
              </a:rPr>
              <a:t>实验</a:t>
            </a:r>
            <a:r>
              <a:rPr lang="zh-CN" altLang="en-US" sz="4000">
                <a:solidFill>
                  <a:schemeClr val="accent1"/>
                </a:solidFill>
              </a:rPr>
              <a:t>设计</a:t>
            </a:r>
            <a:endParaRPr lang="zh-CN" altLang="en-US" sz="400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实验步骤</a:t>
            </a:r>
            <a:endParaRPr lang="zh-CN" altLang="en-US"/>
          </a:p>
        </p:txBody>
      </p:sp>
      <p:sp>
        <p:nvSpPr>
          <p:cNvPr id="3" name="单圆角矩形 2"/>
          <p:cNvSpPr/>
          <p:nvPr>
            <p:custDataLst>
              <p:tags r:id="rId2"/>
            </p:custDataLst>
          </p:nvPr>
        </p:nvSpPr>
        <p:spPr>
          <a:xfrm flipH="1">
            <a:off x="947330" y="3232374"/>
            <a:ext cx="2673034" cy="761421"/>
          </a:xfrm>
          <a:prstGeom prst="round1Rect">
            <a:avLst>
              <a:gd name="adj" fmla="val 50000"/>
            </a:avLst>
          </a:prstGeom>
          <a:gradFill>
            <a:gsLst>
              <a:gs pos="9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1755" tIns="71755" rIns="252095" bIns="7175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模型</a:t>
            </a:r>
            <a:r>
              <a:rPr lang="zh-CN" altLang="en-US" sz="2000" b="1" dirty="0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选择</a:t>
            </a:r>
            <a:endParaRPr lang="zh-CN" altLang="en-US" sz="2000" b="1" dirty="0">
              <a:solidFill>
                <a:srgbClr val="FFFFFF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6" name="单圆角矩形 5"/>
          <p:cNvSpPr/>
          <p:nvPr>
            <p:custDataLst>
              <p:tags r:id="rId3"/>
            </p:custDataLst>
          </p:nvPr>
        </p:nvSpPr>
        <p:spPr>
          <a:xfrm flipH="1">
            <a:off x="3333560" y="2935148"/>
            <a:ext cx="2673034" cy="761421"/>
          </a:xfrm>
          <a:prstGeom prst="round1Rect">
            <a:avLst>
              <a:gd name="adj" fmla="val 50000"/>
            </a:avLst>
          </a:prstGeom>
          <a:gradFill>
            <a:gsLst>
              <a:gs pos="90000">
                <a:schemeClr val="accent2">
                  <a:lumMod val="60000"/>
                  <a:lumOff val="40000"/>
                </a:schemeClr>
              </a:gs>
              <a:gs pos="0">
                <a:schemeClr val="accent2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chemeClr val="accent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1755" tIns="71755" rIns="252095" bIns="7175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en-US" sz="2000" b="1" dirty="0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构建</a:t>
            </a:r>
            <a:r>
              <a:rPr lang="en-US" altLang="zh-CN" sz="2000" b="1" dirty="0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STF</a:t>
            </a:r>
            <a:r>
              <a:rPr lang="zh-CN" altLang="en-US" sz="2000" b="1" dirty="0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数据</a:t>
            </a:r>
            <a:r>
              <a:rPr lang="zh-CN" altLang="en-US" sz="2000" b="1" dirty="0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集</a:t>
            </a:r>
            <a:endParaRPr lang="zh-CN" altLang="en-US" sz="2000" b="1" dirty="0">
              <a:solidFill>
                <a:srgbClr val="FFFFFF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4" name="正文"/>
          <p:cNvSpPr txBox="1"/>
          <p:nvPr>
            <p:custDataLst>
              <p:tags r:id="rId4"/>
            </p:custDataLst>
          </p:nvPr>
        </p:nvSpPr>
        <p:spPr>
          <a:xfrm>
            <a:off x="886460" y="2459990"/>
            <a:ext cx="2447290" cy="6197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1400" spc="13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Llama-3.1-8B</a:t>
            </a:r>
            <a:endParaRPr lang="zh-CN" altLang="en-US" sz="1400" spc="13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1400" spc="13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GLM-4-9B</a:t>
            </a:r>
            <a:endParaRPr lang="zh-CN" altLang="en-US" sz="1400" spc="13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25" name="单圆角矩形 24"/>
          <p:cNvSpPr/>
          <p:nvPr>
            <p:custDataLst>
              <p:tags r:id="rId5"/>
            </p:custDataLst>
          </p:nvPr>
        </p:nvSpPr>
        <p:spPr>
          <a:xfrm flipH="1">
            <a:off x="5711002" y="2636461"/>
            <a:ext cx="2673034" cy="761421"/>
          </a:xfrm>
          <a:prstGeom prst="round1Rect">
            <a:avLst>
              <a:gd name="adj" fmla="val 50000"/>
            </a:avLst>
          </a:prstGeom>
          <a:gradFill>
            <a:gsLst>
              <a:gs pos="90000">
                <a:schemeClr val="accent3">
                  <a:lumMod val="60000"/>
                  <a:lumOff val="40000"/>
                </a:schemeClr>
              </a:gs>
              <a:gs pos="0">
                <a:schemeClr val="accent3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chemeClr val="accent3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1755" tIns="107950" rIns="252095" bIns="7175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sz="2000" b="1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监督微调</a:t>
            </a:r>
            <a:endParaRPr sz="2000" b="1">
              <a:solidFill>
                <a:srgbClr val="FFFFFF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59" name="直角三角形 58"/>
          <p:cNvSpPr/>
          <p:nvPr>
            <p:custDataLst>
              <p:tags r:id="rId6"/>
            </p:custDataLst>
          </p:nvPr>
        </p:nvSpPr>
        <p:spPr>
          <a:xfrm rot="10800000">
            <a:off x="3324019" y="3691152"/>
            <a:ext cx="295592" cy="29559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>
            <p:custDataLst>
              <p:tags r:id="rId7"/>
            </p:custDataLst>
          </p:nvPr>
        </p:nvSpPr>
        <p:spPr>
          <a:xfrm rot="10800000">
            <a:off x="5711002" y="3395560"/>
            <a:ext cx="295592" cy="29559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>
            <p:custDataLst>
              <p:tags r:id="rId8"/>
            </p:custDataLst>
          </p:nvPr>
        </p:nvSpPr>
        <p:spPr>
          <a:xfrm rot="10800000">
            <a:off x="8085573" y="3102289"/>
            <a:ext cx="295592" cy="29559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>
            <p:custDataLst>
              <p:tags r:id="rId9"/>
            </p:custDataLst>
          </p:nvPr>
        </p:nvSpPr>
        <p:spPr>
          <a:xfrm>
            <a:off x="8068945" y="2053788"/>
            <a:ext cx="3274980" cy="133945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88" h="1731">
                <a:moveTo>
                  <a:pt x="3123" y="0"/>
                </a:moveTo>
                <a:lnTo>
                  <a:pt x="3988" y="866"/>
                </a:lnTo>
                <a:lnTo>
                  <a:pt x="3122" y="1731"/>
                </a:lnTo>
                <a:lnTo>
                  <a:pt x="3122" y="1358"/>
                </a:lnTo>
                <a:lnTo>
                  <a:pt x="0" y="1358"/>
                </a:lnTo>
                <a:lnTo>
                  <a:pt x="0" y="866"/>
                </a:lnTo>
                <a:cubicBezTo>
                  <a:pt x="0" y="594"/>
                  <a:pt x="220" y="374"/>
                  <a:pt x="492" y="374"/>
                </a:cubicBezTo>
                <a:lnTo>
                  <a:pt x="3123" y="374"/>
                </a:lnTo>
                <a:lnTo>
                  <a:pt x="3123" y="0"/>
                </a:lnTo>
                <a:close/>
              </a:path>
            </a:pathLst>
          </a:custGeom>
          <a:gradFill>
            <a:gsLst>
              <a:gs pos="25000">
                <a:schemeClr val="accent4">
                  <a:lumMod val="60000"/>
                  <a:lumOff val="40000"/>
                </a:schemeClr>
              </a:gs>
              <a:gs pos="90000">
                <a:schemeClr val="accent4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schemeClr val="accent4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1755" tIns="71755" rIns="360045" bIns="7175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en-US" altLang="zh-CN" sz="2000" b="1" dirty="0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DPO</a:t>
            </a:r>
            <a:r>
              <a:rPr lang="zh-CN" altLang="en-US" sz="2000" b="1" dirty="0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实验</a:t>
            </a:r>
            <a:endParaRPr lang="zh-CN" altLang="en-US" sz="2000" b="1" dirty="0">
              <a:solidFill>
                <a:srgbClr val="FFFFFF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10" name="图片 9" descr="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LongReward与DPO</a:t>
            </a:r>
            <a:r>
              <a:rPr lang="zh-CN" altLang="en-US"/>
              <a:t>结合</a:t>
            </a:r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695960" y="1510665"/>
            <a:ext cx="3420110" cy="2476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1016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695960" y="1644650"/>
            <a:ext cx="3420110" cy="4624070"/>
          </a:xfrm>
          <a:prstGeom prst="rect">
            <a:avLst/>
          </a:prstGeom>
          <a:solidFill>
            <a:srgbClr val="FFFFFF"/>
          </a:solidFill>
          <a:ln w="6350">
            <a:solidFill>
              <a:srgbClr val="666666">
                <a:alpha val="10000"/>
              </a:srgbClr>
            </a:solidFill>
          </a:ln>
          <a:effectLst>
            <a:outerShdw blurRad="254000" dist="101600" dir="2700000" algn="tl" rotWithShape="0">
              <a:schemeClr val="tx1">
                <a:lumMod val="75000"/>
                <a:lumOff val="25000"/>
                <a:alpha val="15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939800" y="1758315"/>
            <a:ext cx="2933065" cy="40894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构建长上下文偏好数据集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4385945" y="1510665"/>
            <a:ext cx="3420110" cy="2476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1016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4385945" y="1644650"/>
            <a:ext cx="3420110" cy="4624070"/>
          </a:xfrm>
          <a:prstGeom prst="rect">
            <a:avLst/>
          </a:prstGeom>
          <a:solidFill>
            <a:srgbClr val="FFFFFF"/>
          </a:solidFill>
          <a:ln w="6350">
            <a:solidFill>
              <a:srgbClr val="666666">
                <a:alpha val="10000"/>
              </a:srgbClr>
            </a:solidFill>
          </a:ln>
          <a:effectLst>
            <a:outerShdw blurRad="254000" dist="101600" dir="2700000" algn="tl" rotWithShape="0">
              <a:schemeClr val="tx1">
                <a:lumMod val="75000"/>
                <a:lumOff val="25000"/>
                <a:alpha val="15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704715" y="2383790"/>
            <a:ext cx="2781935" cy="35096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对于每个提示，</a:t>
            </a:r>
            <a:r>
              <a:rPr lang="zh-CN" altLang="en-US" sz="1600">
                <a:sym typeface="+mn-ea"/>
              </a:rPr>
              <a:t>从模型中采样10个候选响应。</a:t>
            </a:r>
            <a:endParaRPr lang="zh-CN" altLang="en-US" sz="1600"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使用Zhipu-Embedding-2*作为检索器，检索每个事实陈述的前5个上下文块，</a:t>
            </a:r>
            <a:r>
              <a:rPr lang="zh-CN" altLang="en-US" sz="1600">
                <a:sym typeface="+mn-ea"/>
              </a:rPr>
              <a:t>用来评估忠实性。</a:t>
            </a:r>
            <a:endParaRPr lang="zh-CN" altLang="en-US" sz="16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然后应用LongReward为每个响应打分。</a:t>
            </a:r>
            <a:endParaRPr lang="zh-CN" altLang="en-US" sz="16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4705350" y="1758315"/>
            <a:ext cx="2781935" cy="40894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采样和评分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8075930" y="1510665"/>
            <a:ext cx="3420110" cy="2476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1016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0"/>
            </p:custDataLst>
          </p:nvPr>
        </p:nvSpPr>
        <p:spPr>
          <a:xfrm>
            <a:off x="8075930" y="1644650"/>
            <a:ext cx="3420110" cy="4624070"/>
          </a:xfrm>
          <a:prstGeom prst="rect">
            <a:avLst/>
          </a:prstGeom>
          <a:solidFill>
            <a:srgbClr val="FFFFFF"/>
          </a:solidFill>
          <a:ln w="6350">
            <a:solidFill>
              <a:srgbClr val="666666">
                <a:alpha val="10000"/>
              </a:srgbClr>
            </a:solidFill>
          </a:ln>
          <a:effectLst>
            <a:outerShdw blurRad="254000" dist="101600" dir="2700000" algn="tl" rotWithShape="0">
              <a:schemeClr val="tx1">
                <a:lumMod val="75000"/>
                <a:lumOff val="25000"/>
                <a:alpha val="15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8395335" y="1758315"/>
            <a:ext cx="2781935" cy="40894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选择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偏好对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2"/>
            </p:custDataLst>
          </p:nvPr>
        </p:nvSpPr>
        <p:spPr>
          <a:xfrm>
            <a:off x="1014730" y="2445385"/>
            <a:ext cx="2781935" cy="35096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使用LongReward和一组长上下文提示构建长上下文偏好数据集。这些提示来自</a:t>
            </a:r>
            <a:r>
              <a:rPr lang="zh-CN" altLang="en-US" sz="160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长上下文SFT数据集。</a:t>
            </a:r>
            <a:endParaRPr lang="zh-CN" altLang="en-US" sz="160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将GLM-4作为评估模型（Mjudge）。</a:t>
            </a:r>
            <a:endParaRPr lang="zh-CN" altLang="en-US" sz="1600"/>
          </a:p>
          <a:p>
            <a:pPr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lang="zh-CN" altLang="en-US" sz="160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endParaRPr lang="zh-CN" altLang="en-US" sz="160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13"/>
            </p:custDataLst>
          </p:nvPr>
        </p:nvSpPr>
        <p:spPr>
          <a:xfrm>
            <a:off x="8394700" y="2383790"/>
            <a:ext cx="2781935" cy="35096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选择得分最高响应和得分最低的响应作为提示的偏好对。</a:t>
            </a:r>
            <a:endParaRPr lang="zh-CN" altLang="en-US" sz="160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lang="zh-CN" altLang="en-US" sz="16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04215" y="660400"/>
            <a:ext cx="5020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DPO</a:t>
            </a:r>
            <a:r>
              <a:rPr lang="zh-CN" altLang="en-US" sz="2400" b="1">
                <a:sym typeface="+mn-ea"/>
              </a:rPr>
              <a:t>训练</a:t>
            </a:r>
            <a:endParaRPr lang="zh-CN" altLang="en-US" sz="2400" b="1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5500" y="1379855"/>
            <a:ext cx="10167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使用偏好对数据集对SFT模型进行DPO训练。优化目标包括最大化偏好对的似然差异（公式如下）：</a:t>
            </a:r>
            <a:endParaRPr lang="zh-CN" altLang="en-US"/>
          </a:p>
        </p:txBody>
      </p:sp>
      <p:pic>
        <p:nvPicPr>
          <p:cNvPr id="3" name="Drawing 2" descr="FORMULA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8060"/>
          <a:stretch>
            <a:fillRect/>
          </a:stretch>
        </p:blipFill>
        <p:spPr>
          <a:xfrm>
            <a:off x="2308860" y="1985645"/>
            <a:ext cx="4903470" cy="1061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5500" y="3212465"/>
            <a:ext cx="966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为了进一步稳定DPO训练，添加了一个额外的交叉熵（CE）损失项作为正则化项，公式如下：</a:t>
            </a:r>
            <a:endParaRPr lang="zh-CN" altLang="en-US"/>
          </a:p>
        </p:txBody>
      </p:sp>
      <p:pic>
        <p:nvPicPr>
          <p:cNvPr id="5" name="Drawing 5" descr="FORMUL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r="15052" b="-7117"/>
          <a:stretch>
            <a:fillRect/>
          </a:stretch>
        </p:blipFill>
        <p:spPr>
          <a:xfrm>
            <a:off x="1591945" y="3745230"/>
            <a:ext cx="6590665" cy="554355"/>
          </a:xfrm>
          <a:prstGeom prst="rect">
            <a:avLst/>
          </a:prstGeom>
        </p:spPr>
      </p:pic>
      <p:pic>
        <p:nvPicPr>
          <p:cNvPr id="6" name="Drawing 6" descr="FORMULA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t="-20591" r="20288"/>
          <a:stretch>
            <a:fillRect/>
          </a:stretch>
        </p:blipFill>
        <p:spPr>
          <a:xfrm>
            <a:off x="1591945" y="4467860"/>
            <a:ext cx="6235065" cy="7169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5500" y="5353050"/>
            <a:ext cx="9527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对于DPO训练，设置β和λ分别为0.15和0.1。使用1e-6的学习率和16个批次大小，并从SFT检查点训练大约400到800步。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05</a:t>
            </a:r>
            <a:endParaRPr lang="en-US" altLang="zh-CN" sz="1240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/>
          <p:nvPr>
            <p:ph type="title"/>
            <p:custDataLst>
              <p:tags r:id="rId2"/>
            </p:custDataLst>
          </p:nvPr>
        </p:nvSpPr>
        <p:spPr>
          <a:xfrm>
            <a:off x="3095240" y="2522220"/>
            <a:ext cx="5592439" cy="731013"/>
          </a:xfrm>
        </p:spPr>
        <p:txBody>
          <a:bodyPr>
            <a:normAutofit/>
          </a:bodyPr>
          <a:p>
            <a:pPr algn="ctr"/>
            <a:r>
              <a:rPr lang="zh-CN" altLang="en-US" sz="4000">
                <a:solidFill>
                  <a:schemeClr val="accent1"/>
                </a:solidFill>
              </a:rPr>
              <a:t>结果与</a:t>
            </a:r>
            <a:r>
              <a:rPr lang="zh-CN" altLang="en-US" sz="4000">
                <a:solidFill>
                  <a:schemeClr val="accent1"/>
                </a:solidFill>
              </a:rPr>
              <a:t>分析</a:t>
            </a:r>
            <a:endParaRPr lang="zh-CN" altLang="en-US" sz="400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04215" y="660400"/>
            <a:ext cx="10090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1</a:t>
            </a:r>
            <a:r>
              <a:rPr lang="zh-CN" altLang="en-US" sz="2000" b="1"/>
              <a:t>、自动评估结果</a:t>
            </a:r>
            <a:r>
              <a:rPr lang="zh-CN" altLang="en-US" sz="2000"/>
              <a:t>：在LongBench-Chat和LongBench基准测试中，使用LongReward的DPO模型在长上下文任务上的表现显著优于SFT模型和其他基线方法。</a:t>
            </a:r>
            <a:endParaRPr lang="zh-CN" altLang="en-US" sz="2000"/>
          </a:p>
        </p:txBody>
      </p:sp>
      <p:pic>
        <p:nvPicPr>
          <p:cNvPr id="3" name="Drawing 10" descr="IMAG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26490" y="1769745"/>
            <a:ext cx="9130030" cy="36385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04215" y="660400"/>
            <a:ext cx="10090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tx1"/>
                </a:solidFill>
              </a:rPr>
              <a:t>2</a:t>
            </a:r>
            <a:r>
              <a:rPr lang="zh-CN" altLang="en-US" sz="2000" b="1">
                <a:solidFill>
                  <a:schemeClr val="tx1"/>
                </a:solidFill>
              </a:rPr>
              <a:t>、</a:t>
            </a:r>
            <a:r>
              <a:rPr sz="2000" b="1">
                <a:solidFill>
                  <a:schemeClr val="tx1"/>
                </a:solidFill>
              </a:rPr>
              <a:t>忠实性评估</a:t>
            </a:r>
            <a:r>
              <a:rPr sz="2000"/>
              <a:t>：使用FactScore自动评估模型的忠实性，结果显示使用LongReward的DPO模型在支持事实的比例上高于SFT</a:t>
            </a:r>
            <a:r>
              <a:rPr lang="zh-CN" sz="2000"/>
              <a:t>模型</a:t>
            </a:r>
            <a:r>
              <a:rPr sz="2000"/>
              <a:t>，表明LongReward在减少幻觉方面也有效。</a:t>
            </a:r>
            <a:endParaRPr sz="2000"/>
          </a:p>
        </p:txBody>
      </p:sp>
      <p:pic>
        <p:nvPicPr>
          <p:cNvPr id="13" name="Drawing 13" descr="IMAG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23185" y="1769745"/>
            <a:ext cx="5955030" cy="33191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 sz="2800" dirty="0"/>
              <a:t>作者与机构</a:t>
            </a:r>
            <a:endParaRPr lang="zh-CN" altLang="en-US" sz="2800" dirty="0"/>
          </a:p>
        </p:txBody>
      </p:sp>
      <p:sp>
        <p:nvSpPr>
          <p:cNvPr id="20" name="圆角矩形 19"/>
          <p:cNvSpPr/>
          <p:nvPr>
            <p:custDataLst>
              <p:tags r:id="rId2"/>
            </p:custDataLst>
          </p:nvPr>
        </p:nvSpPr>
        <p:spPr>
          <a:xfrm>
            <a:off x="1819893" y="4788210"/>
            <a:ext cx="2570872" cy="5776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uFillTx/>
                <a:latin typeface="+mn-ea"/>
                <a:cs typeface="+mn-ea"/>
                <a:sym typeface="+mn-ea"/>
              </a:rPr>
              <a:t>作者信息</a:t>
            </a:r>
            <a:endParaRPr lang="zh-CN" altLang="en-US" sz="2000" b="1" dirty="0">
              <a:uFillTx/>
              <a:latin typeface="+mn-ea"/>
              <a:cs typeface="+mn-ea"/>
              <a:sym typeface="+mn-ea"/>
            </a:endParaRPr>
          </a:p>
        </p:txBody>
      </p:sp>
      <p:pic>
        <p:nvPicPr>
          <p:cNvPr id="11" name="图片 10" descr="/data/temp/0d9e5e32-2d38-11ef-87e8-522aea9e72eb.jpg@base@tag=imgScale&amp;m=1&amp;w=679&amp;h=679&amp;q=950d9e5e32-2d38-11ef-87e8-522aea9e72eb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l="16683" r="16683"/>
          <a:stretch>
            <a:fillRect/>
          </a:stretch>
        </p:blipFill>
        <p:spPr>
          <a:xfrm>
            <a:off x="1877844" y="2144102"/>
            <a:ext cx="2455045" cy="2455045"/>
          </a:xfrm>
          <a:prstGeom prst="ellipse">
            <a:avLst/>
          </a:pr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圆角矩形 11"/>
          <p:cNvSpPr/>
          <p:nvPr>
            <p:custDataLst>
              <p:tags r:id="rId5"/>
            </p:custDataLst>
          </p:nvPr>
        </p:nvSpPr>
        <p:spPr>
          <a:xfrm>
            <a:off x="7781871" y="4788210"/>
            <a:ext cx="2570236" cy="5776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dirty="0">
                <a:uFillTx/>
                <a:latin typeface="+mn-ea"/>
                <a:cs typeface="+mn-ea"/>
                <a:sym typeface="+mn-ea"/>
              </a:rPr>
              <a:t>所属机构</a:t>
            </a:r>
            <a:endParaRPr lang="zh-CN" altLang="en-US" sz="2000" b="1" dirty="0">
              <a:uFillTx/>
              <a:latin typeface="+mn-ea"/>
              <a:cs typeface="+mn-ea"/>
              <a:sym typeface="+mn-ea"/>
            </a:endParaRPr>
          </a:p>
        </p:txBody>
      </p:sp>
      <p:pic>
        <p:nvPicPr>
          <p:cNvPr id="13" name="图片 12" descr="/data/temp/0d9e5edd-2d38-11ef-87e8-522aea9e72eb.jpg@base@tag=imgScale&amp;m=1&amp;w=711&amp;h=679&amp;q=950d9e5edd-2d38-11ef-87e8-522aea9e72eb"/>
          <p:cNvPicPr/>
          <p:nvPr>
            <p:custDataLst>
              <p:tags r:id="rId6"/>
            </p:custDataLst>
          </p:nvPr>
        </p:nvPicPr>
        <p:blipFill rotWithShape="1">
          <a:blip r:embed="rId7"/>
          <a:srcRect t="18175" b="18175"/>
          <a:stretch>
            <a:fillRect/>
          </a:stretch>
        </p:blipFill>
        <p:spPr>
          <a:xfrm>
            <a:off x="7781871" y="2144102"/>
            <a:ext cx="2570236" cy="2455045"/>
          </a:xfrm>
          <a:prstGeom prst="ellipse">
            <a:avLst/>
          </a:pr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1204595" y="5450205"/>
            <a:ext cx="4079240" cy="8978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张佳杰、侯中尼、吕鑫、曹树林、侯振宇、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牛依林、侯磊、董玉晓、凌峰、李娟姿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7166059" y="5450510"/>
            <a:ext cx="3801148" cy="8979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清华大学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中国科学院大学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Zhipu AI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04215" y="660400"/>
            <a:ext cx="10090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3</a:t>
            </a:r>
            <a:r>
              <a:rPr lang="zh-CN" altLang="en-US" sz="2000" b="1"/>
              <a:t>、</a:t>
            </a:r>
            <a:r>
              <a:rPr sz="2000" b="1"/>
              <a:t>人类评估结果：</a:t>
            </a:r>
            <a:r>
              <a:rPr sz="2000"/>
              <a:t>在LongBench-Chat上进行的人类评估显示，使用LongReward的DPO模型在有用性、逻辑性、忠实性和完整性四个维度上的整体胜率为54%，显著高于SFT基线的8%。</a:t>
            </a:r>
            <a:endParaRPr sz="2000"/>
          </a:p>
        </p:txBody>
      </p:sp>
      <p:pic>
        <p:nvPicPr>
          <p:cNvPr id="15" name="Drawing 15" descr="IMAG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74875" y="2080895"/>
            <a:ext cx="7368540" cy="31191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04215" y="660400"/>
            <a:ext cx="10090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4</a:t>
            </a:r>
            <a:r>
              <a:rPr lang="zh-CN" altLang="en-US" sz="2000" b="1"/>
              <a:t>、</a:t>
            </a:r>
            <a:r>
              <a:rPr sz="2000" b="1"/>
              <a:t>短上下文任务：</a:t>
            </a:r>
            <a:r>
              <a:rPr sz="2000"/>
              <a:t>在MT-Bench和AlpacaEval2基准测试中，使用LongReward的DPO模型在遵循短指令的能力上也表现出色。</a:t>
            </a:r>
            <a:endParaRPr sz="2000"/>
          </a:p>
        </p:txBody>
      </p:sp>
      <p:sp>
        <p:nvSpPr>
          <p:cNvPr id="3" name="文本框 2"/>
          <p:cNvSpPr txBox="1"/>
          <p:nvPr/>
        </p:nvSpPr>
        <p:spPr>
          <a:xfrm>
            <a:off x="2596515" y="5294630"/>
            <a:ext cx="6148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不同模型在短文本指令跟随 benchmarks（基准测试） 上的表现。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Drawing 17" descr="IMAG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93135" y="1717040"/>
            <a:ext cx="4108450" cy="34074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06</a:t>
            </a:r>
            <a:endParaRPr lang="en-US" altLang="zh-CN" sz="1240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/>
          <p:nvPr>
            <p:ph type="title"/>
            <p:custDataLst>
              <p:tags r:id="rId2"/>
            </p:custDataLst>
          </p:nvPr>
        </p:nvSpPr>
        <p:spPr>
          <a:xfrm>
            <a:off x="3095240" y="2522220"/>
            <a:ext cx="5592439" cy="731013"/>
          </a:xfrm>
        </p:spPr>
        <p:txBody>
          <a:bodyPr>
            <a:normAutofit/>
          </a:bodyPr>
          <a:p>
            <a:pPr algn="ctr"/>
            <a:r>
              <a:rPr lang="zh-CN" altLang="en-US" sz="4000">
                <a:solidFill>
                  <a:schemeClr val="accent1"/>
                </a:solidFill>
              </a:rPr>
              <a:t>研究贡献</a:t>
            </a:r>
            <a:endParaRPr lang="zh-CN" altLang="en-US" sz="400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>
            <a:normAutofit/>
          </a:bodyPr>
          <a:lstStyle/>
          <a:p>
            <a:r>
              <a:rPr>
                <a:solidFill>
                  <a:schemeClr val="accent1"/>
                </a:solidFill>
                <a:sym typeface="+mn-ea"/>
              </a:rPr>
              <a:t>研究贡献</a:t>
            </a:r>
            <a:endParaRPr lang="zh-CN" altLang="en-US">
              <a:latin typeface="+mj-ea"/>
              <a:ea typeface="+mj-ea"/>
              <a:sym typeface="+mn-ea"/>
            </a:endParaRPr>
          </a:p>
        </p:txBody>
      </p:sp>
      <p:sp>
        <p:nvSpPr>
          <p:cNvPr id="4" name="平行四边形 3"/>
          <p:cNvSpPr/>
          <p:nvPr>
            <p:custDataLst>
              <p:tags r:id="rId2"/>
            </p:custDataLst>
          </p:nvPr>
        </p:nvSpPr>
        <p:spPr>
          <a:xfrm rot="16200000">
            <a:off x="4072255" y="2362835"/>
            <a:ext cx="529590" cy="613410"/>
          </a:xfrm>
          <a:prstGeom prst="parallelogram">
            <a:avLst>
              <a:gd name="adj" fmla="val 47404"/>
            </a:avLst>
          </a:pr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平行四边形 4"/>
          <p:cNvSpPr/>
          <p:nvPr>
            <p:custDataLst>
              <p:tags r:id="rId3"/>
            </p:custDataLst>
          </p:nvPr>
        </p:nvSpPr>
        <p:spPr>
          <a:xfrm rot="16200000">
            <a:off x="4072255" y="3938905"/>
            <a:ext cx="529590" cy="613410"/>
          </a:xfrm>
          <a:prstGeom prst="parallelogram">
            <a:avLst>
              <a:gd name="adj" fmla="val 47404"/>
            </a:avLst>
          </a:prstGeom>
          <a:gradFill>
            <a:gsLst>
              <a:gs pos="0">
                <a:schemeClr val="accent3">
                  <a:lumMod val="85000"/>
                </a:schemeClr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平行四边形 13"/>
          <p:cNvSpPr/>
          <p:nvPr>
            <p:custDataLst>
              <p:tags r:id="rId4"/>
            </p:custDataLst>
          </p:nvPr>
        </p:nvSpPr>
        <p:spPr>
          <a:xfrm rot="16200000" flipV="1">
            <a:off x="7607300" y="3147695"/>
            <a:ext cx="529590" cy="619760"/>
          </a:xfrm>
          <a:prstGeom prst="parallelogram">
            <a:avLst>
              <a:gd name="adj" fmla="val 47404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平行四边形 17"/>
          <p:cNvSpPr/>
          <p:nvPr>
            <p:custDataLst>
              <p:tags r:id="rId5"/>
            </p:custDataLst>
          </p:nvPr>
        </p:nvSpPr>
        <p:spPr>
          <a:xfrm rot="16200000" flipV="1">
            <a:off x="7607300" y="4723765"/>
            <a:ext cx="529590" cy="619760"/>
          </a:xfrm>
          <a:prstGeom prst="parallelogram">
            <a:avLst>
              <a:gd name="adj" fmla="val 47404"/>
            </a:avLst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8" name="直接连接符 27"/>
          <p:cNvCxnSpPr/>
          <p:nvPr>
            <p:custDataLst>
              <p:tags r:id="rId6"/>
            </p:custDataLst>
          </p:nvPr>
        </p:nvCxnSpPr>
        <p:spPr>
          <a:xfrm>
            <a:off x="7458075" y="2357755"/>
            <a:ext cx="965200" cy="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7"/>
            </p:custDataLst>
          </p:nvPr>
        </p:nvCxnSpPr>
        <p:spPr>
          <a:xfrm>
            <a:off x="7458075" y="3975735"/>
            <a:ext cx="965200" cy="0"/>
          </a:xfrm>
          <a:prstGeom prst="line">
            <a:avLst/>
          </a:prstGeom>
          <a:ln w="9525">
            <a:solidFill>
              <a:schemeClr val="accent3">
                <a:lumMod val="60000"/>
                <a:lumOff val="40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8"/>
            </p:custDataLst>
          </p:nvPr>
        </p:nvSpPr>
        <p:spPr>
          <a:xfrm>
            <a:off x="8491855" y="2163445"/>
            <a:ext cx="388620" cy="38862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1">
                  <a:lumMod val="85000"/>
                  <a:lumOff val="15000"/>
                </a:schemeClr>
              </a:gs>
            </a:gsLst>
            <a:lin ang="264000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cxnSp>
        <p:nvCxnSpPr>
          <p:cNvPr id="35" name="直接连接符 34"/>
          <p:cNvCxnSpPr/>
          <p:nvPr>
            <p:custDataLst>
              <p:tags r:id="rId9"/>
            </p:custDataLst>
          </p:nvPr>
        </p:nvCxnSpPr>
        <p:spPr>
          <a:xfrm>
            <a:off x="3777615" y="3166745"/>
            <a:ext cx="965200" cy="0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10"/>
            </p:custDataLst>
          </p:nvPr>
        </p:nvCxnSpPr>
        <p:spPr>
          <a:xfrm>
            <a:off x="3777615" y="4768850"/>
            <a:ext cx="965200" cy="0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11"/>
            </p:custDataLst>
          </p:nvPr>
        </p:nvSpPr>
        <p:spPr>
          <a:xfrm>
            <a:off x="8491855" y="3781425"/>
            <a:ext cx="388620" cy="388620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  <a:lumOff val="25000"/>
                </a:schemeClr>
              </a:gs>
              <a:gs pos="100000">
                <a:schemeClr val="accent3">
                  <a:lumMod val="85000"/>
                  <a:lumOff val="15000"/>
                </a:schemeClr>
              </a:gs>
            </a:gsLst>
            <a:lin ang="264000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41" name="椭圆 40"/>
          <p:cNvSpPr/>
          <p:nvPr>
            <p:custDataLst>
              <p:tags r:id="rId12"/>
            </p:custDataLst>
          </p:nvPr>
        </p:nvSpPr>
        <p:spPr>
          <a:xfrm>
            <a:off x="3329047" y="2973220"/>
            <a:ext cx="388620" cy="388620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  <a:lumOff val="25000"/>
                </a:schemeClr>
              </a:gs>
              <a:gs pos="100000">
                <a:schemeClr val="accent2">
                  <a:lumMod val="85000"/>
                  <a:lumOff val="15000"/>
                </a:schemeClr>
              </a:gs>
            </a:gsLst>
            <a:lin ang="264000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42" name="椭圆 41"/>
          <p:cNvSpPr/>
          <p:nvPr>
            <p:custDataLst>
              <p:tags r:id="rId13"/>
            </p:custDataLst>
          </p:nvPr>
        </p:nvSpPr>
        <p:spPr>
          <a:xfrm>
            <a:off x="3322320" y="4574540"/>
            <a:ext cx="388620" cy="388620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  <a:lumOff val="25000"/>
                </a:schemeClr>
              </a:gs>
              <a:gs pos="100000">
                <a:schemeClr val="accent4">
                  <a:lumMod val="85000"/>
                  <a:lumOff val="15000"/>
                </a:schemeClr>
              </a:gs>
            </a:gsLst>
            <a:lin ang="2640000" scaled="0"/>
          </a:gra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4"/>
            </p:custDataLst>
          </p:nvPr>
        </p:nvSpPr>
        <p:spPr>
          <a:xfrm>
            <a:off x="9063990" y="1808480"/>
            <a:ext cx="2716530" cy="11722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利用现有的大型语言模型（LLM）作为裁判，从四个人类价值维度（有用性、逻辑性、忠实性和完整性）为长上下文模型响应提供奖励信号。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3" name="矩形 12"/>
          <p:cNvSpPr/>
          <p:nvPr>
            <p:custDataLst>
              <p:tags r:id="rId15"/>
            </p:custDataLst>
          </p:nvPr>
        </p:nvSpPr>
        <p:spPr>
          <a:xfrm>
            <a:off x="9063990" y="3404870"/>
            <a:ext cx="2717165" cy="11722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通过将LongReward与直接偏好优化（DPO）算法结合，论文设计了一个长上下文强化学习框架，用于改进长上下文SFT模型。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6"/>
            </p:custDataLst>
          </p:nvPr>
        </p:nvSpPr>
        <p:spPr>
          <a:xfrm>
            <a:off x="476885" y="4192905"/>
            <a:ext cx="2698115" cy="11722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针对长上下文场景中获取可靠奖励信号的挑战，提供了一种有效的解决方案，这对于提升长上下文LLM的性能具有重要意义。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751265" y="2578004"/>
            <a:ext cx="2423736" cy="11722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为每个评估维度设计了精心设计的评估流程，确保了评分的准确性和可靠性，这有助于提高长上下文模型的性能。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标题"/>
          <p:cNvSpPr/>
          <p:nvPr>
            <p:custDataLst>
              <p:tags r:id="rId18"/>
            </p:custDataLst>
          </p:nvPr>
        </p:nvSpPr>
        <p:spPr>
          <a:xfrm>
            <a:off x="4815840" y="4434205"/>
            <a:ext cx="3368040" cy="612140"/>
          </a:xfrm>
          <a:prstGeom prst="rect">
            <a:avLst/>
          </a:prstGeom>
          <a:gradFill>
            <a:gsLst>
              <a:gs pos="80000">
                <a:schemeClr val="accent4">
                  <a:lumMod val="70000"/>
                  <a:lumOff val="30000"/>
                </a:schemeClr>
              </a:gs>
              <a:gs pos="20000">
                <a:schemeClr val="accent4"/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>
                <a:sym typeface="+mn-ea"/>
              </a:rPr>
              <a:t>解决长上下文挑战</a:t>
            </a:r>
            <a:endParaRPr lang="zh-CN" altLang="en-US" b="1">
              <a:solidFill>
                <a:schemeClr val="lt1">
                  <a:lumMod val="100000"/>
                </a:schemeClr>
              </a:solidFill>
              <a:uFillTx/>
              <a:latin typeface="+mn-ea"/>
              <a:cs typeface="+mn-ea"/>
              <a:sym typeface="+mn-ea"/>
            </a:endParaRPr>
          </a:p>
        </p:txBody>
      </p:sp>
      <p:sp>
        <p:nvSpPr>
          <p:cNvPr id="9" name="标题"/>
          <p:cNvSpPr/>
          <p:nvPr>
            <p:custDataLst>
              <p:tags r:id="rId19"/>
            </p:custDataLst>
          </p:nvPr>
        </p:nvSpPr>
        <p:spPr>
          <a:xfrm>
            <a:off x="4030345" y="3646170"/>
            <a:ext cx="3368040" cy="612140"/>
          </a:xfrm>
          <a:prstGeom prst="rect">
            <a:avLst/>
          </a:prstGeom>
          <a:gradFill>
            <a:gsLst>
              <a:gs pos="80000">
                <a:schemeClr val="accent3">
                  <a:lumMod val="70000"/>
                  <a:lumOff val="30000"/>
                </a:schemeClr>
              </a:gs>
              <a:gs pos="20000">
                <a:schemeClr val="accent3"/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>
                <a:sym typeface="+mn-ea"/>
              </a:rPr>
              <a:t>结合LongReward和DPO的长上下文RL框架</a:t>
            </a:r>
            <a:endParaRPr lang="zh-CN" altLang="en-US" b="1">
              <a:solidFill>
                <a:schemeClr val="lt1">
                  <a:lumMod val="100000"/>
                </a:schemeClr>
              </a:solidFill>
              <a:uFillTx/>
              <a:latin typeface="+mn-ea"/>
              <a:cs typeface="+mn-ea"/>
              <a:sym typeface="+mn-ea"/>
            </a:endParaRPr>
          </a:p>
        </p:txBody>
      </p:sp>
      <p:sp>
        <p:nvSpPr>
          <p:cNvPr id="11" name="标题"/>
          <p:cNvSpPr/>
          <p:nvPr>
            <p:custDataLst>
              <p:tags r:id="rId20"/>
            </p:custDataLst>
          </p:nvPr>
        </p:nvSpPr>
        <p:spPr>
          <a:xfrm>
            <a:off x="4815840" y="2858135"/>
            <a:ext cx="3368675" cy="612140"/>
          </a:xfrm>
          <a:prstGeom prst="rect">
            <a:avLst/>
          </a:prstGeom>
          <a:gradFill>
            <a:gsLst>
              <a:gs pos="80000">
                <a:schemeClr val="accent2">
                  <a:lumMod val="70000"/>
                  <a:lumOff val="30000"/>
                </a:schemeClr>
              </a:gs>
              <a:gs pos="20000">
                <a:schemeClr val="accent2"/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>
                <a:sym typeface="+mn-ea"/>
              </a:rPr>
              <a:t>多维度评估流程的设计</a:t>
            </a:r>
            <a:endParaRPr lang="zh-CN" altLang="en-US" b="1" dirty="0">
              <a:solidFill>
                <a:schemeClr val="lt1">
                  <a:lumMod val="100000"/>
                </a:schemeClr>
              </a:solidFill>
              <a:uFillTx/>
              <a:latin typeface="+mn-ea"/>
              <a:cs typeface="+mn-ea"/>
              <a:sym typeface="+mn-ea"/>
            </a:endParaRPr>
          </a:p>
        </p:txBody>
      </p:sp>
      <p:pic>
        <p:nvPicPr>
          <p:cNvPr id="30" name="图片 14" descr="343439383331313b343532303033303bd2d1b9bad3a6d3c3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27957" y="3072130"/>
            <a:ext cx="190800" cy="190800"/>
          </a:xfrm>
          <a:prstGeom prst="rect">
            <a:avLst/>
          </a:prstGeom>
        </p:spPr>
      </p:pic>
      <p:sp>
        <p:nvSpPr>
          <p:cNvPr id="15" name="标题"/>
          <p:cNvSpPr/>
          <p:nvPr>
            <p:custDataLst>
              <p:tags r:id="rId24"/>
            </p:custDataLst>
          </p:nvPr>
        </p:nvSpPr>
        <p:spPr>
          <a:xfrm>
            <a:off x="4032885" y="2077720"/>
            <a:ext cx="3359785" cy="604520"/>
          </a:xfrm>
          <a:prstGeom prst="rect">
            <a:avLst/>
          </a:prstGeom>
          <a:gradFill>
            <a:gsLst>
              <a:gs pos="80000">
                <a:schemeClr val="accent1">
                  <a:lumMod val="70000"/>
                  <a:lumOff val="30000"/>
                </a:schemeClr>
              </a:gs>
              <a:gs pos="20000">
                <a:schemeClr val="accent1"/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>
                <a:sym typeface="+mn-ea"/>
              </a:rPr>
              <a:t>LongReward方法的提出</a:t>
            </a:r>
            <a:endParaRPr lang="zh-CN" altLang="en-US" b="1">
              <a:solidFill>
                <a:schemeClr val="lt1">
                  <a:lumMod val="100000"/>
                </a:schemeClr>
              </a:solidFill>
              <a:uFillTx/>
              <a:latin typeface="+mn-ea"/>
              <a:cs typeface="+mn-ea"/>
              <a:sym typeface="+mn-ea"/>
            </a:endParaRPr>
          </a:p>
        </p:txBody>
      </p:sp>
      <p:pic>
        <p:nvPicPr>
          <p:cNvPr id="27" name="图片 12" descr="343439383331313b343532303032383bbfcdbba7b9dcc0ed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81765" y="2257053"/>
            <a:ext cx="201404" cy="201404"/>
          </a:xfrm>
          <a:prstGeom prst="rect">
            <a:avLst/>
          </a:prstGeom>
        </p:spPr>
      </p:pic>
      <p:pic>
        <p:nvPicPr>
          <p:cNvPr id="31" name="图片 5" descr="343435383036303b343532343134393bcdb7c4d4b7e7b1a9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581766" y="3871336"/>
            <a:ext cx="208799" cy="208799"/>
          </a:xfrm>
          <a:prstGeom prst="rect">
            <a:avLst/>
          </a:prstGeom>
        </p:spPr>
      </p:pic>
      <p:pic>
        <p:nvPicPr>
          <p:cNvPr id="32" name="图片 19" descr="343435383038363b343532323339393bd6b4d0d0d5aad2aa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421230" y="4673450"/>
            <a:ext cx="190800" cy="190800"/>
          </a:xfrm>
          <a:prstGeom prst="rect">
            <a:avLst/>
          </a:prstGeom>
        </p:spPr>
      </p:pic>
      <p:pic>
        <p:nvPicPr>
          <p:cNvPr id="10" name="图片 9" descr="2"/>
          <p:cNvPicPr>
            <a:picLocks noChangeAspect="1"/>
          </p:cNvPicPr>
          <p:nvPr userDrawn="1">
            <p:custDataLst>
              <p:tags r:id="rId34"/>
            </p:custDataLst>
          </p:nvPr>
        </p:nvPicPr>
        <p:blipFill>
          <a:blip r:embed="rId35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</p:spTree>
    <p:custDataLst>
      <p:tags r:id="rId3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署名"/>
          <p:cNvSpPr/>
          <p:nvPr>
            <p:custDataLst>
              <p:tags r:id="rId1"/>
            </p:custDataLst>
          </p:nvPr>
        </p:nvSpPr>
        <p:spPr>
          <a:xfrm>
            <a:off x="5793470" y="5616000"/>
            <a:ext cx="2163600" cy="655491"/>
          </a:xfrm>
          <a:prstGeom prst="rect">
            <a:avLst/>
          </a:prstGeom>
        </p:spPr>
        <p:txBody>
          <a:bodyPr vert="horz" wrap="square" lIns="90000" tIns="46800" rIns="90000" bIns="4680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accent1"/>
                </a:solidFill>
              </a:rPr>
              <a:t>汇报</a:t>
            </a:r>
            <a:r>
              <a:rPr lang="en-US" altLang="zh-CN">
                <a:solidFill>
                  <a:schemeClr val="accent1"/>
                </a:solidFill>
              </a:rPr>
              <a:t>人：</a:t>
            </a:r>
            <a:r>
              <a:rPr lang="zh-CN" altLang="en-US">
                <a:solidFill>
                  <a:schemeClr val="accent1"/>
                </a:solidFill>
              </a:rPr>
              <a:t>张妍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" name="标题 1"/>
          <p:cNvSpPr/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>
                <a:solidFill>
                  <a:schemeClr val="accent1"/>
                </a:solidFill>
              </a:rPr>
              <a:t>THANK YOU</a:t>
            </a:r>
            <a:endParaRPr lang="en-US" altLang="zh-CN" sz="720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>
            <p:custDataLst>
              <p:tags r:id="rId1"/>
            </p:custDataLst>
          </p:nvPr>
        </p:nvSpPr>
        <p:spPr>
          <a:xfrm>
            <a:off x="874713" y="2351276"/>
            <a:ext cx="5148000" cy="1077724"/>
          </a:xfrm>
          <a:prstGeom prst="roundRect">
            <a:avLst>
              <a:gd name="adj" fmla="val 6375"/>
            </a:avLst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 rot="16200000">
            <a:off x="2019148" y="2890139"/>
            <a:ext cx="360000" cy="0"/>
          </a:xfrm>
          <a:prstGeom prst="line">
            <a:avLst/>
          </a:prstGeom>
          <a:ln w="25400" cap="rnd">
            <a:solidFill>
              <a:schemeClr val="accent1">
                <a:lumMod val="40000"/>
                <a:lumOff val="6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>
            <p:custDataLst>
              <p:tags r:id="rId3"/>
            </p:custDataLst>
          </p:nvPr>
        </p:nvSpPr>
        <p:spPr>
          <a:xfrm>
            <a:off x="874713" y="3581649"/>
            <a:ext cx="5148000" cy="1077724"/>
          </a:xfrm>
          <a:prstGeom prst="roundRect">
            <a:avLst>
              <a:gd name="adj" fmla="val 6375"/>
            </a:avLst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cxnSp>
        <p:nvCxnSpPr>
          <p:cNvPr id="36" name="直接连接符 35"/>
          <p:cNvCxnSpPr/>
          <p:nvPr>
            <p:custDataLst>
              <p:tags r:id="rId4"/>
            </p:custDataLst>
          </p:nvPr>
        </p:nvCxnSpPr>
        <p:spPr>
          <a:xfrm rot="16200000">
            <a:off x="2019148" y="4120511"/>
            <a:ext cx="360000" cy="0"/>
          </a:xfrm>
          <a:prstGeom prst="line">
            <a:avLst/>
          </a:prstGeom>
          <a:ln w="25400" cap="rnd">
            <a:solidFill>
              <a:schemeClr val="accent1">
                <a:lumMod val="40000"/>
                <a:lumOff val="6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>
            <p:custDataLst>
              <p:tags r:id="rId5"/>
            </p:custDataLst>
          </p:nvPr>
        </p:nvSpPr>
        <p:spPr>
          <a:xfrm>
            <a:off x="874713" y="4812023"/>
            <a:ext cx="5148000" cy="1077724"/>
          </a:xfrm>
          <a:prstGeom prst="roundRect">
            <a:avLst>
              <a:gd name="adj" fmla="val 6375"/>
            </a:avLst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6"/>
            </p:custDataLst>
          </p:nvPr>
        </p:nvCxnSpPr>
        <p:spPr>
          <a:xfrm rot="16200000">
            <a:off x="2019148" y="5350886"/>
            <a:ext cx="360000" cy="0"/>
          </a:xfrm>
          <a:prstGeom prst="line">
            <a:avLst/>
          </a:prstGeom>
          <a:ln w="25400" cap="rnd">
            <a:solidFill>
              <a:schemeClr val="accent1">
                <a:lumMod val="40000"/>
                <a:lumOff val="6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/>
          <p:cNvSpPr/>
          <p:nvPr>
            <p:custDataLst>
              <p:tags r:id="rId7"/>
            </p:custDataLst>
          </p:nvPr>
        </p:nvSpPr>
        <p:spPr>
          <a:xfrm>
            <a:off x="6169289" y="2351276"/>
            <a:ext cx="5148000" cy="1077724"/>
          </a:xfrm>
          <a:prstGeom prst="roundRect">
            <a:avLst>
              <a:gd name="adj" fmla="val 6375"/>
            </a:avLst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8"/>
            </p:custDataLst>
          </p:nvPr>
        </p:nvCxnSpPr>
        <p:spPr>
          <a:xfrm rot="16200000">
            <a:off x="7313724" y="2890139"/>
            <a:ext cx="360000" cy="0"/>
          </a:xfrm>
          <a:prstGeom prst="line">
            <a:avLst/>
          </a:prstGeom>
          <a:ln w="25400" cap="rnd">
            <a:solidFill>
              <a:schemeClr val="accent1">
                <a:lumMod val="40000"/>
                <a:lumOff val="6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>
            <p:custDataLst>
              <p:tags r:id="rId9"/>
            </p:custDataLst>
          </p:nvPr>
        </p:nvSpPr>
        <p:spPr>
          <a:xfrm>
            <a:off x="6169289" y="3581649"/>
            <a:ext cx="5148000" cy="1077724"/>
          </a:xfrm>
          <a:prstGeom prst="roundRect">
            <a:avLst>
              <a:gd name="adj" fmla="val 6375"/>
            </a:avLst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10"/>
            </p:custDataLst>
          </p:nvPr>
        </p:nvCxnSpPr>
        <p:spPr>
          <a:xfrm rot="16200000">
            <a:off x="7313724" y="4120511"/>
            <a:ext cx="360000" cy="0"/>
          </a:xfrm>
          <a:prstGeom prst="line">
            <a:avLst/>
          </a:prstGeom>
          <a:ln w="25400" cap="rnd">
            <a:solidFill>
              <a:schemeClr val="accent1">
                <a:lumMod val="40000"/>
                <a:lumOff val="6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"/>
          <p:cNvSpPr/>
          <p:nvPr>
            <p:ph type="title"/>
            <p:custDataLst>
              <p:tags r:id="rId1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accent1">
                    <a:lumMod val="50000"/>
                    <a:lumOff val="50000"/>
                  </a:schemeClr>
                </a:solidFill>
              </a:rPr>
              <a:t>目录</a:t>
            </a:r>
            <a:endParaRPr lang="zh-CN" alt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项标题"/>
          <p:cNvSpPr txBox="1"/>
          <p:nvPr>
            <p:custDataLst>
              <p:tags r:id="rId12"/>
            </p:custDataLst>
          </p:nvPr>
        </p:nvSpPr>
        <p:spPr>
          <a:xfrm>
            <a:off x="2640458" y="2500078"/>
            <a:ext cx="3226086" cy="7801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 fontAlgn="auto"/>
            <a:r>
              <a:rPr lang="zh-CN" altLang="en-US" b="1" kern="0" dirty="0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研究背景</a:t>
            </a:r>
            <a:endParaRPr lang="zh-CN" altLang="en-US" b="1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6" name="序号"/>
          <p:cNvSpPr txBox="1"/>
          <p:nvPr>
            <p:custDataLst>
              <p:tags r:id="rId13"/>
            </p:custDataLst>
          </p:nvPr>
        </p:nvSpPr>
        <p:spPr>
          <a:xfrm>
            <a:off x="1026190" y="2351276"/>
            <a:ext cx="925900" cy="10777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gradFill flip="none" rotWithShape="1">
                  <a:gsLst>
                    <a:gs pos="19000">
                      <a:schemeClr val="accent1"/>
                    </a:gs>
                    <a:gs pos="74000">
                      <a:schemeClr val="accent2"/>
                    </a:gs>
                  </a:gsLst>
                  <a:lin ang="2700000" scaled="1"/>
                  <a:tileRect/>
                </a:gradFill>
                <a:latin typeface="+mn-ea"/>
              </a:rPr>
              <a:t>01</a:t>
            </a:r>
            <a:endParaRPr lang="en-US" sz="3600" b="1" dirty="0">
              <a:gradFill flip="none" rotWithShape="1">
                <a:gsLst>
                  <a:gs pos="19000">
                    <a:schemeClr val="accent1"/>
                  </a:gs>
                  <a:gs pos="74000">
                    <a:schemeClr val="accent2"/>
                  </a:gs>
                </a:gsLst>
                <a:lin ang="2700000" scaled="1"/>
                <a:tileRect/>
              </a:gradFill>
              <a:latin typeface="+mn-ea"/>
            </a:endParaRPr>
          </a:p>
        </p:txBody>
      </p:sp>
      <p:sp>
        <p:nvSpPr>
          <p:cNvPr id="35" name="项标题"/>
          <p:cNvSpPr txBox="1"/>
          <p:nvPr>
            <p:custDataLst>
              <p:tags r:id="rId14"/>
            </p:custDataLst>
          </p:nvPr>
        </p:nvSpPr>
        <p:spPr>
          <a:xfrm>
            <a:off x="2640458" y="3730451"/>
            <a:ext cx="3226086" cy="7801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b="1" spc="300" dirty="0">
                <a:solidFill>
                  <a:srgbClr val="121212"/>
                </a:solidFill>
                <a:latin typeface="+mn-ea"/>
              </a:rPr>
              <a:t>DPO概述</a:t>
            </a:r>
            <a:endParaRPr lang="en-US" altLang="zh-CN" b="1" spc="300" dirty="0">
              <a:solidFill>
                <a:srgbClr val="121212"/>
              </a:solidFill>
              <a:latin typeface="+mn-ea"/>
            </a:endParaRPr>
          </a:p>
        </p:txBody>
      </p:sp>
      <p:sp>
        <p:nvSpPr>
          <p:cNvPr id="37" name="序号"/>
          <p:cNvSpPr txBox="1"/>
          <p:nvPr>
            <p:custDataLst>
              <p:tags r:id="rId15"/>
            </p:custDataLst>
          </p:nvPr>
        </p:nvSpPr>
        <p:spPr>
          <a:xfrm>
            <a:off x="1026190" y="3581649"/>
            <a:ext cx="925900" cy="10777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gradFill flip="none" rotWithShape="1">
                  <a:gsLst>
                    <a:gs pos="19000">
                      <a:schemeClr val="accent1"/>
                    </a:gs>
                    <a:gs pos="74000">
                      <a:schemeClr val="accent2"/>
                    </a:gs>
                  </a:gsLst>
                  <a:lin ang="2700000" scaled="1"/>
                  <a:tileRect/>
                </a:gradFill>
                <a:latin typeface="+mn-ea"/>
              </a:rPr>
              <a:t>03</a:t>
            </a:r>
            <a:endParaRPr lang="en-US" sz="3600" b="1" dirty="0">
              <a:gradFill flip="none" rotWithShape="1">
                <a:gsLst>
                  <a:gs pos="19000">
                    <a:schemeClr val="accent1"/>
                  </a:gs>
                  <a:gs pos="74000">
                    <a:schemeClr val="accent2"/>
                  </a:gs>
                </a:gsLst>
                <a:lin ang="2700000" scaled="1"/>
                <a:tileRect/>
              </a:gradFill>
              <a:latin typeface="+mn-ea"/>
            </a:endParaRPr>
          </a:p>
        </p:txBody>
      </p:sp>
      <p:sp>
        <p:nvSpPr>
          <p:cNvPr id="3" name="项标题"/>
          <p:cNvSpPr txBox="1"/>
          <p:nvPr>
            <p:custDataLst>
              <p:tags r:id="rId16"/>
            </p:custDataLst>
          </p:nvPr>
        </p:nvSpPr>
        <p:spPr>
          <a:xfrm>
            <a:off x="2640458" y="4960825"/>
            <a:ext cx="3226086" cy="7801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rgbClr val="121212"/>
                </a:solidFill>
                <a:latin typeface="+mn-ea"/>
              </a:rPr>
              <a:t>结果</a:t>
            </a:r>
            <a:r>
              <a:rPr lang="en-US" altLang="zh-CN" b="1" spc="300" dirty="0">
                <a:solidFill>
                  <a:srgbClr val="121212"/>
                </a:solidFill>
                <a:latin typeface="+mn-ea"/>
              </a:rPr>
              <a:t>与分析</a:t>
            </a:r>
            <a:endParaRPr lang="en-US" altLang="zh-CN" b="1" spc="300" dirty="0">
              <a:solidFill>
                <a:srgbClr val="121212"/>
              </a:solidFill>
              <a:latin typeface="+mn-ea"/>
            </a:endParaRPr>
          </a:p>
        </p:txBody>
      </p:sp>
      <p:sp>
        <p:nvSpPr>
          <p:cNvPr id="6" name="序号"/>
          <p:cNvSpPr txBox="1"/>
          <p:nvPr>
            <p:custDataLst>
              <p:tags r:id="rId17"/>
            </p:custDataLst>
          </p:nvPr>
        </p:nvSpPr>
        <p:spPr>
          <a:xfrm>
            <a:off x="1026190" y="4812023"/>
            <a:ext cx="925900" cy="10777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gradFill flip="none" rotWithShape="1">
                  <a:gsLst>
                    <a:gs pos="19000">
                      <a:schemeClr val="accent1"/>
                    </a:gs>
                    <a:gs pos="74000">
                      <a:schemeClr val="accent2"/>
                    </a:gs>
                  </a:gsLst>
                  <a:lin ang="2700000" scaled="1"/>
                  <a:tileRect/>
                </a:gradFill>
                <a:latin typeface="+mn-ea"/>
              </a:rPr>
              <a:t>05</a:t>
            </a:r>
            <a:endParaRPr lang="en-US" sz="3600" b="1" dirty="0">
              <a:gradFill flip="none" rotWithShape="1">
                <a:gsLst>
                  <a:gs pos="19000">
                    <a:schemeClr val="accent1"/>
                  </a:gs>
                  <a:gs pos="74000">
                    <a:schemeClr val="accent2"/>
                  </a:gs>
                </a:gsLst>
                <a:lin ang="2700000" scaled="1"/>
                <a:tileRect/>
              </a:gradFill>
              <a:latin typeface="+mn-ea"/>
            </a:endParaRPr>
          </a:p>
        </p:txBody>
      </p:sp>
      <p:sp>
        <p:nvSpPr>
          <p:cNvPr id="23" name="项标题"/>
          <p:cNvSpPr txBox="1"/>
          <p:nvPr>
            <p:custDataLst>
              <p:tags r:id="rId18"/>
            </p:custDataLst>
          </p:nvPr>
        </p:nvSpPr>
        <p:spPr>
          <a:xfrm>
            <a:off x="7935034" y="2500078"/>
            <a:ext cx="3226086" cy="7801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b="1" spc="300" dirty="0">
                <a:solidFill>
                  <a:srgbClr val="121212"/>
                </a:solidFill>
                <a:latin typeface="+mn-ea"/>
              </a:rPr>
              <a:t>LongReward概述</a:t>
            </a:r>
            <a:endParaRPr lang="en-US" altLang="zh-CN" b="1" spc="300" dirty="0">
              <a:solidFill>
                <a:srgbClr val="121212"/>
              </a:solidFill>
              <a:latin typeface="+mn-ea"/>
            </a:endParaRPr>
          </a:p>
        </p:txBody>
      </p:sp>
      <p:sp>
        <p:nvSpPr>
          <p:cNvPr id="25" name="序号"/>
          <p:cNvSpPr txBox="1"/>
          <p:nvPr>
            <p:custDataLst>
              <p:tags r:id="rId19"/>
            </p:custDataLst>
          </p:nvPr>
        </p:nvSpPr>
        <p:spPr>
          <a:xfrm>
            <a:off x="6320766" y="2351276"/>
            <a:ext cx="925900" cy="10777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gradFill flip="none" rotWithShape="1">
                  <a:gsLst>
                    <a:gs pos="19000">
                      <a:schemeClr val="accent1"/>
                    </a:gs>
                    <a:gs pos="74000">
                      <a:schemeClr val="accent2"/>
                    </a:gs>
                  </a:gsLst>
                  <a:lin ang="2700000" scaled="1"/>
                  <a:tileRect/>
                </a:gradFill>
                <a:latin typeface="+mn-ea"/>
              </a:rPr>
              <a:t>02</a:t>
            </a:r>
            <a:endParaRPr lang="en-US" sz="3600" b="1" dirty="0">
              <a:gradFill flip="none" rotWithShape="1">
                <a:gsLst>
                  <a:gs pos="19000">
                    <a:schemeClr val="accent1"/>
                  </a:gs>
                  <a:gs pos="74000">
                    <a:schemeClr val="accent2"/>
                  </a:gs>
                </a:gsLst>
                <a:lin ang="2700000" scaled="1"/>
                <a:tileRect/>
              </a:gradFill>
              <a:latin typeface="+mn-ea"/>
            </a:endParaRPr>
          </a:p>
        </p:txBody>
      </p:sp>
      <p:sp>
        <p:nvSpPr>
          <p:cNvPr id="28" name="项标题"/>
          <p:cNvSpPr txBox="1"/>
          <p:nvPr>
            <p:custDataLst>
              <p:tags r:id="rId20"/>
            </p:custDataLst>
          </p:nvPr>
        </p:nvSpPr>
        <p:spPr>
          <a:xfrm>
            <a:off x="7935034" y="3730451"/>
            <a:ext cx="3226086" cy="7801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rgbClr val="121212"/>
                </a:solidFill>
                <a:latin typeface="+mn-ea"/>
              </a:rPr>
              <a:t>实验设计</a:t>
            </a:r>
            <a:endParaRPr lang="zh-CN" altLang="en-US" b="1" spc="300" dirty="0">
              <a:solidFill>
                <a:srgbClr val="121212"/>
              </a:solidFill>
              <a:latin typeface="+mn-ea"/>
            </a:endParaRPr>
          </a:p>
        </p:txBody>
      </p:sp>
      <p:sp>
        <p:nvSpPr>
          <p:cNvPr id="30" name="序号"/>
          <p:cNvSpPr txBox="1"/>
          <p:nvPr>
            <p:custDataLst>
              <p:tags r:id="rId21"/>
            </p:custDataLst>
          </p:nvPr>
        </p:nvSpPr>
        <p:spPr>
          <a:xfrm>
            <a:off x="6320766" y="3581649"/>
            <a:ext cx="925900" cy="10777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gradFill flip="none" rotWithShape="1">
                  <a:gsLst>
                    <a:gs pos="19000">
                      <a:schemeClr val="accent1"/>
                    </a:gs>
                    <a:gs pos="74000">
                      <a:schemeClr val="accent2"/>
                    </a:gs>
                  </a:gsLst>
                  <a:lin ang="2700000" scaled="1"/>
                  <a:tileRect/>
                </a:gradFill>
                <a:latin typeface="+mn-ea"/>
              </a:rPr>
              <a:t>04</a:t>
            </a:r>
            <a:endParaRPr lang="en-US" sz="3600" b="1" dirty="0">
              <a:gradFill flip="none" rotWithShape="1">
                <a:gsLst>
                  <a:gs pos="19000">
                    <a:schemeClr val="accent1"/>
                  </a:gs>
                  <a:gs pos="74000">
                    <a:schemeClr val="accent2"/>
                  </a:gs>
                </a:gsLst>
                <a:lin ang="2700000" scaled="1"/>
                <a:tileRect/>
              </a:gradFill>
              <a:latin typeface="+mn-ea"/>
            </a:endParaRPr>
          </a:p>
        </p:txBody>
      </p:sp>
      <p:sp>
        <p:nvSpPr>
          <p:cNvPr id="7" name="任意多边形: 形状 10"/>
          <p:cNvSpPr/>
          <p:nvPr userDrawn="1">
            <p:custDataLst>
              <p:tags r:id="rId22"/>
            </p:custDataLst>
          </p:nvPr>
        </p:nvSpPr>
        <p:spPr>
          <a:xfrm>
            <a:off x="2711841" y="973166"/>
            <a:ext cx="4880482" cy="671556"/>
          </a:xfrm>
          <a:custGeom>
            <a:avLst/>
            <a:gdLst/>
            <a:ahLst/>
            <a:cxnLst/>
            <a:rect l="l" t="t" r="r" b="b"/>
            <a:pathLst>
              <a:path w="2328337" h="320380">
                <a:moveTo>
                  <a:pt x="438541" y="57196"/>
                </a:moveTo>
                <a:cubicBezTo>
                  <a:pt x="412676" y="57196"/>
                  <a:pt x="392310" y="66796"/>
                  <a:pt x="377445" y="85995"/>
                </a:cubicBezTo>
                <a:cubicBezTo>
                  <a:pt x="362579" y="105193"/>
                  <a:pt x="355146" y="130059"/>
                  <a:pt x="355146" y="160590"/>
                </a:cubicBezTo>
                <a:cubicBezTo>
                  <a:pt x="355146" y="190722"/>
                  <a:pt x="362412" y="215353"/>
                  <a:pt x="376945" y="234485"/>
                </a:cubicBezTo>
                <a:cubicBezTo>
                  <a:pt x="391477" y="253618"/>
                  <a:pt x="411409" y="263184"/>
                  <a:pt x="436741" y="263184"/>
                </a:cubicBezTo>
                <a:cubicBezTo>
                  <a:pt x="462606" y="263184"/>
                  <a:pt x="482738" y="254018"/>
                  <a:pt x="497137" y="235685"/>
                </a:cubicBezTo>
                <a:cubicBezTo>
                  <a:pt x="511536" y="217353"/>
                  <a:pt x="518736" y="192721"/>
                  <a:pt x="518736" y="161790"/>
                </a:cubicBezTo>
                <a:cubicBezTo>
                  <a:pt x="518736" y="129525"/>
                  <a:pt x="511736" y="104027"/>
                  <a:pt x="497737" y="85295"/>
                </a:cubicBezTo>
                <a:cubicBezTo>
                  <a:pt x="483738" y="66562"/>
                  <a:pt x="464006" y="57196"/>
                  <a:pt x="438541" y="57196"/>
                </a:cubicBezTo>
                <a:close/>
                <a:moveTo>
                  <a:pt x="1838251" y="5199"/>
                </a:moveTo>
                <a:lnTo>
                  <a:pt x="2081036" y="5199"/>
                </a:lnTo>
                <a:lnTo>
                  <a:pt x="2081036" y="59196"/>
                </a:lnTo>
                <a:lnTo>
                  <a:pt x="1992641" y="59196"/>
                </a:lnTo>
                <a:lnTo>
                  <a:pt x="1992641" y="314981"/>
                </a:lnTo>
                <a:lnTo>
                  <a:pt x="1926445" y="314981"/>
                </a:lnTo>
                <a:lnTo>
                  <a:pt x="1926445" y="59196"/>
                </a:lnTo>
                <a:lnTo>
                  <a:pt x="1838251" y="59196"/>
                </a:lnTo>
                <a:close/>
                <a:moveTo>
                  <a:pt x="1514824" y="5199"/>
                </a:moveTo>
                <a:lnTo>
                  <a:pt x="1586820" y="5199"/>
                </a:lnTo>
                <a:lnTo>
                  <a:pt x="1713212" y="199988"/>
                </a:lnTo>
                <a:cubicBezTo>
                  <a:pt x="1721611" y="212920"/>
                  <a:pt x="1726744" y="221120"/>
                  <a:pt x="1728611" y="224586"/>
                </a:cubicBezTo>
                <a:lnTo>
                  <a:pt x="1729611" y="224586"/>
                </a:lnTo>
                <a:cubicBezTo>
                  <a:pt x="1728278" y="217120"/>
                  <a:pt x="1727611" y="202854"/>
                  <a:pt x="1727611" y="181789"/>
                </a:cubicBezTo>
                <a:lnTo>
                  <a:pt x="1727611" y="5199"/>
                </a:lnTo>
                <a:lnTo>
                  <a:pt x="1790207" y="5199"/>
                </a:lnTo>
                <a:lnTo>
                  <a:pt x="1790207" y="314981"/>
                </a:lnTo>
                <a:lnTo>
                  <a:pt x="1722611" y="314981"/>
                </a:lnTo>
                <a:lnTo>
                  <a:pt x="1591419" y="114593"/>
                </a:lnTo>
                <a:cubicBezTo>
                  <a:pt x="1584620" y="104193"/>
                  <a:pt x="1579687" y="95794"/>
                  <a:pt x="1576620" y="89394"/>
                </a:cubicBezTo>
                <a:lnTo>
                  <a:pt x="1575620" y="89394"/>
                </a:lnTo>
                <a:cubicBezTo>
                  <a:pt x="1576820" y="100060"/>
                  <a:pt x="1577420" y="116526"/>
                  <a:pt x="1577420" y="138791"/>
                </a:cubicBezTo>
                <a:lnTo>
                  <a:pt x="1577420" y="314981"/>
                </a:lnTo>
                <a:lnTo>
                  <a:pt x="1514824" y="314981"/>
                </a:lnTo>
                <a:close/>
                <a:moveTo>
                  <a:pt x="1267174" y="5199"/>
                </a:moveTo>
                <a:lnTo>
                  <a:pt x="1443363" y="5199"/>
                </a:lnTo>
                <a:lnTo>
                  <a:pt x="1443363" y="59196"/>
                </a:lnTo>
                <a:lnTo>
                  <a:pt x="1333170" y="59196"/>
                </a:lnTo>
                <a:lnTo>
                  <a:pt x="1333170" y="132192"/>
                </a:lnTo>
                <a:lnTo>
                  <a:pt x="1435564" y="132192"/>
                </a:lnTo>
                <a:lnTo>
                  <a:pt x="1435564" y="185988"/>
                </a:lnTo>
                <a:lnTo>
                  <a:pt x="1333170" y="185988"/>
                </a:lnTo>
                <a:lnTo>
                  <a:pt x="1333170" y="260984"/>
                </a:lnTo>
                <a:lnTo>
                  <a:pt x="1450563" y="260984"/>
                </a:lnTo>
                <a:lnTo>
                  <a:pt x="1450563" y="314981"/>
                </a:lnTo>
                <a:lnTo>
                  <a:pt x="1267174" y="314981"/>
                </a:lnTo>
                <a:close/>
                <a:moveTo>
                  <a:pt x="971476" y="5199"/>
                </a:moveTo>
                <a:lnTo>
                  <a:pt x="1214261" y="5199"/>
                </a:lnTo>
                <a:lnTo>
                  <a:pt x="1214261" y="59196"/>
                </a:lnTo>
                <a:lnTo>
                  <a:pt x="1125866" y="59196"/>
                </a:lnTo>
                <a:lnTo>
                  <a:pt x="1125866" y="314981"/>
                </a:lnTo>
                <a:lnTo>
                  <a:pt x="1059670" y="314981"/>
                </a:lnTo>
                <a:lnTo>
                  <a:pt x="1059670" y="59196"/>
                </a:lnTo>
                <a:lnTo>
                  <a:pt x="971476" y="59196"/>
                </a:lnTo>
                <a:close/>
                <a:moveTo>
                  <a:pt x="648049" y="5199"/>
                </a:moveTo>
                <a:lnTo>
                  <a:pt x="720045" y="5199"/>
                </a:lnTo>
                <a:lnTo>
                  <a:pt x="846437" y="199988"/>
                </a:lnTo>
                <a:cubicBezTo>
                  <a:pt x="854836" y="212920"/>
                  <a:pt x="859969" y="221120"/>
                  <a:pt x="861836" y="224586"/>
                </a:cubicBezTo>
                <a:lnTo>
                  <a:pt x="862836" y="224586"/>
                </a:lnTo>
                <a:cubicBezTo>
                  <a:pt x="861503" y="217120"/>
                  <a:pt x="860836" y="202854"/>
                  <a:pt x="860836" y="181789"/>
                </a:cubicBezTo>
                <a:lnTo>
                  <a:pt x="860836" y="5199"/>
                </a:lnTo>
                <a:lnTo>
                  <a:pt x="923432" y="5199"/>
                </a:lnTo>
                <a:lnTo>
                  <a:pt x="923432" y="314981"/>
                </a:lnTo>
                <a:lnTo>
                  <a:pt x="855836" y="314981"/>
                </a:lnTo>
                <a:lnTo>
                  <a:pt x="724644" y="114593"/>
                </a:lnTo>
                <a:cubicBezTo>
                  <a:pt x="717845" y="104193"/>
                  <a:pt x="712912" y="95794"/>
                  <a:pt x="709845" y="89394"/>
                </a:cubicBezTo>
                <a:lnTo>
                  <a:pt x="708845" y="89394"/>
                </a:lnTo>
                <a:cubicBezTo>
                  <a:pt x="710045" y="100060"/>
                  <a:pt x="710645" y="116526"/>
                  <a:pt x="710645" y="138791"/>
                </a:cubicBezTo>
                <a:lnTo>
                  <a:pt x="710645" y="314981"/>
                </a:lnTo>
                <a:lnTo>
                  <a:pt x="648049" y="314981"/>
                </a:lnTo>
                <a:close/>
                <a:moveTo>
                  <a:pt x="2238543" y="0"/>
                </a:moveTo>
                <a:cubicBezTo>
                  <a:pt x="2268807" y="0"/>
                  <a:pt x="2294206" y="3933"/>
                  <a:pt x="2314738" y="11799"/>
                </a:cubicBezTo>
                <a:lnTo>
                  <a:pt x="2314738" y="73795"/>
                </a:lnTo>
                <a:cubicBezTo>
                  <a:pt x="2293939" y="59663"/>
                  <a:pt x="2269607" y="52597"/>
                  <a:pt x="2241742" y="52597"/>
                </a:cubicBezTo>
                <a:cubicBezTo>
                  <a:pt x="2225477" y="52597"/>
                  <a:pt x="2212478" y="55563"/>
                  <a:pt x="2202745" y="61496"/>
                </a:cubicBezTo>
                <a:cubicBezTo>
                  <a:pt x="2193012" y="67429"/>
                  <a:pt x="2188146" y="75395"/>
                  <a:pt x="2188146" y="85395"/>
                </a:cubicBezTo>
                <a:cubicBezTo>
                  <a:pt x="2188146" y="93394"/>
                  <a:pt x="2191479" y="100760"/>
                  <a:pt x="2198145" y="107493"/>
                </a:cubicBezTo>
                <a:cubicBezTo>
                  <a:pt x="2204811" y="114226"/>
                  <a:pt x="2221277" y="123326"/>
                  <a:pt x="2247542" y="134792"/>
                </a:cubicBezTo>
                <a:cubicBezTo>
                  <a:pt x="2278340" y="147991"/>
                  <a:pt x="2299505" y="161923"/>
                  <a:pt x="2311038" y="176589"/>
                </a:cubicBezTo>
                <a:cubicBezTo>
                  <a:pt x="2322571" y="191255"/>
                  <a:pt x="2328337" y="208720"/>
                  <a:pt x="2328337" y="228986"/>
                </a:cubicBezTo>
                <a:cubicBezTo>
                  <a:pt x="2328337" y="258717"/>
                  <a:pt x="2317804" y="281383"/>
                  <a:pt x="2296739" y="296982"/>
                </a:cubicBezTo>
                <a:cubicBezTo>
                  <a:pt x="2275674" y="312581"/>
                  <a:pt x="2245742" y="320380"/>
                  <a:pt x="2206944" y="320380"/>
                </a:cubicBezTo>
                <a:cubicBezTo>
                  <a:pt x="2171480" y="320380"/>
                  <a:pt x="2142415" y="314647"/>
                  <a:pt x="2119750" y="303181"/>
                </a:cubicBezTo>
                <a:lnTo>
                  <a:pt x="2119750" y="236985"/>
                </a:lnTo>
                <a:cubicBezTo>
                  <a:pt x="2144682" y="257651"/>
                  <a:pt x="2173013" y="267983"/>
                  <a:pt x="2204745" y="267983"/>
                </a:cubicBezTo>
                <a:cubicBezTo>
                  <a:pt x="2222744" y="267983"/>
                  <a:pt x="2236276" y="264884"/>
                  <a:pt x="2245342" y="258684"/>
                </a:cubicBezTo>
                <a:cubicBezTo>
                  <a:pt x="2254408" y="252484"/>
                  <a:pt x="2258941" y="244518"/>
                  <a:pt x="2258941" y="234785"/>
                </a:cubicBezTo>
                <a:cubicBezTo>
                  <a:pt x="2258941" y="226386"/>
                  <a:pt x="2255342" y="218453"/>
                  <a:pt x="2248142" y="210987"/>
                </a:cubicBezTo>
                <a:cubicBezTo>
                  <a:pt x="2240942" y="203521"/>
                  <a:pt x="2221944" y="193388"/>
                  <a:pt x="2191145" y="180589"/>
                </a:cubicBezTo>
                <a:cubicBezTo>
                  <a:pt x="2142748" y="160057"/>
                  <a:pt x="2118550" y="130192"/>
                  <a:pt x="2118550" y="90994"/>
                </a:cubicBezTo>
                <a:cubicBezTo>
                  <a:pt x="2118550" y="62196"/>
                  <a:pt x="2129516" y="39831"/>
                  <a:pt x="2151448" y="23898"/>
                </a:cubicBezTo>
                <a:cubicBezTo>
                  <a:pt x="2173380" y="7966"/>
                  <a:pt x="2202411" y="0"/>
                  <a:pt x="2238543" y="0"/>
                </a:cubicBezTo>
                <a:close/>
                <a:moveTo>
                  <a:pt x="440541" y="0"/>
                </a:moveTo>
                <a:cubicBezTo>
                  <a:pt x="484805" y="0"/>
                  <a:pt x="520436" y="14732"/>
                  <a:pt x="547434" y="44197"/>
                </a:cubicBezTo>
                <a:cubicBezTo>
                  <a:pt x="574433" y="73662"/>
                  <a:pt x="587932" y="111526"/>
                  <a:pt x="587932" y="157790"/>
                </a:cubicBezTo>
                <a:cubicBezTo>
                  <a:pt x="587932" y="206054"/>
                  <a:pt x="573899" y="245218"/>
                  <a:pt x="545834" y="275283"/>
                </a:cubicBezTo>
                <a:cubicBezTo>
                  <a:pt x="517769" y="305348"/>
                  <a:pt x="481005" y="320380"/>
                  <a:pt x="435541" y="320380"/>
                </a:cubicBezTo>
                <a:cubicBezTo>
                  <a:pt x="391144" y="320380"/>
                  <a:pt x="355079" y="305814"/>
                  <a:pt x="327348" y="276683"/>
                </a:cubicBezTo>
                <a:cubicBezTo>
                  <a:pt x="299616" y="247551"/>
                  <a:pt x="285750" y="210054"/>
                  <a:pt x="285750" y="164190"/>
                </a:cubicBezTo>
                <a:cubicBezTo>
                  <a:pt x="285750" y="115659"/>
                  <a:pt x="299916" y="76162"/>
                  <a:pt x="328248" y="45697"/>
                </a:cubicBezTo>
                <a:cubicBezTo>
                  <a:pt x="356579" y="15232"/>
                  <a:pt x="394010" y="0"/>
                  <a:pt x="440541" y="0"/>
                </a:cubicBezTo>
                <a:close/>
                <a:moveTo>
                  <a:pt x="164390" y="0"/>
                </a:moveTo>
                <a:cubicBezTo>
                  <a:pt x="194655" y="0"/>
                  <a:pt x="219987" y="3933"/>
                  <a:pt x="240385" y="11799"/>
                </a:cubicBezTo>
                <a:lnTo>
                  <a:pt x="240385" y="75595"/>
                </a:lnTo>
                <a:cubicBezTo>
                  <a:pt x="219453" y="63329"/>
                  <a:pt x="195722" y="57196"/>
                  <a:pt x="169190" y="57196"/>
                </a:cubicBezTo>
                <a:cubicBezTo>
                  <a:pt x="138925" y="57196"/>
                  <a:pt x="114727" y="66862"/>
                  <a:pt x="96594" y="86195"/>
                </a:cubicBezTo>
                <a:cubicBezTo>
                  <a:pt x="78462" y="105527"/>
                  <a:pt x="69396" y="130792"/>
                  <a:pt x="69396" y="161990"/>
                </a:cubicBezTo>
                <a:cubicBezTo>
                  <a:pt x="69396" y="192388"/>
                  <a:pt x="77995" y="216853"/>
                  <a:pt x="95194" y="235385"/>
                </a:cubicBezTo>
                <a:cubicBezTo>
                  <a:pt x="112393" y="253918"/>
                  <a:pt x="135659" y="263184"/>
                  <a:pt x="164990" y="263184"/>
                </a:cubicBezTo>
                <a:cubicBezTo>
                  <a:pt x="192588" y="263184"/>
                  <a:pt x="217720" y="256517"/>
                  <a:pt x="240385" y="243185"/>
                </a:cubicBezTo>
                <a:lnTo>
                  <a:pt x="240385" y="303781"/>
                </a:lnTo>
                <a:cubicBezTo>
                  <a:pt x="217854" y="314847"/>
                  <a:pt x="188455" y="320380"/>
                  <a:pt x="152191" y="320380"/>
                </a:cubicBezTo>
                <a:cubicBezTo>
                  <a:pt x="105527" y="320380"/>
                  <a:pt x="68496" y="306414"/>
                  <a:pt x="41098" y="278483"/>
                </a:cubicBezTo>
                <a:cubicBezTo>
                  <a:pt x="13699" y="250551"/>
                  <a:pt x="0" y="213320"/>
                  <a:pt x="0" y="166790"/>
                </a:cubicBezTo>
                <a:cubicBezTo>
                  <a:pt x="0" y="117859"/>
                  <a:pt x="15299" y="77828"/>
                  <a:pt x="45897" y="46697"/>
                </a:cubicBezTo>
                <a:cubicBezTo>
                  <a:pt x="76496" y="15566"/>
                  <a:pt x="115993" y="0"/>
                  <a:pt x="1643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: 圆角 1"/>
          <p:cNvSpPr/>
          <p:nvPr>
            <p:custDataLst>
              <p:tags r:id="rId23"/>
            </p:custDataLst>
          </p:nvPr>
        </p:nvSpPr>
        <p:spPr>
          <a:xfrm>
            <a:off x="6168708" y="4812023"/>
            <a:ext cx="5148000" cy="1077724"/>
          </a:xfrm>
          <a:prstGeom prst="roundRect">
            <a:avLst>
              <a:gd name="adj" fmla="val 6375"/>
            </a:avLst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9" name="序号"/>
          <p:cNvSpPr txBox="1"/>
          <p:nvPr>
            <p:custDataLst>
              <p:tags r:id="rId24"/>
            </p:custDataLst>
          </p:nvPr>
        </p:nvSpPr>
        <p:spPr>
          <a:xfrm>
            <a:off x="6428135" y="4812023"/>
            <a:ext cx="925900" cy="10777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sz="3600" b="1" dirty="0">
                <a:gradFill flip="none" rotWithShape="1">
                  <a:gsLst>
                    <a:gs pos="19000">
                      <a:schemeClr val="accent1"/>
                    </a:gs>
                    <a:gs pos="74000">
                      <a:schemeClr val="accent2"/>
                    </a:gs>
                  </a:gsLst>
                  <a:lin ang="2700000" scaled="1"/>
                  <a:tileRect/>
                </a:gradFill>
                <a:latin typeface="+mn-ea"/>
              </a:rPr>
              <a:t>06</a:t>
            </a:r>
            <a:endParaRPr lang="en-US" sz="3600" b="1" dirty="0">
              <a:gradFill flip="none" rotWithShape="1">
                <a:gsLst>
                  <a:gs pos="19000">
                    <a:schemeClr val="accent1"/>
                  </a:gs>
                  <a:gs pos="74000">
                    <a:schemeClr val="accent2"/>
                  </a:gs>
                </a:gsLst>
                <a:lin ang="2700000" scaled="1"/>
                <a:tileRect/>
              </a:gradFill>
              <a:latin typeface="+mn-ea"/>
            </a:endParaRPr>
          </a:p>
        </p:txBody>
      </p:sp>
      <p:sp>
        <p:nvSpPr>
          <p:cNvPr id="11" name="项标题"/>
          <p:cNvSpPr txBox="1"/>
          <p:nvPr>
            <p:custDataLst>
              <p:tags r:id="rId25"/>
            </p:custDataLst>
          </p:nvPr>
        </p:nvSpPr>
        <p:spPr>
          <a:xfrm>
            <a:off x="7915403" y="4960825"/>
            <a:ext cx="3226086" cy="7801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rgbClr val="121212"/>
                </a:solidFill>
                <a:latin typeface="+mn-ea"/>
              </a:rPr>
              <a:t>研究贡献</a:t>
            </a:r>
            <a:endParaRPr lang="zh-CN" altLang="en-US" b="1" spc="300" dirty="0">
              <a:solidFill>
                <a:srgbClr val="121212"/>
              </a:solidFill>
              <a:latin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26"/>
            </p:custDataLst>
          </p:nvPr>
        </p:nvCxnSpPr>
        <p:spPr>
          <a:xfrm rot="16200000">
            <a:off x="7361349" y="5350506"/>
            <a:ext cx="360000" cy="0"/>
          </a:xfrm>
          <a:prstGeom prst="line">
            <a:avLst/>
          </a:prstGeom>
          <a:ln w="25400" cap="rnd">
            <a:solidFill>
              <a:schemeClr val="accent1">
                <a:lumMod val="40000"/>
                <a:lumOff val="6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 fontScale="90000"/>
          </a:bodyPr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01</a:t>
            </a:r>
            <a:endParaRPr lang="en-US" altLang="zh-CN" sz="1240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/>
          <p:nvPr>
            <p:ph type="title"/>
            <p:custDataLst>
              <p:tags r:id="rId2"/>
            </p:custDataLst>
          </p:nvPr>
        </p:nvSpPr>
        <p:spPr>
          <a:xfrm>
            <a:off x="3095240" y="2522220"/>
            <a:ext cx="5592439" cy="731013"/>
          </a:xfrm>
        </p:spPr>
        <p:txBody>
          <a:bodyPr/>
          <a:p>
            <a:pPr algn="ctr"/>
            <a:r>
              <a:rPr lang="zh-CN" altLang="en-US" sz="4000">
                <a:solidFill>
                  <a:schemeClr val="accent1"/>
                </a:solidFill>
              </a:rPr>
              <a:t>研究背景</a:t>
            </a:r>
            <a:endParaRPr lang="zh-CN" altLang="en-US" sz="400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056640" y="2501900"/>
            <a:ext cx="2177415" cy="137414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62990" y="2907030"/>
            <a:ext cx="2178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SFT</a:t>
            </a:r>
            <a:r>
              <a:rPr lang="zh-CN" altLang="en-US" sz="2800" b="1"/>
              <a:t>模型</a:t>
            </a:r>
            <a:endParaRPr lang="zh-CN" altLang="en-US" sz="2800" b="1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 flipV="1">
            <a:off x="3241040" y="3160395"/>
            <a:ext cx="1294765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4528185" y="2501900"/>
            <a:ext cx="2177415" cy="137414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585970" y="2907030"/>
            <a:ext cx="2178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/>
              <a:t>RL</a:t>
            </a:r>
            <a:r>
              <a:rPr lang="zh-CN" altLang="en-US" sz="2800" b="1"/>
              <a:t>强化学习</a:t>
            </a:r>
            <a:endParaRPr lang="zh-CN" altLang="en-US" sz="2800" b="1"/>
          </a:p>
        </p:txBody>
      </p:sp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8116570" y="2501900"/>
            <a:ext cx="2177415" cy="137414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9" idx="3"/>
            <a:endCxn id="11" idx="1"/>
          </p:cNvCxnSpPr>
          <p:nvPr/>
        </p:nvCxnSpPr>
        <p:spPr>
          <a:xfrm>
            <a:off x="6764020" y="3168015"/>
            <a:ext cx="1352550" cy="20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7999730" y="2907030"/>
            <a:ext cx="2423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LongReward</a:t>
            </a:r>
            <a:endParaRPr lang="en-US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727710" y="42983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利用标记好的数据对模型</a:t>
            </a:r>
            <a:r>
              <a:rPr lang="zh-CN" altLang="en-US"/>
              <a:t>进行</a:t>
            </a:r>
            <a:endParaRPr lang="zh-CN" altLang="en-US"/>
          </a:p>
          <a:p>
            <a:r>
              <a:rPr lang="zh-CN" altLang="en-US"/>
              <a:t>微调，使其适应特定</a:t>
            </a:r>
            <a:r>
              <a:rPr lang="zh-CN" altLang="en-US"/>
              <a:t>的任务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11650" y="4298315"/>
            <a:ext cx="30168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人类</a:t>
            </a:r>
            <a:r>
              <a:rPr lang="zh-CN" altLang="en-US"/>
              <a:t>或</a:t>
            </a:r>
            <a:r>
              <a:rPr lang="en-US" altLang="zh-CN"/>
              <a:t>人工智能</a:t>
            </a:r>
            <a:r>
              <a:rPr lang="zh-CN" altLang="en-US"/>
              <a:t>的</a:t>
            </a:r>
            <a:r>
              <a:rPr lang="en-US" altLang="zh-CN"/>
              <a:t>奖励惩罚非首选行为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89635" y="1232535"/>
            <a:ext cx="9533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  </a:t>
            </a:r>
            <a:r>
              <a:rPr lang="zh-CN" altLang="en-US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本研究聚焦于长文本大型语言模型（LLM）的性能优化，特别是在处理和理解长上下文场景中的复杂信息方面。</a:t>
            </a:r>
            <a:endParaRPr lang="zh-CN" altLang="en-US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endParaRPr lang="zh-CN" altLang="en-US"/>
          </a:p>
        </p:txBody>
      </p:sp>
      <p:sp>
        <p:nvSpPr>
          <p:cNvPr id="17" name="标题 16"/>
          <p:cNvSpPr/>
          <p:nvPr>
            <p:custDataLst>
              <p:tags r:id="rId7"/>
            </p:custDataLst>
          </p:nvPr>
        </p:nvSpPr>
        <p:spPr>
          <a:xfrm>
            <a:off x="669882" y="385445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3200"/>
              <a:t>研究背景</a:t>
            </a:r>
            <a:endParaRPr lang="zh-CN" altLang="en-US" sz="3200"/>
          </a:p>
        </p:txBody>
      </p:sp>
      <p:sp>
        <p:nvSpPr>
          <p:cNvPr id="18" name="文本框 17"/>
          <p:cNvSpPr txBox="1"/>
          <p:nvPr/>
        </p:nvSpPr>
        <p:spPr>
          <a:xfrm>
            <a:off x="7999730" y="4298315"/>
            <a:ext cx="29235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通过多维度为基于长上下文的模型响应提供奖励。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02</a:t>
            </a:r>
            <a:endParaRPr lang="en-US" altLang="zh-CN" sz="12400" noProof="0" dirty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/>
          <p:nvPr>
            <p:ph type="title"/>
            <p:custDataLst>
              <p:tags r:id="rId2"/>
            </p:custDataLst>
          </p:nvPr>
        </p:nvSpPr>
        <p:spPr>
          <a:xfrm>
            <a:off x="3095240" y="2522220"/>
            <a:ext cx="5592439" cy="731013"/>
          </a:xfrm>
        </p:spPr>
        <p:txBody>
          <a:bodyPr>
            <a:normAutofit/>
          </a:bodyPr>
          <a:p>
            <a:pPr algn="ctr"/>
            <a:r>
              <a:rPr lang="en-US" altLang="zh-CN" sz="4000">
                <a:solidFill>
                  <a:schemeClr val="accent1"/>
                </a:solidFill>
              </a:rPr>
              <a:t>LongReward概述</a:t>
            </a:r>
            <a:endParaRPr lang="en-US" altLang="zh-CN" sz="400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17" name="标题 16"/>
          <p:cNvSpPr/>
          <p:nvPr>
            <p:custDataLst>
              <p:tags r:id="rId3"/>
            </p:custDataLst>
          </p:nvPr>
        </p:nvSpPr>
        <p:spPr>
          <a:xfrm>
            <a:off x="564585" y="54934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LongReward概述</a:t>
            </a:r>
            <a:endParaRPr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4060" y="1115695"/>
            <a:ext cx="11045190" cy="1061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</a:t>
            </a:r>
            <a:r>
              <a:rPr lang="zh-CN" altLang="en-US"/>
              <a:t>LongReward利用现成的LLM为基于长上下文的模型响应提供可靠的奖励，</a:t>
            </a:r>
            <a:r>
              <a:rPr lang="en-US" altLang="zh-CN"/>
              <a:t>通过</a:t>
            </a:r>
            <a:r>
              <a:rPr lang="zh-CN" altLang="en-US"/>
              <a:t>与</a:t>
            </a:r>
            <a:r>
              <a:rPr lang="en-US" altLang="zh-CN"/>
              <a:t>离线强化学习算法D P</a:t>
            </a:r>
            <a:r>
              <a:rPr lang="zh-CN" altLang="en-US"/>
              <a:t>O</a:t>
            </a:r>
            <a:r>
              <a:rPr lang="en-US" altLang="zh-CN"/>
              <a:t>相结合</a:t>
            </a:r>
            <a:r>
              <a:rPr lang="zh-CN" altLang="en-US"/>
              <a:t>，进一步增强模型的能力，解决了 SFT 在长文本模型中因缺少人类标注而导致的数据质量问题。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   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endParaRPr lang="zh-CN" altLang="en-US"/>
          </a:p>
        </p:txBody>
      </p:sp>
      <p:pic>
        <p:nvPicPr>
          <p:cNvPr id="4" name="Drawing 0" descr="IMAGE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4515" y="2439035"/>
            <a:ext cx="11384915" cy="19799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91105" y="4687570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/>
              <a:t>LongReward与DPO结合提升长上下文LLM性能的流程图</a:t>
            </a:r>
            <a:endParaRPr lang="zh-CN" altLang="en-US" sz="1600"/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>
            <p:custDataLst>
              <p:tags r:id="rId1"/>
            </p:custDataLst>
          </p:nvPr>
        </p:nvSpPr>
        <p:spPr>
          <a:xfrm>
            <a:off x="1171757" y="4040344"/>
            <a:ext cx="9848488" cy="2006368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15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/>
                </a:gs>
                <a:gs pos="87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5716906" y="5345264"/>
            <a:ext cx="808347" cy="409216"/>
          </a:xfrm>
          <a:custGeom>
            <a:avLst/>
            <a:gdLst>
              <a:gd name="connsiteX0" fmla="*/ 1450658 w 1450657"/>
              <a:gd name="connsiteY0" fmla="*/ 523875 h 734377"/>
              <a:gd name="connsiteX1" fmla="*/ 161925 w 1450657"/>
              <a:gd name="connsiteY1" fmla="*/ 734377 h 734377"/>
              <a:gd name="connsiteX2" fmla="*/ 0 w 1450657"/>
              <a:gd name="connsiteY2" fmla="*/ 0 h 73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657" h="734377">
                <a:moveTo>
                  <a:pt x="1450658" y="523875"/>
                </a:moveTo>
                <a:lnTo>
                  <a:pt x="161925" y="7343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">
                <a:schemeClr val="accent1">
                  <a:lumMod val="78000"/>
                  <a:lumOff val="22000"/>
                </a:schemeClr>
              </a:gs>
              <a:gs pos="78000">
                <a:schemeClr val="accent1">
                  <a:lumMod val="91000"/>
                </a:schemeClr>
              </a:gs>
            </a:gsLst>
            <a:lin ang="16200000" scaled="0"/>
          </a:gradFill>
          <a:ln w="483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5277437" y="5072984"/>
            <a:ext cx="529699" cy="681496"/>
          </a:xfrm>
          <a:custGeom>
            <a:avLst/>
            <a:gdLst>
              <a:gd name="connsiteX0" fmla="*/ 0 w 950595"/>
              <a:gd name="connsiteY0" fmla="*/ 0 h 1223009"/>
              <a:gd name="connsiteX1" fmla="*/ 788670 w 950595"/>
              <a:gd name="connsiteY1" fmla="*/ 488633 h 1223009"/>
              <a:gd name="connsiteX2" fmla="*/ 950595 w 950595"/>
              <a:gd name="connsiteY2" fmla="*/ 1223010 h 122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595" h="1223009">
                <a:moveTo>
                  <a:pt x="0" y="0"/>
                </a:moveTo>
                <a:lnTo>
                  <a:pt x="788670" y="488633"/>
                </a:lnTo>
                <a:lnTo>
                  <a:pt x="950595" y="1223010"/>
                </a:lnTo>
                <a:close/>
              </a:path>
            </a:pathLst>
          </a:custGeom>
          <a:gradFill>
            <a:gsLst>
              <a:gs pos="19000">
                <a:schemeClr val="accent1">
                  <a:lumMod val="60000"/>
                  <a:lumOff val="40000"/>
                </a:schemeClr>
              </a:gs>
              <a:gs pos="92000">
                <a:schemeClr val="accent1"/>
              </a:gs>
            </a:gsLst>
            <a:lin ang="0" scaled="0"/>
          </a:gradFill>
          <a:ln w="483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>
            <a:off x="5277437" y="4441910"/>
            <a:ext cx="439469" cy="903353"/>
          </a:xfrm>
          <a:custGeom>
            <a:avLst/>
            <a:gdLst>
              <a:gd name="connsiteX0" fmla="*/ 0 w 788670"/>
              <a:gd name="connsiteY0" fmla="*/ 1132523 h 1621155"/>
              <a:gd name="connsiteX1" fmla="*/ 619125 w 788670"/>
              <a:gd name="connsiteY1" fmla="*/ 0 h 1621155"/>
              <a:gd name="connsiteX2" fmla="*/ 788670 w 788670"/>
              <a:gd name="connsiteY2" fmla="*/ 1621155 h 162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8670" h="1621155">
                <a:moveTo>
                  <a:pt x="0" y="1132523"/>
                </a:moveTo>
                <a:lnTo>
                  <a:pt x="619125" y="0"/>
                </a:lnTo>
                <a:lnTo>
                  <a:pt x="788670" y="1621155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100000">
                <a:schemeClr val="accent1">
                  <a:lumMod val="86000"/>
                  <a:lumOff val="14000"/>
                </a:schemeClr>
              </a:gs>
            </a:gsLst>
            <a:lin ang="600000" scaled="0"/>
          </a:gradFill>
          <a:ln w="4833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>
            <a:off x="5716906" y="4774697"/>
            <a:ext cx="808347" cy="862485"/>
          </a:xfrm>
          <a:custGeom>
            <a:avLst/>
            <a:gdLst>
              <a:gd name="connsiteX0" fmla="*/ 1385888 w 1450657"/>
              <a:gd name="connsiteY0" fmla="*/ 0 h 1547812"/>
              <a:gd name="connsiteX1" fmla="*/ 1450658 w 1450657"/>
              <a:gd name="connsiteY1" fmla="*/ 1547812 h 1547812"/>
              <a:gd name="connsiteX2" fmla="*/ 0 w 1450657"/>
              <a:gd name="connsiteY2" fmla="*/ 1023938 h 154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657" h="1547812">
                <a:moveTo>
                  <a:pt x="1385888" y="0"/>
                </a:moveTo>
                <a:lnTo>
                  <a:pt x="1450658" y="1547812"/>
                </a:lnTo>
                <a:lnTo>
                  <a:pt x="0" y="1023938"/>
                </a:lnTo>
                <a:close/>
              </a:path>
            </a:pathLst>
          </a:custGeom>
          <a:gradFill flip="none" rotWithShape="1">
            <a:gsLst>
              <a:gs pos="36000">
                <a:schemeClr val="accent1">
                  <a:lumMod val="75000"/>
                </a:schemeClr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1800000" scaled="0"/>
            <a:tileRect/>
          </a:gradFill>
          <a:ln w="4833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6"/>
            </p:custDataLst>
          </p:nvPr>
        </p:nvSpPr>
        <p:spPr>
          <a:xfrm>
            <a:off x="6405832" y="4234383"/>
            <a:ext cx="513775" cy="702726"/>
          </a:xfrm>
          <a:custGeom>
            <a:avLst/>
            <a:gdLst>
              <a:gd name="connsiteX0" fmla="*/ 149542 w 922019"/>
              <a:gd name="connsiteY0" fmla="*/ 969645 h 1261109"/>
              <a:gd name="connsiteX1" fmla="*/ 0 w 922019"/>
              <a:gd name="connsiteY1" fmla="*/ 0 h 1261109"/>
              <a:gd name="connsiteX2" fmla="*/ 922020 w 922019"/>
              <a:gd name="connsiteY2" fmla="*/ 1261110 h 12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019" h="1261109">
                <a:moveTo>
                  <a:pt x="149542" y="969645"/>
                </a:moveTo>
                <a:lnTo>
                  <a:pt x="0" y="0"/>
                </a:lnTo>
                <a:lnTo>
                  <a:pt x="922020" y="1261110"/>
                </a:lnTo>
                <a:close/>
              </a:path>
            </a:pathLst>
          </a:custGeom>
          <a:gradFill>
            <a:gsLst>
              <a:gs pos="1000">
                <a:schemeClr val="accent1">
                  <a:lumMod val="60000"/>
                  <a:lumOff val="40000"/>
                </a:schemeClr>
              </a:gs>
              <a:gs pos="92000">
                <a:schemeClr val="accent1"/>
              </a:gs>
            </a:gsLst>
            <a:lin ang="9600000" scaled="0"/>
          </a:gradFill>
          <a:ln w="4833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7"/>
            </p:custDataLst>
          </p:nvPr>
        </p:nvSpPr>
        <p:spPr>
          <a:xfrm>
            <a:off x="6489161" y="4774697"/>
            <a:ext cx="430446" cy="862485"/>
          </a:xfrm>
          <a:custGeom>
            <a:avLst/>
            <a:gdLst>
              <a:gd name="connsiteX0" fmla="*/ 0 w 772477"/>
              <a:gd name="connsiteY0" fmla="*/ 0 h 1547812"/>
              <a:gd name="connsiteX1" fmla="*/ 772477 w 772477"/>
              <a:gd name="connsiteY1" fmla="*/ 291465 h 1547812"/>
              <a:gd name="connsiteX2" fmla="*/ 64770 w 772477"/>
              <a:gd name="connsiteY2" fmla="*/ 1547812 h 154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477" h="1547812">
                <a:moveTo>
                  <a:pt x="0" y="0"/>
                </a:moveTo>
                <a:lnTo>
                  <a:pt x="772477" y="291465"/>
                </a:lnTo>
                <a:lnTo>
                  <a:pt x="64770" y="1547812"/>
                </a:lnTo>
                <a:close/>
              </a:path>
            </a:pathLst>
          </a:custGeom>
          <a:gradFill>
            <a:gsLst>
              <a:gs pos="28000">
                <a:schemeClr val="accent1">
                  <a:lumMod val="75000"/>
                </a:schemeClr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21594000" scaled="0"/>
          </a:gradFill>
          <a:ln w="4833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8"/>
            </p:custDataLst>
          </p:nvPr>
        </p:nvSpPr>
        <p:spPr>
          <a:xfrm>
            <a:off x="5622431" y="4234383"/>
            <a:ext cx="866730" cy="540314"/>
          </a:xfrm>
          <a:custGeom>
            <a:avLst/>
            <a:gdLst>
              <a:gd name="connsiteX0" fmla="*/ 0 w 1555432"/>
              <a:gd name="connsiteY0" fmla="*/ 372428 h 969645"/>
              <a:gd name="connsiteX1" fmla="*/ 1405890 w 1555432"/>
              <a:gd name="connsiteY1" fmla="*/ 0 h 969645"/>
              <a:gd name="connsiteX2" fmla="*/ 1555433 w 1555432"/>
              <a:gd name="connsiteY2" fmla="*/ 969645 h 96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432" h="969645">
                <a:moveTo>
                  <a:pt x="0" y="372428"/>
                </a:moveTo>
                <a:lnTo>
                  <a:pt x="1405890" y="0"/>
                </a:lnTo>
                <a:lnTo>
                  <a:pt x="1555433" y="9696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5000"/>
                  <a:lumOff val="45000"/>
                </a:schemeClr>
              </a:gs>
              <a:gs pos="100000">
                <a:schemeClr val="accent1"/>
              </a:gs>
            </a:gsLst>
            <a:lin ang="7200000" scaled="0"/>
            <a:tileRect/>
          </a:gradFill>
          <a:ln w="4833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9"/>
            </p:custDataLst>
          </p:nvPr>
        </p:nvSpPr>
        <p:spPr>
          <a:xfrm>
            <a:off x="5622431" y="4441910"/>
            <a:ext cx="866730" cy="903353"/>
          </a:xfrm>
          <a:custGeom>
            <a:avLst/>
            <a:gdLst>
              <a:gd name="connsiteX0" fmla="*/ 0 w 1555432"/>
              <a:gd name="connsiteY0" fmla="*/ 0 h 1621155"/>
              <a:gd name="connsiteX1" fmla="*/ 1555433 w 1555432"/>
              <a:gd name="connsiteY1" fmla="*/ 597218 h 1621155"/>
              <a:gd name="connsiteX2" fmla="*/ 169545 w 1555432"/>
              <a:gd name="connsiteY2" fmla="*/ 1621155 h 162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432" h="1621155">
                <a:moveTo>
                  <a:pt x="0" y="0"/>
                </a:moveTo>
                <a:lnTo>
                  <a:pt x="1555433" y="597218"/>
                </a:lnTo>
                <a:lnTo>
                  <a:pt x="169545" y="162115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36000"/>
                  <a:lumOff val="64000"/>
                </a:schemeClr>
              </a:gs>
              <a:gs pos="100000">
                <a:schemeClr val="accent1">
                  <a:lumMod val="77000"/>
                  <a:lumOff val="23000"/>
                </a:schemeClr>
              </a:gs>
            </a:gsLst>
            <a:lin ang="2700000" scaled="1"/>
            <a:tileRect/>
          </a:gradFill>
          <a:ln w="4833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10"/>
            </p:custDataLst>
          </p:nvPr>
        </p:nvSpPr>
        <p:spPr>
          <a:xfrm rot="20464926">
            <a:off x="4722197" y="4748126"/>
            <a:ext cx="2828015" cy="590804"/>
          </a:xfrm>
          <a:prstGeom prst="ellipse">
            <a:avLst/>
          </a:prstGeom>
          <a:noFill/>
          <a:ln w="952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11"/>
            </p:custDataLst>
          </p:nvPr>
        </p:nvSpPr>
        <p:spPr>
          <a:xfrm rot="997938">
            <a:off x="4832934" y="4748126"/>
            <a:ext cx="2606541" cy="590804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12"/>
            </p:custDataLst>
          </p:nvPr>
        </p:nvSpPr>
        <p:spPr>
          <a:xfrm rot="19668910">
            <a:off x="4641788" y="4748126"/>
            <a:ext cx="2828015" cy="590804"/>
          </a:xfrm>
          <a:prstGeom prst="ellipse">
            <a:avLst/>
          </a:prstGeom>
          <a:noFill/>
          <a:ln w="19050">
            <a:gradFill flip="none" rotWithShape="1">
              <a:gsLst>
                <a:gs pos="1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3"/>
            </p:custDataLst>
          </p:nvPr>
        </p:nvSpPr>
        <p:spPr>
          <a:xfrm>
            <a:off x="6964721" y="4933269"/>
            <a:ext cx="110257" cy="110257"/>
          </a:xfrm>
          <a:prstGeom prst="ellipse">
            <a:avLst/>
          </a:prstGeom>
          <a:gradFill>
            <a:gsLst>
              <a:gs pos="1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4"/>
            </p:custDataLst>
          </p:nvPr>
        </p:nvSpPr>
        <p:spPr>
          <a:xfrm>
            <a:off x="6336854" y="5347325"/>
            <a:ext cx="110257" cy="110257"/>
          </a:xfrm>
          <a:prstGeom prst="ellipse">
            <a:avLst/>
          </a:prstGeom>
          <a:gradFill flip="none" rotWithShape="1">
            <a:gsLst>
              <a:gs pos="1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>
            <p:custDataLst>
              <p:tags r:id="rId15"/>
            </p:custDataLst>
          </p:nvPr>
        </p:nvSpPr>
        <p:spPr>
          <a:xfrm>
            <a:off x="1034612" y="3823731"/>
            <a:ext cx="10122776" cy="2006368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noFill/>
          <a:ln w="15875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2000">
                  <a:schemeClr val="accent1">
                    <a:alpha val="0"/>
                  </a:scheme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>
            <p:custDataLst>
              <p:tags r:id="rId16"/>
            </p:custDataLst>
          </p:nvPr>
        </p:nvSpPr>
        <p:spPr>
          <a:xfrm>
            <a:off x="2287246" y="4532438"/>
            <a:ext cx="146385" cy="14638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accent1"/>
            </a:solidFill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>
            <p:custDataLst>
              <p:tags r:id="rId17"/>
            </p:custDataLst>
          </p:nvPr>
        </p:nvSpPr>
        <p:spPr>
          <a:xfrm>
            <a:off x="2315216" y="4560408"/>
            <a:ext cx="90445" cy="90445"/>
          </a:xfrm>
          <a:prstGeom prst="ellipse">
            <a:avLst/>
          </a:prstGeom>
          <a:gradFill>
            <a:gsLst>
              <a:gs pos="1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18"/>
            </p:custDataLst>
          </p:nvPr>
        </p:nvSpPr>
        <p:spPr>
          <a:xfrm>
            <a:off x="1420495" y="3240405"/>
            <a:ext cx="1831975" cy="7054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评估模型回答是否与查询相关，是否满足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用户所有要求。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19"/>
            </p:custDataLst>
          </p:nvPr>
        </p:nvSpPr>
        <p:spPr>
          <a:xfrm>
            <a:off x="1661761" y="2752026"/>
            <a:ext cx="1397354" cy="3683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有用性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83" name="直接连接符 82"/>
          <p:cNvCxnSpPr/>
          <p:nvPr>
            <p:custDataLst>
              <p:tags r:id="rId20"/>
            </p:custDataLst>
          </p:nvPr>
        </p:nvCxnSpPr>
        <p:spPr>
          <a:xfrm flipV="1">
            <a:off x="2361743" y="3883184"/>
            <a:ext cx="0" cy="649254"/>
          </a:xfrm>
          <a:prstGeom prst="line">
            <a:avLst/>
          </a:prstGeom>
          <a:noFill/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62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椭圆 93"/>
          <p:cNvSpPr/>
          <p:nvPr>
            <p:custDataLst>
              <p:tags r:id="rId21"/>
            </p:custDataLst>
          </p:nvPr>
        </p:nvSpPr>
        <p:spPr>
          <a:xfrm>
            <a:off x="9758372" y="4532438"/>
            <a:ext cx="146385" cy="14638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accent1"/>
            </a:solidFill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>
            <p:custDataLst>
              <p:tags r:id="rId22"/>
            </p:custDataLst>
          </p:nvPr>
        </p:nvSpPr>
        <p:spPr>
          <a:xfrm>
            <a:off x="9786342" y="4560408"/>
            <a:ext cx="90445" cy="90445"/>
          </a:xfrm>
          <a:prstGeom prst="ellipse">
            <a:avLst/>
          </a:prstGeom>
          <a:gradFill>
            <a:gsLst>
              <a:gs pos="1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>
          <a:xfrm>
            <a:off x="8718550" y="3240405"/>
            <a:ext cx="2077085" cy="7054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评估模型回答是否涵盖了上下文中与问题相关的所有关键点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24"/>
            </p:custDataLst>
          </p:nvPr>
        </p:nvSpPr>
        <p:spPr>
          <a:xfrm>
            <a:off x="9132887" y="2752026"/>
            <a:ext cx="1397354" cy="3683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完整性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91" name="直接连接符 90"/>
          <p:cNvCxnSpPr/>
          <p:nvPr>
            <p:custDataLst>
              <p:tags r:id="rId25"/>
            </p:custDataLst>
          </p:nvPr>
        </p:nvCxnSpPr>
        <p:spPr>
          <a:xfrm flipV="1">
            <a:off x="9832869" y="3883184"/>
            <a:ext cx="0" cy="649254"/>
          </a:xfrm>
          <a:prstGeom prst="line">
            <a:avLst/>
          </a:prstGeom>
          <a:noFill/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62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椭圆 102"/>
          <p:cNvSpPr/>
          <p:nvPr>
            <p:custDataLst>
              <p:tags r:id="rId26"/>
            </p:custDataLst>
          </p:nvPr>
        </p:nvSpPr>
        <p:spPr>
          <a:xfrm>
            <a:off x="4777621" y="3812885"/>
            <a:ext cx="146385" cy="14638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accent1"/>
            </a:solidFill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>
            <p:custDataLst>
              <p:tags r:id="rId27"/>
            </p:custDataLst>
          </p:nvPr>
        </p:nvSpPr>
        <p:spPr>
          <a:xfrm>
            <a:off x="4805591" y="3840855"/>
            <a:ext cx="90445" cy="90445"/>
          </a:xfrm>
          <a:prstGeom prst="ellipse">
            <a:avLst/>
          </a:prstGeom>
          <a:gradFill>
            <a:gsLst>
              <a:gs pos="1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28"/>
            </p:custDataLst>
          </p:nvPr>
        </p:nvSpPr>
        <p:spPr>
          <a:xfrm>
            <a:off x="3938270" y="2520950"/>
            <a:ext cx="1811655" cy="7054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评估模型回复的不同部分逻辑、观点是否一致，推理和计算是否正确。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29"/>
            </p:custDataLst>
          </p:nvPr>
        </p:nvSpPr>
        <p:spPr>
          <a:xfrm>
            <a:off x="4152136" y="2032473"/>
            <a:ext cx="1397354" cy="3683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逻辑性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100" name="直接连接符 99"/>
          <p:cNvCxnSpPr/>
          <p:nvPr>
            <p:custDataLst>
              <p:tags r:id="rId30"/>
            </p:custDataLst>
          </p:nvPr>
        </p:nvCxnSpPr>
        <p:spPr>
          <a:xfrm flipV="1">
            <a:off x="4852118" y="3163631"/>
            <a:ext cx="0" cy="649254"/>
          </a:xfrm>
          <a:prstGeom prst="line">
            <a:avLst/>
          </a:prstGeom>
          <a:noFill/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62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椭圆 110"/>
          <p:cNvSpPr/>
          <p:nvPr>
            <p:custDataLst>
              <p:tags r:id="rId31"/>
            </p:custDataLst>
          </p:nvPr>
        </p:nvSpPr>
        <p:spPr>
          <a:xfrm>
            <a:off x="7267996" y="3812885"/>
            <a:ext cx="146385" cy="14638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accent1"/>
            </a:solidFill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>
            <p:custDataLst>
              <p:tags r:id="rId32"/>
            </p:custDataLst>
          </p:nvPr>
        </p:nvSpPr>
        <p:spPr>
          <a:xfrm>
            <a:off x="7295966" y="3840855"/>
            <a:ext cx="90445" cy="90445"/>
          </a:xfrm>
          <a:prstGeom prst="ellipse">
            <a:avLst/>
          </a:prstGeom>
          <a:gradFill>
            <a:gsLst>
              <a:gs pos="1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33"/>
            </p:custDataLst>
          </p:nvPr>
        </p:nvSpPr>
        <p:spPr>
          <a:xfrm>
            <a:off x="6452235" y="2520950"/>
            <a:ext cx="1694815" cy="7054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评估模型回答中事实信息的比例是否与上下文一致。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34"/>
            </p:custDataLst>
          </p:nvPr>
        </p:nvSpPr>
        <p:spPr>
          <a:xfrm>
            <a:off x="6642511" y="2032473"/>
            <a:ext cx="1397354" cy="3683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忠实性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108" name="直接连接符 107"/>
          <p:cNvCxnSpPr/>
          <p:nvPr>
            <p:custDataLst>
              <p:tags r:id="rId35"/>
            </p:custDataLst>
          </p:nvPr>
        </p:nvCxnSpPr>
        <p:spPr>
          <a:xfrm flipV="1">
            <a:off x="7342493" y="3163631"/>
            <a:ext cx="0" cy="649254"/>
          </a:xfrm>
          <a:prstGeom prst="line">
            <a:avLst/>
          </a:prstGeom>
          <a:noFill/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62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文本框 26"/>
          <p:cNvSpPr txBox="1"/>
          <p:nvPr>
            <p:custDataLst>
              <p:tags r:id="rId36"/>
            </p:custDataLst>
          </p:nvPr>
        </p:nvSpPr>
        <p:spPr>
          <a:xfrm>
            <a:off x="848360" y="1033780"/>
            <a:ext cx="10308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      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LongReward利用一个现成的大语言模型（M_judge，该研究中使用的 GLM-4）从</a:t>
            </a: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以下四个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维度对长上下文模型响应进行评分</a:t>
            </a:r>
            <a:r>
              <a:rPr lang="zh-CN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，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每个维度的评分范围为0到10，最终奖励为这四个评分的平均值。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endParaRPr lang="zh-CN" altLang="en-US"/>
          </a:p>
        </p:txBody>
      </p:sp>
      <p:sp>
        <p:nvSpPr>
          <p:cNvPr id="30" name="标题 29"/>
          <p:cNvSpPr/>
          <p:nvPr>
            <p:ph type="title"/>
            <p:custDataLst>
              <p:tags r:id="rId37"/>
            </p:custDataLst>
          </p:nvPr>
        </p:nvSpPr>
        <p:spPr>
          <a:xfrm>
            <a:off x="608400" y="490925"/>
            <a:ext cx="10969200" cy="705600"/>
          </a:xfrm>
        </p:spPr>
        <p:txBody>
          <a:bodyPr/>
          <a:lstStyle/>
          <a:p>
            <a:r>
              <a:rPr>
                <a:sym typeface="+mn-ea"/>
              </a:rPr>
              <a:t>多维度评分</a:t>
            </a:r>
            <a:endParaRPr>
              <a:sym typeface="+mn-ea"/>
            </a:endParaRPr>
          </a:p>
        </p:txBody>
      </p:sp>
    </p:spTree>
    <p:custDataLst>
      <p:tags r:id="rId3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17" name="标题 16"/>
          <p:cNvSpPr/>
          <p:nvPr>
            <p:custDataLst>
              <p:tags r:id="rId3"/>
            </p:custDataLst>
          </p:nvPr>
        </p:nvSpPr>
        <p:spPr>
          <a:xfrm>
            <a:off x="669882" y="55118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 fontScale="90000" lnSpcReduction="2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多维度评分</a:t>
            </a:r>
            <a:endParaRPr lang="zh-CN" altLang="en-US"/>
          </a:p>
        </p:txBody>
      </p:sp>
      <p:pic>
        <p:nvPicPr>
          <p:cNvPr id="3" name="Drawing 3" descr="IMAGE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43685" y="1303655"/>
            <a:ext cx="8235315" cy="47853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3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5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209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1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TEMPLATE_THUMBS_INDEX" val="1、4、7、8、9、10、11、12、13、14、15"/>
  <p:tag name="KSO_WM_TEMPLATE_SUBCATEGORY" val="0"/>
  <p:tag name="KSO_WM_TAG_VERSION" val="1.0"/>
  <p:tag name="KSO_WM_BEAUTIFY_FLAG" val="#wm#"/>
  <p:tag name="KSO_WM_TEMPLATE_CATEGORY" val="custom"/>
  <p:tag name="KSO_WM_TEMPLATE_INDEX" val="20202684"/>
  <p:tag name="KSO_WM_TEMPLATE_MASTER_TYPE" val="1"/>
  <p:tag name="KSO_WM_TEMPLATE_COLOR_TYPE" val="1"/>
  <p:tag name="KSO_WM_TEMPLATE_MASTER_THUMB_INDEX" val="12"/>
</p:tagLst>
</file>

<file path=ppt/tags/tag218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5894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94"/>
  <p:tag name="KSO_WM_TEMPLATE_CATEGORY" val="custom"/>
  <p:tag name="KSO_WM_UNIT_TEXT_FILL_FORE_SCHEMECOLOR_INDEX_BRIGHTNESS" val="0"/>
  <p:tag name="KSO_WM_UNIT_TEXT_FILL_FORE_SCHEMECOLOR_INDEX" val="5"/>
  <p:tag name="KSO_WM_UNIT_TEXT_FILL_TYPE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简约工作汇报"/>
  <p:tag name="KSO_WM_UNIT_NOCLEAR" val="0"/>
  <p:tag name="KSO_WM_UNIT_VALUE" val="12"/>
  <p:tag name="KSO_WM_UNIT_TYPE" val="a"/>
  <p:tag name="KSO_WM_UNIT_INDEX" val="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p="http://schemas.openxmlformats.org/presentationml/2006/main">
  <p:tag name="KSO_WM_SLIDE_TYPE" val="title"/>
  <p:tag name="KSO_WM_TEMPLATE_SUBCATEGORY" val="0"/>
  <p:tag name="KSO_WM_TEMPLATE_COLOR_TYPE" val="1"/>
  <p:tag name="KSO_WM_TAG_VERSION" val="1.0"/>
  <p:tag name="KSO_WM_SLIDE_SUBTYPE" val="pureTxt"/>
  <p:tag name="KSO_WM_SLIDE_ITEM_CNT" val="0"/>
  <p:tag name="KSO_WM_TEMPLATE_THUMBS_INDEX" val="1、4、7、8、9、10、11、12、13、14、15"/>
  <p:tag name="KSO_WM_BEAUTIFY_FLAG" val="#wm#"/>
  <p:tag name="KSO_WM_TEMPLATE_INDEX" val="20202684"/>
  <p:tag name="KSO_WM_TEMPLATE_CATEGORY" val="custom"/>
  <p:tag name="KSO_WM_SLIDE_INDEX" val="1"/>
  <p:tag name="KSO_WM_SLIDE_ID" val="custom20202684_1"/>
  <p:tag name="KSO_WM_TEMPLATE_MASTER_TYPE" val="1"/>
  <p:tag name="KSO_WM_SLIDE_LAYOUT" val="a_b"/>
  <p:tag name="KSO_WM_SLIDE_LAYOUT_CNT" val="1_2"/>
  <p:tag name="KSO_WM_TEMPLATE_MASTER_THUMB_INDEX" val="1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TEMPLATE_CATEGORY" val="custom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TEMPLATE_INDEX" val="20231902"/>
  <p:tag name="KSO_WM_UNIT_ID" val="custom20231902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015_1*l_h_a*1_1_1"/>
  <p:tag name="KSO_WM_TEMPLATE_CATEGORY" val="diagram"/>
  <p:tag name="KSO_WM_TEMPLATE_INDEX" val="20231015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VALUE" val="14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VERSION" val="3"/>
  <p:tag name="KSO_WM_DIAGRAM_COLOR_TRICK" val="1"/>
  <p:tag name="KSO_WM_DIAGRAM_COLOR_TEXT_CAN_REMOVE" val="n"/>
  <p:tag name="KSO_WM_UNIT_TEXT_FILL_TYPE" val="1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USESOURCEFORMAT_APPLY" val="0"/>
</p:tagLst>
</file>

<file path=ppt/tags/tag223.xml><?xml version="1.0" encoding="utf-8"?>
<p:tagLst xmlns:p="http://schemas.openxmlformats.org/presentationml/2006/main">
  <p:tag name="KSO_WM_UNIT_VALUE" val="679*67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1015_1*l_h_d*1_1_1"/>
  <p:tag name="KSO_WM_TEMPLATE_CATEGORY" val="diagram"/>
  <p:tag name="KSO_WM_TEMPLATE_INDEX" val="20231015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DIAGRAM_VERSION" val="3"/>
  <p:tag name="KSO_WM_DIAGRAM_COLOR_TRICK" val="1"/>
  <p:tag name="KSO_WM_DIAGRAM_COLOR_TEXT_CAN_REMOVE" val="n"/>
  <p:tag name="KSO_WM_UNIT_LINE_FORE_SCHEMECOLOR_INDEX" val="13"/>
  <p:tag name="KSO_WM_UNIT_LINE_FILL_TYPE" val="2"/>
  <p:tag name="KSO_WM_UNIT_USESOURCEFORMAT_APPLY" val="0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015_1*l_h_a*1_2_1"/>
  <p:tag name="KSO_WM_TEMPLATE_CATEGORY" val="diagram"/>
  <p:tag name="KSO_WM_TEMPLATE_INDEX" val="20231015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VALUE" val="14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VERSION" val="3"/>
  <p:tag name="KSO_WM_DIAGRAM_COLOR_TRICK" val="1"/>
  <p:tag name="KSO_WM_DIAGRAM_COLOR_TEXT_CAN_REMOVE" val="n"/>
  <p:tag name="KSO_WM_UNIT_TEXT_FILL_TYPE" val="1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USESOURCEFORMAT_APPLY" val="0"/>
</p:tagLst>
</file>

<file path=ppt/tags/tag225.xml><?xml version="1.0" encoding="utf-8"?>
<p:tagLst xmlns:p="http://schemas.openxmlformats.org/presentationml/2006/main">
  <p:tag name="KSO_WM_UNIT_VALUE" val="679*7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1015_1*l_h_d*1_2_1"/>
  <p:tag name="KSO_WM_TEMPLATE_CATEGORY" val="diagram"/>
  <p:tag name="KSO_WM_TEMPLATE_INDEX" val="20231015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DIAGRAM_VERSION" val="3"/>
  <p:tag name="KSO_WM_DIAGRAM_COLOR_TRICK" val="1"/>
  <p:tag name="KSO_WM_DIAGRAM_COLOR_TEXT_CAN_REMOVE" val="n"/>
  <p:tag name="KSO_WM_UNIT_LINE_FORE_SCHEMECOLOR_INDEX" val="13"/>
  <p:tag name="KSO_WM_UNIT_LINE_FILL_TYPE" val="2"/>
  <p:tag name="KSO_WM_UNIT_USESOURCEFORMAT_APPLY" val="0"/>
</p:tagLst>
</file>

<file path=ppt/tags/tag22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015_1*l_h_f*1_1_1"/>
  <p:tag name="KSO_WM_TEMPLATE_CATEGORY" val="diagram"/>
  <p:tag name="KSO_WM_TEMPLATE_INDEX" val="2023101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您的项正文，文字是您思想的提炼，请尽量言简意赅地阐述观点"/>
  <p:tag name="KSO_WM_UNIT_TEXT_FILL_FORE_SCHEMECOLOR_INDEX" val="1"/>
  <p:tag name="KSO_WM_UNIT_TEXT_FILL_TYPE" val="1"/>
  <p:tag name="KSO_WM_UNIT_USESOURCEFORMAT_APPLY" val="0"/>
</p:tagLst>
</file>

<file path=ppt/tags/tag22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015_1*l_h_f*1_2_1"/>
  <p:tag name="KSO_WM_TEMPLATE_CATEGORY" val="diagram"/>
  <p:tag name="KSO_WM_TEMPLATE_INDEX" val="2023101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您的项正文，文字是您思想的提炼，请尽量言简意赅地阐述观点"/>
  <p:tag name="KSO_WM_UNIT_TEXT_FILL_FORE_SCHEMECOLOR_INDEX" val="1"/>
  <p:tag name="KSO_WM_UNIT_TEXT_FILL_TYPE" val="1"/>
  <p:tag name="KSO_WM_UNIT_USESOURCEFORMAT_APPLY" val="0"/>
</p:tagLst>
</file>

<file path=ppt/tags/tag228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l"/>
  <p:tag name="KSO_WM_SLIDE_LAYOUT_CNT" val="1_1"/>
  <p:tag name="KSO_WM_SLIDE_TYPE" val="text"/>
  <p:tag name="KSO_WM_SLIDE_SUBTYPE" val="diag"/>
  <p:tag name="KSO_WM_SLIDE_SIZE" val="830.425*329.603"/>
  <p:tag name="KSO_WM_SLIDE_POSITION" val="63.975*169.551"/>
  <p:tag name="KSO_WM_TEMPLATE_INDEX" val="20235971"/>
  <p:tag name="KSO_WM_TEMPLATE_SUBCATEGORY" val="0"/>
  <p:tag name="KSO_WM_SLIDE_INDEX" val="1"/>
  <p:tag name="KSO_WM_TAG_VERSION" val="3.0"/>
  <p:tag name="KSO_WM_SLIDE_ID" val="custom20231902_1"/>
  <p:tag name="KSO_WM_SLIDE_ITEM_CNT" val="4"/>
</p:tagLst>
</file>

<file path=ppt/tags/tag229.xml><?xml version="1.0" encoding="utf-8"?>
<p:tagLst xmlns:p="http://schemas.openxmlformats.org/presentationml/2006/main">
  <p:tag name="KSO_WM_UNIT_TYPE" val="l_h_i"/>
  <p:tag name="KSO_WM_UNIT_INDEX" val="1_1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p="http://schemas.openxmlformats.org/presentationml/2006/main">
  <p:tag name="KSO_WM_UNIT_TYPE" val="l_h_i"/>
  <p:tag name="KSO_WM_UNIT_INDEX" val="1_1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1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31.xml><?xml version="1.0" encoding="utf-8"?>
<p:tagLst xmlns:p="http://schemas.openxmlformats.org/presentationml/2006/main">
  <p:tag name="KSO_WM_UNIT_TYPE" val="l_h_i"/>
  <p:tag name="KSO_WM_UNIT_INDEX" val="1_3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232.xml><?xml version="1.0" encoding="utf-8"?>
<p:tagLst xmlns:p="http://schemas.openxmlformats.org/presentationml/2006/main">
  <p:tag name="KSO_WM_UNIT_TYPE" val="l_h_i"/>
  <p:tag name="KSO_WM_UNIT_INDEX" val="1_3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3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33.xml><?xml version="1.0" encoding="utf-8"?>
<p:tagLst xmlns:p="http://schemas.openxmlformats.org/presentationml/2006/main">
  <p:tag name="KSO_WM_UNIT_TYPE" val="l_h_i"/>
  <p:tag name="KSO_WM_UNIT_INDEX" val="1_5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5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234.xml><?xml version="1.0" encoding="utf-8"?>
<p:tagLst xmlns:p="http://schemas.openxmlformats.org/presentationml/2006/main">
  <p:tag name="KSO_WM_UNIT_TYPE" val="l_h_i"/>
  <p:tag name="KSO_WM_UNIT_INDEX" val="1_5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5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35.xml><?xml version="1.0" encoding="utf-8"?>
<p:tagLst xmlns:p="http://schemas.openxmlformats.org/presentationml/2006/main">
  <p:tag name="KSO_WM_UNIT_TYPE" val="l_h_i"/>
  <p:tag name="KSO_WM_UNIT_INDEX" val="1_2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236.xml><?xml version="1.0" encoding="utf-8"?>
<p:tagLst xmlns:p="http://schemas.openxmlformats.org/presentationml/2006/main">
  <p:tag name="KSO_WM_UNIT_TYPE" val="l_h_i"/>
  <p:tag name="KSO_WM_UNIT_INDEX" val="1_2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2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37.xml><?xml version="1.0" encoding="utf-8"?>
<p:tagLst xmlns:p="http://schemas.openxmlformats.org/presentationml/2006/main">
  <p:tag name="KSO_WM_UNIT_TYPE" val="l_h_i"/>
  <p:tag name="KSO_WM_UNIT_INDEX" val="1_4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4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238.xml><?xml version="1.0" encoding="utf-8"?>
<p:tagLst xmlns:p="http://schemas.openxmlformats.org/presentationml/2006/main">
  <p:tag name="KSO_WM_UNIT_TYPE" val="l_h_i"/>
  <p:tag name="KSO_WM_UNIT_INDEX" val="1_4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4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3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SCONTENTSTITLE" val="1"/>
  <p:tag name="KSO_WM_DIAGRAM_GROUP_CODE" val="l1-1"/>
  <p:tag name="KSO_WM_DIAGRAM_COLOR_TRICK" val="1"/>
  <p:tag name="KSO_WM_DIAGRAM_COLOR_TEXT_CAN_REMOVE" val="n"/>
  <p:tag name="KSO_WM_UNIT_ID" val="custom20235971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PRESET_TEXT" val="目录"/>
  <p:tag name="KSO_WM_UNIT_TEXT_FILL_FORE_SCHEMECOLOR_INDEX" val="15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编辑母版标题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2"/>
</p:tagLst>
</file>

<file path=ppt/tags/tag240.xml><?xml version="1.0" encoding="utf-8"?>
<p:tagLst xmlns:p="http://schemas.openxmlformats.org/presentationml/2006/main">
  <p:tag name="KSO_WM_UNIT_TYPE" val="l_h_f"/>
  <p:tag name="KSO_WM_UNIT_INDEX" val="1_1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f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5"/>
  <p:tag name="KSO_WM_UNIT_TEXT_FILL_TYPE" val="1"/>
  <p:tag name="KSO_WM_UNIT_USESOURCEFORMAT_APPLY" val="0"/>
</p:tagLst>
</file>

<file path=ppt/tags/tag241.xml><?xml version="1.0" encoding="utf-8"?>
<p:tagLst xmlns:p="http://schemas.openxmlformats.org/presentationml/2006/main">
  <p:tag name="KSO_WM_UNIT_TYPE" val="l_h_i"/>
  <p:tag name="KSO_WM_UNIT_SUBTYPE" val="d"/>
  <p:tag name="KSO_WM_UNIT_INDEX" val="1_1_3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1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899999976158142,&quot;transparency&quot;:0},{&quot;brightness&quot;:0,&quot;colorType&quot;:1,&quot;foreColorIndex&quot;:6,&quot;pos&quot;:0.7400000095367432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TEXT_FILL_FORE_SCHEMECOLOR_INDEX" val="6"/>
  <p:tag name="KSO_WM_UNIT_USESOURCEFORMAT_APPLY" val="0"/>
</p:tagLst>
</file>

<file path=ppt/tags/tag242.xml><?xml version="1.0" encoding="utf-8"?>
<p:tagLst xmlns:p="http://schemas.openxmlformats.org/presentationml/2006/main">
  <p:tag name="KSO_WM_UNIT_TYPE" val="l_h_f"/>
  <p:tag name="KSO_WM_UNIT_INDEX" val="1_3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f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5"/>
  <p:tag name="KSO_WM_UNIT_TEXT_FILL_TYPE" val="1"/>
  <p:tag name="KSO_WM_UNIT_USESOURCEFORMAT_APPLY" val="0"/>
</p:tagLst>
</file>

<file path=ppt/tags/tag243.xml><?xml version="1.0" encoding="utf-8"?>
<p:tagLst xmlns:p="http://schemas.openxmlformats.org/presentationml/2006/main">
  <p:tag name="KSO_WM_UNIT_TYPE" val="l_h_i"/>
  <p:tag name="KSO_WM_UNIT_SUBTYPE" val="d"/>
  <p:tag name="KSO_WM_UNIT_INDEX" val="1_3_3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3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899999976158142,&quot;transparency&quot;:0},{&quot;brightness&quot;:0,&quot;colorType&quot;:1,&quot;foreColorIndex&quot;:6,&quot;pos&quot;:0.7400000095367432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TEXT_FILL_FORE_SCHEMECOLOR_INDEX" val="6"/>
  <p:tag name="KSO_WM_UNIT_USESOURCEFORMAT_APPLY" val="0"/>
</p:tagLst>
</file>

<file path=ppt/tags/tag244.xml><?xml version="1.0" encoding="utf-8"?>
<p:tagLst xmlns:p="http://schemas.openxmlformats.org/presentationml/2006/main">
  <p:tag name="KSO_WM_UNIT_TYPE" val="l_h_f"/>
  <p:tag name="KSO_WM_UNIT_INDEX" val="1_5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f*1_5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5"/>
  <p:tag name="KSO_WM_UNIT_TEXT_FILL_TYPE" val="1"/>
  <p:tag name="KSO_WM_UNIT_USESOURCEFORMAT_APPLY" val="0"/>
</p:tagLst>
</file>

<file path=ppt/tags/tag245.xml><?xml version="1.0" encoding="utf-8"?>
<p:tagLst xmlns:p="http://schemas.openxmlformats.org/presentationml/2006/main">
  <p:tag name="KSO_WM_UNIT_TYPE" val="l_h_i"/>
  <p:tag name="KSO_WM_UNIT_SUBTYPE" val="d"/>
  <p:tag name="KSO_WM_UNIT_INDEX" val="1_5_3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5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899999976158142,&quot;transparency&quot;:0},{&quot;brightness&quot;:0,&quot;colorType&quot;:1,&quot;foreColorIndex&quot;:6,&quot;pos&quot;:0.7400000095367432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5"/>
  <p:tag name="KSO_WM_UNIT_TEXT_FILL_FORE_SCHEMECOLOR_INDEX" val="6"/>
  <p:tag name="KSO_WM_UNIT_USESOURCEFORMAT_APPLY" val="0"/>
</p:tagLst>
</file>

<file path=ppt/tags/tag246.xml><?xml version="1.0" encoding="utf-8"?>
<p:tagLst xmlns:p="http://schemas.openxmlformats.org/presentationml/2006/main">
  <p:tag name="KSO_WM_UNIT_TYPE" val="l_h_f"/>
  <p:tag name="KSO_WM_UNIT_INDEX" val="1_2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f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5"/>
  <p:tag name="KSO_WM_UNIT_TEXT_FILL_TYPE" val="1"/>
  <p:tag name="KSO_WM_UNIT_USESOURCEFORMAT_APPLY" val="0"/>
</p:tagLst>
</file>

<file path=ppt/tags/tag247.xml><?xml version="1.0" encoding="utf-8"?>
<p:tagLst xmlns:p="http://schemas.openxmlformats.org/presentationml/2006/main">
  <p:tag name="KSO_WM_UNIT_TYPE" val="l_h_i"/>
  <p:tag name="KSO_WM_UNIT_SUBTYPE" val="d"/>
  <p:tag name="KSO_WM_UNIT_INDEX" val="1_2_3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2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899999976158142,&quot;transparency&quot;:0},{&quot;brightness&quot;:0,&quot;colorType&quot;:1,&quot;foreColorIndex&quot;:6,&quot;pos&quot;:0.7400000095367432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TEXT_FILL_FORE_SCHEMECOLOR_INDEX" val="6"/>
  <p:tag name="KSO_WM_UNIT_USESOURCEFORMAT_APPLY" val="0"/>
</p:tagLst>
</file>

<file path=ppt/tags/tag248.xml><?xml version="1.0" encoding="utf-8"?>
<p:tagLst xmlns:p="http://schemas.openxmlformats.org/presentationml/2006/main">
  <p:tag name="KSO_WM_UNIT_TYPE" val="l_h_f"/>
  <p:tag name="KSO_WM_UNIT_INDEX" val="1_4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f*1_4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5"/>
  <p:tag name="KSO_WM_UNIT_TEXT_FILL_TYPE" val="1"/>
  <p:tag name="KSO_WM_UNIT_USESOURCEFORMAT_APPLY" val="0"/>
</p:tagLst>
</file>

<file path=ppt/tags/tag249.xml><?xml version="1.0" encoding="utf-8"?>
<p:tagLst xmlns:p="http://schemas.openxmlformats.org/presentationml/2006/main">
  <p:tag name="KSO_WM_UNIT_TYPE" val="l_h_i"/>
  <p:tag name="KSO_WM_UNIT_SUBTYPE" val="d"/>
  <p:tag name="KSO_WM_UNIT_INDEX" val="1_4_3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4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899999976158142,&quot;transparency&quot;:0},{&quot;brightness&quot;:0,&quot;colorType&quot;:1,&quot;foreColorIndex&quot;:6,&quot;pos&quot;:0.7400000095367432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6"/>
  <p:tag name="KSO_WM_UNIT_USESOURCEFORMAT_APPLY" val="0"/>
</p:tagLst>
</file>

<file path=ppt/tags/tag25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DIAGRAM_GROUP_CODE" val="l1-1"/>
  <p:tag name="KSO_WM_DIAGRAM_COLOR_TRICK" val="1"/>
  <p:tag name="KSO_WM_DIAGRAM_COLOR_TEXT_CAN_REMOVE" val="n"/>
  <p:tag name="KSO_WM_UNIT_ID" val="custom20235971_6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FILL_FORE_SCHEMECOLOR_INDEX" val="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1.xml><?xml version="1.0" encoding="utf-8"?>
<p:tagLst xmlns:p="http://schemas.openxmlformats.org/presentationml/2006/main">
  <p:tag name="KSO_WM_UNIT_TYPE" val="l_h_i"/>
  <p:tag name="KSO_WM_UNIT_INDEX" val="1_5_1"/>
  <p:tag name="KSO_WM_BEAUTIFY_FLAG" val="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5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252.xml><?xml version="1.0" encoding="utf-8"?>
<p:tagLst xmlns:p="http://schemas.openxmlformats.org/presentationml/2006/main">
  <p:tag name="KSO_WM_UNIT_TYPE" val="l_h_i"/>
  <p:tag name="KSO_WM_UNIT_SUBTYPE" val="d"/>
  <p:tag name="KSO_WM_UNIT_INDEX" val="1_5_3"/>
  <p:tag name="KSO_WM_BEAUTIFY_FLAG" val="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5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899999976158142,&quot;transparency&quot;:0},{&quot;brightness&quot;:0,&quot;colorType&quot;:1,&quot;foreColorIndex&quot;:6,&quot;pos&quot;:0.7400000095367432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5"/>
  <p:tag name="KSO_WM_UNIT_TEXT_FILL_FORE_SCHEMECOLOR_INDEX" val="6"/>
  <p:tag name="KSO_WM_UNIT_USESOURCEFORMAT_APPLY" val="0"/>
</p:tagLst>
</file>

<file path=ppt/tags/tag253.xml><?xml version="1.0" encoding="utf-8"?>
<p:tagLst xmlns:p="http://schemas.openxmlformats.org/presentationml/2006/main">
  <p:tag name="KSO_WM_UNIT_TYPE" val="l_h_f"/>
  <p:tag name="KSO_WM_UNIT_INDEX" val="1_5_1"/>
  <p:tag name="KSO_WM_BEAUTIFY_FLAG" val="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f*1_5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5"/>
  <p:tag name="KSO_WM_UNIT_TEXT_FILL_TYPE" val="1"/>
  <p:tag name="KSO_WM_UNIT_USESOURCEFORMAT_APPLY" val="0"/>
</p:tagLst>
</file>

<file path=ppt/tags/tag254.xml><?xml version="1.0" encoding="utf-8"?>
<p:tagLst xmlns:p="http://schemas.openxmlformats.org/presentationml/2006/main">
  <p:tag name="KSO_WM_UNIT_TYPE" val="l_h_i"/>
  <p:tag name="KSO_WM_UNIT_INDEX" val="1_4_2"/>
  <p:tag name="KSO_WM_BEAUTIFY_FLAG" val="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4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55.xml><?xml version="1.0" encoding="utf-8"?>
<p:tagLst xmlns:p="http://schemas.openxmlformats.org/presentationml/2006/main">
  <p:tag name="KSO_WM_SLIDE_TYPE" val="contents"/>
  <p:tag name="KSO_WM_TEMPLATE_SUBCATEGORY" val="29"/>
  <p:tag name="KSO_WM_TEMPLATE_COLOR_TYPE" val="0"/>
  <p:tag name="KSO_WM_TAG_VERSION" val="3.0"/>
  <p:tag name="KSO_WM_SLIDE_SUBTYPE" val="diag"/>
  <p:tag name="KSO_WM_SLIDE_ITEM_CNT" val="6"/>
  <p:tag name="KSO_WM_DIAGRAM_GROUP_CODE" val="l1-1"/>
  <p:tag name="KSO_WM_BEAUTIFY_FLAG" val="#wm#"/>
  <p:tag name="KSO_WM_TEMPLATE_INDEX" val="20235971"/>
  <p:tag name="KSO_WM_TEMPLATE_CATEGORY" val="custom"/>
  <p:tag name="KSO_WM_SLIDE_INDEX" val="6"/>
  <p:tag name="KSO_WM_SLIDE_ID" val="custom20235971_6"/>
  <p:tag name="KSO_WM_TEMPLATE_MASTER_TYPE" val="0"/>
  <p:tag name="KSO_WM_SLIDE_LAYOUT" val="a_l"/>
  <p:tag name="KSO_WM_SLIDE_LAYOUT_CNT" val="1_1"/>
  <p:tag name="KSO_WM_SLIDE_DIAGTYPE" val="l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TEXT_FILL_FORE_SCHEMECOLOR_INDEX_BRIGHTNESS" val="0.15"/>
  <p:tag name="KSO_WM_UNIT_TEXT_FILL_FORE_SCHEMECOLOR_INDEX" val="13"/>
  <p:tag name="KSO_WM_UNIT_TEXT_FILL_TYPE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SLIDE_TYPE" val="sectionTitle"/>
  <p:tag name="KSO_WM_TEMPLATE_SUBCATEGORY" val="0"/>
  <p:tag name="KSO_WM_TEMPLATE_COLOR_TYPE" val="1"/>
  <p:tag name="KSO_WM_TAG_VERSION" val="1.0"/>
  <p:tag name="KSO_WM_SLIDE_SUBTYPE" val="pureTxt"/>
  <p:tag name="KSO_WM_SLIDE_ITEM_CNT" val="0"/>
  <p:tag name="KSO_WM_BEAUTIFY_FLAG" val="#wm#"/>
  <p:tag name="KSO_WM_TEMPLATE_INDEX" val="20202684"/>
  <p:tag name="KSO_WM_TEMPLATE_CATEGORY" val="custom"/>
  <p:tag name="KSO_WM_SLIDE_INDEX" val="7"/>
  <p:tag name="KSO_WM_SLIDE_ID" val="custom20202684_7"/>
  <p:tag name="KSO_WM_TEMPLATE_MASTER_TYPE" val="1"/>
  <p:tag name="KSO_WM_SLIDE_LAYOUT" val="a_b_e"/>
  <p:tag name="KSO_WM_SLIDE_LAYOUT_CNT" val="1_1_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26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99_2*a*1"/>
  <p:tag name="KSO_WM_TEMPLATE_CATEGORY" val="diagram"/>
  <p:tag name="KSO_WM_TEMPLATE_INDEX" val="20231799"/>
  <p:tag name="KSO_WM_UNIT_LAYERLEVEL" val="1"/>
  <p:tag name="KSO_WM_TAG_VERSION" val="3.0"/>
  <p:tag name="KSO_WM_BEAUTIFY_FLAG" val="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265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94"/>
  <p:tag name="KSO_WM_TEMPLATE_CATEGORY" val="custom"/>
  <p:tag name="KSO_WM_SLIDE_INDEX" val="8"/>
  <p:tag name="KSO_WM_SLIDE_ID" val="custom20235894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TEXT_FILL_FORE_SCHEMECOLOR_INDEX_BRIGHTNESS" val="0.15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SLIDE_TYPE" val="sectionTitle"/>
  <p:tag name="KSO_WM_TEMPLATE_SUBCATEGORY" val="0"/>
  <p:tag name="KSO_WM_TEMPLATE_COLOR_TYPE" val="1"/>
  <p:tag name="KSO_WM_TAG_VERSION" val="1.0"/>
  <p:tag name="KSO_WM_SLIDE_SUBTYPE" val="pureTxt"/>
  <p:tag name="KSO_WM_SLIDE_ITEM_CNT" val="0"/>
  <p:tag name="KSO_WM_BEAUTIFY_FLAG" val="#wm#"/>
  <p:tag name="KSO_WM_TEMPLATE_INDEX" val="20202684"/>
  <p:tag name="KSO_WM_TEMPLATE_CATEGORY" val="custom"/>
  <p:tag name="KSO_WM_SLIDE_INDEX" val="7"/>
  <p:tag name="KSO_WM_SLIDE_ID" val="custom20202684_7"/>
  <p:tag name="KSO_WM_TEMPLATE_MASTER_TYPE" val="1"/>
  <p:tag name="KSO_WM_SLIDE_LAYOUT" val="a_b_e"/>
  <p:tag name="KSO_WM_SLIDE_LAYOUT_CNT" val="1_1_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27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a*1"/>
  <p:tag name="KSO_WM_TEMPLATE_CATEGORY" val="diagram"/>
  <p:tag name="KSO_WM_TEMPLATE_INDEX" val="20231731"/>
  <p:tag name="KSO_WM_UNIT_LAYERLEVEL" val="1"/>
  <p:tag name="KSO_WM_TAG_VERSION" val="3.0"/>
  <p:tag name="KSO_WM_BEAUTIFY_FLAG" val=""/>
  <p:tag name="KSO_WM_UNIT_ISCONTENTSTITLE" val="0"/>
  <p:tag name="KSO_WM_UNIT_ISNUMDGMTITLE" val="0"/>
  <p:tag name="KSO_WM_UNIT_NOCLEAR" val="0"/>
  <p:tag name="KSO_WM_UNIT_TYPE" val="a"/>
  <p:tag name="KSO_WM_UNIT_INDEX" val="1"/>
  <p:tag name="KSO_WM_UNIT_VALUE" val="30"/>
  <p:tag name="KSO_WM_DIAGRAM_GROUP_CODE" val="l1-1"/>
  <p:tag name="KSO_WM_UNIT_PRESET_TEXT" val="单击此处添加标题"/>
  <p:tag name="KSO_WM_UNIT_TEXT_TYPE" val="1"/>
  <p:tag name="KSO_WM_UNIT_TEXT_FILL_FORE_SCHEMECOLOR_INDEX" val="5"/>
  <p:tag name="KSO_WM_UNIT_TEXT_FILL_TYPE" val="1"/>
  <p:tag name="KSO_WM_UNIT_USESOURCEFORMAT_APPLY" val="1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94"/>
  <p:tag name="KSO_WM_TEMPLATE_CATEGORY" val="custom"/>
  <p:tag name="KSO_WM_SLIDE_INDEX" val="8"/>
  <p:tag name="KSO_WM_SLIDE_ID" val="custom20235894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1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i*1_2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2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gradient&quot;:[{&quot;brightness&quot;:0.2199999988079071,&quot;colorType&quot;:1,&quot;foreColorIndex&quot;:5,&quot;pos&quot;:0.009999999776482582,&quot;transparency&quot;:0},{&quot;brightness&quot;:-0.09000000357627869,&quot;colorType&quot;:1,&quot;foreColorIndex&quot;:5,&quot;pos&quot;:0.779999971389770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i*1_3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3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gradient&quot;:[{&quot;brightness&quot;:0.4000000059604645,&quot;colorType&quot;:1,&quot;foreColorIndex&quot;:5,&quot;pos&quot;:0.1899999976158142,&quot;transparency&quot;:0},{&quot;brightness&quot;:0,&quot;colorType&quot;:1,&quot;foreColorIndex&quot;:5,&quot;pos&quot;:0.920000016689300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i*1_4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4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gradient&quot;:[{&quot;brightness&quot;:0.5,&quot;colorType&quot;:1,&quot;foreColorIndex&quot;:5,&quot;pos&quot;:0,&quot;transparency&quot;:0},{&quot;brightness&quot;:0.1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i*1_5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gradient&quot;:[{&quot;brightness&quot;:-0.25,&quot;colorType&quot;:1,&quot;foreColorIndex&quot;:5,&quot;pos&quot;:0.36000001430511475,&quot;transparency&quot;:0},{&quot;brightness&quot;:0.30000001192092896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i*1_6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6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gradient&quot;:[{&quot;brightness&quot;:0.4000000059604645,&quot;colorType&quot;:1,&quot;foreColorIndex&quot;:5,&quot;pos&quot;:0.009999999776482582,&quot;transparency&quot;:0},{&quot;brightness&quot;:0,&quot;colorType&quot;:1,&quot;foreColorIndex&quot;:5,&quot;pos&quot;:0.920000016689300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i*1_7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7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gradient&quot;:[{&quot;brightness&quot;:-0.25,&quot;colorType&quot;:1,&quot;foreColorIndex&quot;:5,&quot;pos&quot;:0.2800000011920929,&quot;transparency&quot;:0},{&quot;brightness&quot;:0.30000001192092896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i*1_8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8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gradient&quot;:[{&quot;brightness&quot;:0.4499999880790710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i*1_9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9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gradient&quot;:[{&quot;brightness&quot;:0.6399999856948853,&quot;colorType&quot;:1,&quot;foreColorIndex&quot;:5,&quot;pos&quot;:0,&quot;transparency&quot;:0},{&quot;brightness&quot;:0.23000000417232513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3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i*1_10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1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i*1_1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11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i*1_12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12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type&quot;:0},&quot;glow&quot;:{&quot;colorType&quot;:0},&quot;line&quot;:{&quot;gradient&quot;:[{&quot;brightness&quot;:0.4000000059604645,&quot;colorType&quot;:1,&quot;foreColorIndex&quot;:5,&quot;pos&quot;:0.009999999776482582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i*1_13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13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i*1_14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14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gradient&quot;:[{&quot;brightness&quot;:0.800000011920929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i*1_15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UNIT_TYPE" val="l_i"/>
  <p:tag name="KSO_WM_UNIT_INDEX" val="1_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},{&quot;brightness&quot;:0,&quot;colorType&quot;:1,&quot;foreColorIndex&quot;:5,&quot;pos&quot;:0.9200000166893005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29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31_3*l_h_f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31_3*l_h_a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h_i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h_i*1_4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731_3*l_h_f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1731_3*l_h_a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h_i*1_4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4_3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h_i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h_i*1_2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50"/>
</p:tagLst>
</file>

<file path=ppt/tags/tag3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31_3*l_h_f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3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731_3*l_h_a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h_i*1_2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2_3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h_i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h_i*1_3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731_3*l_h_f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3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31_3*l_h_a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l_h_i*1_3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YPE" val="l_h_i"/>
  <p:tag name="KSO_WM_UNIT_INDEX" val="1_3_3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22.2532958984375,&quot;width&quot;:797.0689697265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1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3*a*1"/>
  <p:tag name="KSO_WM_TEMPLATE_CATEGORY" val="diagram"/>
  <p:tag name="KSO_WM_TEMPLATE_INDEX" val="20231731"/>
  <p:tag name="KSO_WM_UNIT_LAYERLEVEL" val="1"/>
  <p:tag name="KSO_WM_TAG_VERSION" val="3.0"/>
  <p:tag name="KSO_WM_BEAUTIFY_FLAG" val=""/>
  <p:tag name="KSO_WM_UNIT_ISCONTENTSTITLE" val="0"/>
  <p:tag name="KSO_WM_UNIT_ISNUMDGMTITLE" val="0"/>
  <p:tag name="KSO_WM_UNIT_NOCLEAR" val="0"/>
  <p:tag name="KSO_WM_UNIT_TYPE" val="a"/>
  <p:tag name="KSO_WM_UNIT_INDEX" val="1"/>
  <p:tag name="KSO_WM_UNIT_VALUE" val="30"/>
  <p:tag name="KSO_WM_DIAGRAM_GROUP_CODE" val="l1-1"/>
  <p:tag name="KSO_WM_UNIT_PRESET_TEXT" val="单击此处添加标题"/>
  <p:tag name="KSO_WM_UNIT_TEXT_TYPE" val="1"/>
  <p:tag name="KSO_WM_UNIT_TEXT_FILL_FORE_SCHEMECOLOR_INDEX" val="5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0.xml><?xml version="1.0" encoding="utf-8"?>
<p:tagLst xmlns:p="http://schemas.openxmlformats.org/presentationml/2006/main">
  <p:tag name="KSO_WM_SLIDE_ID" val="diagram20231731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1731"/>
  <p:tag name="KSO_WM_SLIDE_TYPE" val="text"/>
  <p:tag name="KSO_WM_SLIDE_SUBTYPE" val="diag"/>
  <p:tag name="KSO_WM_SLIDE_SIZE" val="797.069*277.603"/>
  <p:tag name="KSO_WM_SLIDE_POSITION" val="81.4655*198.516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99_2*a*1"/>
  <p:tag name="KSO_WM_TEMPLATE_CATEGORY" val="diagram"/>
  <p:tag name="KSO_WM_TEMPLATE_INDEX" val="20231799"/>
  <p:tag name="KSO_WM_UNIT_LAYERLEVEL" val="1"/>
  <p:tag name="KSO_WM_TAG_VERSION" val="3.0"/>
  <p:tag name="KSO_WM_BEAUTIFY_FLAG" val=""/>
  <p:tag name="KSO_WM_DIAGRAM_GROUP_CODE" val="l1-1"/>
  <p:tag name="KSO_WM_UNIT_PRESET_TEXT" val="单击此处添加标题"/>
  <p:tag name="KSO_WM_UNIT_TEXT_TYPE" val="1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94"/>
  <p:tag name="KSO_WM_TEMPLATE_CATEGORY" val="custom"/>
  <p:tag name="KSO_WM_SLIDE_INDEX" val="8"/>
  <p:tag name="KSO_WM_SLIDE_ID" val="custom20235894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TEXT_FILL_FORE_SCHEMECOLOR_INDEX_BRIGHTNESS" val="0.15"/>
  <p:tag name="KSO_WM_UNIT_TEXT_FILL_FORE_SCHEMECOLOR_INDEX" val="13"/>
  <p:tag name="KSO_WM_UNIT_TEXT_FILL_TYPE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317.xml><?xml version="1.0" encoding="utf-8"?>
<p:tagLst xmlns:p="http://schemas.openxmlformats.org/presentationml/2006/main">
  <p:tag name="KSO_WM_SLIDE_TYPE" val="sectionTitle"/>
  <p:tag name="KSO_WM_TEMPLATE_SUBCATEGORY" val="0"/>
  <p:tag name="KSO_WM_TEMPLATE_COLOR_TYPE" val="1"/>
  <p:tag name="KSO_WM_TAG_VERSION" val="1.0"/>
  <p:tag name="KSO_WM_SLIDE_SUBTYPE" val="pureTxt"/>
  <p:tag name="KSO_WM_SLIDE_ITEM_CNT" val="0"/>
  <p:tag name="KSO_WM_BEAUTIFY_FLAG" val="#wm#"/>
  <p:tag name="KSO_WM_TEMPLATE_INDEX" val="20202684"/>
  <p:tag name="KSO_WM_TEMPLATE_CATEGORY" val="custom"/>
  <p:tag name="KSO_WM_SLIDE_INDEX" val="7"/>
  <p:tag name="KSO_WM_SLIDE_ID" val="custom20202684_7"/>
  <p:tag name="KSO_WM_TEMPLATE_MASTER_TYPE" val="1"/>
  <p:tag name="KSO_WM_SLIDE_LAYOUT" val="a_b_e"/>
  <p:tag name="KSO_WM_SLIDE_LAYOUT_CNT" val="1_1_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1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7_1*l_h_f*1_1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UNIT_VALUE" val="90"/>
  <p:tag name="KSO_WM_BEAUTIFY_FLAG" val=""/>
  <p:tag name="KSO_WM_DIAGRAM_MAX_ITEMCNT" val="6"/>
  <p:tag name="KSO_WM_DIAGRAM_MIN_ITEMCNT" val="2"/>
  <p:tag name="KSO_WM_DIAGRAM_VIRTUALLY_FRAME" val="{&quot;height&quot;:361.1016540527344,&quot;width&quot;:860.460571289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0,&quot;colorType&quot;:1,&quot;foreColorIndex&quot;:5,&quot;transparency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DIAGRAM_COLOR_TRICK" val="2"/>
  <p:tag name="KSO_WM_UNIT_FILL_FORE_SCHEMECOLOR_INDEX" val="14"/>
  <p:tag name="KSO_WM_UNIT_FILL_FORE_SCHEMECOLOR_INDEX_BRIGHTNESS" val="0"/>
  <p:tag name="KSO_WM_UNIT_TEXT_FILL_TYPE" val="1"/>
  <p:tag name="KSO_WM_UNIT_PRESET_TEXT" val="单击此处输入你的正文，文字是您思想的提炼，为了最终演示发布的良好效果。"/>
  <p:tag name="KSO_WM_UNIT_LINE_FORE_SCHEMECOLOR_INDEX" val="5"/>
  <p:tag name="KSO_WM_UNIT_TEXT_TYPE" val="1"/>
</p:tagLst>
</file>

<file path=ppt/tags/tag32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0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8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307_1*a*1"/>
  <p:tag name="KSO_WM_TEMPLATE_CATEGORY" val="diagram"/>
  <p:tag name="KSO_WM_TEMPLATE_INDEX" val="20231307"/>
  <p:tag name="KSO_WM_UNIT_LAYERLEVEL" val="1"/>
  <p:tag name="KSO_WM_TAG_VERSION" val="3.0"/>
  <p:tag name="KSO_WM_BEAUTIFY_FLAG" val=""/>
  <p:tag name="KSO_WM_UNIT_PRESET_TEXT" val="单击此处添加标题"/>
  <p:tag name="KSO_WM_UNIT_TEXT_TYPE" val="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307_1*l_h_i*1_1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"/>
  <p:tag name="KSO_WM_DIAGRAM_MAX_ITEMCNT" val="6"/>
  <p:tag name="KSO_WM_DIAGRAM_MIN_ITEMCNT" val="2"/>
  <p:tag name="KSO_WM_DIAGRAM_VIRTUALLY_FRAME" val="{&quot;height&quot;:361.1016540527344,&quot;width&quot;:860.460571289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2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32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7_1*l_h_f*1_2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UNIT_VALUE" val="90"/>
  <p:tag name="KSO_WM_BEAUTIFY_FLAG" val=""/>
  <p:tag name="KSO_WM_DIAGRAM_MAX_ITEMCNT" val="6"/>
  <p:tag name="KSO_WM_DIAGRAM_MIN_ITEMCNT" val="2"/>
  <p:tag name="KSO_WM_DIAGRAM_VIRTUALLY_FRAME" val="{&quot;height&quot;:361.1016540527344,&quot;width&quot;:860.460571289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6,&quot;transparency&quot;:0},&quot;type&quot;:1},&quot;shadow&quot;:{&quot;brightness&quot;:0,&quot;colorType&quot;:1,&quot;foreColorIndex&quot;:6,&quot;transparency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DIAGRAM_COLOR_TRICK" val="2"/>
  <p:tag name="KSO_WM_UNIT_FILL_FORE_SCHEMECOLOR_INDEX" val="14"/>
  <p:tag name="KSO_WM_UNIT_FILL_FORE_SCHEMECOLOR_INDEX_BRIGHTNESS" val="0"/>
  <p:tag name="KSO_WM_UNIT_TEXT_FILL_TYPE" val="1"/>
  <p:tag name="KSO_WM_UNIT_PRESET_TEXT" val="单击此处输入你的正文，文字是您思想的提炼，为了最终演示发布的良好效果。"/>
  <p:tag name="KSO_WM_UNIT_LINE_FORE_SCHEMECOLOR_INDEX" val="6"/>
  <p:tag name="KSO_WM_UNIT_TEXT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307_1*l_h_i*1_2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"/>
  <p:tag name="KSO_WM_DIAGRAM_MAX_ITEMCNT" val="6"/>
  <p:tag name="KSO_WM_DIAGRAM_MIN_ITEMCNT" val="2"/>
  <p:tag name="KSO_WM_DIAGRAM_VIRTUALLY_FRAME" val="{&quot;height&quot;:361.1016540527344,&quot;width&quot;:860.46057128906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2"/>
  <p:tag name="KSO_WM_UNIT_FILL_TYPE" val="1"/>
  <p:tag name="KSO_WM_UNIT_FILL_FORE_SCHEMECOLOR_INDEX" val="6"/>
  <p:tag name="KSO_WM_UNIT_FILL_FORE_SCHEMECOLOR_INDEX_BRIGHTNESS" val="0"/>
  <p:tag name="KSO_WM_UNIT_TEXT_FILL_FORE_SCHEMECOLOR_INDEX" val="1"/>
  <p:tag name="KSO_WM_UNIT_TEXT_FILL_TYPE" val="1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94"/>
  <p:tag name="KSO_WM_TEMPLATE_CATEGORY" val="custom"/>
  <p:tag name="KSO_WM_SLIDE_INDEX" val="8"/>
  <p:tag name="KSO_WM_SLIDE_ID" val="custom20235894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94"/>
  <p:tag name="KSO_WM_TEMPLATE_CATEGORY" val="custom"/>
  <p:tag name="KSO_WM_SLIDE_INDEX" val="8"/>
  <p:tag name="KSO_WM_SLIDE_ID" val="custom20235894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33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TEXT_FILL_FORE_SCHEMECOLOR_INDEX_BRIGHTNESS" val="0.15"/>
  <p:tag name="KSO_WM_UNIT_TEXT_FILL_FORE_SCHEMECOLOR_INDEX" val="13"/>
  <p:tag name="KSO_WM_UNIT_TEXT_FILL_TYPE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332.xml><?xml version="1.0" encoding="utf-8"?>
<p:tagLst xmlns:p="http://schemas.openxmlformats.org/presentationml/2006/main">
  <p:tag name="KSO_WM_SLIDE_TYPE" val="sectionTitle"/>
  <p:tag name="KSO_WM_TEMPLATE_SUBCATEGORY" val="0"/>
  <p:tag name="KSO_WM_TEMPLATE_COLOR_TYPE" val="1"/>
  <p:tag name="KSO_WM_TAG_VERSION" val="1.0"/>
  <p:tag name="KSO_WM_SLIDE_SUBTYPE" val="pureTxt"/>
  <p:tag name="KSO_WM_SLIDE_ITEM_CNT" val="0"/>
  <p:tag name="KSO_WM_BEAUTIFY_FLAG" val="#wm#"/>
  <p:tag name="KSO_WM_TEMPLATE_INDEX" val="20202684"/>
  <p:tag name="KSO_WM_TEMPLATE_CATEGORY" val="custom"/>
  <p:tag name="KSO_WM_SLIDE_INDEX" val="7"/>
  <p:tag name="KSO_WM_SLIDE_ID" val="custom20202684_7"/>
  <p:tag name="KSO_WM_TEMPLATE_MASTER_TYPE" val="1"/>
  <p:tag name="KSO_WM_SLIDE_LAYOUT" val="a_b_e"/>
  <p:tag name="KSO_WM_SLIDE_LAYOUT_CNT" val="1_1_1"/>
</p:tagLst>
</file>

<file path=ppt/tags/tag3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066_3*a*1"/>
  <p:tag name="KSO_WM_TEMPLATE_CATEGORY" val="diagram"/>
  <p:tag name="KSO_WM_TEMPLATE_INDEX" val="20231066"/>
  <p:tag name="KSO_WM_UNIT_LAYERLEVEL" val="1"/>
  <p:tag name="KSO_WM_TAG_VERSION" val="3.0"/>
  <p:tag name="KSO_WM_BEAUTIFY_FLAG" val="#wm#"/>
  <p:tag name="KSO_WM_DIAGRAM_GROUP_CODE" val="m1-1"/>
  <p:tag name="KSO_WM_UNIT_PRESET_TEXT" val="单击此处添加标题"/>
  <p:tag name="KSO_WM_UNIT_TEXT_TYPE" val="1"/>
</p:tagLst>
</file>

<file path=ppt/tags/tag3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6_3*m_h_a*1_1_1"/>
  <p:tag name="KSO_WM_TEMPLATE_CATEGORY" val="diagram"/>
  <p:tag name="KSO_WM_TEMPLATE_INDEX" val="20231066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a"/>
  <p:tag name="KSO_WM_UNIT_INDEX" val="1_1_1"/>
  <p:tag name="KSO_WM_UNIT_ISCONTENTSTITLE" val="0"/>
  <p:tag name="KSO_WM_UNIT_ISNUMDGMTITLE" val="0"/>
  <p:tag name="KSO_WM_UNIT_NOCLEAR" val="0"/>
  <p:tag name="KSO_WM_UNIT_VALUE" val="14"/>
  <p:tag name="KSO_WM_DIAGRAM_MAX_ITEMCNT" val="6"/>
  <p:tag name="KSO_WM_DIAGRAM_MIN_ITEMCNT" val="2"/>
  <p:tag name="KSO_WM_DIAGRAM_VIRTUALLY_FRAME" val="{&quot;height&quot;:373.29998779296875,&quot;width&quot;:844.1839599609375}"/>
  <p:tag name="KSO_WM_DIAGRAM_COLOR_MATCH_VALUE" val="{&quot;shape&quot;:{&quot;fill&quot;:{&quot;gradient&quot;:[{&quot;brightness&quot;:0.4000000059604645,&quot;colorType&quot;:1,&quot;foreColorIndex&quot;:5,&quot;pos&quot;:0.899999976158142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添加项标题"/>
  <p:tag name="KSO_WM_UNIT_FILL_TYPE" val="3"/>
  <p:tag name="KSO_WM_UNIT_TEXT_TYPE" val="1"/>
</p:tagLst>
</file>

<file path=ppt/tags/tag3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6_3*m_h_a*1_2_1"/>
  <p:tag name="KSO_WM_TEMPLATE_CATEGORY" val="diagram"/>
  <p:tag name="KSO_WM_TEMPLATE_INDEX" val="20231066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a"/>
  <p:tag name="KSO_WM_UNIT_INDEX" val="1_2_1"/>
  <p:tag name="KSO_WM_UNIT_ISCONTENTSTITLE" val="0"/>
  <p:tag name="KSO_WM_UNIT_ISNUMDGMTITLE" val="0"/>
  <p:tag name="KSO_WM_UNIT_NOCLEAR" val="0"/>
  <p:tag name="KSO_WM_UNIT_VALUE" val="14"/>
  <p:tag name="KSO_WM_DIAGRAM_MAX_ITEMCNT" val="6"/>
  <p:tag name="KSO_WM_DIAGRAM_MIN_ITEMCNT" val="2"/>
  <p:tag name="KSO_WM_DIAGRAM_VIRTUALLY_FRAME" val="{&quot;height&quot;:373.29998779296875,&quot;width&quot;:844.1839599609375}"/>
  <p:tag name="KSO_WM_DIAGRAM_COLOR_MATCH_VALUE" val="{&quot;shape&quot;:{&quot;fill&quot;:{&quot;gradient&quot;:[{&quot;brightness&quot;:0.4000000059604645,&quot;colorType&quot;:1,&quot;foreColorIndex&quot;:6,&quot;pos&quot;:0.8999999761581421,&quot;transparency&quot;:0},{&quot;brightness&quot;:0,&quot;colorType&quot;:1,&quot;foreColorIndex&quot;:6,&quot;pos&quot;:0,&quot;transparency&quot;:0}],&quot;type&quot;:3},&quot;glow&quot;:{&quot;colorType&quot;:0},&quot;line&quot;:{&quot;type&quot;:0},&quot;shadow&quot;:{&quot;brightness&quot;:0,&quot;colorType&quot;:1,&quot;foreColorIndex&quot;:6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添加项标题"/>
  <p:tag name="KSO_WM_UNIT_FILL_TYPE" val="3"/>
  <p:tag name="KSO_WM_UNIT_TEXT_TYPE" val="1"/>
</p:tagLst>
</file>

<file path=ppt/tags/tag33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066_3*m_h_f*1_2_1"/>
  <p:tag name="KSO_WM_TEMPLATE_CATEGORY" val="diagram"/>
  <p:tag name="KSO_WM_TEMPLATE_INDEX" val="20231066"/>
  <p:tag name="KSO_WM_UNIT_LAYERLEVEL" val="1_1_1"/>
  <p:tag name="KSO_WM_TAG_VERSION" val="3.0"/>
  <p:tag name="KSO_WM_BEAUTIFY_FLAG" val="#wm#"/>
  <p:tag name="KSO_WM_DIAGRAM_GROUP_CODE" val="m1-1"/>
  <p:tag name="KSO_WM_DIAGRAM_VERSION" val="3"/>
  <p:tag name="KSO_WM_DIAGRAM_COLOR_TRICK" val="4"/>
  <p:tag name="KSO_WM_DIAGRAM_COLOR_TEXT_CAN_REMOVE" val="n"/>
  <p:tag name="KSO_WM_UNIT_VALUE" val="40"/>
  <p:tag name="KSO_WM_DIAGRAM_MAX_ITEMCNT" val="6"/>
  <p:tag name="KSO_WM_DIAGRAM_MIN_ITEMCNT" val="2"/>
  <p:tag name="KSO_WM_DIAGRAM_VIRTUALLY_FRAME" val="{&quot;height&quot;:373.29998779296875,&quot;width&quot;:844.183959960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，添加您文本具体的内容和阐述的观点"/>
  <p:tag name="KSO_WM_UNIT_TEXT_FILL_FORE_SCHEMECOLOR_INDEX" val="1"/>
  <p:tag name="KSO_WM_UNIT_TEXT_FILL_TYPE" val="1"/>
  <p:tag name="KSO_WM_UNIT_TEXT_TYPE" val="1"/>
</p:tagLst>
</file>

<file path=ppt/tags/tag3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6_3*m_h_a*1_3_1"/>
  <p:tag name="KSO_WM_TEMPLATE_CATEGORY" val="diagram"/>
  <p:tag name="KSO_WM_TEMPLATE_INDEX" val="20231066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a"/>
  <p:tag name="KSO_WM_UNIT_INDEX" val="1_3_1"/>
  <p:tag name="KSO_WM_UNIT_ISCONTENTSTITLE" val="0"/>
  <p:tag name="KSO_WM_UNIT_ISNUMDGMTITLE" val="0"/>
  <p:tag name="KSO_WM_UNIT_NOCLEAR" val="0"/>
  <p:tag name="KSO_WM_UNIT_VALUE" val="7"/>
  <p:tag name="KSO_WM_DIAGRAM_MAX_ITEMCNT" val="6"/>
  <p:tag name="KSO_WM_DIAGRAM_MIN_ITEMCNT" val="2"/>
  <p:tag name="KSO_WM_DIAGRAM_VIRTUALLY_FRAME" val="{&quot;height&quot;:373.29998779296875,&quot;width&quot;:844.1839599609375}"/>
  <p:tag name="KSO_WM_DIAGRAM_COLOR_MATCH_VALUE" val="{&quot;shape&quot;:{&quot;fill&quot;:{&quot;gradient&quot;:[{&quot;brightness&quot;:0.4000000059604645,&quot;colorType&quot;:1,&quot;foreColorIndex&quot;:7,&quot;pos&quot;:0.8999999761581421,&quot;transparency&quot;:0},{&quot;brightness&quot;:0,&quot;colorType&quot;:1,&quot;foreColorIndex&quot;:7,&quot;pos&quot;:0,&quot;transparency&quot;:0}],&quot;type&quot;:3},&quot;glow&quot;:{&quot;colorType&quot;:0},&quot;line&quot;:{&quot;type&quot;:0},&quot;shadow&quot;:{&quot;brightness&quot;:0,&quot;colorType&quot;:1,&quot;foreColorIndex&quot;:7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添加项标题"/>
  <p:tag name="KSO_WM_UNIT_FILL_TYPE" val="3"/>
  <p:tag name="KSO_WM_UNIT_TEXT_TYPE" val="1"/>
</p:tagLst>
</file>

<file path=ppt/tags/tag3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6_3*m_h_i*1_2_1"/>
  <p:tag name="KSO_WM_TEMPLATE_CATEGORY" val="diagram"/>
  <p:tag name="KSO_WM_TEMPLATE_INDEX" val="20231066"/>
  <p:tag name="KSO_WM_UNIT_LAYERLEVEL" val="1_1_1"/>
  <p:tag name="KSO_WM_TAG_VERSION" val="3.0"/>
  <p:tag name="KSO_WM_UNIT_TYPE" val="m_h_i"/>
  <p:tag name="KSO_WM_UNIT_INDEX" val="1_2_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73.29998779296875,&quot;width&quot;:844.183959960937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</p:tagLst>
</file>

<file path=ppt/tags/tag3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6_3*m_h_i*1_3_1"/>
  <p:tag name="KSO_WM_TEMPLATE_CATEGORY" val="diagram"/>
  <p:tag name="KSO_WM_TEMPLATE_INDEX" val="20231066"/>
  <p:tag name="KSO_WM_UNIT_LAYERLEVEL" val="1_1_1"/>
  <p:tag name="KSO_WM_TAG_VERSION" val="3.0"/>
  <p:tag name="KSO_WM_UNIT_TYPE" val="m_h_i"/>
  <p:tag name="KSO_WM_UNIT_INDEX" val="1_3_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73.29998779296875,&quot;width&quot;:844.183959960937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7"/>
  <p:tag name="KSO_WM_UNIT_FILL_FORE_SCHEMECOLOR_INDEX_BRIGHTNESS" val="0"/>
</p:tagLst>
</file>

<file path=ppt/tags/tag3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6_3*m_h_i*1_4_1"/>
  <p:tag name="KSO_WM_TEMPLATE_CATEGORY" val="diagram"/>
  <p:tag name="KSO_WM_TEMPLATE_INDEX" val="20231066"/>
  <p:tag name="KSO_WM_UNIT_LAYERLEVEL" val="1_1_1"/>
  <p:tag name="KSO_WM_TAG_VERSION" val="3.0"/>
  <p:tag name="KSO_WM_UNIT_TYPE" val="m_h_i"/>
  <p:tag name="KSO_WM_UNIT_INDEX" val="1_4_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73.29998779296875,&quot;width&quot;:844.183959960937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</p:tagLst>
</file>

<file path=ppt/tags/tag3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6_3*m_h_a*1_4_1"/>
  <p:tag name="KSO_WM_TEMPLATE_CATEGORY" val="diagram"/>
  <p:tag name="KSO_WM_TEMPLATE_INDEX" val="20231066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m_h_a"/>
  <p:tag name="KSO_WM_UNIT_INDEX" val="1_4_1"/>
  <p:tag name="KSO_WM_UNIT_ISCONTENTSTITLE" val="0"/>
  <p:tag name="KSO_WM_UNIT_ISNUMDGMTITLE" val="0"/>
  <p:tag name="KSO_WM_UNIT_NOCLEAR" val="0"/>
  <p:tag name="KSO_WM_UNIT_VALUE" val="27"/>
  <p:tag name="KSO_WM_DIAGRAM_MAX_ITEMCNT" val="6"/>
  <p:tag name="KSO_WM_DIAGRAM_MIN_ITEMCNT" val="2"/>
  <p:tag name="KSO_WM_DIAGRAM_VIRTUALLY_FRAME" val="{&quot;height&quot;:373.29998779296875,&quot;width&quot;:844.1839599609375}"/>
  <p:tag name="KSO_WM_DIAGRAM_COLOR_MATCH_VALUE" val="{&quot;shape&quot;:{&quot;fill&quot;:{&quot;gradient&quot;:[{&quot;brightness&quot;:0.4000000059604645,&quot;colorType&quot;:1,&quot;foreColorIndex&quot;:8,&quot;pos&quot;:0.25,&quot;transparency&quot;:0},{&quot;brightness&quot;:0,&quot;colorType&quot;:1,&quot;foreColorIndex&quot;:8,&quot;pos&quot;:0.8999999761581421,&quot;transparency&quot;:0}],&quot;type&quot;:3},&quot;glow&quot;:{&quot;colorType&quot;:0},&quot;line&quot;:{&quot;type&quot;:0},&quot;shadow&quot;:{&quot;brightness&quot;:0,&quot;colorType&quot;:1,&quot;foreColorIndex&quot;:8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添加项标题"/>
  <p:tag name="KSO_WM_UNIT_FILL_TYPE" val="3"/>
  <p:tag name="KSO_WM_UNIT_TEXT_TYPE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"/>
  <p:tag name="KSO_WM_SLIDE_BACKGROUND_TYPE" val="general"/>
  <p:tag name="KSO_WM_SLIDE_BK_DARK_LIGHT" val="2"/>
  <p:tag name="KSO_WM_UNIT_TYPE" val="i"/>
</p:tagLst>
</file>

<file path=ppt/tags/tag343.xml><?xml version="1.0" encoding="utf-8"?>
<p:tagLst xmlns:p="http://schemas.openxmlformats.org/presentationml/2006/main">
  <p:tag name="KSO_WM_SLIDE_ID" val="diagram20231066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1066"/>
  <p:tag name="KSO_WM_SLIDE_TYPE" val="text"/>
  <p:tag name="KSO_WM_SLIDE_SUBTYPE" val="diag"/>
  <p:tag name="KSO_WM_SLIDE_SIZE" val="779.95*373.3"/>
  <p:tag name="KSO_WM_SLIDE_POSITION" val="78.75*105.2"/>
  <p:tag name="KSO_WM_SLIDE_LAYOUT" val="a_m"/>
  <p:tag name="KSO_WM_SLIDE_LAYOUT_CNT" val="1_1"/>
  <p:tag name="KSO_WM_SPECIAL_SOURCE" val="bdnull"/>
  <p:tag name="KSO_WM_DIAGRAM_GROUP_CODE" val="m1-1"/>
  <p:tag name="KSO_WM_SLIDE_DIAGTYPE" val="m"/>
</p:tagLst>
</file>

<file path=ppt/tags/tag3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99_2*a*1"/>
  <p:tag name="KSO_WM_TEMPLATE_CATEGORY" val="diagram"/>
  <p:tag name="KSO_WM_TEMPLATE_INDEX" val="20231799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31799_2*l_h_i*1_1_2"/>
  <p:tag name="KSO_WM_TEMPLATE_CATEGORY" val="diagram"/>
  <p:tag name="KSO_WM_TEMPLATE_INDEX" val="20231799"/>
  <p:tag name="KSO_WM_UNIT_LAYERLEVEL" val="1_1_1"/>
  <p:tag name="KSO_WM_TAG_VERSION" val="3.0"/>
  <p:tag name="KSO_WM_DIAGRAM_GROUP_CODE" val="l1-1"/>
  <p:tag name="KSO_WM_DIAGRAM_MAX_ITEMCNT" val="6"/>
  <p:tag name="KSO_WM_DIAGRAM_MIN_ITEMCNT" val="2"/>
  <p:tag name="KSO_WM_DIAGRAM_VIRTUALLY_FRAME" val="{&quot;height&quot;:388.6499938964844,&quot;width&quot;:850.4500122070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25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31799_2*l_h_i*1_1_1"/>
  <p:tag name="KSO_WM_TEMPLATE_CATEGORY" val="diagram"/>
  <p:tag name="KSO_WM_TEMPLATE_INDEX" val="20231799"/>
  <p:tag name="KSO_WM_UNIT_LAYERLEVEL" val="1_1_1"/>
  <p:tag name="KSO_WM_TAG_VERSION" val="3.0"/>
  <p:tag name="KSO_WM_DIAGRAM_GROUP_CODE" val="l1-1"/>
  <p:tag name="KSO_WM_DIAGRAM_MAX_ITEMCNT" val="6"/>
  <p:tag name="KSO_WM_DIAGRAM_MIN_ITEMCNT" val="2"/>
  <p:tag name="KSO_WM_DIAGRAM_VIRTUALLY_FRAME" val="{&quot;height&quot;:388.6499938964844,&quot;width&quot;:850.45001220703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2,&quot;rgb&quot;:&quot;#666666&quot;,&quot;transparency&quot;:0.8999999761581421},&quot;type&quot;:1},&quot;shadow&quot;:{&quot;brightness&quot;:0.25,&quot;colorType&quot;:1,&quot;foreColorIndex&quot;:13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</p:tagLst>
</file>

<file path=ppt/tags/tag3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99_2*l_h_a*1_1_1"/>
  <p:tag name="KSO_WM_TEMPLATE_CATEGORY" val="diagram"/>
  <p:tag name="KSO_WM_TEMPLATE_INDEX" val="20231799"/>
  <p:tag name="KSO_WM_UNIT_LAYERLEVEL" val="1_1_1"/>
  <p:tag name="KSO_WM_TAG_VERSION" val="3.0"/>
  <p:tag name="KSO_WM_UNIT_TEXT_FILL_FORE_SCHEMECOLOR_INDEX_BRIGHTNESS" val="0.15"/>
  <p:tag name="KSO_WM_DIAGRAM_GROUP_CODE" val="l1-1"/>
  <p:tag name="KSO_WM_DIAGRAM_MAX_ITEMCNT" val="6"/>
  <p:tag name="KSO_WM_DIAGRAM_MIN_ITEMCNT" val="2"/>
  <p:tag name="KSO_WM_DIAGRAM_VIRTUALLY_FRAME" val="{&quot;height&quot;:388.6499938964844,&quot;width&quot;:850.4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此处添加项标题"/>
  <p:tag name="KSO_WM_UNIT_TEXT_FILL_FORE_SCHEMECOLOR_INDEX" val="1"/>
  <p:tag name="KSO_WM_UNIT_TEXT_FILL_TYPE" val="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31799_2*l_h_i*1_2_2"/>
  <p:tag name="KSO_WM_TEMPLATE_CATEGORY" val="diagram"/>
  <p:tag name="KSO_WM_TEMPLATE_INDEX" val="20231799"/>
  <p:tag name="KSO_WM_UNIT_LAYERLEVEL" val="1_1_1"/>
  <p:tag name="KSO_WM_TAG_VERSION" val="3.0"/>
  <p:tag name="KSO_WM_DIAGRAM_GROUP_CODE" val="l1-1"/>
  <p:tag name="KSO_WM_DIAGRAM_MAX_ITEMCNT" val="6"/>
  <p:tag name="KSO_WM_DIAGRAM_MIN_ITEMCNT" val="2"/>
  <p:tag name="KSO_WM_DIAGRAM_VIRTUALLY_FRAME" val="{&quot;height&quot;:388.6499938964844,&quot;width&quot;:850.4500122070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25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31799_2*l_h_i*1_2_1"/>
  <p:tag name="KSO_WM_TEMPLATE_CATEGORY" val="diagram"/>
  <p:tag name="KSO_WM_TEMPLATE_INDEX" val="20231799"/>
  <p:tag name="KSO_WM_UNIT_LAYERLEVEL" val="1_1_1"/>
  <p:tag name="KSO_WM_TAG_VERSION" val="3.0"/>
  <p:tag name="KSO_WM_DIAGRAM_GROUP_CODE" val="l1-1"/>
  <p:tag name="KSO_WM_DIAGRAM_MAX_ITEMCNT" val="6"/>
  <p:tag name="KSO_WM_DIAGRAM_MIN_ITEMCNT" val="2"/>
  <p:tag name="KSO_WM_DIAGRAM_VIRTUALLY_FRAME" val="{&quot;height&quot;:388.6499938964844,&quot;width&quot;:850.45001220703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2,&quot;rgb&quot;:&quot;#666666&quot;,&quot;transparency&quot;:0.8999999761581421},&quot;type&quot;:1},&quot;shadow&quot;:{&quot;brightness&quot;:0.25,&quot;colorType&quot;:1,&quot;foreColorIndex&quot;:13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</p:tagLst>
</file>

<file path=ppt/tags/tag35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3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99_2*l_h_f*1_2_1"/>
  <p:tag name="KSO_WM_TEMPLATE_CATEGORY" val="diagram"/>
  <p:tag name="KSO_WM_TEMPLATE_INDEX" val="20231799"/>
  <p:tag name="KSO_WM_UNIT_LAYERLEVEL" val="1_1_1"/>
  <p:tag name="KSO_WM_TAG_VERSION" val="3.0"/>
  <p:tag name="KSO_WM_UNIT_TEXT_FILL_FORE_SCHEMECOLOR_INDEX_BRIGHTNESS" val="0.15"/>
  <p:tag name="KSO_WM_UNIT_TEXT_FILL_TYPE" val="1"/>
  <p:tag name="KSO_WM_DIAGRAM_GROUP_CODE" val="l1-1"/>
  <p:tag name="KSO_WM_DIAGRAM_MAX_ITEMCNT" val="6"/>
  <p:tag name="KSO_WM_DIAGRAM_MIN_ITEMCNT" val="2"/>
  <p:tag name="KSO_WM_DIAGRAM_VIRTUALLY_FRAME" val="{&quot;height&quot;:388.6499938964844,&quot;width&quot;:850.4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333333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"/>
</p:tagLst>
</file>

<file path=ppt/tags/tag3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799_2*l_h_a*1_2_1"/>
  <p:tag name="KSO_WM_TEMPLATE_CATEGORY" val="diagram"/>
  <p:tag name="KSO_WM_TEMPLATE_INDEX" val="20231799"/>
  <p:tag name="KSO_WM_UNIT_LAYERLEVEL" val="1_1_1"/>
  <p:tag name="KSO_WM_TAG_VERSION" val="3.0"/>
  <p:tag name="KSO_WM_UNIT_TEXT_FILL_FORE_SCHEMECOLOR_INDEX_BRIGHTNESS" val="0.15"/>
  <p:tag name="KSO_WM_DIAGRAM_GROUP_CODE" val="l1-1"/>
  <p:tag name="KSO_WM_DIAGRAM_MAX_ITEMCNT" val="6"/>
  <p:tag name="KSO_WM_DIAGRAM_MIN_ITEMCNT" val="2"/>
  <p:tag name="KSO_WM_DIAGRAM_VIRTUALLY_FRAME" val="{&quot;height&quot;:388.6499938964844,&quot;width&quot;:850.4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此处添加项标题"/>
  <p:tag name="KSO_WM_UNIT_TEXT_FILL_FORE_SCHEMECOLOR_INDEX" val="1"/>
  <p:tag name="KSO_WM_UNIT_TEXT_FILL_TYPE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2"/>
  <p:tag name="KSO_WM_UNIT_ID" val="diagram20231799_2*l_h_i*1_3_2"/>
  <p:tag name="KSO_WM_TEMPLATE_CATEGORY" val="diagram"/>
  <p:tag name="KSO_WM_TEMPLATE_INDEX" val="20231799"/>
  <p:tag name="KSO_WM_UNIT_LAYERLEVEL" val="1_1_1"/>
  <p:tag name="KSO_WM_TAG_VERSION" val="3.0"/>
  <p:tag name="KSO_WM_DIAGRAM_GROUP_CODE" val="l1-1"/>
  <p:tag name="KSO_WM_DIAGRAM_MAX_ITEMCNT" val="6"/>
  <p:tag name="KSO_WM_DIAGRAM_MIN_ITEMCNT" val="2"/>
  <p:tag name="KSO_WM_DIAGRAM_VIRTUALLY_FRAME" val="{&quot;height&quot;:388.6499938964844,&quot;width&quot;:850.4500122070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25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31799_2*l_h_i*1_3_1"/>
  <p:tag name="KSO_WM_TEMPLATE_CATEGORY" val="diagram"/>
  <p:tag name="KSO_WM_TEMPLATE_INDEX" val="20231799"/>
  <p:tag name="KSO_WM_UNIT_LAYERLEVEL" val="1_1_1"/>
  <p:tag name="KSO_WM_TAG_VERSION" val="3.0"/>
  <p:tag name="KSO_WM_DIAGRAM_GROUP_CODE" val="l1-1"/>
  <p:tag name="KSO_WM_DIAGRAM_MAX_ITEMCNT" val="6"/>
  <p:tag name="KSO_WM_DIAGRAM_MIN_ITEMCNT" val="2"/>
  <p:tag name="KSO_WM_DIAGRAM_VIRTUALLY_FRAME" val="{&quot;height&quot;:388.6499938964844,&quot;width&quot;:850.45001220703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2,&quot;rgb&quot;:&quot;#666666&quot;,&quot;transparency&quot;:0.8999999761581421},&quot;type&quot;:1},&quot;shadow&quot;:{&quot;brightness&quot;:0.25,&quot;colorType&quot;:1,&quot;foreColorIndex&quot;:13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</p:tagLst>
</file>

<file path=ppt/tags/tag3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99_2*l_h_a*1_3_1"/>
  <p:tag name="KSO_WM_TEMPLATE_CATEGORY" val="diagram"/>
  <p:tag name="KSO_WM_TEMPLATE_INDEX" val="20231799"/>
  <p:tag name="KSO_WM_UNIT_LAYERLEVEL" val="1_1_1"/>
  <p:tag name="KSO_WM_TAG_VERSION" val="3.0"/>
  <p:tag name="KSO_WM_UNIT_TEXT_FILL_FORE_SCHEMECOLOR_INDEX_BRIGHTNESS" val="0.15"/>
  <p:tag name="KSO_WM_DIAGRAM_GROUP_CODE" val="l1-1"/>
  <p:tag name="KSO_WM_DIAGRAM_MAX_ITEMCNT" val="6"/>
  <p:tag name="KSO_WM_DIAGRAM_MIN_ITEMCNT" val="2"/>
  <p:tag name="KSO_WM_DIAGRAM_VIRTUALLY_FRAME" val="{&quot;height&quot;:388.6499938964844,&quot;width&quot;:850.4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此处添加项标题"/>
  <p:tag name="KSO_WM_UNIT_TEXT_FILL_FORE_SCHEMECOLOR_INDEX" val="1"/>
  <p:tag name="KSO_WM_UNIT_TEXT_FILL_TYPE" val="1"/>
</p:tagLst>
</file>

<file path=ppt/tags/tag35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99_2*l_h_f*1_1_1"/>
  <p:tag name="KSO_WM_TEMPLATE_CATEGORY" val="diagram"/>
  <p:tag name="KSO_WM_TEMPLATE_INDEX" val="20231799"/>
  <p:tag name="KSO_WM_UNIT_LAYERLEVEL" val="1_1_1"/>
  <p:tag name="KSO_WM_TAG_VERSION" val="3.0"/>
  <p:tag name="KSO_WM_UNIT_TEXT_FILL_FORE_SCHEMECOLOR_INDEX_BRIGHTNESS" val="0.15"/>
  <p:tag name="KSO_WM_UNIT_TEXT_FILL_TYPE" val="1"/>
  <p:tag name="KSO_WM_DIAGRAM_GROUP_CODE" val="l1-1"/>
  <p:tag name="KSO_WM_DIAGRAM_MAX_ITEMCNT" val="6"/>
  <p:tag name="KSO_WM_DIAGRAM_MIN_ITEMCNT" val="2"/>
  <p:tag name="KSO_WM_DIAGRAM_VIRTUALLY_FRAME" val="{&quot;height&quot;:388.6499938964844,&quot;width&quot;:850.4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333333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"/>
</p:tagLst>
</file>

<file path=ppt/tags/tag35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99_2*l_h_f*1_2_1"/>
  <p:tag name="KSO_WM_TEMPLATE_CATEGORY" val="diagram"/>
  <p:tag name="KSO_WM_TEMPLATE_INDEX" val="20231799"/>
  <p:tag name="KSO_WM_UNIT_LAYERLEVEL" val="1_1_1"/>
  <p:tag name="KSO_WM_TAG_VERSION" val="3.0"/>
  <p:tag name="KSO_WM_UNIT_TEXT_FILL_FORE_SCHEMECOLOR_INDEX_BRIGHTNESS" val="0.15"/>
  <p:tag name="KSO_WM_UNIT_TEXT_FILL_TYPE" val="1"/>
  <p:tag name="KSO_WM_DIAGRAM_GROUP_CODE" val="l1-1"/>
  <p:tag name="KSO_WM_DIAGRAM_MAX_ITEMCNT" val="6"/>
  <p:tag name="KSO_WM_DIAGRAM_MIN_ITEMCNT" val="2"/>
  <p:tag name="KSO_WM_DIAGRAM_VIRTUALLY_FRAME" val="{&quot;height&quot;:388.6499938964844,&quot;width&quot;:850.4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333333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"/>
</p:tagLst>
</file>

<file path=ppt/tags/tag357.xml><?xml version="1.0" encoding="utf-8"?>
<p:tagLst xmlns:p="http://schemas.openxmlformats.org/presentationml/2006/main">
  <p:tag name="KSO_WM_SLIDE_ID" val="diagram20231799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1799"/>
  <p:tag name="KSO_WM_SLIDE_TYPE" val="text"/>
  <p:tag name="KSO_WM_SLIDE_SUBTYPE" val="diag"/>
  <p:tag name="KSO_WM_SLIDE_SIZE" val="850.4*374.65"/>
  <p:tag name="KSO_WM_SLIDE_POSITION" val="54.8*118.9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94"/>
  <p:tag name="KSO_WM_TEMPLATE_CATEGORY" val="custom"/>
  <p:tag name="KSO_WM_SLIDE_INDEX" val="8"/>
  <p:tag name="KSO_WM_SLIDE_ID" val="custom20235894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TEXT_FILL_FORE_SCHEMECOLOR_INDEX_BRIGHTNESS" val="0.15"/>
  <p:tag name="KSO_WM_UNIT_TEXT_FILL_FORE_SCHEMECOLOR_INDEX" val="13"/>
  <p:tag name="KSO_WM_UNIT_TEXT_FILL_TYPE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365.xml><?xml version="1.0" encoding="utf-8"?>
<p:tagLst xmlns:p="http://schemas.openxmlformats.org/presentationml/2006/main">
  <p:tag name="KSO_WM_SLIDE_TYPE" val="sectionTitle"/>
  <p:tag name="KSO_WM_TEMPLATE_SUBCATEGORY" val="0"/>
  <p:tag name="KSO_WM_TEMPLATE_COLOR_TYPE" val="1"/>
  <p:tag name="KSO_WM_TAG_VERSION" val="1.0"/>
  <p:tag name="KSO_WM_SLIDE_SUBTYPE" val="pureTxt"/>
  <p:tag name="KSO_WM_SLIDE_ITEM_CNT" val="0"/>
  <p:tag name="KSO_WM_BEAUTIFY_FLAG" val="#wm#"/>
  <p:tag name="KSO_WM_TEMPLATE_INDEX" val="20202684"/>
  <p:tag name="KSO_WM_TEMPLATE_CATEGORY" val="custom"/>
  <p:tag name="KSO_WM_SLIDE_INDEX" val="7"/>
  <p:tag name="KSO_WM_SLIDE_ID" val="custom20202684_7"/>
  <p:tag name="KSO_WM_TEMPLATE_MASTER_TYPE" val="1"/>
  <p:tag name="KSO_WM_SLIDE_LAYOUT" val="a_b_e"/>
  <p:tag name="KSO_WM_SLIDE_LAYOUT_CNT" val="1_1_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94"/>
  <p:tag name="KSO_WM_TEMPLATE_CATEGORY" val="custom"/>
  <p:tag name="KSO_WM_SLIDE_INDEX" val="8"/>
  <p:tag name="KSO_WM_SLIDE_ID" val="custom20235894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7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94"/>
  <p:tag name="KSO_WM_TEMPLATE_CATEGORY" val="custom"/>
  <p:tag name="KSO_WM_SLIDE_INDEX" val="8"/>
  <p:tag name="KSO_WM_SLIDE_ID" val="custom20235894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94"/>
  <p:tag name="KSO_WM_TEMPLATE_CATEGORY" val="custom"/>
  <p:tag name="KSO_WM_SLIDE_INDEX" val="8"/>
  <p:tag name="KSO_WM_SLIDE_ID" val="custom20235894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94"/>
  <p:tag name="KSO_WM_TEMPLATE_CATEGORY" val="custom"/>
  <p:tag name="KSO_WM_SLIDE_INDEX" val="8"/>
  <p:tag name="KSO_WM_SLIDE_ID" val="custom20235894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TEXT_FILL_FORE_SCHEMECOLOR_INDEX_BRIGHTNESS" val="0.15"/>
  <p:tag name="KSO_WM_UNIT_TEXT_FILL_FORE_SCHEMECOLOR_INDEX" val="13"/>
  <p:tag name="KSO_WM_UNIT_TEXT_FILL_TYPE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380.xml><?xml version="1.0" encoding="utf-8"?>
<p:tagLst xmlns:p="http://schemas.openxmlformats.org/presentationml/2006/main">
  <p:tag name="KSO_WM_SLIDE_TYPE" val="sectionTitle"/>
  <p:tag name="KSO_WM_TEMPLATE_SUBCATEGORY" val="0"/>
  <p:tag name="KSO_WM_TEMPLATE_COLOR_TYPE" val="1"/>
  <p:tag name="KSO_WM_TAG_VERSION" val="1.0"/>
  <p:tag name="KSO_WM_SLIDE_SUBTYPE" val="pureTxt"/>
  <p:tag name="KSO_WM_SLIDE_ITEM_CNT" val="0"/>
  <p:tag name="KSO_WM_BEAUTIFY_FLAG" val="#wm#"/>
  <p:tag name="KSO_WM_TEMPLATE_INDEX" val="20202684"/>
  <p:tag name="KSO_WM_TEMPLATE_CATEGORY" val="custom"/>
  <p:tag name="KSO_WM_SLIDE_INDEX" val="7"/>
  <p:tag name="KSO_WM_SLIDE_ID" val="custom20202684_7"/>
  <p:tag name="KSO_WM_TEMPLATE_MASTER_TYPE" val="1"/>
  <p:tag name="KSO_WM_SLIDE_LAYOUT" val="a_b_e"/>
  <p:tag name="KSO_WM_SLIDE_LAYOUT_CNT" val="1_1_1"/>
</p:tagLst>
</file>

<file path=ppt/tags/tag3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057_3*a*1"/>
  <p:tag name="KSO_WM_TEMPLATE_CATEGORY" val="diagram"/>
  <p:tag name="KSO_WM_TEMPLATE_INDEX" val="20231057"/>
  <p:tag name="KSO_WM_UNIT_LAYERLEVEL" val="1"/>
  <p:tag name="KSO_WM_TAG_VERSION" val="3.0"/>
  <p:tag name="KSO_WM_BEAUTIFY_FLAG" val="#wm#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57_3*l_h_i*1_1_2"/>
  <p:tag name="KSO_WM_TEMPLATE_CATEGORY" val="diagram"/>
  <p:tag name="KSO_WM_TEMPLATE_INDEX" val="20231057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1_2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gradient&quot;:[{&quot;brightness&quot;:-0.15000000596046448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57_3*l_h_i*1_3_2"/>
  <p:tag name="KSO_WM_TEMPLATE_CATEGORY" val="diagram"/>
  <p:tag name="KSO_WM_TEMPLATE_INDEX" val="20231057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gradient&quot;:[{&quot;brightness&quot;:-0.15000000596046448,&quot;colorType&quot;:1,&quot;foreColorIndex&quot;:7,&quot;pos&quot;:0,&quot;transparency&quot;:0},{&quot;brightness&quot;:0,&quot;colorType&quot;:1,&quot;foreColorIndex&quot;:7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57_3*l_h_i*1_2_2"/>
  <p:tag name="KSO_WM_TEMPLATE_CATEGORY" val="diagram"/>
  <p:tag name="KSO_WM_TEMPLATE_INDEX" val="20231057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2_2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gradient&quot;:[{&quot;brightness&quot;:-0.25,&quot;colorType&quot;:1,&quot;foreColorIndex&quot;:6,&quot;pos&quot;:0,&quot;transparency&quot;:0},{&quot;brightness&quot;:-0.10000000149011612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57_3*l_h_i*1_4_2"/>
  <p:tag name="KSO_WM_TEMPLATE_CATEGORY" val="diagram"/>
  <p:tag name="KSO_WM_TEMPLATE_INDEX" val="20231057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4_2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gradient&quot;:[{&quot;brightness&quot;:-0.25,&quot;colorType&quot;:1,&quot;foreColorIndex&quot;:8,&quot;pos&quot;:0,&quot;transparency&quot;:0},{&quot;brightness&quot;:-0.10000000149011612,&quot;colorType&quot;:1,&quot;foreColorIndex&quot;:8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57_3*l_h_i*1_1_3"/>
  <p:tag name="KSO_WM_TEMPLATE_CATEGORY" val="diagram"/>
  <p:tag name="KSO_WM_TEMPLATE_INDEX" val="20231057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1_3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1"/>
</p:tagLst>
</file>

<file path=ppt/tags/tag3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57_3*l_h_i*1_3_3"/>
  <p:tag name="KSO_WM_TEMPLATE_CATEGORY" val="diagram"/>
  <p:tag name="KSO_WM_TEMPLATE_INDEX" val="20231057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3_3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7"/>
  <p:tag name="KSO_WM_UNIT_LINE_FILL_TYPE" val="2"/>
  <p:tag name="KSO_WM_UNIT_USESOURCEFORMAT_APPLY" val="1"/>
</p:tagLst>
</file>

<file path=ppt/tags/tag3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57_3*l_h_i*1_1_1"/>
  <p:tag name="KSO_WM_TEMPLATE_CATEGORY" val="diagram"/>
  <p:tag name="KSO_WM_TEMPLATE_INDEX" val="20231057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1_1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gradient&quot;:[{&quot;brightness&quot;:0.25,&quot;colorType&quot;:1,&quot;foreColorIndex&quot;:5,&quot;pos&quot;:0,&quot;transparency&quot;:0},{&quot;brightness&quot;: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38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57_3*l_h_i*1_2_3"/>
  <p:tag name="KSO_WM_TEMPLATE_CATEGORY" val="diagram"/>
  <p:tag name="KSO_WM_TEMPLATE_INDEX" val="20231057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2_3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6"/>
  <p:tag name="KSO_WM_UNIT_LINE_FILL_TYPE" val="2"/>
  <p:tag name="KSO_WM_UNIT_USESOURCEFORMAT_APPLY" val="1"/>
</p:tagLst>
</file>

<file path=ppt/tags/tag39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57_3*l_h_i*1_4_3"/>
  <p:tag name="KSO_WM_TEMPLATE_CATEGORY" val="diagram"/>
  <p:tag name="KSO_WM_TEMPLATE_INDEX" val="20231057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4_3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  <p:tag name="KSO_WM_UNIT_LINE_FILL_TYPE" val="2"/>
  <p:tag name="KSO_WM_UNIT_USESOURCEFORMAT_APPLY" val="1"/>
</p:tagLst>
</file>

<file path=ppt/tags/tag3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57_3*l_h_i*1_3_1"/>
  <p:tag name="KSO_WM_TEMPLATE_CATEGORY" val="diagram"/>
  <p:tag name="KSO_WM_TEMPLATE_INDEX" val="20231057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3_1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gradient&quot;:[{&quot;brightness&quot;:0.25,&quot;colorType&quot;:1,&quot;foreColorIndex&quot;:7,&quot;pos&quot;:0,&quot;transparency&quot;:0},{&quot;brightness&quot;:0.15000000596046448,&quot;colorType&quot;:1,&quot;foreColorIndex&quot;:7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39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57_3*l_h_i*1_2_1"/>
  <p:tag name="KSO_WM_TEMPLATE_CATEGORY" val="diagram"/>
  <p:tag name="KSO_WM_TEMPLATE_INDEX" val="20231057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2_1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gradient&quot;:[{&quot;brightness&quot;:0.25,&quot;colorType&quot;:1,&quot;foreColorIndex&quot;:6,&quot;pos&quot;:0,&quot;transparency&quot;:0},{&quot;brightness&quot;:0.15000000596046448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3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57_3*l_h_i*1_4_1"/>
  <p:tag name="KSO_WM_TEMPLATE_CATEGORY" val="diagram"/>
  <p:tag name="KSO_WM_TEMPLATE_INDEX" val="20231057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4_1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gradient&quot;:[{&quot;brightness&quot;:0.25,&quot;colorType&quot;:1,&quot;foreColorIndex&quot;:8,&quot;pos&quot;:0,&quot;transparency&quot;:0},{&quot;brightness&quot;:0.15000000596046448,&quot;colorType&quot;:1,&quot;foreColorIndex&quot;:8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39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057_3*l_h_f*1_1_1"/>
  <p:tag name="KSO_WM_TEMPLATE_CATEGORY" val="diagram"/>
  <p:tag name="KSO_WM_TEMPLATE_INDEX" val="20231057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PRESET_TEXT" val="单击此处输入你的智能图形项正文，文字是您思想的提炼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39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057_3*l_h_f*1_3_1"/>
  <p:tag name="KSO_WM_TEMPLATE_CATEGORY" val="diagram"/>
  <p:tag name="KSO_WM_TEMPLATE_INDEX" val="20231057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，文字是您思想的提炼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39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057_3*l_h_f*1_4_1"/>
  <p:tag name="KSO_WM_TEMPLATE_CATEGORY" val="diagram"/>
  <p:tag name="KSO_WM_TEMPLATE_INDEX" val="20231057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，文字是您思想的提炼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39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057_3*l_h_f*1_2_1"/>
  <p:tag name="KSO_WM_TEMPLATE_CATEGORY" val="diagram"/>
  <p:tag name="KSO_WM_TEMPLATE_INDEX" val="20231057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，文字是您思想的提炼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3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1057_3*l_h_a*1_4_1"/>
  <p:tag name="KSO_WM_TEMPLATE_CATEGORY" val="diagram"/>
  <p:tag name="KSO_WM_TEMPLATE_INDEX" val="20231057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gradient&quot;:[{&quot;brightness&quot;:0.30000001192092896,&quot;colorType&quot;:1,&quot;foreColorIndex&quot;:8,&quot;pos&quot;:0.800000011920929,&quot;transparency&quot;:0},{&quot;brightness&quot;:0,&quot;colorType&quot;:1,&quot;foreColorIndex&quot;:8,&quot;pos&quot;:0.20000000298023224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3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3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057_3*l_h_a*1_3_1"/>
  <p:tag name="KSO_WM_TEMPLATE_CATEGORY" val="diagram"/>
  <p:tag name="KSO_WM_TEMPLATE_INDEX" val="20231057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gradient&quot;:[{&quot;brightness&quot;:0.30000001192092896,&quot;colorType&quot;:1,&quot;foreColorIndex&quot;:7,&quot;pos&quot;:0.800000011920929,&quot;transparency&quot;:0},{&quot;brightness&quot;:0,&quot;colorType&quot;:1,&quot;foreColorIndex&quot;:7,&quot;pos&quot;:0.20000000298023224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3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057_3*l_h_a*1_2_1"/>
  <p:tag name="KSO_WM_TEMPLATE_CATEGORY" val="diagram"/>
  <p:tag name="KSO_WM_TEMPLATE_INDEX" val="20231057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gradient&quot;:[{&quot;brightness&quot;:0.30000001192092896,&quot;colorType&quot;:1,&quot;foreColorIndex&quot;:6,&quot;pos&quot;:0.800000011920929,&quot;transparency&quot;:0},{&quot;brightness&quot;:0,&quot;colorType&quot;:1,&quot;foreColorIndex&quot;:6,&quot;pos&quot;:0.20000000298023224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3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057_3*l_h_x*1_2_1"/>
  <p:tag name="KSO_WM_TEMPLATE_CATEGORY" val="diagram"/>
  <p:tag name="KSO_WM_TEMPLATE_INDEX" val="20231057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VALUE" val="53*48"/>
  <p:tag name="KSO_WM_UNIT_TYPE" val="l_h_x"/>
  <p:tag name="KSO_WM_UNIT_INDEX" val="1_2_1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  <p:tag name="KSO_WM_UNIT_USESOURCEFORMAT_APPLY" val="1"/>
</p:tagLst>
</file>

<file path=ppt/tags/tag4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057_3*l_h_a*1_1_1"/>
  <p:tag name="KSO_WM_TEMPLATE_CATEGORY" val="diagram"/>
  <p:tag name="KSO_WM_TEMPLATE_INDEX" val="20231057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gradient&quot;:[{&quot;brightness&quot;:0.30000001192092896,&quot;colorType&quot;:1,&quot;foreColorIndex&quot;:5,&quot;pos&quot;:0.800000011920929,&quot;transparency&quot;:0},{&quot;brightness&quot;:0,&quot;colorType&quot;:1,&quot;foreColorIndex&quot;:5,&quot;pos&quot;:0.20000000298023224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3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057_3*l_h_x*1_1_1"/>
  <p:tag name="KSO_WM_TEMPLATE_CATEGORY" val="diagram"/>
  <p:tag name="KSO_WM_TEMPLATE_INDEX" val="20231057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VALUE" val="56*58"/>
  <p:tag name="KSO_WM_UNIT_TYPE" val="l_h_x"/>
  <p:tag name="KSO_WM_UNIT_INDEX" val="1_1_1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  <p:tag name="KSO_WM_UNIT_USESOURCEFORMAT_APPLY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057_3*l_h_x*1_3_1"/>
  <p:tag name="KSO_WM_TEMPLATE_CATEGORY" val="diagram"/>
  <p:tag name="KSO_WM_TEMPLATE_INDEX" val="20231057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VALUE" val="58*50"/>
  <p:tag name="KSO_WM_UNIT_TYPE" val="l_h_x"/>
  <p:tag name="KSO_WM_UNIT_INDEX" val="1_3_1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  <p:tag name="KSO_WM_UNIT_USESOURCEFORMAT_APPLY" val="1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057_3*l_h_x*1_4_1"/>
  <p:tag name="KSO_WM_TEMPLATE_CATEGORY" val="diagram"/>
  <p:tag name="KSO_WM_TEMPLATE_INDEX" val="20231057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VALUE" val="53*45"/>
  <p:tag name="KSO_WM_UNIT_TYPE" val="l_h_x"/>
  <p:tag name="KSO_WM_UNIT_INDEX" val="1_4_1"/>
  <p:tag name="KSO_WM_DIAGRAM_MAX_ITEMCNT" val="6"/>
  <p:tag name="KSO_WM_DIAGRAM_MIN_ITEMCNT" val="2"/>
  <p:tag name="KSO_WM_DIAGRAM_VIRTUALLY_FRAME" val="{&quot;height&quot;:366.7974853515625,&quot;width&quot;:856.0168457031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  <p:tag name="KSO_WM_UNIT_USESOURCEFORMAT_APPLY" val="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"/>
  <p:tag name="KSO_WM_SLIDE_BACKGROUND_TYPE" val="general"/>
  <p:tag name="KSO_WM_SLIDE_BK_DARK_LIGHT" val="2"/>
  <p:tag name="KSO_WM_UNIT_TYPE" val="i"/>
</p:tagLst>
</file>

<file path=ppt/tags/tag407.xml><?xml version="1.0" encoding="utf-8"?>
<p:tagLst xmlns:p="http://schemas.openxmlformats.org/presentationml/2006/main">
  <p:tag name="KSO_WM_SLIDE_ID" val="diagram2023105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1057"/>
  <p:tag name="KSO_WM_SLIDE_TYPE" val="text"/>
  <p:tag name="KSO_WM_SLIDE_SUBTYPE" val="diag"/>
  <p:tag name="KSO_WM_SLIDE_SIZE" val="845.391*280.05"/>
  <p:tag name="KSO_WM_SLIDE_POSITION" val="58.6047*163.99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408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5894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94"/>
  <p:tag name="KSO_WM_TEMPLATE_CATEGORY" val="custom"/>
  <p:tag name="KSO_WM_UNIT_TEXT_FILL_FORE_SCHEMECOLOR_INDEX_BRIGHTNESS" val="0"/>
  <p:tag name="KSO_WM_UNIT_TEXT_FILL_FORE_SCHEMECOLOR_INDEX" val="5"/>
  <p:tag name="KSO_WM_UNIT_TEXT_FILL_TYPE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5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S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0.xml><?xml version="1.0" encoding="utf-8"?>
<p:tagLst xmlns:p="http://schemas.openxmlformats.org/presentationml/2006/main">
  <p:tag name="KSO_WM_SLIDE_TYPE" val="endPage"/>
  <p:tag name="KSO_WM_TEMPLATE_SUBCATEGORY" val="0"/>
  <p:tag name="KSO_WM_TEMPLATE_COLOR_TYPE" val="1"/>
  <p:tag name="KSO_WM_TAG_VERSION" val="1.0"/>
  <p:tag name="KSO_WM_SLIDE_SUBTYPE" val="pureTxt"/>
  <p:tag name="KSO_WM_SLIDE_ITEM_CNT" val="0"/>
  <p:tag name="KSO_WM_BEAUTIFY_FLAG" val="#wm#"/>
  <p:tag name="KSO_WM_TEMPLATE_INDEX" val="20202684"/>
  <p:tag name="KSO_WM_TEMPLATE_CATEGORY" val="custom"/>
  <p:tag name="KSO_WM_SLIDE_INDEX" val="15"/>
  <p:tag name="KSO_WM_SLIDE_ID" val="custom20202684_15"/>
  <p:tag name="KSO_WM_TEMPLATE_MASTER_TYPE" val="1"/>
  <p:tag name="KSO_WM_SLIDE_LAYOUT" val="a_b"/>
  <p:tag name="KSO_WM_SLIDE_LAYOUT_CNT" val="1_2"/>
  <p:tag name="KSO_WM_TEMPLATE_THUMBS_INDEX" val="1、2、3、6、8、10、11、12、15"/>
</p:tagLst>
</file>

<file path=ppt/tags/tag411.xml><?xml version="1.0" encoding="utf-8"?>
<p:tagLst xmlns:p="http://schemas.openxmlformats.org/presentationml/2006/main">
  <p:tag name="commondata" val="eyJoZGlkIjoiMzcyODMxYTE0ZTc0ZGU3Y2QwODc3MzYzN2Q1YmNiM2EifQ=="/>
</p:tagLst>
</file>

<file path=ppt/tags/tag4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4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44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59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7"/>
</p:tagLst>
</file>

<file path=ppt/tags/tag62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50"/>
</p:tagLst>
</file>

<file path=ppt/tags/tag63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TYPE" val="f"/>
  <p:tag name="KSO_WM_UNIT_SUBTYPE" val="d"/>
  <p:tag name="KSO_WM_UNIT_INDEX" val="2"/>
  <p:tag name="KSO_WM_BEAUTIFY_FLAG" val="#wm#"/>
  <p:tag name="KSO_WM_TAG_VERSION" val="3.0"/>
  <p:tag name="KSO_WM_UNIT_PRESET_TEXT" val="联系方式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0"/>
</p:tagLst>
</file>

<file path=ppt/tags/tag67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"/>
</p:tagLst>
</file>

<file path=ppt/tags/tag6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5894"/>
</p:tagLst>
</file>

<file path=ppt/tags/tag7.xml><?xml version="1.0" encoding="utf-8"?>
<p:tagLst xmlns:p="http://schemas.openxmlformats.org/presentationml/2006/main">
  <p:tag name="KSO_WM_UNIT_TYPE" val="f"/>
  <p:tag name="KSO_WM_UNIT_SUBTYPE" val="d"/>
  <p:tag name="KSO_WM_UNIT_INDEX" val="2"/>
  <p:tag name="KSO_WM_BEAUTIFY_FLAG" val="#wm#"/>
  <p:tag name="KSO_WM_TAG_VERSION" val="3.0"/>
  <p:tag name="KSO_WM_UNIT_PRESET_TEXT" val="联系方式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0"/>
</p:tagLst>
</file>

<file path=ppt/tags/tag7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5894"/>
</p:tagLst>
</file>

<file path=ppt/tags/tag71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5894"/>
  <p:tag name="KSO_WM_TEMPLATE_CATEGORY" val="custom"/>
  <p:tag name="KSO_WM_TEMPLATE_MASTER_TYPE" val="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城市线条职场办公商务风">
  <a:themeElements>
    <a:clrScheme name="城市线条">
      <a:dk1>
        <a:srgbClr val="000000"/>
      </a:dk1>
      <a:lt1>
        <a:srgbClr val="FFFFFF"/>
      </a:lt1>
      <a:dk2>
        <a:srgbClr val="222A35"/>
      </a:dk2>
      <a:lt2>
        <a:srgbClr val="F6FBFD"/>
      </a:lt2>
      <a:accent1>
        <a:srgbClr val="868686"/>
      </a:accent1>
      <a:accent2>
        <a:srgbClr val="6B81C1"/>
      </a:accent2>
      <a:accent3>
        <a:srgbClr val="906BC1"/>
      </a:accent3>
      <a:accent4>
        <a:srgbClr val="C1756B"/>
      </a:accent4>
      <a:accent5>
        <a:srgbClr val="C1AE6B"/>
      </a:accent5>
      <a:accent6>
        <a:srgbClr val="6BC19A"/>
      </a:accent6>
      <a:hlink>
        <a:srgbClr val="0563C1"/>
      </a:hlink>
      <a:folHlink>
        <a:srgbClr val="954F72"/>
      </a:folHlink>
    </a:clrScheme>
    <a:fontScheme name="自定义 1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BEBEB"/>
      </a:dk2>
      <a:lt2>
        <a:srgbClr val="FFFFFF"/>
      </a:lt2>
      <a:accent1>
        <a:srgbClr val="000000"/>
      </a:accent1>
      <a:accent2>
        <a:srgbClr val="1E1E1E"/>
      </a:accent2>
      <a:accent3>
        <a:srgbClr val="343434"/>
      </a:accent3>
      <a:accent4>
        <a:srgbClr val="4E4E4E"/>
      </a:accent4>
      <a:accent5>
        <a:srgbClr val="6A6A6A"/>
      </a:accent5>
      <a:accent6>
        <a:srgbClr val="858585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2221</Words>
  <Application>WPS 演示</Application>
  <PresentationFormat>宽屏</PresentationFormat>
  <Paragraphs>218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汉仪旗黑-85S</vt:lpstr>
      <vt:lpstr>黑体</vt:lpstr>
      <vt:lpstr>(使用中文字体)</vt:lpstr>
      <vt:lpstr>Segoe Print</vt:lpstr>
      <vt:lpstr>Segoe UI Semibold</vt:lpstr>
      <vt:lpstr>Arial Unicode MS</vt:lpstr>
      <vt:lpstr>等线</vt:lpstr>
      <vt:lpstr>Wingdings</vt:lpstr>
      <vt:lpstr>Calibri</vt:lpstr>
      <vt:lpstr>城市线条职场办公商务风</vt:lpstr>
      <vt:lpstr>1_Office 主题​​</vt:lpstr>
      <vt:lpstr>LongReward:利用AI反馈改进长上下文大型语言模型</vt:lpstr>
      <vt:lpstr>作者与机构</vt:lpstr>
      <vt:lpstr>目录</vt:lpstr>
      <vt:lpstr>研究背景</vt:lpstr>
      <vt:lpstr>PowerPoint 演示文稿</vt:lpstr>
      <vt:lpstr>LongReward概述</vt:lpstr>
      <vt:lpstr>PowerPoint 演示文稿</vt:lpstr>
      <vt:lpstr>多维度评分</vt:lpstr>
      <vt:lpstr>PowerPoint 演示文稿</vt:lpstr>
      <vt:lpstr>DPO概述</vt:lpstr>
      <vt:lpstr>PowerPoint 演示文稿</vt:lpstr>
      <vt:lpstr>PowerPoint 演示文稿</vt:lpstr>
      <vt:lpstr>实验设计</vt:lpstr>
      <vt:lpstr>实验步骤</vt:lpstr>
      <vt:lpstr>LongReward与DPO结合</vt:lpstr>
      <vt:lpstr>PowerPoint 演示文稿</vt:lpstr>
      <vt:lpstr>结果与分析</vt:lpstr>
      <vt:lpstr>PowerPoint 演示文稿</vt:lpstr>
      <vt:lpstr>PowerPoint 演示文稿</vt:lpstr>
      <vt:lpstr>PowerPoint 演示文稿</vt:lpstr>
      <vt:lpstr>PowerPoint 演示文稿</vt:lpstr>
      <vt:lpstr>研究贡献</vt:lpstr>
      <vt:lpstr>研究贡献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单击此处添加文档标题</dc:title>
  <dc:creator>O365</dc:creator>
  <cp:lastModifiedBy>WPS_1581684643</cp:lastModifiedBy>
  <cp:revision>164</cp:revision>
  <dcterms:created xsi:type="dcterms:W3CDTF">1900-01-01T00:00:00Z</dcterms:created>
  <dcterms:modified xsi:type="dcterms:W3CDTF">2024-12-08T10:35:07Z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83A3474A96AB4BB098B819F8F0DBB966_12</vt:lpwstr>
  </property>
  <property fmtid="{D5CDD505-2E9C-101B-9397-08002B2CF9AE}" pid="3" name="KSOProductBuildVer">
    <vt:lpwstr>2052-12.1.0.15990</vt:lpwstr>
  </property>
</Properties>
</file>