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4"/>
  </p:notesMasterIdLst>
  <p:handoutMasterIdLst>
    <p:handoutMasterId r:id="rId15"/>
  </p:handoutMasterIdLst>
  <p:sldIdLst>
    <p:sldId id="259" r:id="rId4"/>
    <p:sldId id="329" r:id="rId5"/>
    <p:sldId id="330" r:id="rId6"/>
    <p:sldId id="331" r:id="rId7"/>
    <p:sldId id="333" r:id="rId8"/>
    <p:sldId id="344" r:id="rId9"/>
    <p:sldId id="345" r:id="rId10"/>
    <p:sldId id="346" r:id="rId11"/>
    <p:sldId id="347" r:id="rId12"/>
    <p:sldId id="348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4AFA"/>
    <a:srgbClr val="83C66F"/>
    <a:srgbClr val="0AB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83" y="903"/>
      </p:cViewPr>
      <p:guideLst>
        <p:guide orient="horz" pos="21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89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 dirty="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3000">
    <p:cover/>
  </p:transition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66C5-F012-49A3-9862-4EF9F6D62F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D1B1E-45CB-472A-A81F-E1B909678A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Tm="3000">
    <p:cover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10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tags" Target="../tags/tag5.xml"/><Relationship Id="rId4" Type="http://schemas.openxmlformats.org/officeDocument/2006/relationships/image" Target="../media/image8.png"/><Relationship Id="rId3" Type="http://schemas.openxmlformats.org/officeDocument/2006/relationships/tags" Target="../tags/tag4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tags" Target="../tags/tag7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0" y="-12059"/>
            <a:ext cx="12192000" cy="6096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3034" y="2223414"/>
            <a:ext cx="705358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spc="300" dirty="0">
                <a:solidFill>
                  <a:srgbClr val="044AFA"/>
                </a:solidFill>
                <a:latin typeface="汉仪大黑简" pitchFamily="49" charset="-122"/>
                <a:ea typeface="汉仪大黑简" pitchFamily="49" charset="-122"/>
                <a:sym typeface="Arial" panose="020B0604020202020204"/>
              </a:rPr>
              <a:t>技术学习</a:t>
            </a:r>
            <a:r>
              <a:rPr lang="en-US" altLang="zh-CN" sz="8000" spc="300" dirty="0">
                <a:solidFill>
                  <a:srgbClr val="044AFA"/>
                </a:solidFill>
                <a:latin typeface="汉仪大黑简" pitchFamily="49" charset="-122"/>
                <a:ea typeface="汉仪大黑简" pitchFamily="49" charset="-122"/>
                <a:sym typeface="Arial" panose="020B0604020202020204"/>
              </a:rPr>
              <a:t> </a:t>
            </a:r>
            <a:r>
              <a:rPr lang="zh-CN" altLang="en-US" sz="8000" spc="300" dirty="0">
                <a:solidFill>
                  <a:schemeClr val="tx1"/>
                </a:solidFill>
                <a:latin typeface="汉仪大黑简" pitchFamily="49" charset="-122"/>
                <a:ea typeface="汉仪大黑简" pitchFamily="49" charset="-122"/>
                <a:sym typeface="Arial" panose="020B0604020202020204"/>
              </a:rPr>
              <a:t>分享</a:t>
            </a:r>
            <a:endParaRPr lang="zh-CN" altLang="en-US" sz="8000" spc="300" dirty="0">
              <a:solidFill>
                <a:schemeClr val="tx1"/>
              </a:solidFill>
              <a:latin typeface="汉仪大黑简" pitchFamily="49" charset="-122"/>
              <a:ea typeface="汉仪大黑简" pitchFamily="49" charset="-122"/>
              <a:sym typeface="Arial" panose="020B060402020202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3034" y="1515528"/>
            <a:ext cx="60960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REPORT </a:t>
            </a:r>
            <a:endParaRPr lang="zh-CN" altLang="en-US" sz="3200" b="1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558971"/>
            <a:ext cx="12192000" cy="1299029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5714" y="5801693"/>
            <a:ext cx="7917274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ln>
                  <a:solidFill>
                    <a:schemeClr val="bg1"/>
                  </a:solidFill>
                </a:ln>
                <a:noFill/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REPORT </a:t>
            </a:r>
            <a:endParaRPr lang="zh-CN" altLang="en-US" sz="4800" b="1" dirty="0">
              <a:ln>
                <a:solidFill>
                  <a:schemeClr val="bg1"/>
                </a:solidFill>
              </a:ln>
              <a:noFill/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816384" y="6205302"/>
            <a:ext cx="3657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963204" y="5882136"/>
            <a:ext cx="1554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王冰琪</a:t>
            </a:r>
            <a:endParaRPr lang="zh-CN" altLang="en-US" sz="3600" dirty="0">
              <a:solidFill>
                <a:schemeClr val="bg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0" name="箭头: V 形 9"/>
          <p:cNvSpPr/>
          <p:nvPr/>
        </p:nvSpPr>
        <p:spPr>
          <a:xfrm>
            <a:off x="11629031" y="283873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1265" y="3777615"/>
            <a:ext cx="3406775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32E6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Finnal LLM</a:t>
            </a:r>
            <a:endParaRPr lang="en-US" altLang="zh-CN" sz="2000" dirty="0">
              <a:solidFill>
                <a:srgbClr val="132E65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73034" y="4763191"/>
            <a:ext cx="29495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主讲人：王冰琪</a:t>
            </a:r>
            <a:r>
              <a:rPr lang="en-US" altLang="zh-CN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  /  </a:t>
            </a:r>
            <a:r>
              <a:rPr lang="zh-CN" altLang="en-US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时间：</a:t>
            </a:r>
            <a:r>
              <a:rPr lang="en-US" altLang="zh-CN" sz="1600" dirty="0">
                <a:latin typeface="Arial" panose="020B0604020202020204"/>
                <a:ea typeface="微软雅黑" panose="020B0503020204020204" pitchFamily="34" charset="-122"/>
                <a:sym typeface="Arial" panose="020B0604020202020204"/>
              </a:rPr>
              <a:t>2024</a:t>
            </a:r>
            <a:endParaRPr lang="zh-CN" altLang="en-US" sz="1600" dirty="0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0495" y="3684139"/>
            <a:ext cx="45719" cy="585538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/>
      </p:par>
    </p:tnLst>
    <p:bldLst>
      <p:bldP spid="2" grpId="0"/>
      <p:bldP spid="4" grpId="0"/>
      <p:bldP spid="5" grpId="0" animBg="1"/>
      <p:bldP spid="6" grpId="0"/>
      <p:bldP spid="8" grpId="0"/>
      <p:bldP spid="10" grpId="0" animBg="1"/>
      <p:bldP spid="11" grpId="0"/>
      <p:bldP spid="16" grpId="0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V="1">
            <a:off x="0" y="-12060"/>
            <a:ext cx="12192000" cy="6870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132" y="311144"/>
            <a:ext cx="3543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ym typeface="Arial" panose="020B0604020202020204"/>
              </a:rPr>
              <a:t>type3  </a:t>
            </a:r>
            <a:r>
              <a:rPr lang="zh-CN" altLang="en-US" b="1" dirty="0">
                <a:sym typeface="Arial" panose="020B0604020202020204"/>
              </a:rPr>
              <a:t>文本召回</a:t>
            </a:r>
            <a:r>
              <a:rPr lang="zh-CN" altLang="en-US" b="1" dirty="0">
                <a:sym typeface="Arial" panose="020B0604020202020204"/>
              </a:rPr>
              <a:t>类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22070" y="1223010"/>
            <a:ext cx="9547860" cy="441198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V="1">
            <a:off x="0" y="-12060"/>
            <a:ext cx="12192000" cy="6870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132" y="311144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ym typeface="Arial" panose="020B0604020202020204"/>
              </a:rPr>
              <a:t>竞赛目标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9590" y="1143635"/>
            <a:ext cx="11132820" cy="483870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V="1">
            <a:off x="0" y="-12060"/>
            <a:ext cx="12192000" cy="6870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132" y="311144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ym typeface="Arial" panose="020B0604020202020204"/>
              </a:rPr>
              <a:t>处理流程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1470" y="1062990"/>
            <a:ext cx="11529060" cy="473202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V="1">
            <a:off x="0" y="-12060"/>
            <a:ext cx="12192000" cy="6870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132" y="311144"/>
            <a:ext cx="24244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ym typeface="Arial" panose="020B0604020202020204"/>
              </a:rPr>
              <a:t>pdf</a:t>
            </a:r>
            <a:r>
              <a:rPr lang="zh-CN" altLang="en-US" b="1" dirty="0">
                <a:sym typeface="Arial" panose="020B0604020202020204"/>
              </a:rPr>
              <a:t>解析抽</a:t>
            </a:r>
            <a:r>
              <a:rPr lang="zh-CN" altLang="en-US" b="1" dirty="0">
                <a:sym typeface="Arial" panose="020B0604020202020204"/>
              </a:rPr>
              <a:t>取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0405" y="1010920"/>
            <a:ext cx="7902575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 </a:t>
            </a:r>
            <a:r>
              <a:rPr lang="zh-CN" altLang="en-US" sz="3200" b="1"/>
              <a:t>pdf文本抽取</a:t>
            </a:r>
            <a:endParaRPr lang="zh-CN" altLang="en-US" sz="3200" b="1"/>
          </a:p>
          <a:p>
            <a:r>
              <a:rPr lang="zh-CN" altLang="en-US" sz="2400"/>
              <a:t>官方提供的脚本</a:t>
            </a:r>
            <a:r>
              <a:rPr lang="en-US" altLang="zh-CN" sz="2400"/>
              <a:t>    pdf2txt</a:t>
            </a:r>
            <a:endParaRPr lang="en-US" altLang="zh-CN" sz="2400"/>
          </a:p>
          <a:p>
            <a:endParaRPr lang="zh-CN" altLang="en-US" sz="2400"/>
          </a:p>
          <a:p>
            <a:pPr algn="l">
              <a:buClrTx/>
              <a:buSzTx/>
              <a:buFontTx/>
            </a:pPr>
            <a:r>
              <a:rPr lang="en-US" altLang="zh-CN" sz="3200" b="1"/>
              <a:t> </a:t>
            </a:r>
            <a:r>
              <a:rPr lang="zh-CN" altLang="en-US" sz="3200" b="1"/>
              <a:t>页面召回</a:t>
            </a: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zh-CN" altLang="en-US" sz="2400"/>
              <a:t>根据报表名称设置关键词找到对应的页</a:t>
            </a:r>
            <a:endParaRPr lang="zh-CN" altLang="en-US" sz="2400"/>
          </a:p>
          <a:p>
            <a:pPr algn="l">
              <a:buClrTx/>
              <a:buSzTx/>
              <a:buFontTx/>
            </a:pPr>
            <a:endParaRPr lang="zh-CN" altLang="en-US" sz="2400"/>
          </a:p>
          <a:p>
            <a:pPr algn="l">
              <a:buClrTx/>
              <a:buSzTx/>
              <a:buFontTx/>
            </a:pPr>
            <a:r>
              <a:rPr lang="en-US" altLang="zh-CN" sz="3200" b="1"/>
              <a:t> </a:t>
            </a:r>
            <a:r>
              <a:rPr lang="zh-CN" altLang="en-US" sz="3200" b="1"/>
              <a:t>表格识别</a:t>
            </a: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zh-CN" altLang="en-US" sz="2400"/>
              <a:t>camelot-py基于图像识别的表格提取</a:t>
            </a:r>
            <a:endParaRPr lang="zh-CN" altLang="en-US" sz="2400"/>
          </a:p>
          <a:p>
            <a:pPr algn="l">
              <a:buClrTx/>
              <a:buSzTx/>
              <a:buFontTx/>
            </a:pPr>
            <a:endParaRPr lang="zh-CN" altLang="en-US" sz="2400"/>
          </a:p>
          <a:p>
            <a:pPr algn="l">
              <a:buClrTx/>
              <a:buSzTx/>
              <a:buFontTx/>
            </a:pPr>
            <a:r>
              <a:rPr lang="en-US" altLang="zh-CN" sz="3200" b="1"/>
              <a:t> </a:t>
            </a:r>
            <a:r>
              <a:rPr lang="zh-CN" altLang="en-US" sz="3200" b="1"/>
              <a:t>信息过滤</a:t>
            </a:r>
            <a:endParaRPr lang="zh-CN" altLang="en-US" sz="3200" b="1"/>
          </a:p>
          <a:p>
            <a:pPr algn="l">
              <a:buClrTx/>
              <a:buSzTx/>
              <a:buFontTx/>
            </a:pPr>
            <a:r>
              <a:rPr lang="zh-CN" altLang="en-US" sz="2400"/>
              <a:t>非合并报表</a:t>
            </a:r>
            <a:endParaRPr lang="zh-CN" altLang="en-US" sz="2400"/>
          </a:p>
          <a:p>
            <a:pPr algn="l">
              <a:buClrTx/>
              <a:buSzTx/>
              <a:buFontTx/>
            </a:pPr>
            <a:r>
              <a:rPr lang="zh-CN" altLang="en-US" sz="2400"/>
              <a:t>调整报表</a:t>
            </a:r>
            <a:endParaRPr lang="zh-CN" altLang="en-US" sz="2400"/>
          </a:p>
          <a:p>
            <a:pPr algn="l">
              <a:buClrTx/>
              <a:buSzTx/>
              <a:buFontTx/>
            </a:pPr>
            <a:r>
              <a:rPr lang="zh-CN" altLang="en-US" sz="2400"/>
              <a:t>母公司报表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7334885" y="1968500"/>
            <a:ext cx="3498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pdf</a:t>
            </a:r>
            <a:r>
              <a:rPr lang="zh-CN" altLang="en-US"/>
              <a:t>抽取后进行</a:t>
            </a:r>
            <a:r>
              <a:rPr lang="en-US" altLang="zh-CN"/>
              <a:t>”</a:t>
            </a:r>
            <a:r>
              <a:rPr lang="zh-CN" altLang="en-US"/>
              <a:t>预处理</a:t>
            </a:r>
            <a:r>
              <a:rPr lang="en-US" altLang="zh-CN"/>
              <a:t>“</a:t>
            </a:r>
            <a:r>
              <a:rPr lang="zh-CN" altLang="en-US"/>
              <a:t>，相当于一个年报信息的数据库，对于相应问题直接查询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0132" y="311144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ym typeface="Arial" panose="020B0604020202020204"/>
              </a:rPr>
              <a:t>表格</a:t>
            </a:r>
            <a:r>
              <a:rPr lang="zh-CN" altLang="en-US" b="1" dirty="0">
                <a:sym typeface="Arial" panose="020B0604020202020204"/>
              </a:rPr>
              <a:t>处理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" y="929005"/>
            <a:ext cx="11713210" cy="4958715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flipV="1">
            <a:off x="0" y="-12060"/>
            <a:ext cx="12192000" cy="687005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00132" y="311144"/>
            <a:ext cx="175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zh-CN" altLang="en-US" b="1" dirty="0">
                <a:sym typeface="Arial" panose="020B0604020202020204"/>
              </a:rPr>
              <a:t>问题分类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44470" y="0"/>
            <a:ext cx="9079230" cy="4260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7840" y="3852545"/>
            <a:ext cx="7584440" cy="273939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0132" y="311144"/>
            <a:ext cx="36226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ym typeface="Arial" panose="020B0604020202020204"/>
              </a:rPr>
              <a:t>chatglm2</a:t>
            </a:r>
            <a:r>
              <a:rPr lang="zh-CN" altLang="en-US" b="1" dirty="0">
                <a:sym typeface="Arial" panose="020B0604020202020204"/>
              </a:rPr>
              <a:t>模型微调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985" y="1303020"/>
            <a:ext cx="4824095" cy="4356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71845" y="1404620"/>
            <a:ext cx="5948680" cy="4342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254250" y="934720"/>
            <a:ext cx="5010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问题分类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26450" y="934720"/>
            <a:ext cx="322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nlsql</a:t>
            </a:r>
            <a:endParaRPr lang="en-US" altLang="zh-CN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0132" y="311144"/>
            <a:ext cx="2619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ym typeface="Arial" panose="020B0604020202020204"/>
              </a:rPr>
              <a:t>type1 </a:t>
            </a:r>
            <a:r>
              <a:rPr lang="zh-CN" altLang="en-US" b="1" dirty="0">
                <a:sym typeface="Arial" panose="020B0604020202020204"/>
              </a:rPr>
              <a:t>查询类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0130" y="1122045"/>
            <a:ext cx="10611485" cy="4613910"/>
          </a:xfrm>
          <a:prstGeom prst="rect">
            <a:avLst/>
          </a:prstGeom>
        </p:spPr>
      </p:pic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00132" y="311144"/>
            <a:ext cx="2619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b="1" spc="300">
                <a:latin typeface="Arial" panose="020B0604020202020204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>
                <a:sym typeface="Arial" panose="020B0604020202020204"/>
              </a:rPr>
              <a:t>type2 </a:t>
            </a:r>
            <a:r>
              <a:rPr lang="zh-CN" altLang="en-US" b="1" dirty="0">
                <a:sym typeface="Arial" panose="020B0604020202020204"/>
              </a:rPr>
              <a:t>计算</a:t>
            </a:r>
            <a:r>
              <a:rPr lang="zh-CN" altLang="en-US" b="1" dirty="0">
                <a:sym typeface="Arial" panose="020B0604020202020204"/>
              </a:rPr>
              <a:t>类</a:t>
            </a:r>
            <a:endParaRPr lang="zh-CN" altLang="en-US" b="1" dirty="0">
              <a:sym typeface="Arial" panose="020B0604020202020204"/>
            </a:endParaRPr>
          </a:p>
        </p:txBody>
      </p:sp>
      <p:sp>
        <p:nvSpPr>
          <p:cNvPr id="6" name="箭头: V 形 5"/>
          <p:cNvSpPr/>
          <p:nvPr/>
        </p:nvSpPr>
        <p:spPr>
          <a:xfrm>
            <a:off x="394974" y="428754"/>
            <a:ext cx="246742" cy="288000"/>
          </a:xfrm>
          <a:prstGeom prst="chevron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7829" y="6591770"/>
            <a:ext cx="2714171" cy="280743"/>
          </a:xfrm>
          <a:prstGeom prst="rect">
            <a:avLst/>
          </a:prstGeom>
          <a:solidFill>
            <a:srgbClr val="044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/>
              <a:ea typeface="微软雅黑" panose="020B0503020204020204" pitchFamily="34" charset="-122"/>
              <a:sym typeface="Arial" panose="020B0604020202020204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605" y="1226185"/>
            <a:ext cx="9959340" cy="39319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60270" y="5555615"/>
            <a:ext cx="8343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计算功能使用</a:t>
            </a:r>
            <a:r>
              <a:rPr lang="en-US" altLang="zh-CN"/>
              <a:t>python </a:t>
            </a:r>
            <a:r>
              <a:rPr lang="zh-CN" altLang="en-US"/>
              <a:t>是否比</a:t>
            </a:r>
            <a:r>
              <a:rPr lang="en-US" altLang="zh-CN"/>
              <a:t>sql</a:t>
            </a:r>
            <a:r>
              <a:rPr lang="zh-CN" altLang="en-US"/>
              <a:t>中</a:t>
            </a:r>
            <a:r>
              <a:rPr lang="zh-CN" altLang="en-US"/>
              <a:t>直接计算效率更高？</a:t>
            </a:r>
            <a:endParaRPr lang="zh-CN" altLang="en-US"/>
          </a:p>
        </p:txBody>
      </p:sp>
    </p:spTree>
  </p:cSld>
  <p:clrMapOvr>
    <a:masterClrMapping/>
  </p:clrMapOvr>
  <p:transition spd="slow" advTm="3000">
    <p:push dir="u"/>
  </p:transition>
  <p:timing>
    <p:tnLst>
      <p:par>
        <p:cTn id="1" dur="indefinite" restart="never" nodeType="tmRoot"/>
      </p:par>
    </p:tnLst>
    <p:bldLst>
      <p:bldP spid="5" grpId="0"/>
      <p:bldP spid="6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PP_MARK_KEY" val="5a42e6bf-a23b-48ff-8f66-dcb0d4e7d8d0"/>
  <p:tag name="COMMONDATA" val="eyJoZGlkIjoiYjNkNDYxMmIwNmM5NTY2OTdkODYxNGM2OGY2YmI2OGYifQ=="/>
  <p:tag name="commondata" val="eyJoZGlkIjoiNzljYzRmNDU0NjcxNGEwZTgwNDgzNmY5YTM0ZmFmNz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WPS 演示</Application>
  <PresentationFormat>宽屏</PresentationFormat>
  <Paragraphs>53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汉仪大黑简</vt:lpstr>
      <vt:lpstr>黑体</vt:lpstr>
      <vt:lpstr>Arial</vt:lpstr>
      <vt:lpstr>Cambria Math</vt:lpstr>
      <vt:lpstr>等线</vt:lpstr>
      <vt:lpstr>Times New Roman</vt:lpstr>
      <vt:lpstr>MS Mincho</vt:lpstr>
      <vt:lpstr>Segoe Print</vt:lpstr>
      <vt:lpstr>思源黑体 CN Medium</vt:lpstr>
      <vt:lpstr>思源黑体 CN Normal</vt:lpstr>
      <vt:lpstr>Arial Unicode MS</vt:lpstr>
      <vt:lpstr>等线 Light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Pressure</cp:lastModifiedBy>
  <cp:revision>35</cp:revision>
  <dcterms:created xsi:type="dcterms:W3CDTF">2023-04-29T00:42:00Z</dcterms:created>
  <dcterms:modified xsi:type="dcterms:W3CDTF">2024-02-04T12:00:39Z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FCCA0F3EC7CC46C8AF9A43AB06C9FA43_13</vt:lpwstr>
  </property>
  <property fmtid="{D5CDD505-2E9C-101B-9397-08002B2CF9AE}" pid="3" name="KSOProductBuildVer">
    <vt:lpwstr>2052-12.1.0.16250</vt:lpwstr>
  </property>
</Properties>
</file>