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60" r:id="rId2"/>
    <p:sldId id="3597" r:id="rId3"/>
    <p:sldId id="3561" r:id="rId4"/>
    <p:sldId id="3562" r:id="rId5"/>
    <p:sldId id="3563" r:id="rId6"/>
    <p:sldId id="3564" r:id="rId7"/>
    <p:sldId id="3568" r:id="rId8"/>
    <p:sldId id="3569" r:id="rId9"/>
    <p:sldId id="3566" r:id="rId10"/>
    <p:sldId id="3578" r:id="rId11"/>
    <p:sldId id="3570" r:id="rId12"/>
    <p:sldId id="3571" r:id="rId13"/>
    <p:sldId id="3573" r:id="rId14"/>
    <p:sldId id="3574" r:id="rId15"/>
    <p:sldId id="3575" r:id="rId16"/>
    <p:sldId id="3572" r:id="rId17"/>
    <p:sldId id="3579" r:id="rId18"/>
    <p:sldId id="3565" r:id="rId19"/>
    <p:sldId id="3583" r:id="rId20"/>
    <p:sldId id="3576" r:id="rId21"/>
    <p:sldId id="3584" r:id="rId22"/>
    <p:sldId id="3577" r:id="rId23"/>
    <p:sldId id="3580" r:id="rId24"/>
    <p:sldId id="3581" r:id="rId25"/>
    <p:sldId id="3585" r:id="rId26"/>
    <p:sldId id="3582" r:id="rId27"/>
    <p:sldId id="3586" r:id="rId28"/>
    <p:sldId id="3587" r:id="rId29"/>
    <p:sldId id="3589" r:id="rId30"/>
    <p:sldId id="3590" r:id="rId31"/>
    <p:sldId id="3591" r:id="rId32"/>
    <p:sldId id="3592" r:id="rId33"/>
    <p:sldId id="3593" r:id="rId34"/>
    <p:sldId id="3594" r:id="rId35"/>
    <p:sldId id="3595" r:id="rId36"/>
    <p:sldId id="3476"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SSISTGUI" id="{7A8BA42B-40FF-4882-BE8D-E6BB7FD86F47}">
          <p14:sldIdLst>
            <p14:sldId id="3560"/>
            <p14:sldId id="3597"/>
            <p14:sldId id="3561"/>
            <p14:sldId id="3562"/>
            <p14:sldId id="3563"/>
            <p14:sldId id="3564"/>
            <p14:sldId id="3568"/>
            <p14:sldId id="3569"/>
            <p14:sldId id="3566"/>
            <p14:sldId id="3578"/>
            <p14:sldId id="3570"/>
            <p14:sldId id="3571"/>
            <p14:sldId id="3573"/>
            <p14:sldId id="3574"/>
            <p14:sldId id="3575"/>
            <p14:sldId id="3572"/>
            <p14:sldId id="3579"/>
            <p14:sldId id="3565"/>
            <p14:sldId id="3583"/>
            <p14:sldId id="3576"/>
            <p14:sldId id="3584"/>
            <p14:sldId id="3577"/>
            <p14:sldId id="3580"/>
            <p14:sldId id="3581"/>
            <p14:sldId id="3585"/>
            <p14:sldId id="3582"/>
            <p14:sldId id="3586"/>
            <p14:sldId id="3587"/>
            <p14:sldId id="3589"/>
            <p14:sldId id="3590"/>
            <p14:sldId id="3591"/>
            <p14:sldId id="3592"/>
            <p14:sldId id="3593"/>
            <p14:sldId id="3594"/>
            <p14:sldId id="3595"/>
            <p14:sldId id="34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CCA69A-E673-2C38-B43E-1E573135C42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79731406-83BD-C452-77EB-4BCD07B3DC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B4D4089E-DF99-2F4C-1882-E3F782137D32}"/>
              </a:ext>
            </a:extLst>
          </p:cNvPr>
          <p:cNvSpPr>
            <a:spLocks noGrp="1"/>
          </p:cNvSpPr>
          <p:nvPr>
            <p:ph type="dt" sz="half" idx="10"/>
          </p:nvPr>
        </p:nvSpPr>
        <p:spPr/>
        <p:txBody>
          <a:bodyPr/>
          <a:lstStyle/>
          <a:p>
            <a:fld id="{F4399DE3-7055-4DBC-BFEA-7D41FAEED69F}" type="datetimeFigureOut">
              <a:rPr lang="en-US" smtClean="0"/>
              <a:t>4/21/2024</a:t>
            </a:fld>
            <a:endParaRPr lang="en-US"/>
          </a:p>
        </p:txBody>
      </p:sp>
      <p:sp>
        <p:nvSpPr>
          <p:cNvPr id="5" name="页脚占位符 4">
            <a:extLst>
              <a:ext uri="{FF2B5EF4-FFF2-40B4-BE49-F238E27FC236}">
                <a16:creationId xmlns:a16="http://schemas.microsoft.com/office/drawing/2014/main" id="{A45BB947-CD9C-065E-3778-452437A6C99D}"/>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7C086B68-8458-DB1B-B40E-01D07A6B00D4}"/>
              </a:ext>
            </a:extLst>
          </p:cNvPr>
          <p:cNvSpPr>
            <a:spLocks noGrp="1"/>
          </p:cNvSpPr>
          <p:nvPr>
            <p:ph type="sldNum" sz="quarter" idx="12"/>
          </p:nvPr>
        </p:nvSpPr>
        <p:spPr/>
        <p:txBody>
          <a:bodyPr/>
          <a:lstStyle/>
          <a:p>
            <a:fld id="{A39D6893-C36C-4861-BC44-03C5D30018A5}" type="slidenum">
              <a:rPr lang="en-US" smtClean="0"/>
              <a:t>‹#›</a:t>
            </a:fld>
            <a:endParaRPr lang="en-US"/>
          </a:p>
        </p:txBody>
      </p:sp>
    </p:spTree>
    <p:extLst>
      <p:ext uri="{BB962C8B-B14F-4D97-AF65-F5344CB8AC3E}">
        <p14:creationId xmlns:p14="http://schemas.microsoft.com/office/powerpoint/2010/main" val="3789538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1A8EDE-5C6E-AA1B-67DD-8FE410535BAF}"/>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2C3A817E-183C-DDEB-4E8D-67335724495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503516D4-50E0-9B12-F544-74E6218B237D}"/>
              </a:ext>
            </a:extLst>
          </p:cNvPr>
          <p:cNvSpPr>
            <a:spLocks noGrp="1"/>
          </p:cNvSpPr>
          <p:nvPr>
            <p:ph type="dt" sz="half" idx="10"/>
          </p:nvPr>
        </p:nvSpPr>
        <p:spPr/>
        <p:txBody>
          <a:bodyPr/>
          <a:lstStyle/>
          <a:p>
            <a:fld id="{F4399DE3-7055-4DBC-BFEA-7D41FAEED69F}" type="datetimeFigureOut">
              <a:rPr lang="en-US" smtClean="0"/>
              <a:t>4/21/2024</a:t>
            </a:fld>
            <a:endParaRPr lang="en-US"/>
          </a:p>
        </p:txBody>
      </p:sp>
      <p:sp>
        <p:nvSpPr>
          <p:cNvPr id="5" name="页脚占位符 4">
            <a:extLst>
              <a:ext uri="{FF2B5EF4-FFF2-40B4-BE49-F238E27FC236}">
                <a16:creationId xmlns:a16="http://schemas.microsoft.com/office/drawing/2014/main" id="{84F1C45C-E66C-DBBB-1A7A-761F7E48FBBF}"/>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D6A34BC6-44C5-27F1-B193-92BC29A58A45}"/>
              </a:ext>
            </a:extLst>
          </p:cNvPr>
          <p:cNvSpPr>
            <a:spLocks noGrp="1"/>
          </p:cNvSpPr>
          <p:nvPr>
            <p:ph type="sldNum" sz="quarter" idx="12"/>
          </p:nvPr>
        </p:nvSpPr>
        <p:spPr/>
        <p:txBody>
          <a:bodyPr/>
          <a:lstStyle/>
          <a:p>
            <a:fld id="{A39D6893-C36C-4861-BC44-03C5D30018A5}" type="slidenum">
              <a:rPr lang="en-US" smtClean="0"/>
              <a:t>‹#›</a:t>
            </a:fld>
            <a:endParaRPr lang="en-US"/>
          </a:p>
        </p:txBody>
      </p:sp>
    </p:spTree>
    <p:extLst>
      <p:ext uri="{BB962C8B-B14F-4D97-AF65-F5344CB8AC3E}">
        <p14:creationId xmlns:p14="http://schemas.microsoft.com/office/powerpoint/2010/main" val="2014781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B5CE3A0-FD1A-91F5-2525-4C72F5921CC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10B4E79C-611A-E398-221F-B254F75B534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5EA5E6C7-6EAD-671B-7B0C-434DA35FB6A8}"/>
              </a:ext>
            </a:extLst>
          </p:cNvPr>
          <p:cNvSpPr>
            <a:spLocks noGrp="1"/>
          </p:cNvSpPr>
          <p:nvPr>
            <p:ph type="dt" sz="half" idx="10"/>
          </p:nvPr>
        </p:nvSpPr>
        <p:spPr/>
        <p:txBody>
          <a:bodyPr/>
          <a:lstStyle/>
          <a:p>
            <a:fld id="{F4399DE3-7055-4DBC-BFEA-7D41FAEED69F}" type="datetimeFigureOut">
              <a:rPr lang="en-US" smtClean="0"/>
              <a:t>4/21/2024</a:t>
            </a:fld>
            <a:endParaRPr lang="en-US"/>
          </a:p>
        </p:txBody>
      </p:sp>
      <p:sp>
        <p:nvSpPr>
          <p:cNvPr id="5" name="页脚占位符 4">
            <a:extLst>
              <a:ext uri="{FF2B5EF4-FFF2-40B4-BE49-F238E27FC236}">
                <a16:creationId xmlns:a16="http://schemas.microsoft.com/office/drawing/2014/main" id="{CDAD4CE9-9734-EA18-3599-DD90B8955AEB}"/>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F58ABE99-4EDB-C4C4-0CD5-E54E8C2B074E}"/>
              </a:ext>
            </a:extLst>
          </p:cNvPr>
          <p:cNvSpPr>
            <a:spLocks noGrp="1"/>
          </p:cNvSpPr>
          <p:nvPr>
            <p:ph type="sldNum" sz="quarter" idx="12"/>
          </p:nvPr>
        </p:nvSpPr>
        <p:spPr/>
        <p:txBody>
          <a:bodyPr/>
          <a:lstStyle/>
          <a:p>
            <a:fld id="{A39D6893-C36C-4861-BC44-03C5D30018A5}" type="slidenum">
              <a:rPr lang="en-US" smtClean="0"/>
              <a:t>‹#›</a:t>
            </a:fld>
            <a:endParaRPr lang="en-US"/>
          </a:p>
        </p:txBody>
      </p:sp>
    </p:spTree>
    <p:extLst>
      <p:ext uri="{BB962C8B-B14F-4D97-AF65-F5344CB8AC3E}">
        <p14:creationId xmlns:p14="http://schemas.microsoft.com/office/powerpoint/2010/main" val="1965947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内容页">
    <p:spTree>
      <p:nvGrpSpPr>
        <p:cNvPr id="1" name=""/>
        <p:cNvGrpSpPr/>
        <p:nvPr/>
      </p:nvGrpSpPr>
      <p:grpSpPr>
        <a:xfrm>
          <a:off x="0" y="0"/>
          <a:ext cx="0" cy="0"/>
          <a:chOff x="0" y="0"/>
          <a:chExt cx="0" cy="0"/>
        </a:xfrm>
      </p:grpSpPr>
      <p:pic>
        <p:nvPicPr>
          <p:cNvPr id="2" name="图片 1" descr="图片包含 灯, 灯光, 交通, 沙滩&#10;&#10;描述已自动生成">
            <a:extLst>
              <a:ext uri="{FF2B5EF4-FFF2-40B4-BE49-F238E27FC236}">
                <a16:creationId xmlns:a16="http://schemas.microsoft.com/office/drawing/2014/main" id="{944A9F52-3072-E389-D077-C5B4597E1B7E}"/>
              </a:ext>
            </a:extLst>
          </p:cNvPr>
          <p:cNvPicPr>
            <a:picLocks noChangeAspect="1"/>
          </p:cNvPicPr>
          <p:nvPr userDrawn="1"/>
        </p:nvPicPr>
        <p:blipFill rotWithShape="1">
          <a:blip r:embed="rId2">
            <a:alphaModFix amt="40000"/>
            <a:extLst>
              <a:ext uri="{28A0092B-C50C-407E-A947-70E740481C1C}">
                <a14:useLocalDpi xmlns:a14="http://schemas.microsoft.com/office/drawing/2010/main" val="0"/>
              </a:ext>
            </a:extLst>
          </a:blip>
          <a:srcRect t="7816" b="7816"/>
          <a:stretch/>
        </p:blipFill>
        <p:spPr>
          <a:xfrm>
            <a:off x="47328" y="-17250"/>
            <a:ext cx="12192000" cy="6857999"/>
          </a:xfrm>
          <a:prstGeom prst="rect">
            <a:avLst/>
          </a:prstGeom>
        </p:spPr>
      </p:pic>
      <p:sp>
        <p:nvSpPr>
          <p:cNvPr id="3" name="箭头: V 形 2">
            <a:extLst>
              <a:ext uri="{FF2B5EF4-FFF2-40B4-BE49-F238E27FC236}">
                <a16:creationId xmlns:a16="http://schemas.microsoft.com/office/drawing/2014/main" id="{91DDE7F5-8369-1D86-CBC3-87B5A9F08AF3}"/>
              </a:ext>
            </a:extLst>
          </p:cNvPr>
          <p:cNvSpPr/>
          <p:nvPr userDrawn="1"/>
        </p:nvSpPr>
        <p:spPr>
          <a:xfrm>
            <a:off x="250825" y="222250"/>
            <a:ext cx="704850" cy="70485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4" name="箭头: V 形 3">
            <a:extLst>
              <a:ext uri="{FF2B5EF4-FFF2-40B4-BE49-F238E27FC236}">
                <a16:creationId xmlns:a16="http://schemas.microsoft.com/office/drawing/2014/main" id="{01415B47-2916-AE10-2F47-3A71AFB3569F}"/>
              </a:ext>
            </a:extLst>
          </p:cNvPr>
          <p:cNvSpPr/>
          <p:nvPr userDrawn="1"/>
        </p:nvSpPr>
        <p:spPr>
          <a:xfrm>
            <a:off x="647702" y="330200"/>
            <a:ext cx="352424" cy="488950"/>
          </a:xfrm>
          <a:prstGeom prst="chevron">
            <a:avLst>
              <a:gd name="adj" fmla="val 67089"/>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5" name="矩形 4">
            <a:extLst>
              <a:ext uri="{FF2B5EF4-FFF2-40B4-BE49-F238E27FC236}">
                <a16:creationId xmlns:a16="http://schemas.microsoft.com/office/drawing/2014/main" id="{451FFB4C-86E7-E64C-38EE-F5E8F8F1D3A8}"/>
              </a:ext>
            </a:extLst>
          </p:cNvPr>
          <p:cNvSpPr/>
          <p:nvPr userDrawn="1"/>
        </p:nvSpPr>
        <p:spPr>
          <a:xfrm>
            <a:off x="6221936" y="6779246"/>
            <a:ext cx="5970064" cy="78754"/>
          </a:xfrm>
          <a:prstGeom prst="rect">
            <a:avLst/>
          </a:prstGeom>
          <a:solidFill>
            <a:schemeClr val="bg1">
              <a:lumMod val="6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 name="任意多边形: 形状 5">
            <a:extLst>
              <a:ext uri="{FF2B5EF4-FFF2-40B4-BE49-F238E27FC236}">
                <a16:creationId xmlns:a16="http://schemas.microsoft.com/office/drawing/2014/main" id="{7DA79E18-066B-8832-F497-CFA1CFAC6F96}"/>
              </a:ext>
            </a:extLst>
          </p:cNvPr>
          <p:cNvSpPr/>
          <p:nvPr userDrawn="1"/>
        </p:nvSpPr>
        <p:spPr>
          <a:xfrm>
            <a:off x="0" y="6696358"/>
            <a:ext cx="8976812" cy="161642"/>
          </a:xfrm>
          <a:custGeom>
            <a:avLst/>
            <a:gdLst>
              <a:gd name="connsiteX0" fmla="*/ 0 w 8976812"/>
              <a:gd name="connsiteY0" fmla="*/ 0 h 161642"/>
              <a:gd name="connsiteX1" fmla="*/ 8936402 w 8976812"/>
              <a:gd name="connsiteY1" fmla="*/ 0 h 161642"/>
              <a:gd name="connsiteX2" fmla="*/ 8976812 w 8976812"/>
              <a:gd name="connsiteY2" fmla="*/ 161642 h 161642"/>
              <a:gd name="connsiteX3" fmla="*/ 0 w 8976812"/>
              <a:gd name="connsiteY3" fmla="*/ 161642 h 161642"/>
            </a:gdLst>
            <a:ahLst/>
            <a:cxnLst>
              <a:cxn ang="0">
                <a:pos x="connsiteX0" y="connsiteY0"/>
              </a:cxn>
              <a:cxn ang="0">
                <a:pos x="connsiteX1" y="connsiteY1"/>
              </a:cxn>
              <a:cxn ang="0">
                <a:pos x="connsiteX2" y="connsiteY2"/>
              </a:cxn>
              <a:cxn ang="0">
                <a:pos x="connsiteX3" y="connsiteY3"/>
              </a:cxn>
            </a:cxnLst>
            <a:rect l="l" t="t" r="r" b="b"/>
            <a:pathLst>
              <a:path w="8976812" h="161642">
                <a:moveTo>
                  <a:pt x="0" y="0"/>
                </a:moveTo>
                <a:lnTo>
                  <a:pt x="8936402" y="0"/>
                </a:lnTo>
                <a:lnTo>
                  <a:pt x="8976812" y="161642"/>
                </a:lnTo>
                <a:lnTo>
                  <a:pt x="0" y="1616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8" name="组合 7">
            <a:extLst>
              <a:ext uri="{FF2B5EF4-FFF2-40B4-BE49-F238E27FC236}">
                <a16:creationId xmlns:a16="http://schemas.microsoft.com/office/drawing/2014/main" id="{9137C415-A43B-E744-73DF-03B4111D716D}"/>
              </a:ext>
            </a:extLst>
          </p:cNvPr>
          <p:cNvGrpSpPr/>
          <p:nvPr userDrawn="1"/>
        </p:nvGrpSpPr>
        <p:grpSpPr>
          <a:xfrm flipH="1">
            <a:off x="11276425" y="330200"/>
            <a:ext cx="440499" cy="417645"/>
            <a:chOff x="4443941" y="1581120"/>
            <a:chExt cx="1383394" cy="1311622"/>
          </a:xfrm>
          <a:gradFill>
            <a:gsLst>
              <a:gs pos="0">
                <a:schemeClr val="accent1">
                  <a:alpha val="0"/>
                </a:schemeClr>
              </a:gs>
              <a:gs pos="100000">
                <a:schemeClr val="accent1"/>
              </a:gs>
            </a:gsLst>
            <a:lin ang="13500000" scaled="0"/>
          </a:gradFill>
        </p:grpSpPr>
        <p:sp>
          <p:nvSpPr>
            <p:cNvPr id="9" name="椭圆 8">
              <a:extLst>
                <a:ext uri="{FF2B5EF4-FFF2-40B4-BE49-F238E27FC236}">
                  <a16:creationId xmlns:a16="http://schemas.microsoft.com/office/drawing/2014/main" id="{E08BAD6D-426D-8625-F7F6-69CA34CCF6B1}"/>
                </a:ext>
              </a:extLst>
            </p:cNvPr>
            <p:cNvSpPr/>
            <p:nvPr/>
          </p:nvSpPr>
          <p:spPr>
            <a:xfrm>
              <a:off x="4452581" y="1594913"/>
              <a:ext cx="100565" cy="10056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sp>
          <p:nvSpPr>
            <p:cNvPr id="10" name="椭圆 9">
              <a:extLst>
                <a:ext uri="{FF2B5EF4-FFF2-40B4-BE49-F238E27FC236}">
                  <a16:creationId xmlns:a16="http://schemas.microsoft.com/office/drawing/2014/main" id="{CA99F52A-8893-A2ED-74F6-691635954B9E}"/>
                </a:ext>
              </a:extLst>
            </p:cNvPr>
            <p:cNvSpPr/>
            <p:nvPr/>
          </p:nvSpPr>
          <p:spPr>
            <a:xfrm>
              <a:off x="4451141" y="1794457"/>
              <a:ext cx="100565" cy="100565"/>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11" name="椭圆 10">
              <a:extLst>
                <a:ext uri="{FF2B5EF4-FFF2-40B4-BE49-F238E27FC236}">
                  <a16:creationId xmlns:a16="http://schemas.microsoft.com/office/drawing/2014/main" id="{7BCB800C-9AA2-8263-7729-C1DA6A91435F}"/>
                </a:ext>
              </a:extLst>
            </p:cNvPr>
            <p:cNvSpPr/>
            <p:nvPr/>
          </p:nvSpPr>
          <p:spPr>
            <a:xfrm>
              <a:off x="4449701" y="1994001"/>
              <a:ext cx="100565" cy="100565"/>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12" name="椭圆 11">
              <a:extLst>
                <a:ext uri="{FF2B5EF4-FFF2-40B4-BE49-F238E27FC236}">
                  <a16:creationId xmlns:a16="http://schemas.microsoft.com/office/drawing/2014/main" id="{45BB1F00-9893-B4C8-3B0E-D8DB196677FA}"/>
                </a:ext>
              </a:extLst>
            </p:cNvPr>
            <p:cNvSpPr/>
            <p:nvPr/>
          </p:nvSpPr>
          <p:spPr>
            <a:xfrm>
              <a:off x="4448261" y="2193545"/>
              <a:ext cx="100565" cy="100565"/>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13" name="椭圆 12">
              <a:extLst>
                <a:ext uri="{FF2B5EF4-FFF2-40B4-BE49-F238E27FC236}">
                  <a16:creationId xmlns:a16="http://schemas.microsoft.com/office/drawing/2014/main" id="{D72357DD-233F-4EDF-B1BB-DFC5D007F332}"/>
                </a:ext>
              </a:extLst>
            </p:cNvPr>
            <p:cNvSpPr/>
            <p:nvPr/>
          </p:nvSpPr>
          <p:spPr>
            <a:xfrm>
              <a:off x="4446821" y="2393089"/>
              <a:ext cx="100565" cy="100565"/>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14" name="椭圆 13">
              <a:extLst>
                <a:ext uri="{FF2B5EF4-FFF2-40B4-BE49-F238E27FC236}">
                  <a16:creationId xmlns:a16="http://schemas.microsoft.com/office/drawing/2014/main" id="{E3610244-83CD-9E15-67CB-1C64941716DE}"/>
                </a:ext>
              </a:extLst>
            </p:cNvPr>
            <p:cNvSpPr/>
            <p:nvPr/>
          </p:nvSpPr>
          <p:spPr>
            <a:xfrm>
              <a:off x="4445381" y="2592633"/>
              <a:ext cx="100565" cy="100565"/>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15" name="椭圆 14">
              <a:extLst>
                <a:ext uri="{FF2B5EF4-FFF2-40B4-BE49-F238E27FC236}">
                  <a16:creationId xmlns:a16="http://schemas.microsoft.com/office/drawing/2014/main" id="{AAC88A75-D3B7-AC1F-B1AC-3418111EC80D}"/>
                </a:ext>
              </a:extLst>
            </p:cNvPr>
            <p:cNvSpPr/>
            <p:nvPr/>
          </p:nvSpPr>
          <p:spPr>
            <a:xfrm>
              <a:off x="4451141" y="1794457"/>
              <a:ext cx="100565" cy="100565"/>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16" name="椭圆 15">
              <a:extLst>
                <a:ext uri="{FF2B5EF4-FFF2-40B4-BE49-F238E27FC236}">
                  <a16:creationId xmlns:a16="http://schemas.microsoft.com/office/drawing/2014/main" id="{89903093-9CAB-1ED2-27AF-725FAC2D1062}"/>
                </a:ext>
              </a:extLst>
            </p:cNvPr>
            <p:cNvSpPr/>
            <p:nvPr/>
          </p:nvSpPr>
          <p:spPr>
            <a:xfrm>
              <a:off x="4449701" y="1994001"/>
              <a:ext cx="100565" cy="100565"/>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17" name="椭圆 16">
              <a:extLst>
                <a:ext uri="{FF2B5EF4-FFF2-40B4-BE49-F238E27FC236}">
                  <a16:creationId xmlns:a16="http://schemas.microsoft.com/office/drawing/2014/main" id="{8EACA2FD-372C-82CD-718B-1BBED5656902}"/>
                </a:ext>
              </a:extLst>
            </p:cNvPr>
            <p:cNvSpPr/>
            <p:nvPr/>
          </p:nvSpPr>
          <p:spPr>
            <a:xfrm>
              <a:off x="4448261" y="2193545"/>
              <a:ext cx="100565" cy="100565"/>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18" name="椭圆 17">
              <a:extLst>
                <a:ext uri="{FF2B5EF4-FFF2-40B4-BE49-F238E27FC236}">
                  <a16:creationId xmlns:a16="http://schemas.microsoft.com/office/drawing/2014/main" id="{F19CB2C7-4B0A-5D15-DD7F-DB754FAA382E}"/>
                </a:ext>
              </a:extLst>
            </p:cNvPr>
            <p:cNvSpPr/>
            <p:nvPr/>
          </p:nvSpPr>
          <p:spPr>
            <a:xfrm>
              <a:off x="4446821" y="2393089"/>
              <a:ext cx="100565" cy="100565"/>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19" name="椭圆 18">
              <a:extLst>
                <a:ext uri="{FF2B5EF4-FFF2-40B4-BE49-F238E27FC236}">
                  <a16:creationId xmlns:a16="http://schemas.microsoft.com/office/drawing/2014/main" id="{D72A3387-AC4E-E544-3FDA-161FCBF40CDD}"/>
                </a:ext>
              </a:extLst>
            </p:cNvPr>
            <p:cNvSpPr/>
            <p:nvPr/>
          </p:nvSpPr>
          <p:spPr>
            <a:xfrm>
              <a:off x="4445381" y="2592633"/>
              <a:ext cx="100565" cy="100565"/>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20" name="椭圆 19">
              <a:extLst>
                <a:ext uri="{FF2B5EF4-FFF2-40B4-BE49-F238E27FC236}">
                  <a16:creationId xmlns:a16="http://schemas.microsoft.com/office/drawing/2014/main" id="{F7AF6E4E-31B9-D67D-1B67-2EB62FEE9F94}"/>
                </a:ext>
              </a:extLst>
            </p:cNvPr>
            <p:cNvSpPr/>
            <p:nvPr/>
          </p:nvSpPr>
          <p:spPr>
            <a:xfrm>
              <a:off x="4664946" y="1592614"/>
              <a:ext cx="100565" cy="100565"/>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21" name="椭圆 20">
              <a:extLst>
                <a:ext uri="{FF2B5EF4-FFF2-40B4-BE49-F238E27FC236}">
                  <a16:creationId xmlns:a16="http://schemas.microsoft.com/office/drawing/2014/main" id="{2563B9CD-56EA-D7BD-5A69-D4BE9D6170AC}"/>
                </a:ext>
              </a:extLst>
            </p:cNvPr>
            <p:cNvSpPr/>
            <p:nvPr/>
          </p:nvSpPr>
          <p:spPr>
            <a:xfrm>
              <a:off x="4663506" y="1792158"/>
              <a:ext cx="100565" cy="100565"/>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22" name="椭圆 21">
              <a:extLst>
                <a:ext uri="{FF2B5EF4-FFF2-40B4-BE49-F238E27FC236}">
                  <a16:creationId xmlns:a16="http://schemas.microsoft.com/office/drawing/2014/main" id="{3D7D33B7-43E6-4105-CD46-1D82A79A7100}"/>
                </a:ext>
              </a:extLst>
            </p:cNvPr>
            <p:cNvSpPr/>
            <p:nvPr/>
          </p:nvSpPr>
          <p:spPr>
            <a:xfrm>
              <a:off x="4662066" y="1991702"/>
              <a:ext cx="100565" cy="100565"/>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23" name="椭圆 22">
              <a:extLst>
                <a:ext uri="{FF2B5EF4-FFF2-40B4-BE49-F238E27FC236}">
                  <a16:creationId xmlns:a16="http://schemas.microsoft.com/office/drawing/2014/main" id="{1E2F9268-B97A-6676-048F-12319943E4E3}"/>
                </a:ext>
              </a:extLst>
            </p:cNvPr>
            <p:cNvSpPr/>
            <p:nvPr/>
          </p:nvSpPr>
          <p:spPr>
            <a:xfrm>
              <a:off x="4660626" y="2191246"/>
              <a:ext cx="100565" cy="100565"/>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24" name="椭圆 23">
              <a:extLst>
                <a:ext uri="{FF2B5EF4-FFF2-40B4-BE49-F238E27FC236}">
                  <a16:creationId xmlns:a16="http://schemas.microsoft.com/office/drawing/2014/main" id="{03884A73-DE02-1673-A5D6-C3442938FCA5}"/>
                </a:ext>
              </a:extLst>
            </p:cNvPr>
            <p:cNvSpPr/>
            <p:nvPr/>
          </p:nvSpPr>
          <p:spPr>
            <a:xfrm>
              <a:off x="4659186" y="2390790"/>
              <a:ext cx="100565" cy="100565"/>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25" name="椭圆 24">
              <a:extLst>
                <a:ext uri="{FF2B5EF4-FFF2-40B4-BE49-F238E27FC236}">
                  <a16:creationId xmlns:a16="http://schemas.microsoft.com/office/drawing/2014/main" id="{9BA23B3E-4FF1-F302-4AE7-41072E97AD16}"/>
                </a:ext>
              </a:extLst>
            </p:cNvPr>
            <p:cNvSpPr/>
            <p:nvPr/>
          </p:nvSpPr>
          <p:spPr>
            <a:xfrm>
              <a:off x="4657746" y="2590334"/>
              <a:ext cx="100565" cy="100565"/>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26" name="椭圆 25">
              <a:extLst>
                <a:ext uri="{FF2B5EF4-FFF2-40B4-BE49-F238E27FC236}">
                  <a16:creationId xmlns:a16="http://schemas.microsoft.com/office/drawing/2014/main" id="{1F5CB985-C26E-0C71-88BB-BECBC7FABB28}"/>
                </a:ext>
              </a:extLst>
            </p:cNvPr>
            <p:cNvSpPr/>
            <p:nvPr/>
          </p:nvSpPr>
          <p:spPr>
            <a:xfrm>
              <a:off x="4877310" y="1590315"/>
              <a:ext cx="100565" cy="100565"/>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27" name="椭圆 26">
              <a:extLst>
                <a:ext uri="{FF2B5EF4-FFF2-40B4-BE49-F238E27FC236}">
                  <a16:creationId xmlns:a16="http://schemas.microsoft.com/office/drawing/2014/main" id="{0F67CCEF-C2B0-2D04-A8A3-1B2D39F1F733}"/>
                </a:ext>
              </a:extLst>
            </p:cNvPr>
            <p:cNvSpPr/>
            <p:nvPr/>
          </p:nvSpPr>
          <p:spPr>
            <a:xfrm>
              <a:off x="4875870" y="1789859"/>
              <a:ext cx="100565" cy="100565"/>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28" name="椭圆 27">
              <a:extLst>
                <a:ext uri="{FF2B5EF4-FFF2-40B4-BE49-F238E27FC236}">
                  <a16:creationId xmlns:a16="http://schemas.microsoft.com/office/drawing/2014/main" id="{1D2FF56D-E65D-DABF-8E7B-6E47DB9506D8}"/>
                </a:ext>
              </a:extLst>
            </p:cNvPr>
            <p:cNvSpPr/>
            <p:nvPr/>
          </p:nvSpPr>
          <p:spPr>
            <a:xfrm>
              <a:off x="4874430" y="1989403"/>
              <a:ext cx="100565" cy="100565"/>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29" name="椭圆 28">
              <a:extLst>
                <a:ext uri="{FF2B5EF4-FFF2-40B4-BE49-F238E27FC236}">
                  <a16:creationId xmlns:a16="http://schemas.microsoft.com/office/drawing/2014/main" id="{F2860BFE-FC41-7321-406F-0A22174EE72D}"/>
                </a:ext>
              </a:extLst>
            </p:cNvPr>
            <p:cNvSpPr/>
            <p:nvPr/>
          </p:nvSpPr>
          <p:spPr>
            <a:xfrm>
              <a:off x="4872990" y="2188947"/>
              <a:ext cx="100565" cy="100565"/>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30" name="椭圆 29">
              <a:extLst>
                <a:ext uri="{FF2B5EF4-FFF2-40B4-BE49-F238E27FC236}">
                  <a16:creationId xmlns:a16="http://schemas.microsoft.com/office/drawing/2014/main" id="{165EBAFC-BBA2-B84E-2CEF-D4E39FA25272}"/>
                </a:ext>
              </a:extLst>
            </p:cNvPr>
            <p:cNvSpPr/>
            <p:nvPr/>
          </p:nvSpPr>
          <p:spPr>
            <a:xfrm>
              <a:off x="4871550" y="2388491"/>
              <a:ext cx="100565" cy="100565"/>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31" name="椭圆 30">
              <a:extLst>
                <a:ext uri="{FF2B5EF4-FFF2-40B4-BE49-F238E27FC236}">
                  <a16:creationId xmlns:a16="http://schemas.microsoft.com/office/drawing/2014/main" id="{3B7E01C2-5C09-7D6F-FFF4-C754A61B728F}"/>
                </a:ext>
              </a:extLst>
            </p:cNvPr>
            <p:cNvSpPr/>
            <p:nvPr/>
          </p:nvSpPr>
          <p:spPr>
            <a:xfrm>
              <a:off x="4870110" y="2588035"/>
              <a:ext cx="100565" cy="100565"/>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32" name="椭圆 31">
              <a:extLst>
                <a:ext uri="{FF2B5EF4-FFF2-40B4-BE49-F238E27FC236}">
                  <a16:creationId xmlns:a16="http://schemas.microsoft.com/office/drawing/2014/main" id="{D4C7052F-8F31-A15C-4276-D9DCFF42F4AE}"/>
                </a:ext>
              </a:extLst>
            </p:cNvPr>
            <p:cNvSpPr/>
            <p:nvPr/>
          </p:nvSpPr>
          <p:spPr>
            <a:xfrm>
              <a:off x="5089675" y="1588016"/>
              <a:ext cx="100565" cy="100565"/>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33" name="椭圆 32">
              <a:extLst>
                <a:ext uri="{FF2B5EF4-FFF2-40B4-BE49-F238E27FC236}">
                  <a16:creationId xmlns:a16="http://schemas.microsoft.com/office/drawing/2014/main" id="{DBC1B390-E28B-4556-A066-1CC16CBDDC34}"/>
                </a:ext>
              </a:extLst>
            </p:cNvPr>
            <p:cNvSpPr/>
            <p:nvPr/>
          </p:nvSpPr>
          <p:spPr>
            <a:xfrm>
              <a:off x="5088235" y="1787560"/>
              <a:ext cx="100565" cy="100565"/>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34" name="椭圆 33">
              <a:extLst>
                <a:ext uri="{FF2B5EF4-FFF2-40B4-BE49-F238E27FC236}">
                  <a16:creationId xmlns:a16="http://schemas.microsoft.com/office/drawing/2014/main" id="{B704F1C8-0119-3ED0-7075-A98C95C8D4CB}"/>
                </a:ext>
              </a:extLst>
            </p:cNvPr>
            <p:cNvSpPr/>
            <p:nvPr/>
          </p:nvSpPr>
          <p:spPr>
            <a:xfrm>
              <a:off x="5086795" y="1987104"/>
              <a:ext cx="100565" cy="100565"/>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35" name="椭圆 34">
              <a:extLst>
                <a:ext uri="{FF2B5EF4-FFF2-40B4-BE49-F238E27FC236}">
                  <a16:creationId xmlns:a16="http://schemas.microsoft.com/office/drawing/2014/main" id="{CE0CA43C-4610-07ED-0813-41168607DCC0}"/>
                </a:ext>
              </a:extLst>
            </p:cNvPr>
            <p:cNvSpPr/>
            <p:nvPr/>
          </p:nvSpPr>
          <p:spPr>
            <a:xfrm>
              <a:off x="5302040" y="1585718"/>
              <a:ext cx="100565" cy="100565"/>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36" name="椭圆 35">
              <a:extLst>
                <a:ext uri="{FF2B5EF4-FFF2-40B4-BE49-F238E27FC236}">
                  <a16:creationId xmlns:a16="http://schemas.microsoft.com/office/drawing/2014/main" id="{797DE95D-6AE7-48A4-0029-90EEEC2B6F42}"/>
                </a:ext>
              </a:extLst>
            </p:cNvPr>
            <p:cNvSpPr/>
            <p:nvPr/>
          </p:nvSpPr>
          <p:spPr>
            <a:xfrm>
              <a:off x="5300600" y="1785262"/>
              <a:ext cx="100565" cy="100565"/>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37" name="椭圆 36">
              <a:extLst>
                <a:ext uri="{FF2B5EF4-FFF2-40B4-BE49-F238E27FC236}">
                  <a16:creationId xmlns:a16="http://schemas.microsoft.com/office/drawing/2014/main" id="{95FAA58D-0F83-B582-2C8C-63CE7EAB7F41}"/>
                </a:ext>
              </a:extLst>
            </p:cNvPr>
            <p:cNvSpPr/>
            <p:nvPr/>
          </p:nvSpPr>
          <p:spPr>
            <a:xfrm>
              <a:off x="5299160" y="1984806"/>
              <a:ext cx="100565" cy="100565"/>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38" name="椭圆 37">
              <a:extLst>
                <a:ext uri="{FF2B5EF4-FFF2-40B4-BE49-F238E27FC236}">
                  <a16:creationId xmlns:a16="http://schemas.microsoft.com/office/drawing/2014/main" id="{E4CAF0CE-1261-6B6D-53A8-33D3A99B2337}"/>
                </a:ext>
              </a:extLst>
            </p:cNvPr>
            <p:cNvSpPr/>
            <p:nvPr/>
          </p:nvSpPr>
          <p:spPr>
            <a:xfrm>
              <a:off x="5514405" y="1583419"/>
              <a:ext cx="100565" cy="100565"/>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39" name="椭圆 38">
              <a:extLst>
                <a:ext uri="{FF2B5EF4-FFF2-40B4-BE49-F238E27FC236}">
                  <a16:creationId xmlns:a16="http://schemas.microsoft.com/office/drawing/2014/main" id="{DEBC381B-F47D-B95F-E0B9-45BD8C75C15C}"/>
                </a:ext>
              </a:extLst>
            </p:cNvPr>
            <p:cNvSpPr/>
            <p:nvPr/>
          </p:nvSpPr>
          <p:spPr>
            <a:xfrm>
              <a:off x="5512965" y="1782963"/>
              <a:ext cx="100565" cy="100565"/>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40" name="椭圆 39">
              <a:extLst>
                <a:ext uri="{FF2B5EF4-FFF2-40B4-BE49-F238E27FC236}">
                  <a16:creationId xmlns:a16="http://schemas.microsoft.com/office/drawing/2014/main" id="{8F8101D3-10A6-1E21-6C50-FE6AEEC3C98C}"/>
                </a:ext>
              </a:extLst>
            </p:cNvPr>
            <p:cNvSpPr/>
            <p:nvPr/>
          </p:nvSpPr>
          <p:spPr>
            <a:xfrm>
              <a:off x="5511525" y="1982507"/>
              <a:ext cx="100565" cy="100565"/>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41" name="椭圆 40">
              <a:extLst>
                <a:ext uri="{FF2B5EF4-FFF2-40B4-BE49-F238E27FC236}">
                  <a16:creationId xmlns:a16="http://schemas.microsoft.com/office/drawing/2014/main" id="{FCBC705E-FA47-69F4-A21C-E6F0E46FDA40}"/>
                </a:ext>
              </a:extLst>
            </p:cNvPr>
            <p:cNvSpPr/>
            <p:nvPr/>
          </p:nvSpPr>
          <p:spPr>
            <a:xfrm>
              <a:off x="5726770" y="1581120"/>
              <a:ext cx="100565" cy="10056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sp>
          <p:nvSpPr>
            <p:cNvPr id="42" name="椭圆 41">
              <a:extLst>
                <a:ext uri="{FF2B5EF4-FFF2-40B4-BE49-F238E27FC236}">
                  <a16:creationId xmlns:a16="http://schemas.microsoft.com/office/drawing/2014/main" id="{BF0943E8-012F-7AF4-970D-BDDB7C5FCB95}"/>
                </a:ext>
              </a:extLst>
            </p:cNvPr>
            <p:cNvSpPr/>
            <p:nvPr/>
          </p:nvSpPr>
          <p:spPr>
            <a:xfrm>
              <a:off x="5725330" y="1780664"/>
              <a:ext cx="100565" cy="100565"/>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43" name="椭圆 42">
              <a:extLst>
                <a:ext uri="{FF2B5EF4-FFF2-40B4-BE49-F238E27FC236}">
                  <a16:creationId xmlns:a16="http://schemas.microsoft.com/office/drawing/2014/main" id="{3B91FFB5-1BC8-DCF0-BE15-C764069C3B22}"/>
                </a:ext>
              </a:extLst>
            </p:cNvPr>
            <p:cNvSpPr/>
            <p:nvPr/>
          </p:nvSpPr>
          <p:spPr>
            <a:xfrm>
              <a:off x="5723890" y="1980208"/>
              <a:ext cx="100565" cy="100565"/>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44" name="椭圆 43">
              <a:extLst>
                <a:ext uri="{FF2B5EF4-FFF2-40B4-BE49-F238E27FC236}">
                  <a16:creationId xmlns:a16="http://schemas.microsoft.com/office/drawing/2014/main" id="{E3A6983F-8121-16B0-8F7A-15A8EDE22C28}"/>
                </a:ext>
              </a:extLst>
            </p:cNvPr>
            <p:cNvSpPr/>
            <p:nvPr/>
          </p:nvSpPr>
          <p:spPr>
            <a:xfrm>
              <a:off x="4443941" y="2792177"/>
              <a:ext cx="100565" cy="10056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sp>
          <p:nvSpPr>
            <p:cNvPr id="45" name="椭圆 44">
              <a:extLst>
                <a:ext uri="{FF2B5EF4-FFF2-40B4-BE49-F238E27FC236}">
                  <a16:creationId xmlns:a16="http://schemas.microsoft.com/office/drawing/2014/main" id="{796D7B6D-DC52-21BF-C5E8-185EF4FCCDED}"/>
                </a:ext>
              </a:extLst>
            </p:cNvPr>
            <p:cNvSpPr/>
            <p:nvPr/>
          </p:nvSpPr>
          <p:spPr>
            <a:xfrm>
              <a:off x="4656306" y="2789878"/>
              <a:ext cx="100565" cy="100565"/>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46" name="椭圆 45">
              <a:extLst>
                <a:ext uri="{FF2B5EF4-FFF2-40B4-BE49-F238E27FC236}">
                  <a16:creationId xmlns:a16="http://schemas.microsoft.com/office/drawing/2014/main" id="{213CE131-066A-9380-96EC-2BE0305A6453}"/>
                </a:ext>
              </a:extLst>
            </p:cNvPr>
            <p:cNvSpPr/>
            <p:nvPr/>
          </p:nvSpPr>
          <p:spPr>
            <a:xfrm>
              <a:off x="4868670" y="2787579"/>
              <a:ext cx="100565" cy="100565"/>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grpSp>
      <p:sp>
        <p:nvSpPr>
          <p:cNvPr id="48" name="文本占位符 47">
            <a:extLst>
              <a:ext uri="{FF2B5EF4-FFF2-40B4-BE49-F238E27FC236}">
                <a16:creationId xmlns:a16="http://schemas.microsoft.com/office/drawing/2014/main" id="{285D737A-1945-C7B3-1823-143A6E1E0C52}"/>
              </a:ext>
            </a:extLst>
          </p:cNvPr>
          <p:cNvSpPr>
            <a:spLocks noGrp="1"/>
          </p:cNvSpPr>
          <p:nvPr>
            <p:ph type="body" sz="quarter" idx="10" hasCustomPrompt="1"/>
          </p:nvPr>
        </p:nvSpPr>
        <p:spPr>
          <a:xfrm>
            <a:off x="1061915" y="368338"/>
            <a:ext cx="1620957" cy="487378"/>
          </a:xfrm>
          <a:prstGeom prst="rect">
            <a:avLst/>
          </a:prstGeom>
        </p:spPr>
        <p:txBody>
          <a:bodyPr wrap="none">
            <a:spAutoFit/>
          </a:bodyPr>
          <a:lstStyle>
            <a:lvl1pPr marL="0" indent="0">
              <a:buNone/>
              <a:defRPr sz="2800">
                <a:solidFill>
                  <a:schemeClr val="accent1"/>
                </a:solidFill>
                <a:latin typeface="+mj-ea"/>
                <a:ea typeface="+mj-ea"/>
              </a:defRPr>
            </a:lvl1pPr>
          </a:lstStyle>
          <a:p>
            <a:pPr lvl="0"/>
            <a:r>
              <a:rPr lang="zh-CN" altLang="en-US" dirty="0"/>
              <a:t>输入标题</a:t>
            </a:r>
          </a:p>
        </p:txBody>
      </p:sp>
    </p:spTree>
    <p:extLst>
      <p:ext uri="{BB962C8B-B14F-4D97-AF65-F5344CB8AC3E}">
        <p14:creationId xmlns:p14="http://schemas.microsoft.com/office/powerpoint/2010/main" val="3431606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末尾幻灯片">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845526BC-EC04-49CF-ACD8-2A1EF969DC03}"/>
              </a:ext>
            </a:extLst>
          </p:cNvPr>
          <p:cNvGrpSpPr/>
          <p:nvPr userDrawn="1"/>
        </p:nvGrpSpPr>
        <p:grpSpPr>
          <a:xfrm flipH="1">
            <a:off x="8870950" y="466725"/>
            <a:ext cx="2994025" cy="3965575"/>
            <a:chOff x="341313" y="466725"/>
            <a:chExt cx="2994025" cy="3965575"/>
          </a:xfrm>
        </p:grpSpPr>
        <p:pic>
          <p:nvPicPr>
            <p:cNvPr id="26" name="图片 25">
              <a:extLst>
                <a:ext uri="{FF2B5EF4-FFF2-40B4-BE49-F238E27FC236}">
                  <a16:creationId xmlns:a16="http://schemas.microsoft.com/office/drawing/2014/main" id="{C6A41063-8C7B-471B-8DB9-8E3BA27D47D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1313" y="466725"/>
              <a:ext cx="2994025" cy="3965575"/>
            </a:xfrm>
            <a:prstGeom prst="rect">
              <a:avLst/>
            </a:prstGeom>
            <a:solidFill>
              <a:schemeClr val="accent1">
                <a:lumMod val="20000"/>
                <a:lumOff val="80000"/>
              </a:schemeClr>
            </a:solidFill>
            <a:ln>
              <a:noFill/>
            </a:ln>
            <a:effectLst>
              <a:softEdge rad="12700"/>
            </a:effectLst>
          </p:spPr>
        </p:pic>
        <p:sp>
          <p:nvSpPr>
            <p:cNvPr id="27" name="任意多边形: 形状 26">
              <a:extLst>
                <a:ext uri="{FF2B5EF4-FFF2-40B4-BE49-F238E27FC236}">
                  <a16:creationId xmlns:a16="http://schemas.microsoft.com/office/drawing/2014/main" id="{A4637FFD-7294-462E-B123-60953FD8C7DF}"/>
                </a:ext>
              </a:extLst>
            </p:cNvPr>
            <p:cNvSpPr>
              <a:spLocks/>
            </p:cNvSpPr>
            <p:nvPr userDrawn="1"/>
          </p:nvSpPr>
          <p:spPr bwMode="auto">
            <a:xfrm>
              <a:off x="346075" y="819150"/>
              <a:ext cx="2652713" cy="3225800"/>
            </a:xfrm>
            <a:custGeom>
              <a:avLst/>
              <a:gdLst>
                <a:gd name="T0" fmla="*/ 1524 w 1719"/>
                <a:gd name="T1" fmla="*/ 356 h 2092"/>
                <a:gd name="T2" fmla="*/ 0 w 1719"/>
                <a:gd name="T3" fmla="*/ 0 h 2092"/>
                <a:gd name="T4" fmla="*/ 0 w 1719"/>
                <a:gd name="T5" fmla="*/ 2062 h 2092"/>
                <a:gd name="T6" fmla="*/ 209 w 1719"/>
                <a:gd name="T7" fmla="*/ 2027 h 2092"/>
                <a:gd name="T8" fmla="*/ 1612 w 1719"/>
                <a:gd name="T9" fmla="*/ 675 h 2092"/>
                <a:gd name="T10" fmla="*/ 1524 w 1719"/>
                <a:gd name="T11" fmla="*/ 356 h 2092"/>
              </a:gdLst>
              <a:ahLst/>
              <a:cxnLst>
                <a:cxn ang="0">
                  <a:pos x="T0" y="T1"/>
                </a:cxn>
                <a:cxn ang="0">
                  <a:pos x="T2" y="T3"/>
                </a:cxn>
                <a:cxn ang="0">
                  <a:pos x="T4" y="T5"/>
                </a:cxn>
                <a:cxn ang="0">
                  <a:pos x="T6" y="T7"/>
                </a:cxn>
                <a:cxn ang="0">
                  <a:pos x="T8" y="T9"/>
                </a:cxn>
                <a:cxn ang="0">
                  <a:pos x="T10" y="T11"/>
                </a:cxn>
              </a:cxnLst>
              <a:rect l="0" t="0" r="r" b="b"/>
              <a:pathLst>
                <a:path w="1719" h="2092">
                  <a:moveTo>
                    <a:pt x="1524" y="356"/>
                  </a:moveTo>
                  <a:cubicBezTo>
                    <a:pt x="0" y="0"/>
                    <a:pt x="0" y="0"/>
                    <a:pt x="0" y="0"/>
                  </a:cubicBezTo>
                  <a:cubicBezTo>
                    <a:pt x="0" y="2062"/>
                    <a:pt x="0" y="2062"/>
                    <a:pt x="0" y="2062"/>
                  </a:cubicBezTo>
                  <a:cubicBezTo>
                    <a:pt x="67" y="2092"/>
                    <a:pt x="149" y="2084"/>
                    <a:pt x="209" y="2027"/>
                  </a:cubicBezTo>
                  <a:cubicBezTo>
                    <a:pt x="1612" y="675"/>
                    <a:pt x="1612" y="675"/>
                    <a:pt x="1612" y="675"/>
                  </a:cubicBezTo>
                  <a:cubicBezTo>
                    <a:pt x="1719" y="571"/>
                    <a:pt x="1669" y="390"/>
                    <a:pt x="1524" y="35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grpSp>
      <p:pic>
        <p:nvPicPr>
          <p:cNvPr id="8" name="图片 7">
            <a:extLst>
              <a:ext uri="{FF2B5EF4-FFF2-40B4-BE49-F238E27FC236}">
                <a16:creationId xmlns:a16="http://schemas.microsoft.com/office/drawing/2014/main" id="{6B29D37C-F336-4016-B7E4-9A358ECD54D7}"/>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flipH="1">
            <a:off x="1588" y="1071563"/>
            <a:ext cx="3949700" cy="5649913"/>
          </a:xfrm>
          <a:prstGeom prst="rect">
            <a:avLst/>
          </a:prstGeom>
          <a:solidFill>
            <a:schemeClr val="accent1"/>
          </a:solidFill>
          <a:ln>
            <a:noFill/>
          </a:ln>
          <a:effectLst>
            <a:softEdge rad="63500"/>
          </a:effectLst>
        </p:spPr>
      </p:pic>
      <p:sp>
        <p:nvSpPr>
          <p:cNvPr id="9" name="任意多边形: 形状 8">
            <a:extLst>
              <a:ext uri="{FF2B5EF4-FFF2-40B4-BE49-F238E27FC236}">
                <a16:creationId xmlns:a16="http://schemas.microsoft.com/office/drawing/2014/main" id="{215E2C2E-3096-4D6B-B934-5EBB5756F086}"/>
              </a:ext>
            </a:extLst>
          </p:cNvPr>
          <p:cNvSpPr>
            <a:spLocks/>
          </p:cNvSpPr>
          <p:nvPr userDrawn="1"/>
        </p:nvSpPr>
        <p:spPr bwMode="auto">
          <a:xfrm flipH="1">
            <a:off x="9525" y="1376363"/>
            <a:ext cx="3708400" cy="4933950"/>
          </a:xfrm>
          <a:custGeom>
            <a:avLst/>
            <a:gdLst>
              <a:gd name="T0" fmla="*/ 2403 w 2403"/>
              <a:gd name="T1" fmla="*/ 85 h 3200"/>
              <a:gd name="T2" fmla="*/ 2015 w 2403"/>
              <a:gd name="T3" fmla="*/ 125 h 3200"/>
              <a:gd name="T4" fmla="*/ 144 w 2403"/>
              <a:gd name="T5" fmla="*/ 2254 h 3200"/>
              <a:gd name="T6" fmla="*/ 295 w 2403"/>
              <a:gd name="T7" fmla="*/ 2722 h 3200"/>
              <a:gd name="T8" fmla="*/ 2403 w 2403"/>
              <a:gd name="T9" fmla="*/ 3200 h 3200"/>
              <a:gd name="T10" fmla="*/ 2403 w 2403"/>
              <a:gd name="T11" fmla="*/ 85 h 3200"/>
            </a:gdLst>
            <a:ahLst/>
            <a:cxnLst>
              <a:cxn ang="0">
                <a:pos x="T0" y="T1"/>
              </a:cxn>
              <a:cxn ang="0">
                <a:pos x="T2" y="T3"/>
              </a:cxn>
              <a:cxn ang="0">
                <a:pos x="T4" y="T5"/>
              </a:cxn>
              <a:cxn ang="0">
                <a:pos x="T6" y="T7"/>
              </a:cxn>
              <a:cxn ang="0">
                <a:pos x="T8" y="T9"/>
              </a:cxn>
              <a:cxn ang="0">
                <a:pos x="T10" y="T11"/>
              </a:cxn>
            </a:cxnLst>
            <a:rect l="0" t="0" r="r" b="b"/>
            <a:pathLst>
              <a:path w="2403" h="3200">
                <a:moveTo>
                  <a:pt x="2403" y="85"/>
                </a:moveTo>
                <a:cubicBezTo>
                  <a:pt x="2290" y="0"/>
                  <a:pt x="2120" y="6"/>
                  <a:pt x="2015" y="125"/>
                </a:cubicBezTo>
                <a:cubicBezTo>
                  <a:pt x="144" y="2254"/>
                  <a:pt x="144" y="2254"/>
                  <a:pt x="144" y="2254"/>
                </a:cubicBezTo>
                <a:cubicBezTo>
                  <a:pt x="0" y="2417"/>
                  <a:pt x="84" y="2674"/>
                  <a:pt x="295" y="2722"/>
                </a:cubicBezTo>
                <a:cubicBezTo>
                  <a:pt x="2403" y="3200"/>
                  <a:pt x="2403" y="3200"/>
                  <a:pt x="2403" y="3200"/>
                </a:cubicBezTo>
                <a:lnTo>
                  <a:pt x="2403" y="85"/>
                </a:lnTo>
                <a:close/>
              </a:path>
            </a:pathLst>
          </a:custGeom>
          <a:solidFill>
            <a:srgbClr val="F2F8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任意多边形: 形状 9">
            <a:extLst>
              <a:ext uri="{FF2B5EF4-FFF2-40B4-BE49-F238E27FC236}">
                <a16:creationId xmlns:a16="http://schemas.microsoft.com/office/drawing/2014/main" id="{A7185551-C6A1-42C6-839F-3272C8DEAA69}"/>
              </a:ext>
            </a:extLst>
          </p:cNvPr>
          <p:cNvSpPr>
            <a:spLocks/>
          </p:cNvSpPr>
          <p:nvPr userDrawn="1"/>
        </p:nvSpPr>
        <p:spPr bwMode="auto">
          <a:xfrm flipH="1">
            <a:off x="5045075" y="5737225"/>
            <a:ext cx="212725" cy="195263"/>
          </a:xfrm>
          <a:custGeom>
            <a:avLst/>
            <a:gdLst>
              <a:gd name="T0" fmla="*/ 13 w 137"/>
              <a:gd name="T1" fmla="*/ 0 h 127"/>
              <a:gd name="T2" fmla="*/ 2 w 137"/>
              <a:gd name="T3" fmla="*/ 14 h 127"/>
              <a:gd name="T4" fmla="*/ 31 w 137"/>
              <a:gd name="T5" fmla="*/ 119 h 127"/>
              <a:gd name="T6" fmla="*/ 42 w 137"/>
              <a:gd name="T7" fmla="*/ 127 h 127"/>
              <a:gd name="T8" fmla="*/ 49 w 137"/>
              <a:gd name="T9" fmla="*/ 124 h 127"/>
              <a:gd name="T10" fmla="*/ 131 w 137"/>
              <a:gd name="T11" fmla="*/ 45 h 127"/>
              <a:gd name="T12" fmla="*/ 126 w 137"/>
              <a:gd name="T13" fmla="*/ 26 h 127"/>
              <a:gd name="T14" fmla="*/ 15 w 137"/>
              <a:gd name="T15" fmla="*/ 1 h 127"/>
              <a:gd name="T16" fmla="*/ 13 w 137"/>
              <a:gd name="T1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127">
                <a:moveTo>
                  <a:pt x="13" y="0"/>
                </a:moveTo>
                <a:cubicBezTo>
                  <a:pt x="6" y="0"/>
                  <a:pt x="0" y="7"/>
                  <a:pt x="2" y="14"/>
                </a:cubicBezTo>
                <a:cubicBezTo>
                  <a:pt x="31" y="119"/>
                  <a:pt x="31" y="119"/>
                  <a:pt x="31" y="119"/>
                </a:cubicBezTo>
                <a:cubicBezTo>
                  <a:pt x="32" y="124"/>
                  <a:pt x="37" y="127"/>
                  <a:pt x="42" y="127"/>
                </a:cubicBezTo>
                <a:cubicBezTo>
                  <a:pt x="44" y="127"/>
                  <a:pt x="47" y="126"/>
                  <a:pt x="49" y="124"/>
                </a:cubicBezTo>
                <a:cubicBezTo>
                  <a:pt x="131" y="45"/>
                  <a:pt x="131" y="45"/>
                  <a:pt x="131" y="45"/>
                </a:cubicBezTo>
                <a:cubicBezTo>
                  <a:pt x="137" y="39"/>
                  <a:pt x="134" y="28"/>
                  <a:pt x="126" y="26"/>
                </a:cubicBezTo>
                <a:cubicBezTo>
                  <a:pt x="15" y="1"/>
                  <a:pt x="15" y="1"/>
                  <a:pt x="15" y="1"/>
                </a:cubicBezTo>
                <a:cubicBezTo>
                  <a:pt x="14" y="0"/>
                  <a:pt x="13" y="0"/>
                  <a:pt x="13" y="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任意多边形: 形状 10">
            <a:extLst>
              <a:ext uri="{FF2B5EF4-FFF2-40B4-BE49-F238E27FC236}">
                <a16:creationId xmlns:a16="http://schemas.microsoft.com/office/drawing/2014/main" id="{0DD88922-93C3-44E7-B353-7A64187AFE64}"/>
              </a:ext>
            </a:extLst>
          </p:cNvPr>
          <p:cNvSpPr>
            <a:spLocks/>
          </p:cNvSpPr>
          <p:nvPr userDrawn="1"/>
        </p:nvSpPr>
        <p:spPr bwMode="auto">
          <a:xfrm flipH="1">
            <a:off x="1717675" y="2544763"/>
            <a:ext cx="1927225" cy="1803400"/>
          </a:xfrm>
          <a:custGeom>
            <a:avLst/>
            <a:gdLst>
              <a:gd name="T0" fmla="*/ 804 w 1294"/>
              <a:gd name="T1" fmla="*/ 0 h 1211"/>
              <a:gd name="T2" fmla="*/ 726 w 1294"/>
              <a:gd name="T3" fmla="*/ 35 h 1211"/>
              <a:gd name="T4" fmla="*/ 51 w 1294"/>
              <a:gd name="T5" fmla="*/ 803 h 1211"/>
              <a:gd name="T6" fmla="*/ 106 w 1294"/>
              <a:gd name="T7" fmla="*/ 972 h 1211"/>
              <a:gd name="T8" fmla="*/ 1149 w 1294"/>
              <a:gd name="T9" fmla="*/ 1208 h 1211"/>
              <a:gd name="T10" fmla="*/ 1173 w 1294"/>
              <a:gd name="T11" fmla="*/ 1211 h 1211"/>
              <a:gd name="T12" fmla="*/ 1269 w 1294"/>
              <a:gd name="T13" fmla="*/ 1072 h 1211"/>
              <a:gd name="T14" fmla="*/ 901 w 1294"/>
              <a:gd name="T15" fmla="*/ 67 h 1211"/>
              <a:gd name="T16" fmla="*/ 804 w 1294"/>
              <a:gd name="T17" fmla="*/ 0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4" h="1211">
                <a:moveTo>
                  <a:pt x="804" y="0"/>
                </a:moveTo>
                <a:cubicBezTo>
                  <a:pt x="776" y="0"/>
                  <a:pt x="747" y="11"/>
                  <a:pt x="726" y="35"/>
                </a:cubicBezTo>
                <a:cubicBezTo>
                  <a:pt x="51" y="803"/>
                  <a:pt x="51" y="803"/>
                  <a:pt x="51" y="803"/>
                </a:cubicBezTo>
                <a:cubicBezTo>
                  <a:pt x="0" y="862"/>
                  <a:pt x="30" y="954"/>
                  <a:pt x="106" y="972"/>
                </a:cubicBezTo>
                <a:cubicBezTo>
                  <a:pt x="1149" y="1208"/>
                  <a:pt x="1149" y="1208"/>
                  <a:pt x="1149" y="1208"/>
                </a:cubicBezTo>
                <a:cubicBezTo>
                  <a:pt x="1157" y="1210"/>
                  <a:pt x="1165" y="1211"/>
                  <a:pt x="1173" y="1211"/>
                </a:cubicBezTo>
                <a:cubicBezTo>
                  <a:pt x="1242" y="1211"/>
                  <a:pt x="1294" y="1141"/>
                  <a:pt x="1269" y="1072"/>
                </a:cubicBezTo>
                <a:cubicBezTo>
                  <a:pt x="901" y="67"/>
                  <a:pt x="901" y="67"/>
                  <a:pt x="901" y="67"/>
                </a:cubicBezTo>
                <a:cubicBezTo>
                  <a:pt x="885" y="24"/>
                  <a:pt x="845" y="0"/>
                  <a:pt x="804" y="0"/>
                </a:cubicBezTo>
              </a:path>
            </a:pathLst>
          </a:custGeom>
          <a:solidFill>
            <a:schemeClr val="accent3">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任意多边形: 形状 11">
            <a:extLst>
              <a:ext uri="{FF2B5EF4-FFF2-40B4-BE49-F238E27FC236}">
                <a16:creationId xmlns:a16="http://schemas.microsoft.com/office/drawing/2014/main" id="{48669FB5-5952-4C8C-BE3D-0503669139E2}"/>
              </a:ext>
            </a:extLst>
          </p:cNvPr>
          <p:cNvSpPr>
            <a:spLocks/>
          </p:cNvSpPr>
          <p:nvPr userDrawn="1"/>
        </p:nvSpPr>
        <p:spPr bwMode="auto">
          <a:xfrm flipH="1">
            <a:off x="9463087" y="1879600"/>
            <a:ext cx="835025" cy="771525"/>
          </a:xfrm>
          <a:custGeom>
            <a:avLst/>
            <a:gdLst>
              <a:gd name="T0" fmla="*/ 51 w 560"/>
              <a:gd name="T1" fmla="*/ 0 h 518"/>
              <a:gd name="T2" fmla="*/ 8 w 560"/>
              <a:gd name="T3" fmla="*/ 56 h 518"/>
              <a:gd name="T4" fmla="*/ 126 w 560"/>
              <a:gd name="T5" fmla="*/ 485 h 518"/>
              <a:gd name="T6" fmla="*/ 169 w 560"/>
              <a:gd name="T7" fmla="*/ 518 h 518"/>
              <a:gd name="T8" fmla="*/ 200 w 560"/>
              <a:gd name="T9" fmla="*/ 505 h 518"/>
              <a:gd name="T10" fmla="*/ 535 w 560"/>
              <a:gd name="T11" fmla="*/ 183 h 518"/>
              <a:gd name="T12" fmla="*/ 514 w 560"/>
              <a:gd name="T13" fmla="*/ 107 h 518"/>
              <a:gd name="T14" fmla="*/ 61 w 560"/>
              <a:gd name="T15" fmla="*/ 1 h 518"/>
              <a:gd name="T16" fmla="*/ 51 w 560"/>
              <a:gd name="T17" fmla="*/ 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0" h="518">
                <a:moveTo>
                  <a:pt x="51" y="0"/>
                </a:moveTo>
                <a:cubicBezTo>
                  <a:pt x="23" y="0"/>
                  <a:pt x="0" y="27"/>
                  <a:pt x="8" y="56"/>
                </a:cubicBezTo>
                <a:cubicBezTo>
                  <a:pt x="126" y="485"/>
                  <a:pt x="126" y="485"/>
                  <a:pt x="126" y="485"/>
                </a:cubicBezTo>
                <a:cubicBezTo>
                  <a:pt x="132" y="505"/>
                  <a:pt x="150" y="518"/>
                  <a:pt x="169" y="518"/>
                </a:cubicBezTo>
                <a:cubicBezTo>
                  <a:pt x="180" y="518"/>
                  <a:pt x="191" y="514"/>
                  <a:pt x="200" y="505"/>
                </a:cubicBezTo>
                <a:cubicBezTo>
                  <a:pt x="535" y="183"/>
                  <a:pt x="535" y="183"/>
                  <a:pt x="535" y="183"/>
                </a:cubicBezTo>
                <a:cubicBezTo>
                  <a:pt x="560" y="158"/>
                  <a:pt x="549" y="115"/>
                  <a:pt x="514" y="107"/>
                </a:cubicBezTo>
                <a:cubicBezTo>
                  <a:pt x="61" y="1"/>
                  <a:pt x="61" y="1"/>
                  <a:pt x="61" y="1"/>
                </a:cubicBezTo>
                <a:cubicBezTo>
                  <a:pt x="58" y="0"/>
                  <a:pt x="54" y="0"/>
                  <a:pt x="51" y="0"/>
                </a:cubicBezTo>
              </a:path>
            </a:pathLst>
          </a:custGeom>
          <a:solidFill>
            <a:schemeClr val="accent3">
              <a:alpha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任意多边形: 形状 13">
            <a:extLst>
              <a:ext uri="{FF2B5EF4-FFF2-40B4-BE49-F238E27FC236}">
                <a16:creationId xmlns:a16="http://schemas.microsoft.com/office/drawing/2014/main" id="{CD29C39D-EA23-48E5-AA83-B6FAA53E4398}"/>
              </a:ext>
            </a:extLst>
          </p:cNvPr>
          <p:cNvSpPr>
            <a:spLocks/>
          </p:cNvSpPr>
          <p:nvPr userDrawn="1"/>
        </p:nvSpPr>
        <p:spPr bwMode="auto">
          <a:xfrm flipH="1">
            <a:off x="8005762" y="2951163"/>
            <a:ext cx="4198938" cy="3905250"/>
          </a:xfrm>
          <a:custGeom>
            <a:avLst/>
            <a:gdLst>
              <a:gd name="T0" fmla="*/ 1834 w 2643"/>
              <a:gd name="T1" fmla="*/ 0 h 2460"/>
              <a:gd name="T2" fmla="*/ 1622 w 2643"/>
              <a:gd name="T3" fmla="*/ 91 h 2460"/>
              <a:gd name="T4" fmla="*/ 0 w 2643"/>
              <a:gd name="T5" fmla="*/ 1770 h 2460"/>
              <a:gd name="T6" fmla="*/ 0 w 2643"/>
              <a:gd name="T7" fmla="*/ 1782 h 2460"/>
              <a:gd name="T8" fmla="*/ 1628 w 2643"/>
              <a:gd name="T9" fmla="*/ 97 h 2460"/>
              <a:gd name="T10" fmla="*/ 1834 w 2643"/>
              <a:gd name="T11" fmla="*/ 8 h 2460"/>
              <a:gd name="T12" fmla="*/ 1913 w 2643"/>
              <a:gd name="T13" fmla="*/ 19 h 2460"/>
              <a:gd name="T14" fmla="*/ 2117 w 2643"/>
              <a:gd name="T15" fmla="*/ 233 h 2460"/>
              <a:gd name="T16" fmla="*/ 2635 w 2643"/>
              <a:gd name="T17" fmla="*/ 2460 h 2460"/>
              <a:gd name="T18" fmla="*/ 2643 w 2643"/>
              <a:gd name="T19" fmla="*/ 2460 h 2460"/>
              <a:gd name="T20" fmla="*/ 2125 w 2643"/>
              <a:gd name="T21" fmla="*/ 231 h 2460"/>
              <a:gd name="T22" fmla="*/ 1915 w 2643"/>
              <a:gd name="T23" fmla="*/ 11 h 2460"/>
              <a:gd name="T24" fmla="*/ 1834 w 2643"/>
              <a:gd name="T25" fmla="*/ 0 h 2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43" h="2460">
                <a:moveTo>
                  <a:pt x="1834" y="0"/>
                </a:moveTo>
                <a:cubicBezTo>
                  <a:pt x="1755" y="0"/>
                  <a:pt x="1680" y="32"/>
                  <a:pt x="1622" y="91"/>
                </a:cubicBezTo>
                <a:cubicBezTo>
                  <a:pt x="0" y="1770"/>
                  <a:pt x="0" y="1770"/>
                  <a:pt x="0" y="1770"/>
                </a:cubicBezTo>
                <a:cubicBezTo>
                  <a:pt x="0" y="1782"/>
                  <a:pt x="0" y="1782"/>
                  <a:pt x="0" y="1782"/>
                </a:cubicBezTo>
                <a:cubicBezTo>
                  <a:pt x="1628" y="97"/>
                  <a:pt x="1628" y="97"/>
                  <a:pt x="1628" y="97"/>
                </a:cubicBezTo>
                <a:cubicBezTo>
                  <a:pt x="1684" y="39"/>
                  <a:pt x="1757" y="8"/>
                  <a:pt x="1834" y="8"/>
                </a:cubicBezTo>
                <a:cubicBezTo>
                  <a:pt x="1860" y="8"/>
                  <a:pt x="1887" y="12"/>
                  <a:pt x="1913" y="19"/>
                </a:cubicBezTo>
                <a:cubicBezTo>
                  <a:pt x="2016" y="48"/>
                  <a:pt x="2093" y="128"/>
                  <a:pt x="2117" y="233"/>
                </a:cubicBezTo>
                <a:cubicBezTo>
                  <a:pt x="2635" y="2460"/>
                  <a:pt x="2635" y="2460"/>
                  <a:pt x="2635" y="2460"/>
                </a:cubicBezTo>
                <a:cubicBezTo>
                  <a:pt x="2643" y="2460"/>
                  <a:pt x="2643" y="2460"/>
                  <a:pt x="2643" y="2460"/>
                </a:cubicBezTo>
                <a:cubicBezTo>
                  <a:pt x="2125" y="231"/>
                  <a:pt x="2125" y="231"/>
                  <a:pt x="2125" y="231"/>
                </a:cubicBezTo>
                <a:cubicBezTo>
                  <a:pt x="2100" y="123"/>
                  <a:pt x="2021" y="41"/>
                  <a:pt x="1915" y="11"/>
                </a:cubicBezTo>
                <a:cubicBezTo>
                  <a:pt x="1888" y="4"/>
                  <a:pt x="1861" y="0"/>
                  <a:pt x="1834" y="0"/>
                </a:cubicBezTo>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任意多边形: 形状 15">
            <a:extLst>
              <a:ext uri="{FF2B5EF4-FFF2-40B4-BE49-F238E27FC236}">
                <a16:creationId xmlns:a16="http://schemas.microsoft.com/office/drawing/2014/main" id="{C1F89C94-1933-4527-ABBF-93376220B1D6}"/>
              </a:ext>
            </a:extLst>
          </p:cNvPr>
          <p:cNvSpPr>
            <a:spLocks noEditPoints="1"/>
          </p:cNvSpPr>
          <p:nvPr userDrawn="1"/>
        </p:nvSpPr>
        <p:spPr bwMode="auto">
          <a:xfrm flipH="1">
            <a:off x="10537825" y="5037138"/>
            <a:ext cx="98425" cy="98425"/>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8 h 62"/>
              <a:gd name="T12" fmla="*/ 8 w 62"/>
              <a:gd name="T13" fmla="*/ 31 h 62"/>
              <a:gd name="T14" fmla="*/ 31 w 62"/>
              <a:gd name="T15" fmla="*/ 54 h 62"/>
              <a:gd name="T16" fmla="*/ 54 w 62"/>
              <a:gd name="T17" fmla="*/ 31 h 62"/>
              <a:gd name="T18" fmla="*/ 31 w 62"/>
              <a:gd name="T19" fmla="*/ 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8"/>
                </a:moveTo>
                <a:cubicBezTo>
                  <a:pt x="18" y="8"/>
                  <a:pt x="8" y="18"/>
                  <a:pt x="8" y="31"/>
                </a:cubicBezTo>
                <a:cubicBezTo>
                  <a:pt x="8" y="44"/>
                  <a:pt x="18" y="54"/>
                  <a:pt x="31" y="54"/>
                </a:cubicBezTo>
                <a:cubicBezTo>
                  <a:pt x="44" y="54"/>
                  <a:pt x="54" y="44"/>
                  <a:pt x="54" y="31"/>
                </a:cubicBezTo>
                <a:cubicBezTo>
                  <a:pt x="54" y="18"/>
                  <a:pt x="44" y="8"/>
                  <a:pt x="31" y="8"/>
                </a:cubicBezTo>
                <a:close/>
              </a:path>
            </a:pathLst>
          </a:custGeom>
          <a:solidFill>
            <a:srgbClr val="7A6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任意多边形: 形状 16">
            <a:extLst>
              <a:ext uri="{FF2B5EF4-FFF2-40B4-BE49-F238E27FC236}">
                <a16:creationId xmlns:a16="http://schemas.microsoft.com/office/drawing/2014/main" id="{471F8127-C57D-4066-9F45-8256D4566CCC}"/>
              </a:ext>
            </a:extLst>
          </p:cNvPr>
          <p:cNvSpPr>
            <a:spLocks noEditPoints="1"/>
          </p:cNvSpPr>
          <p:nvPr userDrawn="1"/>
        </p:nvSpPr>
        <p:spPr bwMode="auto">
          <a:xfrm flipH="1">
            <a:off x="10499725" y="4999038"/>
            <a:ext cx="173038" cy="174625"/>
          </a:xfrm>
          <a:custGeom>
            <a:avLst/>
            <a:gdLst>
              <a:gd name="T0" fmla="*/ 54 w 109"/>
              <a:gd name="T1" fmla="*/ 106 h 110"/>
              <a:gd name="T2" fmla="*/ 4 w 109"/>
              <a:gd name="T3" fmla="*/ 55 h 110"/>
              <a:gd name="T4" fmla="*/ 54 w 109"/>
              <a:gd name="T5" fmla="*/ 4 h 110"/>
              <a:gd name="T6" fmla="*/ 105 w 109"/>
              <a:gd name="T7" fmla="*/ 55 h 110"/>
              <a:gd name="T8" fmla="*/ 54 w 109"/>
              <a:gd name="T9" fmla="*/ 106 h 110"/>
              <a:gd name="T10" fmla="*/ 54 w 109"/>
              <a:gd name="T11" fmla="*/ 0 h 110"/>
              <a:gd name="T12" fmla="*/ 0 w 109"/>
              <a:gd name="T13" fmla="*/ 55 h 110"/>
              <a:gd name="T14" fmla="*/ 54 w 109"/>
              <a:gd name="T15" fmla="*/ 110 h 110"/>
              <a:gd name="T16" fmla="*/ 109 w 109"/>
              <a:gd name="T17" fmla="*/ 55 h 110"/>
              <a:gd name="T18" fmla="*/ 54 w 109"/>
              <a:gd name="T1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10">
                <a:moveTo>
                  <a:pt x="54" y="106"/>
                </a:moveTo>
                <a:cubicBezTo>
                  <a:pt x="26" y="106"/>
                  <a:pt x="4" y="83"/>
                  <a:pt x="4" y="55"/>
                </a:cubicBezTo>
                <a:cubicBezTo>
                  <a:pt x="4" y="27"/>
                  <a:pt x="26" y="4"/>
                  <a:pt x="54" y="4"/>
                </a:cubicBezTo>
                <a:cubicBezTo>
                  <a:pt x="82" y="4"/>
                  <a:pt x="105" y="27"/>
                  <a:pt x="105" y="55"/>
                </a:cubicBezTo>
                <a:cubicBezTo>
                  <a:pt x="105" y="83"/>
                  <a:pt x="82" y="106"/>
                  <a:pt x="54" y="106"/>
                </a:cubicBezTo>
                <a:moveTo>
                  <a:pt x="54" y="0"/>
                </a:moveTo>
                <a:cubicBezTo>
                  <a:pt x="24" y="0"/>
                  <a:pt x="0" y="25"/>
                  <a:pt x="0" y="55"/>
                </a:cubicBezTo>
                <a:cubicBezTo>
                  <a:pt x="0" y="85"/>
                  <a:pt x="24" y="110"/>
                  <a:pt x="54" y="110"/>
                </a:cubicBezTo>
                <a:cubicBezTo>
                  <a:pt x="84" y="110"/>
                  <a:pt x="109" y="85"/>
                  <a:pt x="109" y="55"/>
                </a:cubicBezTo>
                <a:cubicBezTo>
                  <a:pt x="109" y="25"/>
                  <a:pt x="84" y="0"/>
                  <a:pt x="54" y="0"/>
                </a:cubicBezTo>
              </a:path>
            </a:pathLst>
          </a:custGeom>
          <a:solidFill>
            <a:srgbClr val="F1F0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8" name="组合 17">
            <a:extLst>
              <a:ext uri="{FF2B5EF4-FFF2-40B4-BE49-F238E27FC236}">
                <a16:creationId xmlns:a16="http://schemas.microsoft.com/office/drawing/2014/main" id="{9B45D7DF-F8D8-4793-BD8A-142562431E3A}"/>
              </a:ext>
            </a:extLst>
          </p:cNvPr>
          <p:cNvGrpSpPr/>
          <p:nvPr userDrawn="1"/>
        </p:nvGrpSpPr>
        <p:grpSpPr>
          <a:xfrm flipH="1">
            <a:off x="3062287" y="2408238"/>
            <a:ext cx="363538" cy="363538"/>
            <a:chOff x="8707996" y="2689225"/>
            <a:chExt cx="363538" cy="363538"/>
          </a:xfrm>
        </p:grpSpPr>
        <p:sp>
          <p:nvSpPr>
            <p:cNvPr id="24" name="任意多边形: 形状 23">
              <a:extLst>
                <a:ext uri="{FF2B5EF4-FFF2-40B4-BE49-F238E27FC236}">
                  <a16:creationId xmlns:a16="http://schemas.microsoft.com/office/drawing/2014/main" id="{F5AF4A8D-A6FC-4FD7-AD4B-F6642DE1A180}"/>
                </a:ext>
              </a:extLst>
            </p:cNvPr>
            <p:cNvSpPr>
              <a:spLocks noEditPoints="1"/>
            </p:cNvSpPr>
            <p:nvPr userDrawn="1"/>
          </p:nvSpPr>
          <p:spPr bwMode="auto">
            <a:xfrm>
              <a:off x="8785783" y="2767013"/>
              <a:ext cx="207963" cy="207963"/>
            </a:xfrm>
            <a:custGeom>
              <a:avLst/>
              <a:gdLst>
                <a:gd name="T0" fmla="*/ 66 w 131"/>
                <a:gd name="T1" fmla="*/ 131 h 131"/>
                <a:gd name="T2" fmla="*/ 0 w 131"/>
                <a:gd name="T3" fmla="*/ 66 h 131"/>
                <a:gd name="T4" fmla="*/ 66 w 131"/>
                <a:gd name="T5" fmla="*/ 0 h 131"/>
                <a:gd name="T6" fmla="*/ 131 w 131"/>
                <a:gd name="T7" fmla="*/ 66 h 131"/>
                <a:gd name="T8" fmla="*/ 66 w 131"/>
                <a:gd name="T9" fmla="*/ 131 h 131"/>
                <a:gd name="T10" fmla="*/ 66 w 131"/>
                <a:gd name="T11" fmla="*/ 17 h 131"/>
                <a:gd name="T12" fmla="*/ 17 w 131"/>
                <a:gd name="T13" fmla="*/ 66 h 131"/>
                <a:gd name="T14" fmla="*/ 66 w 131"/>
                <a:gd name="T15" fmla="*/ 115 h 131"/>
                <a:gd name="T16" fmla="*/ 114 w 131"/>
                <a:gd name="T17" fmla="*/ 66 h 131"/>
                <a:gd name="T18" fmla="*/ 66 w 131"/>
                <a:gd name="T19" fmla="*/ 17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31">
                  <a:moveTo>
                    <a:pt x="66" y="131"/>
                  </a:moveTo>
                  <a:cubicBezTo>
                    <a:pt x="30" y="131"/>
                    <a:pt x="0" y="102"/>
                    <a:pt x="0" y="66"/>
                  </a:cubicBezTo>
                  <a:cubicBezTo>
                    <a:pt x="0" y="30"/>
                    <a:pt x="30" y="0"/>
                    <a:pt x="66" y="0"/>
                  </a:cubicBezTo>
                  <a:cubicBezTo>
                    <a:pt x="102" y="0"/>
                    <a:pt x="131" y="30"/>
                    <a:pt x="131" y="66"/>
                  </a:cubicBezTo>
                  <a:cubicBezTo>
                    <a:pt x="131" y="102"/>
                    <a:pt x="102" y="131"/>
                    <a:pt x="66" y="131"/>
                  </a:cubicBezTo>
                  <a:close/>
                  <a:moveTo>
                    <a:pt x="66" y="17"/>
                  </a:moveTo>
                  <a:cubicBezTo>
                    <a:pt x="39" y="17"/>
                    <a:pt x="17" y="39"/>
                    <a:pt x="17" y="66"/>
                  </a:cubicBezTo>
                  <a:cubicBezTo>
                    <a:pt x="17" y="93"/>
                    <a:pt x="39" y="115"/>
                    <a:pt x="66" y="115"/>
                  </a:cubicBezTo>
                  <a:cubicBezTo>
                    <a:pt x="93" y="115"/>
                    <a:pt x="114" y="93"/>
                    <a:pt x="114" y="66"/>
                  </a:cubicBezTo>
                  <a:cubicBezTo>
                    <a:pt x="114" y="39"/>
                    <a:pt x="93" y="17"/>
                    <a:pt x="66" y="17"/>
                  </a:cubicBezTo>
                  <a:close/>
                </a:path>
              </a:pathLst>
            </a:custGeom>
            <a:solidFill>
              <a:srgbClr val="7A6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任意多边形: 形状 24">
              <a:extLst>
                <a:ext uri="{FF2B5EF4-FFF2-40B4-BE49-F238E27FC236}">
                  <a16:creationId xmlns:a16="http://schemas.microsoft.com/office/drawing/2014/main" id="{31BA422D-F462-4077-A5E4-059E4D58CA1A}"/>
                </a:ext>
              </a:extLst>
            </p:cNvPr>
            <p:cNvSpPr>
              <a:spLocks noEditPoints="1"/>
            </p:cNvSpPr>
            <p:nvPr userDrawn="1"/>
          </p:nvSpPr>
          <p:spPr bwMode="auto">
            <a:xfrm>
              <a:off x="8707996" y="2689225"/>
              <a:ext cx="363538" cy="363538"/>
            </a:xfrm>
            <a:custGeom>
              <a:avLst/>
              <a:gdLst>
                <a:gd name="T0" fmla="*/ 115 w 229"/>
                <a:gd name="T1" fmla="*/ 221 h 229"/>
                <a:gd name="T2" fmla="*/ 8 w 229"/>
                <a:gd name="T3" fmla="*/ 115 h 229"/>
                <a:gd name="T4" fmla="*/ 115 w 229"/>
                <a:gd name="T5" fmla="*/ 9 h 229"/>
                <a:gd name="T6" fmla="*/ 221 w 229"/>
                <a:gd name="T7" fmla="*/ 115 h 229"/>
                <a:gd name="T8" fmla="*/ 115 w 229"/>
                <a:gd name="T9" fmla="*/ 221 h 229"/>
                <a:gd name="T10" fmla="*/ 115 w 229"/>
                <a:gd name="T11" fmla="*/ 0 h 229"/>
                <a:gd name="T12" fmla="*/ 0 w 229"/>
                <a:gd name="T13" fmla="*/ 115 h 229"/>
                <a:gd name="T14" fmla="*/ 115 w 229"/>
                <a:gd name="T15" fmla="*/ 229 h 229"/>
                <a:gd name="T16" fmla="*/ 229 w 229"/>
                <a:gd name="T17" fmla="*/ 115 h 229"/>
                <a:gd name="T18" fmla="*/ 115 w 229"/>
                <a:gd name="T19" fmla="*/ 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229">
                  <a:moveTo>
                    <a:pt x="115" y="221"/>
                  </a:moveTo>
                  <a:cubicBezTo>
                    <a:pt x="56" y="221"/>
                    <a:pt x="8" y="173"/>
                    <a:pt x="8" y="115"/>
                  </a:cubicBezTo>
                  <a:cubicBezTo>
                    <a:pt x="8" y="56"/>
                    <a:pt x="56" y="9"/>
                    <a:pt x="115" y="9"/>
                  </a:cubicBezTo>
                  <a:cubicBezTo>
                    <a:pt x="173" y="9"/>
                    <a:pt x="221" y="56"/>
                    <a:pt x="221" y="115"/>
                  </a:cubicBezTo>
                  <a:cubicBezTo>
                    <a:pt x="221" y="173"/>
                    <a:pt x="173" y="221"/>
                    <a:pt x="115" y="221"/>
                  </a:cubicBezTo>
                  <a:moveTo>
                    <a:pt x="115" y="0"/>
                  </a:moveTo>
                  <a:cubicBezTo>
                    <a:pt x="52" y="0"/>
                    <a:pt x="0" y="52"/>
                    <a:pt x="0" y="115"/>
                  </a:cubicBezTo>
                  <a:cubicBezTo>
                    <a:pt x="0" y="178"/>
                    <a:pt x="52" y="229"/>
                    <a:pt x="115" y="229"/>
                  </a:cubicBezTo>
                  <a:cubicBezTo>
                    <a:pt x="178" y="229"/>
                    <a:pt x="229" y="178"/>
                    <a:pt x="229" y="115"/>
                  </a:cubicBezTo>
                  <a:cubicBezTo>
                    <a:pt x="229" y="52"/>
                    <a:pt x="178" y="0"/>
                    <a:pt x="115" y="0"/>
                  </a:cubicBezTo>
                </a:path>
              </a:pathLst>
            </a:custGeom>
            <a:solidFill>
              <a:srgbClr val="F1F0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9" name="任意多边形: 形状 18">
            <a:extLst>
              <a:ext uri="{FF2B5EF4-FFF2-40B4-BE49-F238E27FC236}">
                <a16:creationId xmlns:a16="http://schemas.microsoft.com/office/drawing/2014/main" id="{65AD4FB6-3479-420B-AD7D-40509E9B2A28}"/>
              </a:ext>
            </a:extLst>
          </p:cNvPr>
          <p:cNvSpPr>
            <a:spLocks noEditPoints="1"/>
          </p:cNvSpPr>
          <p:nvPr userDrawn="1"/>
        </p:nvSpPr>
        <p:spPr bwMode="auto">
          <a:xfrm flipH="1">
            <a:off x="4208462" y="4189413"/>
            <a:ext cx="204788" cy="203200"/>
          </a:xfrm>
          <a:custGeom>
            <a:avLst/>
            <a:gdLst>
              <a:gd name="T0" fmla="*/ 129 w 129"/>
              <a:gd name="T1" fmla="*/ 128 h 128"/>
              <a:gd name="T2" fmla="*/ 0 w 129"/>
              <a:gd name="T3" fmla="*/ 128 h 128"/>
              <a:gd name="T4" fmla="*/ 0 w 129"/>
              <a:gd name="T5" fmla="*/ 0 h 128"/>
              <a:gd name="T6" fmla="*/ 129 w 129"/>
              <a:gd name="T7" fmla="*/ 0 h 128"/>
              <a:gd name="T8" fmla="*/ 129 w 129"/>
              <a:gd name="T9" fmla="*/ 128 h 128"/>
              <a:gd name="T10" fmla="*/ 0 w 129"/>
              <a:gd name="T11" fmla="*/ 128 h 128"/>
              <a:gd name="T12" fmla="*/ 124 w 129"/>
              <a:gd name="T13" fmla="*/ 128 h 128"/>
              <a:gd name="T14" fmla="*/ 124 w 129"/>
              <a:gd name="T15" fmla="*/ 0 h 128"/>
              <a:gd name="T16" fmla="*/ 0 w 129"/>
              <a:gd name="T17" fmla="*/ 0 h 128"/>
              <a:gd name="T18" fmla="*/ 0 w 129"/>
              <a:gd name="T19"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128">
                <a:moveTo>
                  <a:pt x="129" y="128"/>
                </a:moveTo>
                <a:lnTo>
                  <a:pt x="0" y="128"/>
                </a:lnTo>
                <a:lnTo>
                  <a:pt x="0" y="0"/>
                </a:lnTo>
                <a:lnTo>
                  <a:pt x="129" y="0"/>
                </a:lnTo>
                <a:lnTo>
                  <a:pt x="129" y="128"/>
                </a:lnTo>
                <a:close/>
                <a:moveTo>
                  <a:pt x="0" y="128"/>
                </a:moveTo>
                <a:lnTo>
                  <a:pt x="124" y="128"/>
                </a:lnTo>
                <a:lnTo>
                  <a:pt x="124" y="0"/>
                </a:lnTo>
                <a:lnTo>
                  <a:pt x="0" y="0"/>
                </a:lnTo>
                <a:lnTo>
                  <a:pt x="0" y="128"/>
                </a:ln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任意多边形: 形状 19">
            <a:extLst>
              <a:ext uri="{FF2B5EF4-FFF2-40B4-BE49-F238E27FC236}">
                <a16:creationId xmlns:a16="http://schemas.microsoft.com/office/drawing/2014/main" id="{FE9AD12D-CF3B-4EFF-9325-CBC21C0C7F64}"/>
              </a:ext>
            </a:extLst>
          </p:cNvPr>
          <p:cNvSpPr>
            <a:spLocks noEditPoints="1"/>
          </p:cNvSpPr>
          <p:nvPr userDrawn="1"/>
        </p:nvSpPr>
        <p:spPr bwMode="auto">
          <a:xfrm flipH="1">
            <a:off x="11307762" y="4189413"/>
            <a:ext cx="211138" cy="203200"/>
          </a:xfrm>
          <a:custGeom>
            <a:avLst/>
            <a:gdLst>
              <a:gd name="T0" fmla="*/ 133 w 133"/>
              <a:gd name="T1" fmla="*/ 128 h 128"/>
              <a:gd name="T2" fmla="*/ 0 w 133"/>
              <a:gd name="T3" fmla="*/ 128 h 128"/>
              <a:gd name="T4" fmla="*/ 0 w 133"/>
              <a:gd name="T5" fmla="*/ 0 h 128"/>
              <a:gd name="T6" fmla="*/ 133 w 133"/>
              <a:gd name="T7" fmla="*/ 0 h 128"/>
              <a:gd name="T8" fmla="*/ 133 w 133"/>
              <a:gd name="T9" fmla="*/ 128 h 128"/>
              <a:gd name="T10" fmla="*/ 4 w 133"/>
              <a:gd name="T11" fmla="*/ 124 h 128"/>
              <a:gd name="T12" fmla="*/ 129 w 133"/>
              <a:gd name="T13" fmla="*/ 124 h 128"/>
              <a:gd name="T14" fmla="*/ 129 w 133"/>
              <a:gd name="T15" fmla="*/ 0 h 128"/>
              <a:gd name="T16" fmla="*/ 4 w 133"/>
              <a:gd name="T17" fmla="*/ 0 h 128"/>
              <a:gd name="T18" fmla="*/ 4 w 133"/>
              <a:gd name="T19" fmla="*/ 1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28">
                <a:moveTo>
                  <a:pt x="133" y="128"/>
                </a:moveTo>
                <a:lnTo>
                  <a:pt x="0" y="128"/>
                </a:lnTo>
                <a:lnTo>
                  <a:pt x="0" y="0"/>
                </a:lnTo>
                <a:lnTo>
                  <a:pt x="133" y="0"/>
                </a:lnTo>
                <a:lnTo>
                  <a:pt x="133" y="128"/>
                </a:lnTo>
                <a:close/>
                <a:moveTo>
                  <a:pt x="4" y="124"/>
                </a:moveTo>
                <a:lnTo>
                  <a:pt x="129" y="124"/>
                </a:lnTo>
                <a:lnTo>
                  <a:pt x="129" y="0"/>
                </a:lnTo>
                <a:lnTo>
                  <a:pt x="4" y="0"/>
                </a:lnTo>
                <a:lnTo>
                  <a:pt x="4" y="124"/>
                </a:ln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任意多边形: 形状 20">
            <a:extLst>
              <a:ext uri="{FF2B5EF4-FFF2-40B4-BE49-F238E27FC236}">
                <a16:creationId xmlns:a16="http://schemas.microsoft.com/office/drawing/2014/main" id="{AE144FBE-2443-49C5-B86A-48171D2B00AD}"/>
              </a:ext>
            </a:extLst>
          </p:cNvPr>
          <p:cNvSpPr>
            <a:spLocks noEditPoints="1"/>
          </p:cNvSpPr>
          <p:nvPr userDrawn="1"/>
        </p:nvSpPr>
        <p:spPr bwMode="auto">
          <a:xfrm flipH="1">
            <a:off x="4406900" y="5084763"/>
            <a:ext cx="330200" cy="330200"/>
          </a:xfrm>
          <a:custGeom>
            <a:avLst/>
            <a:gdLst>
              <a:gd name="T0" fmla="*/ 208 w 208"/>
              <a:gd name="T1" fmla="*/ 208 h 208"/>
              <a:gd name="T2" fmla="*/ 0 w 208"/>
              <a:gd name="T3" fmla="*/ 208 h 208"/>
              <a:gd name="T4" fmla="*/ 0 w 208"/>
              <a:gd name="T5" fmla="*/ 0 h 208"/>
              <a:gd name="T6" fmla="*/ 208 w 208"/>
              <a:gd name="T7" fmla="*/ 0 h 208"/>
              <a:gd name="T8" fmla="*/ 208 w 208"/>
              <a:gd name="T9" fmla="*/ 208 h 208"/>
              <a:gd name="T10" fmla="*/ 4 w 208"/>
              <a:gd name="T11" fmla="*/ 204 h 208"/>
              <a:gd name="T12" fmla="*/ 204 w 208"/>
              <a:gd name="T13" fmla="*/ 204 h 208"/>
              <a:gd name="T14" fmla="*/ 204 w 208"/>
              <a:gd name="T15" fmla="*/ 4 h 208"/>
              <a:gd name="T16" fmla="*/ 4 w 208"/>
              <a:gd name="T17" fmla="*/ 4 h 208"/>
              <a:gd name="T18" fmla="*/ 4 w 208"/>
              <a:gd name="T19" fmla="*/ 20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08">
                <a:moveTo>
                  <a:pt x="208" y="208"/>
                </a:moveTo>
                <a:lnTo>
                  <a:pt x="0" y="208"/>
                </a:lnTo>
                <a:lnTo>
                  <a:pt x="0" y="0"/>
                </a:lnTo>
                <a:lnTo>
                  <a:pt x="208" y="0"/>
                </a:lnTo>
                <a:lnTo>
                  <a:pt x="208" y="208"/>
                </a:lnTo>
                <a:close/>
                <a:moveTo>
                  <a:pt x="4" y="204"/>
                </a:moveTo>
                <a:lnTo>
                  <a:pt x="204" y="204"/>
                </a:lnTo>
                <a:lnTo>
                  <a:pt x="204" y="4"/>
                </a:lnTo>
                <a:lnTo>
                  <a:pt x="4" y="4"/>
                </a:lnTo>
                <a:lnTo>
                  <a:pt x="4" y="204"/>
                </a:ln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任意多边形: 形状 21">
            <a:extLst>
              <a:ext uri="{FF2B5EF4-FFF2-40B4-BE49-F238E27FC236}">
                <a16:creationId xmlns:a16="http://schemas.microsoft.com/office/drawing/2014/main" id="{43BCDF74-9CB6-49CD-9507-8AC04274DA9E}"/>
              </a:ext>
            </a:extLst>
          </p:cNvPr>
          <p:cNvSpPr>
            <a:spLocks noEditPoints="1"/>
          </p:cNvSpPr>
          <p:nvPr userDrawn="1"/>
        </p:nvSpPr>
        <p:spPr bwMode="auto">
          <a:xfrm flipH="1">
            <a:off x="3287713" y="5910263"/>
            <a:ext cx="330200" cy="336550"/>
          </a:xfrm>
          <a:custGeom>
            <a:avLst/>
            <a:gdLst>
              <a:gd name="T0" fmla="*/ 208 w 208"/>
              <a:gd name="T1" fmla="*/ 212 h 212"/>
              <a:gd name="T2" fmla="*/ 0 w 208"/>
              <a:gd name="T3" fmla="*/ 212 h 212"/>
              <a:gd name="T4" fmla="*/ 0 w 208"/>
              <a:gd name="T5" fmla="*/ 0 h 212"/>
              <a:gd name="T6" fmla="*/ 208 w 208"/>
              <a:gd name="T7" fmla="*/ 0 h 212"/>
              <a:gd name="T8" fmla="*/ 208 w 208"/>
              <a:gd name="T9" fmla="*/ 212 h 212"/>
              <a:gd name="T10" fmla="*/ 4 w 208"/>
              <a:gd name="T11" fmla="*/ 208 h 212"/>
              <a:gd name="T12" fmla="*/ 204 w 208"/>
              <a:gd name="T13" fmla="*/ 208 h 212"/>
              <a:gd name="T14" fmla="*/ 204 w 208"/>
              <a:gd name="T15" fmla="*/ 4 h 212"/>
              <a:gd name="T16" fmla="*/ 4 w 208"/>
              <a:gd name="T17" fmla="*/ 4 h 212"/>
              <a:gd name="T18" fmla="*/ 4 w 208"/>
              <a:gd name="T19" fmla="*/ 2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2">
                <a:moveTo>
                  <a:pt x="208" y="212"/>
                </a:moveTo>
                <a:lnTo>
                  <a:pt x="0" y="212"/>
                </a:lnTo>
                <a:lnTo>
                  <a:pt x="0" y="0"/>
                </a:lnTo>
                <a:lnTo>
                  <a:pt x="208" y="0"/>
                </a:lnTo>
                <a:lnTo>
                  <a:pt x="208" y="212"/>
                </a:lnTo>
                <a:close/>
                <a:moveTo>
                  <a:pt x="4" y="208"/>
                </a:moveTo>
                <a:lnTo>
                  <a:pt x="204" y="208"/>
                </a:lnTo>
                <a:lnTo>
                  <a:pt x="204" y="4"/>
                </a:lnTo>
                <a:lnTo>
                  <a:pt x="4" y="4"/>
                </a:lnTo>
                <a:lnTo>
                  <a:pt x="4" y="208"/>
                </a:ln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标题 12"/>
          <p:cNvSpPr>
            <a:spLocks noGrp="1"/>
          </p:cNvSpPr>
          <p:nvPr userDrawn="1">
            <p:ph type="ctrTitle" hasCustomPrompt="1"/>
          </p:nvPr>
        </p:nvSpPr>
        <p:spPr>
          <a:xfrm>
            <a:off x="3756025" y="2477181"/>
            <a:ext cx="4589462" cy="1621509"/>
          </a:xfr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3756025" y="4783417"/>
            <a:ext cx="4589462" cy="310871"/>
          </a:xfrm>
        </p:spPr>
        <p:txBody>
          <a:bodyPr vert="horz" lIns="91440" tIns="45720" rIns="91440" bIns="45720" rtlCol="0">
            <a:normAutofit/>
          </a:bodyPr>
          <a:lstStyle>
            <a:lvl1pPr marL="0" indent="0" algn="l">
              <a:buNone/>
              <a:defRPr lang="zh-CN" altLang="en-US" sz="15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5">
            <a:extLst>
              <a:ext uri="{FF2B5EF4-FFF2-40B4-BE49-F238E27FC236}">
                <a16:creationId xmlns:a16="http://schemas.microsoft.com/office/drawing/2014/main" id="{05EBDA4F-7210-4CAE-8333-80DB24212E78}"/>
              </a:ext>
            </a:extLst>
          </p:cNvPr>
          <p:cNvSpPr>
            <a:spLocks noGrp="1"/>
          </p:cNvSpPr>
          <p:nvPr userDrawn="1">
            <p:ph type="body" sz="quarter" idx="10" hasCustomPrompt="1"/>
          </p:nvPr>
        </p:nvSpPr>
        <p:spPr>
          <a:xfrm>
            <a:off x="3756026" y="4487146"/>
            <a:ext cx="4589462"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340631162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C56FDF-9BA5-87F7-7687-66A6CD8E359A}"/>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CA763B72-E05D-208A-96EA-F5B06B5FF0E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6D9F2ADA-9D09-C3C2-10BF-23D4A1D8291D}"/>
              </a:ext>
            </a:extLst>
          </p:cNvPr>
          <p:cNvSpPr>
            <a:spLocks noGrp="1"/>
          </p:cNvSpPr>
          <p:nvPr>
            <p:ph type="dt" sz="half" idx="10"/>
          </p:nvPr>
        </p:nvSpPr>
        <p:spPr/>
        <p:txBody>
          <a:bodyPr/>
          <a:lstStyle/>
          <a:p>
            <a:fld id="{F4399DE3-7055-4DBC-BFEA-7D41FAEED69F}" type="datetimeFigureOut">
              <a:rPr lang="en-US" smtClean="0"/>
              <a:t>4/21/2024</a:t>
            </a:fld>
            <a:endParaRPr lang="en-US"/>
          </a:p>
        </p:txBody>
      </p:sp>
      <p:sp>
        <p:nvSpPr>
          <p:cNvPr id="5" name="页脚占位符 4">
            <a:extLst>
              <a:ext uri="{FF2B5EF4-FFF2-40B4-BE49-F238E27FC236}">
                <a16:creationId xmlns:a16="http://schemas.microsoft.com/office/drawing/2014/main" id="{B6F77ECC-519E-4A1A-7875-9538D2D06A1A}"/>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874B054D-63B6-7E60-0745-ED1C3EBC0E4E}"/>
              </a:ext>
            </a:extLst>
          </p:cNvPr>
          <p:cNvSpPr>
            <a:spLocks noGrp="1"/>
          </p:cNvSpPr>
          <p:nvPr>
            <p:ph type="sldNum" sz="quarter" idx="12"/>
          </p:nvPr>
        </p:nvSpPr>
        <p:spPr/>
        <p:txBody>
          <a:bodyPr/>
          <a:lstStyle/>
          <a:p>
            <a:fld id="{A39D6893-C36C-4861-BC44-03C5D30018A5}" type="slidenum">
              <a:rPr lang="en-US" smtClean="0"/>
              <a:t>‹#›</a:t>
            </a:fld>
            <a:endParaRPr lang="en-US"/>
          </a:p>
        </p:txBody>
      </p:sp>
    </p:spTree>
    <p:extLst>
      <p:ext uri="{BB962C8B-B14F-4D97-AF65-F5344CB8AC3E}">
        <p14:creationId xmlns:p14="http://schemas.microsoft.com/office/powerpoint/2010/main" val="2212466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53520D-13A0-EAAC-039A-40875ABF152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AEAA1A12-CD12-5B36-521A-35278C3A96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1497888-3B99-7616-FC81-57DB2D97E073}"/>
              </a:ext>
            </a:extLst>
          </p:cNvPr>
          <p:cNvSpPr>
            <a:spLocks noGrp="1"/>
          </p:cNvSpPr>
          <p:nvPr>
            <p:ph type="dt" sz="half" idx="10"/>
          </p:nvPr>
        </p:nvSpPr>
        <p:spPr/>
        <p:txBody>
          <a:bodyPr/>
          <a:lstStyle/>
          <a:p>
            <a:fld id="{F4399DE3-7055-4DBC-BFEA-7D41FAEED69F}" type="datetimeFigureOut">
              <a:rPr lang="en-US" smtClean="0"/>
              <a:t>4/21/2024</a:t>
            </a:fld>
            <a:endParaRPr lang="en-US"/>
          </a:p>
        </p:txBody>
      </p:sp>
      <p:sp>
        <p:nvSpPr>
          <p:cNvPr id="5" name="页脚占位符 4">
            <a:extLst>
              <a:ext uri="{FF2B5EF4-FFF2-40B4-BE49-F238E27FC236}">
                <a16:creationId xmlns:a16="http://schemas.microsoft.com/office/drawing/2014/main" id="{F2C698BF-3D84-6C91-EFE2-E0D161F51AA0}"/>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E1574DBC-B98E-01AE-673D-DCBAB84CCE26}"/>
              </a:ext>
            </a:extLst>
          </p:cNvPr>
          <p:cNvSpPr>
            <a:spLocks noGrp="1"/>
          </p:cNvSpPr>
          <p:nvPr>
            <p:ph type="sldNum" sz="quarter" idx="12"/>
          </p:nvPr>
        </p:nvSpPr>
        <p:spPr/>
        <p:txBody>
          <a:bodyPr/>
          <a:lstStyle/>
          <a:p>
            <a:fld id="{A39D6893-C36C-4861-BC44-03C5D30018A5}" type="slidenum">
              <a:rPr lang="en-US" smtClean="0"/>
              <a:t>‹#›</a:t>
            </a:fld>
            <a:endParaRPr lang="en-US"/>
          </a:p>
        </p:txBody>
      </p:sp>
    </p:spTree>
    <p:extLst>
      <p:ext uri="{BB962C8B-B14F-4D97-AF65-F5344CB8AC3E}">
        <p14:creationId xmlns:p14="http://schemas.microsoft.com/office/powerpoint/2010/main" val="2566185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F14D3D-2002-2CE4-0C66-799FEA55AF8D}"/>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AF6E2549-E7AD-7AB0-5E43-6115B8977DD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A26131D5-8E1A-654B-DA20-A42549DA9D6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552AF133-6537-D9B0-A4D7-9BF8E94A2A4E}"/>
              </a:ext>
            </a:extLst>
          </p:cNvPr>
          <p:cNvSpPr>
            <a:spLocks noGrp="1"/>
          </p:cNvSpPr>
          <p:nvPr>
            <p:ph type="dt" sz="half" idx="10"/>
          </p:nvPr>
        </p:nvSpPr>
        <p:spPr/>
        <p:txBody>
          <a:bodyPr/>
          <a:lstStyle/>
          <a:p>
            <a:fld id="{F4399DE3-7055-4DBC-BFEA-7D41FAEED69F}" type="datetimeFigureOut">
              <a:rPr lang="en-US" smtClean="0"/>
              <a:t>4/21/2024</a:t>
            </a:fld>
            <a:endParaRPr lang="en-US"/>
          </a:p>
        </p:txBody>
      </p:sp>
      <p:sp>
        <p:nvSpPr>
          <p:cNvPr id="6" name="页脚占位符 5">
            <a:extLst>
              <a:ext uri="{FF2B5EF4-FFF2-40B4-BE49-F238E27FC236}">
                <a16:creationId xmlns:a16="http://schemas.microsoft.com/office/drawing/2014/main" id="{CC937164-6F10-11B4-D8C0-9B3A3802BC0F}"/>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59FC6057-F405-8B3F-2FAE-C5A3A3148191}"/>
              </a:ext>
            </a:extLst>
          </p:cNvPr>
          <p:cNvSpPr>
            <a:spLocks noGrp="1"/>
          </p:cNvSpPr>
          <p:nvPr>
            <p:ph type="sldNum" sz="quarter" idx="12"/>
          </p:nvPr>
        </p:nvSpPr>
        <p:spPr/>
        <p:txBody>
          <a:bodyPr/>
          <a:lstStyle/>
          <a:p>
            <a:fld id="{A39D6893-C36C-4861-BC44-03C5D30018A5}" type="slidenum">
              <a:rPr lang="en-US" smtClean="0"/>
              <a:t>‹#›</a:t>
            </a:fld>
            <a:endParaRPr lang="en-US"/>
          </a:p>
        </p:txBody>
      </p:sp>
    </p:spTree>
    <p:extLst>
      <p:ext uri="{BB962C8B-B14F-4D97-AF65-F5344CB8AC3E}">
        <p14:creationId xmlns:p14="http://schemas.microsoft.com/office/powerpoint/2010/main" val="1281817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DB5D1C-3F78-D0DF-ACCD-24CDD8A29FE8}"/>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F4C9E51A-A71D-C96D-37DB-67D5D7E6BD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CE6C803-2C7F-AA6A-0ED2-30304101C99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ADCF9822-1CE2-073E-05F7-ADD0D3D38C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24A9293-3281-34DD-8341-F42E8061441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3A278DAF-267E-AA4B-D45F-91E183EFBBA9}"/>
              </a:ext>
            </a:extLst>
          </p:cNvPr>
          <p:cNvSpPr>
            <a:spLocks noGrp="1"/>
          </p:cNvSpPr>
          <p:nvPr>
            <p:ph type="dt" sz="half" idx="10"/>
          </p:nvPr>
        </p:nvSpPr>
        <p:spPr/>
        <p:txBody>
          <a:bodyPr/>
          <a:lstStyle/>
          <a:p>
            <a:fld id="{F4399DE3-7055-4DBC-BFEA-7D41FAEED69F}" type="datetimeFigureOut">
              <a:rPr lang="en-US" smtClean="0"/>
              <a:t>4/21/2024</a:t>
            </a:fld>
            <a:endParaRPr lang="en-US"/>
          </a:p>
        </p:txBody>
      </p:sp>
      <p:sp>
        <p:nvSpPr>
          <p:cNvPr id="8" name="页脚占位符 7">
            <a:extLst>
              <a:ext uri="{FF2B5EF4-FFF2-40B4-BE49-F238E27FC236}">
                <a16:creationId xmlns:a16="http://schemas.microsoft.com/office/drawing/2014/main" id="{5B887230-53F0-15A2-BCF4-A33943F70701}"/>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51F70229-21B6-451E-A073-73CD4CA7EAD1}"/>
              </a:ext>
            </a:extLst>
          </p:cNvPr>
          <p:cNvSpPr>
            <a:spLocks noGrp="1"/>
          </p:cNvSpPr>
          <p:nvPr>
            <p:ph type="sldNum" sz="quarter" idx="12"/>
          </p:nvPr>
        </p:nvSpPr>
        <p:spPr/>
        <p:txBody>
          <a:bodyPr/>
          <a:lstStyle/>
          <a:p>
            <a:fld id="{A39D6893-C36C-4861-BC44-03C5D30018A5}" type="slidenum">
              <a:rPr lang="en-US" smtClean="0"/>
              <a:t>‹#›</a:t>
            </a:fld>
            <a:endParaRPr lang="en-US"/>
          </a:p>
        </p:txBody>
      </p:sp>
    </p:spTree>
    <p:extLst>
      <p:ext uri="{BB962C8B-B14F-4D97-AF65-F5344CB8AC3E}">
        <p14:creationId xmlns:p14="http://schemas.microsoft.com/office/powerpoint/2010/main" val="3337195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FA8002-9724-09AC-6A4D-E6A2D851448F}"/>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A3409978-8ECF-4B53-363F-179EE135936D}"/>
              </a:ext>
            </a:extLst>
          </p:cNvPr>
          <p:cNvSpPr>
            <a:spLocks noGrp="1"/>
          </p:cNvSpPr>
          <p:nvPr>
            <p:ph type="dt" sz="half" idx="10"/>
          </p:nvPr>
        </p:nvSpPr>
        <p:spPr/>
        <p:txBody>
          <a:bodyPr/>
          <a:lstStyle/>
          <a:p>
            <a:fld id="{F4399DE3-7055-4DBC-BFEA-7D41FAEED69F}" type="datetimeFigureOut">
              <a:rPr lang="en-US" smtClean="0"/>
              <a:t>4/21/2024</a:t>
            </a:fld>
            <a:endParaRPr lang="en-US"/>
          </a:p>
        </p:txBody>
      </p:sp>
      <p:sp>
        <p:nvSpPr>
          <p:cNvPr id="4" name="页脚占位符 3">
            <a:extLst>
              <a:ext uri="{FF2B5EF4-FFF2-40B4-BE49-F238E27FC236}">
                <a16:creationId xmlns:a16="http://schemas.microsoft.com/office/drawing/2014/main" id="{33A1324B-76F2-EAFF-8CBC-8100DF969837}"/>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1F7EE9A1-445C-2648-4317-743CE07E9B34}"/>
              </a:ext>
            </a:extLst>
          </p:cNvPr>
          <p:cNvSpPr>
            <a:spLocks noGrp="1"/>
          </p:cNvSpPr>
          <p:nvPr>
            <p:ph type="sldNum" sz="quarter" idx="12"/>
          </p:nvPr>
        </p:nvSpPr>
        <p:spPr/>
        <p:txBody>
          <a:bodyPr/>
          <a:lstStyle/>
          <a:p>
            <a:fld id="{A39D6893-C36C-4861-BC44-03C5D30018A5}" type="slidenum">
              <a:rPr lang="en-US" smtClean="0"/>
              <a:t>‹#›</a:t>
            </a:fld>
            <a:endParaRPr lang="en-US"/>
          </a:p>
        </p:txBody>
      </p:sp>
    </p:spTree>
    <p:extLst>
      <p:ext uri="{BB962C8B-B14F-4D97-AF65-F5344CB8AC3E}">
        <p14:creationId xmlns:p14="http://schemas.microsoft.com/office/powerpoint/2010/main" val="681820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4252984-9556-80D3-9778-5B9D71ACC93A}"/>
              </a:ext>
            </a:extLst>
          </p:cNvPr>
          <p:cNvSpPr>
            <a:spLocks noGrp="1"/>
          </p:cNvSpPr>
          <p:nvPr>
            <p:ph type="dt" sz="half" idx="10"/>
          </p:nvPr>
        </p:nvSpPr>
        <p:spPr/>
        <p:txBody>
          <a:bodyPr/>
          <a:lstStyle/>
          <a:p>
            <a:fld id="{F4399DE3-7055-4DBC-BFEA-7D41FAEED69F}" type="datetimeFigureOut">
              <a:rPr lang="en-US" smtClean="0"/>
              <a:t>4/21/2024</a:t>
            </a:fld>
            <a:endParaRPr lang="en-US"/>
          </a:p>
        </p:txBody>
      </p:sp>
      <p:sp>
        <p:nvSpPr>
          <p:cNvPr id="3" name="页脚占位符 2">
            <a:extLst>
              <a:ext uri="{FF2B5EF4-FFF2-40B4-BE49-F238E27FC236}">
                <a16:creationId xmlns:a16="http://schemas.microsoft.com/office/drawing/2014/main" id="{C455E3B1-D4A9-CCEF-B907-529DBE2C5566}"/>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076F819C-4D61-0365-4243-786F43BB6FD6}"/>
              </a:ext>
            </a:extLst>
          </p:cNvPr>
          <p:cNvSpPr>
            <a:spLocks noGrp="1"/>
          </p:cNvSpPr>
          <p:nvPr>
            <p:ph type="sldNum" sz="quarter" idx="12"/>
          </p:nvPr>
        </p:nvSpPr>
        <p:spPr/>
        <p:txBody>
          <a:bodyPr/>
          <a:lstStyle/>
          <a:p>
            <a:fld id="{A39D6893-C36C-4861-BC44-03C5D30018A5}" type="slidenum">
              <a:rPr lang="en-US" smtClean="0"/>
              <a:t>‹#›</a:t>
            </a:fld>
            <a:endParaRPr lang="en-US"/>
          </a:p>
        </p:txBody>
      </p:sp>
    </p:spTree>
    <p:extLst>
      <p:ext uri="{BB962C8B-B14F-4D97-AF65-F5344CB8AC3E}">
        <p14:creationId xmlns:p14="http://schemas.microsoft.com/office/powerpoint/2010/main" val="3560504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75B0E6-EDEC-02E2-8742-B69D6375619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55FF4F60-8040-615D-06EA-91F7342F17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A4DA3649-73F3-C62B-DCA6-DBD038F52E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C4B4596-1038-1EF9-73EA-FEEAD757B427}"/>
              </a:ext>
            </a:extLst>
          </p:cNvPr>
          <p:cNvSpPr>
            <a:spLocks noGrp="1"/>
          </p:cNvSpPr>
          <p:nvPr>
            <p:ph type="dt" sz="half" idx="10"/>
          </p:nvPr>
        </p:nvSpPr>
        <p:spPr/>
        <p:txBody>
          <a:bodyPr/>
          <a:lstStyle/>
          <a:p>
            <a:fld id="{F4399DE3-7055-4DBC-BFEA-7D41FAEED69F}" type="datetimeFigureOut">
              <a:rPr lang="en-US" smtClean="0"/>
              <a:t>4/21/2024</a:t>
            </a:fld>
            <a:endParaRPr lang="en-US"/>
          </a:p>
        </p:txBody>
      </p:sp>
      <p:sp>
        <p:nvSpPr>
          <p:cNvPr id="6" name="页脚占位符 5">
            <a:extLst>
              <a:ext uri="{FF2B5EF4-FFF2-40B4-BE49-F238E27FC236}">
                <a16:creationId xmlns:a16="http://schemas.microsoft.com/office/drawing/2014/main" id="{429A1B85-4F32-2809-C2D7-C1882B42A5EF}"/>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60F58A35-D62D-92C0-D526-83B950732406}"/>
              </a:ext>
            </a:extLst>
          </p:cNvPr>
          <p:cNvSpPr>
            <a:spLocks noGrp="1"/>
          </p:cNvSpPr>
          <p:nvPr>
            <p:ph type="sldNum" sz="quarter" idx="12"/>
          </p:nvPr>
        </p:nvSpPr>
        <p:spPr/>
        <p:txBody>
          <a:bodyPr/>
          <a:lstStyle/>
          <a:p>
            <a:fld id="{A39D6893-C36C-4861-BC44-03C5D30018A5}" type="slidenum">
              <a:rPr lang="en-US" smtClean="0"/>
              <a:t>‹#›</a:t>
            </a:fld>
            <a:endParaRPr lang="en-US"/>
          </a:p>
        </p:txBody>
      </p:sp>
    </p:spTree>
    <p:extLst>
      <p:ext uri="{BB962C8B-B14F-4D97-AF65-F5344CB8AC3E}">
        <p14:creationId xmlns:p14="http://schemas.microsoft.com/office/powerpoint/2010/main" val="1896443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DDC2B6-C00B-4A42-5C3C-5F335471898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C62E343B-6F02-57B6-F65E-8061013EAB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7B59B347-4035-40E9-36CE-4F56226232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82A6D54-4E7B-1AD0-EA8E-6D7DF1AAC56A}"/>
              </a:ext>
            </a:extLst>
          </p:cNvPr>
          <p:cNvSpPr>
            <a:spLocks noGrp="1"/>
          </p:cNvSpPr>
          <p:nvPr>
            <p:ph type="dt" sz="half" idx="10"/>
          </p:nvPr>
        </p:nvSpPr>
        <p:spPr/>
        <p:txBody>
          <a:bodyPr/>
          <a:lstStyle/>
          <a:p>
            <a:fld id="{F4399DE3-7055-4DBC-BFEA-7D41FAEED69F}" type="datetimeFigureOut">
              <a:rPr lang="en-US" smtClean="0"/>
              <a:t>4/21/2024</a:t>
            </a:fld>
            <a:endParaRPr lang="en-US"/>
          </a:p>
        </p:txBody>
      </p:sp>
      <p:sp>
        <p:nvSpPr>
          <p:cNvPr id="6" name="页脚占位符 5">
            <a:extLst>
              <a:ext uri="{FF2B5EF4-FFF2-40B4-BE49-F238E27FC236}">
                <a16:creationId xmlns:a16="http://schemas.microsoft.com/office/drawing/2014/main" id="{8C424112-94A7-FBCA-DD4B-BCACCE4E7896}"/>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A28ECDCD-FA93-804C-BDC4-129B61BE3858}"/>
              </a:ext>
            </a:extLst>
          </p:cNvPr>
          <p:cNvSpPr>
            <a:spLocks noGrp="1"/>
          </p:cNvSpPr>
          <p:nvPr>
            <p:ph type="sldNum" sz="quarter" idx="12"/>
          </p:nvPr>
        </p:nvSpPr>
        <p:spPr/>
        <p:txBody>
          <a:bodyPr/>
          <a:lstStyle/>
          <a:p>
            <a:fld id="{A39D6893-C36C-4861-BC44-03C5D30018A5}" type="slidenum">
              <a:rPr lang="en-US" smtClean="0"/>
              <a:t>‹#›</a:t>
            </a:fld>
            <a:endParaRPr lang="en-US"/>
          </a:p>
        </p:txBody>
      </p:sp>
    </p:spTree>
    <p:extLst>
      <p:ext uri="{BB962C8B-B14F-4D97-AF65-F5344CB8AC3E}">
        <p14:creationId xmlns:p14="http://schemas.microsoft.com/office/powerpoint/2010/main" val="1712778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E83DC1C-B915-BD50-AA0D-DEA4C1ED64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A1022625-629A-AA6C-6902-C3BA0AE8D6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28FC850F-A8F8-BE85-21F8-8E710D2EF4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399DE3-7055-4DBC-BFEA-7D41FAEED69F}" type="datetimeFigureOut">
              <a:rPr lang="en-US" smtClean="0"/>
              <a:t>4/21/2024</a:t>
            </a:fld>
            <a:endParaRPr lang="en-US"/>
          </a:p>
        </p:txBody>
      </p:sp>
      <p:sp>
        <p:nvSpPr>
          <p:cNvPr id="5" name="页脚占位符 4">
            <a:extLst>
              <a:ext uri="{FF2B5EF4-FFF2-40B4-BE49-F238E27FC236}">
                <a16:creationId xmlns:a16="http://schemas.microsoft.com/office/drawing/2014/main" id="{42C8E355-87CF-5F00-EB75-66736C6636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D579B8B5-83C2-3748-DA62-AA5989A247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9D6893-C36C-4861-BC44-03C5D30018A5}" type="slidenum">
              <a:rPr lang="en-US" smtClean="0"/>
              <a:t>‹#›</a:t>
            </a:fld>
            <a:endParaRPr lang="en-US"/>
          </a:p>
        </p:txBody>
      </p:sp>
    </p:spTree>
    <p:extLst>
      <p:ext uri="{BB962C8B-B14F-4D97-AF65-F5344CB8AC3E}">
        <p14:creationId xmlns:p14="http://schemas.microsoft.com/office/powerpoint/2010/main" val="1261518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189F4CA-0629-18D8-0CC8-6F7341D6CD28}"/>
              </a:ext>
            </a:extLst>
          </p:cNvPr>
          <p:cNvPicPr>
            <a:picLocks noChangeAspect="1"/>
          </p:cNvPicPr>
          <p:nvPr/>
        </p:nvPicPr>
        <p:blipFill>
          <a:blip r:embed="rId2"/>
          <a:stretch>
            <a:fillRect/>
          </a:stretch>
        </p:blipFill>
        <p:spPr>
          <a:xfrm>
            <a:off x="936008" y="874142"/>
            <a:ext cx="10306050" cy="5762625"/>
          </a:xfrm>
          <a:prstGeom prst="rect">
            <a:avLst/>
          </a:prstGeom>
        </p:spPr>
      </p:pic>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861808" y="815245"/>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425803" y="75415"/>
            <a:ext cx="8236669" cy="646331"/>
          </a:xfrm>
          <a:prstGeom prst="rect">
            <a:avLst/>
          </a:prstGeom>
          <a:noFill/>
        </p:spPr>
        <p:txBody>
          <a:bodyPr wrap="square">
            <a:spAutoFit/>
          </a:bodyPr>
          <a:lstStyle/>
          <a:p>
            <a:r>
              <a:rPr lang="en-US" altLang="zh-CN" b="0" i="0">
                <a:solidFill>
                  <a:srgbClr val="0D0B22"/>
                </a:solidFill>
                <a:effectLst/>
                <a:latin typeface="Microsoft YaHei" panose="020B0503020204020204" pitchFamily="34" charset="-122"/>
                <a:ea typeface="Microsoft YaHei" panose="020B0503020204020204" pitchFamily="34" charset="-122"/>
              </a:rPr>
              <a:t>ASSISTGUI:Task-Oriented Desktop Graphical User Interface Automation</a:t>
            </a:r>
            <a:br>
              <a:rPr lang="en-US" altLang="zh-CN"/>
            </a:br>
            <a:r>
              <a:rPr lang="en-US" altLang="zh-CN" b="0" i="0">
                <a:solidFill>
                  <a:srgbClr val="0D0B22"/>
                </a:solidFill>
                <a:effectLst/>
                <a:latin typeface="Microsoft YaHei" panose="020B0503020204020204" pitchFamily="34" charset="-122"/>
                <a:ea typeface="Microsoft YaHei" panose="020B0503020204020204" pitchFamily="34" charset="-122"/>
              </a:rPr>
              <a:t>ASSISTGUI</a:t>
            </a:r>
            <a:r>
              <a:rPr lang="zh-CN" altLang="en-US" b="0" i="0">
                <a:solidFill>
                  <a:srgbClr val="0D0B22"/>
                </a:solidFill>
                <a:effectLst/>
                <a:latin typeface="Microsoft YaHei" panose="020B0503020204020204" pitchFamily="34" charset="-122"/>
                <a:ea typeface="Microsoft YaHei" panose="020B0503020204020204" pitchFamily="34" charset="-122"/>
              </a:rPr>
              <a:t>：面向任务的桌面图形用户界面自动化</a:t>
            </a:r>
            <a:endParaRPr lang="en-US"/>
          </a:p>
        </p:txBody>
      </p:sp>
      <p:sp>
        <p:nvSpPr>
          <p:cNvPr id="11" name="文本框 10">
            <a:extLst>
              <a:ext uri="{FF2B5EF4-FFF2-40B4-BE49-F238E27FC236}">
                <a16:creationId xmlns:a16="http://schemas.microsoft.com/office/drawing/2014/main" id="{B5780F50-C246-0282-7C29-D4591720ADEC}"/>
              </a:ext>
            </a:extLst>
          </p:cNvPr>
          <p:cNvSpPr txBox="1"/>
          <p:nvPr/>
        </p:nvSpPr>
        <p:spPr>
          <a:xfrm>
            <a:off x="9489061" y="6488668"/>
            <a:ext cx="2100388" cy="369332"/>
          </a:xfrm>
          <a:prstGeom prst="rect">
            <a:avLst/>
          </a:prstGeom>
          <a:noFill/>
        </p:spPr>
        <p:txBody>
          <a:bodyPr wrap="square">
            <a:spAutoFit/>
          </a:bodyPr>
          <a:lstStyle/>
          <a:p>
            <a:r>
              <a:rPr lang="en-US" altLang="zh-CN" b="1">
                <a:solidFill>
                  <a:srgbClr val="05073B"/>
                </a:solidFill>
                <a:latin typeface="-apple-system"/>
              </a:rPr>
              <a:t>2024</a:t>
            </a:r>
            <a:r>
              <a:rPr lang="zh-CN" altLang="en-US" b="1">
                <a:solidFill>
                  <a:srgbClr val="05073B"/>
                </a:solidFill>
                <a:latin typeface="-apple-system"/>
              </a:rPr>
              <a:t>年</a:t>
            </a:r>
            <a:r>
              <a:rPr lang="en-US" altLang="zh-CN" b="1">
                <a:solidFill>
                  <a:srgbClr val="05073B"/>
                </a:solidFill>
                <a:latin typeface="-apple-system"/>
              </a:rPr>
              <a:t>1</a:t>
            </a:r>
            <a:r>
              <a:rPr lang="zh-CN" altLang="en-US" b="1">
                <a:solidFill>
                  <a:srgbClr val="05073B"/>
                </a:solidFill>
                <a:latin typeface="-apple-system"/>
              </a:rPr>
              <a:t>月发表</a:t>
            </a:r>
            <a:endParaRPr lang="en-US" altLang="zh-CN" b="1">
              <a:solidFill>
                <a:srgbClr val="05073B"/>
              </a:solidFill>
              <a:latin typeface="-apple-system"/>
            </a:endParaRPr>
          </a:p>
        </p:txBody>
      </p:sp>
      <p:sp>
        <p:nvSpPr>
          <p:cNvPr id="8" name="文本框 7">
            <a:extLst>
              <a:ext uri="{FF2B5EF4-FFF2-40B4-BE49-F238E27FC236}">
                <a16:creationId xmlns:a16="http://schemas.microsoft.com/office/drawing/2014/main" id="{51E62828-A841-5D36-DF95-64B1F942E400}"/>
              </a:ext>
            </a:extLst>
          </p:cNvPr>
          <p:cNvSpPr txBox="1"/>
          <p:nvPr/>
        </p:nvSpPr>
        <p:spPr>
          <a:xfrm>
            <a:off x="2356062" y="1148042"/>
            <a:ext cx="6117534" cy="215444"/>
          </a:xfrm>
          <a:prstGeom prst="rect">
            <a:avLst/>
          </a:prstGeom>
          <a:noFill/>
        </p:spPr>
        <p:txBody>
          <a:bodyPr wrap="square">
            <a:spAutoFit/>
          </a:bodyPr>
          <a:lstStyle/>
          <a:p>
            <a:r>
              <a:rPr lang="zh-CN" altLang="en-US" sz="800">
                <a:solidFill>
                  <a:srgbClr val="000000"/>
                </a:solidFill>
                <a:effectLst/>
                <a:ea typeface="Calibri" panose="020F0502020204030204" pitchFamily="34" charset="0"/>
              </a:rPr>
              <a:t>帮助我将描边文本动画添加到 </a:t>
            </a:r>
            <a:r>
              <a:rPr lang="en-US" altLang="zh-CN" sz="800">
                <a:solidFill>
                  <a:srgbClr val="000000"/>
                </a:solidFill>
                <a:effectLst/>
                <a:ea typeface="Calibri" panose="020F0502020204030204" pitchFamily="34" charset="0"/>
              </a:rPr>
              <a:t>After Effects </a:t>
            </a:r>
            <a:r>
              <a:rPr lang="zh-CN" altLang="en-US" sz="800">
                <a:solidFill>
                  <a:srgbClr val="000000"/>
                </a:solidFill>
                <a:effectLst/>
                <a:ea typeface="Calibri" panose="020F0502020204030204" pitchFamily="34" charset="0"/>
              </a:rPr>
              <a:t>中的“</a:t>
            </a:r>
            <a:r>
              <a:rPr lang="en-US" altLang="zh-CN" sz="800">
                <a:solidFill>
                  <a:srgbClr val="000000"/>
                </a:solidFill>
                <a:effectLst/>
                <a:ea typeface="Calibri" panose="020F0502020204030204" pitchFamily="34" charset="0"/>
              </a:rPr>
              <a:t>AssistGUI”</a:t>
            </a:r>
            <a:r>
              <a:rPr lang="zh-CN" altLang="en-US" sz="800">
                <a:solidFill>
                  <a:srgbClr val="000000"/>
                </a:solidFill>
                <a:effectLst/>
                <a:ea typeface="Calibri" panose="020F0502020204030204" pitchFamily="34" charset="0"/>
              </a:rPr>
              <a:t>，如本视频所示。</a:t>
            </a:r>
            <a:endParaRPr lang="en-US"/>
          </a:p>
        </p:txBody>
      </p:sp>
      <p:sp>
        <p:nvSpPr>
          <p:cNvPr id="12" name="文本框 11">
            <a:extLst>
              <a:ext uri="{FF2B5EF4-FFF2-40B4-BE49-F238E27FC236}">
                <a16:creationId xmlns:a16="http://schemas.microsoft.com/office/drawing/2014/main" id="{99458EF7-1989-1081-BF51-5A10F4D0DD4E}"/>
              </a:ext>
            </a:extLst>
          </p:cNvPr>
          <p:cNvSpPr txBox="1"/>
          <p:nvPr/>
        </p:nvSpPr>
        <p:spPr>
          <a:xfrm>
            <a:off x="2304829" y="1568055"/>
            <a:ext cx="6117534" cy="215444"/>
          </a:xfrm>
          <a:prstGeom prst="rect">
            <a:avLst/>
          </a:prstGeom>
          <a:noFill/>
        </p:spPr>
        <p:txBody>
          <a:bodyPr wrap="square">
            <a:spAutoFit/>
          </a:bodyPr>
          <a:lstStyle/>
          <a:p>
            <a:r>
              <a:rPr lang="zh-CN" altLang="en-US" sz="800">
                <a:solidFill>
                  <a:srgbClr val="000000"/>
                </a:solidFill>
              </a:rPr>
              <a:t>当然，我会控制你的鼠标和键盘来帮助你完成它。</a:t>
            </a:r>
            <a:endParaRPr lang="en-US" sz="800">
              <a:solidFill>
                <a:srgbClr val="000000"/>
              </a:solidFill>
            </a:endParaRPr>
          </a:p>
        </p:txBody>
      </p:sp>
      <p:sp>
        <p:nvSpPr>
          <p:cNvPr id="4" name="文本框 3">
            <a:extLst>
              <a:ext uri="{FF2B5EF4-FFF2-40B4-BE49-F238E27FC236}">
                <a16:creationId xmlns:a16="http://schemas.microsoft.com/office/drawing/2014/main" id="{EA255507-8355-BACE-4D47-0572DE2EDC04}"/>
              </a:ext>
            </a:extLst>
          </p:cNvPr>
          <p:cNvSpPr txBox="1"/>
          <p:nvPr/>
        </p:nvSpPr>
        <p:spPr>
          <a:xfrm>
            <a:off x="2361415" y="4316632"/>
            <a:ext cx="6117996" cy="215444"/>
          </a:xfrm>
          <a:prstGeom prst="rect">
            <a:avLst/>
          </a:prstGeom>
          <a:noFill/>
        </p:spPr>
        <p:txBody>
          <a:bodyPr wrap="square">
            <a:spAutoFit/>
          </a:bodyPr>
          <a:lstStyle/>
          <a:p>
            <a:r>
              <a:rPr lang="zh-CN" altLang="en-US" sz="800">
                <a:solidFill>
                  <a:srgbClr val="000000"/>
                </a:solidFill>
              </a:rPr>
              <a:t>请帮助我阻止应用使用我的广告 </a:t>
            </a:r>
            <a:r>
              <a:rPr lang="en-US" altLang="zh-CN" sz="800">
                <a:solidFill>
                  <a:srgbClr val="000000"/>
                </a:solidFill>
              </a:rPr>
              <a:t>ID</a:t>
            </a:r>
            <a:r>
              <a:rPr lang="zh-CN" altLang="en-US" sz="800">
                <a:solidFill>
                  <a:srgbClr val="000000"/>
                </a:solidFill>
              </a:rPr>
              <a:t>。</a:t>
            </a:r>
            <a:endParaRPr lang="en-US" sz="800">
              <a:solidFill>
                <a:srgbClr val="000000"/>
              </a:solidFill>
            </a:endParaRPr>
          </a:p>
        </p:txBody>
      </p:sp>
    </p:spTree>
    <p:extLst>
      <p:ext uri="{BB962C8B-B14F-4D97-AF65-F5344CB8AC3E}">
        <p14:creationId xmlns:p14="http://schemas.microsoft.com/office/powerpoint/2010/main" val="1765906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41296" y="777538"/>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284402" y="65988"/>
            <a:ext cx="8236669" cy="646331"/>
          </a:xfrm>
          <a:prstGeom prst="rect">
            <a:avLst/>
          </a:prstGeom>
          <a:noFill/>
        </p:spPr>
        <p:txBody>
          <a:bodyPr wrap="square">
            <a:spAutoFit/>
          </a:bodyPr>
          <a:lstStyle/>
          <a:p>
            <a:r>
              <a:rPr lang="en-US" altLang="zh-CN" b="0" i="0">
                <a:solidFill>
                  <a:srgbClr val="0D0B22"/>
                </a:solidFill>
                <a:effectLst/>
                <a:latin typeface="Microsoft YaHei" panose="020B0503020204020204" pitchFamily="34" charset="-122"/>
                <a:ea typeface="Microsoft YaHei" panose="020B0503020204020204" pitchFamily="34" charset="-122"/>
              </a:rPr>
              <a:t>ASSISTGUI:Task-Oriented Desktop Graphical User Interface Automation</a:t>
            </a:r>
            <a:br>
              <a:rPr lang="en-US" altLang="zh-CN"/>
            </a:br>
            <a:r>
              <a:rPr lang="en-US" altLang="zh-CN" b="0" i="0">
                <a:solidFill>
                  <a:srgbClr val="0D0B22"/>
                </a:solidFill>
                <a:effectLst/>
                <a:latin typeface="Microsoft YaHei" panose="020B0503020204020204" pitchFamily="34" charset="-122"/>
                <a:ea typeface="Microsoft YaHei" panose="020B0503020204020204" pitchFamily="34" charset="-122"/>
              </a:rPr>
              <a:t>ASSISTGUI</a:t>
            </a:r>
            <a:r>
              <a:rPr lang="zh-CN" altLang="en-US" b="0" i="0">
                <a:solidFill>
                  <a:srgbClr val="0D0B22"/>
                </a:solidFill>
                <a:effectLst/>
                <a:latin typeface="Microsoft YaHei" panose="020B0503020204020204" pitchFamily="34" charset="-122"/>
                <a:ea typeface="Microsoft YaHei" panose="020B0503020204020204" pitchFamily="34" charset="-122"/>
              </a:rPr>
              <a:t>：面向任务的桌面图形用户界面自动化</a:t>
            </a:r>
            <a:endParaRPr lang="en-US"/>
          </a:p>
        </p:txBody>
      </p:sp>
      <p:sp>
        <p:nvSpPr>
          <p:cNvPr id="11" name="文本框 10">
            <a:extLst>
              <a:ext uri="{FF2B5EF4-FFF2-40B4-BE49-F238E27FC236}">
                <a16:creationId xmlns:a16="http://schemas.microsoft.com/office/drawing/2014/main" id="{B5780F50-C246-0282-7C29-D4591720ADEC}"/>
              </a:ext>
            </a:extLst>
          </p:cNvPr>
          <p:cNvSpPr txBox="1"/>
          <p:nvPr/>
        </p:nvSpPr>
        <p:spPr>
          <a:xfrm>
            <a:off x="9349912" y="6377975"/>
            <a:ext cx="2100388" cy="369332"/>
          </a:xfrm>
          <a:prstGeom prst="rect">
            <a:avLst/>
          </a:prstGeom>
          <a:noFill/>
        </p:spPr>
        <p:txBody>
          <a:bodyPr wrap="square">
            <a:spAutoFit/>
          </a:bodyPr>
          <a:lstStyle/>
          <a:p>
            <a:r>
              <a:rPr lang="en-US" altLang="zh-CN" b="1">
                <a:solidFill>
                  <a:srgbClr val="05073B"/>
                </a:solidFill>
                <a:latin typeface="-apple-system"/>
              </a:rPr>
              <a:t>2024</a:t>
            </a:r>
            <a:r>
              <a:rPr lang="zh-CN" altLang="en-US" b="1">
                <a:solidFill>
                  <a:srgbClr val="05073B"/>
                </a:solidFill>
                <a:latin typeface="-apple-system"/>
              </a:rPr>
              <a:t>年</a:t>
            </a:r>
            <a:r>
              <a:rPr lang="en-US" altLang="zh-CN" b="1">
                <a:solidFill>
                  <a:srgbClr val="05073B"/>
                </a:solidFill>
                <a:latin typeface="-apple-system"/>
              </a:rPr>
              <a:t>1</a:t>
            </a:r>
            <a:r>
              <a:rPr lang="zh-CN" altLang="en-US" b="1">
                <a:solidFill>
                  <a:srgbClr val="05073B"/>
                </a:solidFill>
                <a:latin typeface="-apple-system"/>
              </a:rPr>
              <a:t>月发表</a:t>
            </a:r>
            <a:endParaRPr lang="en-US" altLang="zh-CN" b="1">
              <a:solidFill>
                <a:srgbClr val="05073B"/>
              </a:solidFill>
              <a:latin typeface="-apple-system"/>
            </a:endParaRPr>
          </a:p>
        </p:txBody>
      </p:sp>
      <p:sp>
        <p:nvSpPr>
          <p:cNvPr id="4" name="文本框 3">
            <a:extLst>
              <a:ext uri="{FF2B5EF4-FFF2-40B4-BE49-F238E27FC236}">
                <a16:creationId xmlns:a16="http://schemas.microsoft.com/office/drawing/2014/main" id="{4B0C29B3-4C6A-F245-99A0-F16983EBD553}"/>
              </a:ext>
            </a:extLst>
          </p:cNvPr>
          <p:cNvSpPr txBox="1"/>
          <p:nvPr/>
        </p:nvSpPr>
        <p:spPr>
          <a:xfrm>
            <a:off x="692871" y="983537"/>
            <a:ext cx="10487319" cy="369332"/>
          </a:xfrm>
          <a:prstGeom prst="rect">
            <a:avLst/>
          </a:prstGeom>
          <a:noFill/>
        </p:spPr>
        <p:txBody>
          <a:bodyPr wrap="square">
            <a:spAutoFit/>
          </a:bodyPr>
          <a:lstStyle/>
          <a:p>
            <a:r>
              <a:rPr lang="zh-CN" altLang="en-US">
                <a:solidFill>
                  <a:srgbClr val="0D0B22"/>
                </a:solidFill>
                <a:latin typeface="Microsoft YaHei" panose="020B0503020204020204" pitchFamily="34" charset="-122"/>
                <a:ea typeface="Microsoft YaHei" panose="020B0503020204020204" pitchFamily="34" charset="-122"/>
              </a:rPr>
              <a:t>元数据</a:t>
            </a:r>
            <a:r>
              <a:rPr lang="en-US" altLang="zh-CN">
                <a:solidFill>
                  <a:srgbClr val="0D0B22"/>
                </a:solidFill>
                <a:latin typeface="Microsoft YaHei" panose="020B0503020204020204" pitchFamily="34" charset="-122"/>
                <a:ea typeface="Microsoft YaHei" panose="020B0503020204020204" pitchFamily="34" charset="-122"/>
              </a:rPr>
              <a:t>--</a:t>
            </a:r>
            <a:r>
              <a:rPr lang="zh-CN" altLang="en-US">
                <a:solidFill>
                  <a:srgbClr val="0D0B22"/>
                </a:solidFill>
                <a:latin typeface="Microsoft YaHei" panose="020B0503020204020204" pitchFamily="34" charset="-122"/>
                <a:ea typeface="Microsoft YaHei" panose="020B0503020204020204" pitchFamily="34" charset="-122"/>
              </a:rPr>
              <a:t>面板和弹出窗口的布局 </a:t>
            </a:r>
            <a:r>
              <a:rPr lang="en-US" altLang="zh-CN">
                <a:solidFill>
                  <a:srgbClr val="0D0B22"/>
                </a:solidFill>
                <a:latin typeface="Microsoft YaHei" panose="020B0503020204020204" pitchFamily="34" charset="-122"/>
                <a:ea typeface="Microsoft YaHei" panose="020B0503020204020204" pitchFamily="34" charset="-122"/>
              </a:rPr>
              <a:t>+ </a:t>
            </a:r>
            <a:r>
              <a:rPr lang="zh-CN" altLang="en-US">
                <a:solidFill>
                  <a:srgbClr val="0D0B22"/>
                </a:solidFill>
                <a:latin typeface="Microsoft YaHei" panose="020B0503020204020204" pitchFamily="34" charset="-122"/>
                <a:ea typeface="Microsoft YaHei" panose="020B0503020204020204" pitchFamily="34" charset="-122"/>
              </a:rPr>
              <a:t>屏幕截图：</a:t>
            </a:r>
            <a:endParaRPr lang="en-US">
              <a:solidFill>
                <a:srgbClr val="0D0B22"/>
              </a:solidFill>
              <a:latin typeface="Microsoft YaHei" panose="020B0503020204020204" pitchFamily="34" charset="-122"/>
              <a:ea typeface="Microsoft YaHei" panose="020B0503020204020204" pitchFamily="34" charset="-122"/>
            </a:endParaRPr>
          </a:p>
        </p:txBody>
      </p:sp>
      <p:sp>
        <p:nvSpPr>
          <p:cNvPr id="8" name="文本框 7">
            <a:extLst>
              <a:ext uri="{FF2B5EF4-FFF2-40B4-BE49-F238E27FC236}">
                <a16:creationId xmlns:a16="http://schemas.microsoft.com/office/drawing/2014/main" id="{6A9D0990-328E-4E62-5171-117B88E136E2}"/>
              </a:ext>
            </a:extLst>
          </p:cNvPr>
          <p:cNvSpPr txBox="1"/>
          <p:nvPr/>
        </p:nvSpPr>
        <p:spPr>
          <a:xfrm>
            <a:off x="6994664" y="1934962"/>
            <a:ext cx="4355824" cy="2031325"/>
          </a:xfrm>
          <a:prstGeom prst="rect">
            <a:avLst/>
          </a:prstGeom>
          <a:noFill/>
        </p:spPr>
        <p:txBody>
          <a:bodyPr wrap="square">
            <a:spAutoFit/>
          </a:bodyPr>
          <a:lstStyle/>
          <a:p>
            <a:r>
              <a:rPr lang="zh-CN" altLang="en-US"/>
              <a:t>展示了元数据和屏幕截图的示例。值得一提的是，对于像</a:t>
            </a:r>
            <a:r>
              <a:rPr lang="en-US" altLang="zh-CN"/>
              <a:t>Premier Pro</a:t>
            </a:r>
            <a:r>
              <a:rPr lang="zh-CN" altLang="en-US"/>
              <a:t>这样的软件，获取包含软件所有信息的</a:t>
            </a:r>
            <a:r>
              <a:rPr lang="zh-CN" altLang="en-US">
                <a:solidFill>
                  <a:srgbClr val="FF0000"/>
                </a:solidFill>
              </a:rPr>
              <a:t>元数据</a:t>
            </a:r>
            <a:r>
              <a:rPr lang="zh-CN" altLang="en-US"/>
              <a:t>具有挑战性。可获得的主要信息是关于大型面板的，而从元数据中提取特定的文本和按钮几乎是不可能的。因此，</a:t>
            </a:r>
            <a:r>
              <a:rPr lang="zh-CN" altLang="en-US" b="1"/>
              <a:t>模型必须依靠其他视觉感知功能  来处理屏幕截图</a:t>
            </a:r>
            <a:r>
              <a:rPr lang="zh-CN" altLang="en-US"/>
              <a:t>。</a:t>
            </a:r>
            <a:endParaRPr lang="en-US"/>
          </a:p>
        </p:txBody>
      </p:sp>
      <p:pic>
        <p:nvPicPr>
          <p:cNvPr id="10" name="图片 9">
            <a:extLst>
              <a:ext uri="{FF2B5EF4-FFF2-40B4-BE49-F238E27FC236}">
                <a16:creationId xmlns:a16="http://schemas.microsoft.com/office/drawing/2014/main" id="{39DF51CC-1FB0-3267-3FA6-54072D13BE7B}"/>
              </a:ext>
            </a:extLst>
          </p:cNvPr>
          <p:cNvPicPr>
            <a:picLocks noChangeAspect="1"/>
          </p:cNvPicPr>
          <p:nvPr/>
        </p:nvPicPr>
        <p:blipFill rotWithShape="1">
          <a:blip r:embed="rId2"/>
          <a:srcRect b="28942"/>
          <a:stretch/>
        </p:blipFill>
        <p:spPr>
          <a:xfrm>
            <a:off x="732183" y="1479274"/>
            <a:ext cx="3352800" cy="4494143"/>
          </a:xfrm>
          <a:prstGeom prst="rect">
            <a:avLst/>
          </a:prstGeom>
        </p:spPr>
      </p:pic>
      <p:pic>
        <p:nvPicPr>
          <p:cNvPr id="13" name="图片 12">
            <a:extLst>
              <a:ext uri="{FF2B5EF4-FFF2-40B4-BE49-F238E27FC236}">
                <a16:creationId xmlns:a16="http://schemas.microsoft.com/office/drawing/2014/main" id="{949176EA-E6A5-6368-E7B5-456F0A9EE27E}"/>
              </a:ext>
            </a:extLst>
          </p:cNvPr>
          <p:cNvPicPr>
            <a:picLocks noChangeAspect="1"/>
          </p:cNvPicPr>
          <p:nvPr/>
        </p:nvPicPr>
        <p:blipFill>
          <a:blip r:embed="rId3"/>
          <a:stretch>
            <a:fillRect/>
          </a:stretch>
        </p:blipFill>
        <p:spPr>
          <a:xfrm>
            <a:off x="3550755" y="4137369"/>
            <a:ext cx="3162300" cy="1724025"/>
          </a:xfrm>
          <a:prstGeom prst="rect">
            <a:avLst/>
          </a:prstGeom>
        </p:spPr>
      </p:pic>
    </p:spTree>
    <p:extLst>
      <p:ext uri="{BB962C8B-B14F-4D97-AF65-F5344CB8AC3E}">
        <p14:creationId xmlns:p14="http://schemas.microsoft.com/office/powerpoint/2010/main" val="4105022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41296" y="777538"/>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284402" y="65988"/>
            <a:ext cx="8236669" cy="646331"/>
          </a:xfrm>
          <a:prstGeom prst="rect">
            <a:avLst/>
          </a:prstGeom>
          <a:noFill/>
        </p:spPr>
        <p:txBody>
          <a:bodyPr wrap="square">
            <a:spAutoFit/>
          </a:bodyPr>
          <a:lstStyle/>
          <a:p>
            <a:r>
              <a:rPr lang="en-US" altLang="zh-CN" b="0" i="0">
                <a:solidFill>
                  <a:srgbClr val="0D0B22"/>
                </a:solidFill>
                <a:effectLst/>
                <a:latin typeface="Microsoft YaHei" panose="020B0503020204020204" pitchFamily="34" charset="-122"/>
                <a:ea typeface="Microsoft YaHei" panose="020B0503020204020204" pitchFamily="34" charset="-122"/>
              </a:rPr>
              <a:t>ASSISTGUI:Task-Oriented Desktop Graphical User Interface Automation</a:t>
            </a:r>
            <a:br>
              <a:rPr lang="en-US" altLang="zh-CN"/>
            </a:br>
            <a:r>
              <a:rPr lang="en-US" altLang="zh-CN" b="0" i="0">
                <a:solidFill>
                  <a:srgbClr val="0D0B22"/>
                </a:solidFill>
                <a:effectLst/>
                <a:latin typeface="Microsoft YaHei" panose="020B0503020204020204" pitchFamily="34" charset="-122"/>
                <a:ea typeface="Microsoft YaHei" panose="020B0503020204020204" pitchFamily="34" charset="-122"/>
              </a:rPr>
              <a:t>ASSISTGUI</a:t>
            </a:r>
            <a:r>
              <a:rPr lang="zh-CN" altLang="en-US" b="0" i="0">
                <a:solidFill>
                  <a:srgbClr val="0D0B22"/>
                </a:solidFill>
                <a:effectLst/>
                <a:latin typeface="Microsoft YaHei" panose="020B0503020204020204" pitchFamily="34" charset="-122"/>
                <a:ea typeface="Microsoft YaHei" panose="020B0503020204020204" pitchFamily="34" charset="-122"/>
              </a:rPr>
              <a:t>：面向任务的桌面图形用户界面自动化</a:t>
            </a:r>
            <a:endParaRPr lang="en-US"/>
          </a:p>
        </p:txBody>
      </p:sp>
      <p:sp>
        <p:nvSpPr>
          <p:cNvPr id="11" name="文本框 10">
            <a:extLst>
              <a:ext uri="{FF2B5EF4-FFF2-40B4-BE49-F238E27FC236}">
                <a16:creationId xmlns:a16="http://schemas.microsoft.com/office/drawing/2014/main" id="{B5780F50-C246-0282-7C29-D4591720ADEC}"/>
              </a:ext>
            </a:extLst>
          </p:cNvPr>
          <p:cNvSpPr txBox="1"/>
          <p:nvPr/>
        </p:nvSpPr>
        <p:spPr>
          <a:xfrm>
            <a:off x="10091612" y="6336476"/>
            <a:ext cx="2100388" cy="369332"/>
          </a:xfrm>
          <a:prstGeom prst="rect">
            <a:avLst/>
          </a:prstGeom>
          <a:noFill/>
        </p:spPr>
        <p:txBody>
          <a:bodyPr wrap="square">
            <a:spAutoFit/>
          </a:bodyPr>
          <a:lstStyle/>
          <a:p>
            <a:r>
              <a:rPr lang="en-US" altLang="zh-CN" b="1">
                <a:solidFill>
                  <a:srgbClr val="05073B"/>
                </a:solidFill>
                <a:latin typeface="-apple-system"/>
              </a:rPr>
              <a:t>2024</a:t>
            </a:r>
            <a:r>
              <a:rPr lang="zh-CN" altLang="en-US" b="1">
                <a:solidFill>
                  <a:srgbClr val="05073B"/>
                </a:solidFill>
                <a:latin typeface="-apple-system"/>
              </a:rPr>
              <a:t>年</a:t>
            </a:r>
            <a:r>
              <a:rPr lang="en-US" altLang="zh-CN" b="1">
                <a:solidFill>
                  <a:srgbClr val="05073B"/>
                </a:solidFill>
                <a:latin typeface="-apple-system"/>
              </a:rPr>
              <a:t>1</a:t>
            </a:r>
            <a:r>
              <a:rPr lang="zh-CN" altLang="en-US" b="1">
                <a:solidFill>
                  <a:srgbClr val="05073B"/>
                </a:solidFill>
                <a:latin typeface="-apple-system"/>
              </a:rPr>
              <a:t>月发表</a:t>
            </a:r>
            <a:endParaRPr lang="en-US" altLang="zh-CN" b="1">
              <a:solidFill>
                <a:srgbClr val="05073B"/>
              </a:solidFill>
              <a:latin typeface="-apple-system"/>
            </a:endParaRPr>
          </a:p>
        </p:txBody>
      </p:sp>
      <p:sp>
        <p:nvSpPr>
          <p:cNvPr id="4" name="文本框 3">
            <a:extLst>
              <a:ext uri="{FF2B5EF4-FFF2-40B4-BE49-F238E27FC236}">
                <a16:creationId xmlns:a16="http://schemas.microsoft.com/office/drawing/2014/main" id="{4B0C29B3-4C6A-F245-99A0-F16983EBD553}"/>
              </a:ext>
            </a:extLst>
          </p:cNvPr>
          <p:cNvSpPr txBox="1"/>
          <p:nvPr/>
        </p:nvSpPr>
        <p:spPr>
          <a:xfrm>
            <a:off x="692871" y="983537"/>
            <a:ext cx="10487319" cy="369332"/>
          </a:xfrm>
          <a:prstGeom prst="rect">
            <a:avLst/>
          </a:prstGeom>
          <a:noFill/>
        </p:spPr>
        <p:txBody>
          <a:bodyPr wrap="square">
            <a:spAutoFit/>
          </a:bodyPr>
          <a:lstStyle/>
          <a:p>
            <a:r>
              <a:rPr lang="en-US" altLang="zh-CN">
                <a:solidFill>
                  <a:srgbClr val="0D0B22"/>
                </a:solidFill>
                <a:latin typeface="Microsoft YaHei" panose="020B0503020204020204" pitchFamily="34" charset="-122"/>
                <a:ea typeface="Microsoft YaHei" panose="020B0503020204020204" pitchFamily="34" charset="-122"/>
              </a:rPr>
              <a:t>ASSISTGUI Benchmark</a:t>
            </a:r>
            <a:r>
              <a:rPr lang="zh-CN" altLang="en-US">
                <a:solidFill>
                  <a:srgbClr val="0D0B22"/>
                </a:solidFill>
                <a:latin typeface="Microsoft YaHei" panose="020B0503020204020204" pitchFamily="34" charset="-122"/>
                <a:ea typeface="Microsoft YaHei" panose="020B0503020204020204" pitchFamily="34" charset="-122"/>
              </a:rPr>
              <a:t>：</a:t>
            </a:r>
            <a:endParaRPr lang="en-US">
              <a:solidFill>
                <a:srgbClr val="0D0B22"/>
              </a:solidFill>
              <a:latin typeface="Microsoft YaHei" panose="020B0503020204020204" pitchFamily="34" charset="-122"/>
              <a:ea typeface="Microsoft YaHei" panose="020B0503020204020204" pitchFamily="34" charset="-122"/>
            </a:endParaRPr>
          </a:p>
        </p:txBody>
      </p:sp>
      <p:sp>
        <p:nvSpPr>
          <p:cNvPr id="3" name="文本框 2">
            <a:extLst>
              <a:ext uri="{FF2B5EF4-FFF2-40B4-BE49-F238E27FC236}">
                <a16:creationId xmlns:a16="http://schemas.microsoft.com/office/drawing/2014/main" id="{F0791D9D-6B33-0865-A50E-6217E29E3851}"/>
              </a:ext>
            </a:extLst>
          </p:cNvPr>
          <p:cNvSpPr txBox="1"/>
          <p:nvPr/>
        </p:nvSpPr>
        <p:spPr>
          <a:xfrm>
            <a:off x="928538" y="1364235"/>
            <a:ext cx="10609869" cy="1296637"/>
          </a:xfrm>
          <a:prstGeom prst="rect">
            <a:avLst/>
          </a:prstGeom>
          <a:noFill/>
        </p:spPr>
        <p:txBody>
          <a:bodyPr wrap="square">
            <a:spAutoFit/>
          </a:bodyPr>
          <a:lstStyle/>
          <a:p>
            <a:pPr marL="400050" indent="-400050">
              <a:lnSpc>
                <a:spcPct val="150000"/>
              </a:lnSpc>
              <a:buFont typeface="+mj-ea"/>
              <a:buAutoNum type="ea1JpnChsDbPeriod"/>
            </a:pPr>
            <a:r>
              <a:rPr lang="zh-CN" altLang="en-US"/>
              <a:t>任务制定</a:t>
            </a:r>
            <a:endParaRPr lang="en-US" altLang="zh-CN"/>
          </a:p>
          <a:p>
            <a:pPr marL="857250" lvl="1" indent="-400050">
              <a:lnSpc>
                <a:spcPct val="150000"/>
              </a:lnSpc>
              <a:buFont typeface="+mj-ea"/>
              <a:buAutoNum type="arabicPeriod"/>
            </a:pPr>
            <a:r>
              <a:rPr lang="zh-CN" altLang="en-US" b="1"/>
              <a:t>任务描述</a:t>
            </a:r>
            <a:r>
              <a:rPr lang="en-US" altLang="zh-CN" b="1"/>
              <a:t>;</a:t>
            </a:r>
            <a:endParaRPr lang="en-US" altLang="zh-CN">
              <a:solidFill>
                <a:srgbClr val="FF0000"/>
              </a:solidFill>
            </a:endParaRPr>
          </a:p>
          <a:p>
            <a:pPr marL="800100" lvl="1" indent="-342900">
              <a:lnSpc>
                <a:spcPct val="150000"/>
              </a:lnSpc>
              <a:buFont typeface="+mj-ea"/>
              <a:buAutoNum type="arabicPeriod"/>
            </a:pPr>
            <a:r>
              <a:rPr lang="zh-CN" altLang="en-US" b="1"/>
              <a:t> 状态观察</a:t>
            </a:r>
            <a:r>
              <a:rPr lang="en-US" altLang="zh-CN" b="1"/>
              <a:t>;</a:t>
            </a:r>
            <a:r>
              <a:rPr lang="zh-CN" altLang="en-US" b="1"/>
              <a:t> </a:t>
            </a:r>
            <a:r>
              <a:rPr lang="en-US" altLang="zh-CN"/>
              <a:t>	</a:t>
            </a:r>
            <a:endParaRPr lang="en-US" altLang="zh-CN">
              <a:solidFill>
                <a:srgbClr val="FF0000"/>
              </a:solidFill>
            </a:endParaRPr>
          </a:p>
        </p:txBody>
      </p:sp>
      <p:sp>
        <p:nvSpPr>
          <p:cNvPr id="8" name="文本框 7">
            <a:extLst>
              <a:ext uri="{FF2B5EF4-FFF2-40B4-BE49-F238E27FC236}">
                <a16:creationId xmlns:a16="http://schemas.microsoft.com/office/drawing/2014/main" id="{2F18825B-0CAF-3E37-826C-231DF23FF1A7}"/>
              </a:ext>
            </a:extLst>
          </p:cNvPr>
          <p:cNvSpPr txBox="1"/>
          <p:nvPr/>
        </p:nvSpPr>
        <p:spPr>
          <a:xfrm>
            <a:off x="1041662" y="2804378"/>
            <a:ext cx="10477892" cy="3650936"/>
          </a:xfrm>
          <a:prstGeom prst="rect">
            <a:avLst/>
          </a:prstGeom>
          <a:noFill/>
        </p:spPr>
        <p:txBody>
          <a:bodyPr wrap="square">
            <a:spAutoFit/>
          </a:bodyPr>
          <a:lstStyle/>
          <a:p>
            <a:pPr algn="l"/>
            <a:r>
              <a:rPr lang="zh-CN" altLang="en-US" b="1" i="0">
                <a:effectLst/>
                <a:highlight>
                  <a:srgbClr val="FDFDFE"/>
                </a:highlight>
                <a:latin typeface="-apple-system"/>
              </a:rPr>
              <a:t>方法</a:t>
            </a:r>
            <a:r>
              <a:rPr lang="zh-CN" altLang="en-US" b="0" i="0">
                <a:effectLst/>
                <a:highlight>
                  <a:srgbClr val="FDFDFE"/>
                </a:highlight>
                <a:latin typeface="-apple-system"/>
              </a:rPr>
              <a:t>：</a:t>
            </a:r>
          </a:p>
          <a:p>
            <a:pPr marL="285750" indent="-285750" algn="l">
              <a:lnSpc>
                <a:spcPct val="150000"/>
              </a:lnSpc>
              <a:buFont typeface="Wingdings" panose="05000000000000000000" pitchFamily="2" charset="2"/>
              <a:buChar char="ü"/>
            </a:pPr>
            <a:r>
              <a:rPr lang="zh-CN" altLang="en-US" b="1" i="0">
                <a:effectLst/>
                <a:highlight>
                  <a:srgbClr val="FDFDFE"/>
                </a:highlight>
                <a:latin typeface="-apple-system"/>
              </a:rPr>
              <a:t>系统元数据用于面板分割</a:t>
            </a:r>
            <a:r>
              <a:rPr lang="zh-CN" altLang="en-US" b="0" i="0">
                <a:effectLst/>
                <a:highlight>
                  <a:srgbClr val="FDFDFE"/>
                </a:highlight>
                <a:latin typeface="PingFang-SC-Regular"/>
              </a:rPr>
              <a:t>：从系统中获取元数据来帮助解析器分割屏幕截图中的不同面板或区域。</a:t>
            </a:r>
          </a:p>
          <a:p>
            <a:pPr marL="285750" indent="-285750" algn="l">
              <a:lnSpc>
                <a:spcPct val="150000"/>
              </a:lnSpc>
              <a:buFont typeface="Wingdings" panose="05000000000000000000" pitchFamily="2" charset="2"/>
              <a:buChar char="ü"/>
            </a:pPr>
            <a:r>
              <a:rPr lang="en-US" altLang="zh-CN" b="1" i="0">
                <a:effectLst/>
                <a:highlight>
                  <a:srgbClr val="FDFDFE"/>
                </a:highlight>
                <a:latin typeface="-apple-system"/>
              </a:rPr>
              <a:t>OCR</a:t>
            </a:r>
            <a:r>
              <a:rPr lang="zh-CN" altLang="en-US" b="1" i="0">
                <a:effectLst/>
                <a:highlight>
                  <a:srgbClr val="FDFDFE"/>
                </a:highlight>
                <a:latin typeface="-apple-system"/>
              </a:rPr>
              <a:t>模型提取文本</a:t>
            </a:r>
            <a:r>
              <a:rPr lang="zh-CN" altLang="en-US" b="0" i="0">
                <a:effectLst/>
                <a:highlight>
                  <a:srgbClr val="FDFDFE"/>
                </a:highlight>
                <a:latin typeface="PingFang-SC-Regular"/>
              </a:rPr>
              <a:t>：使用光学字符识别（</a:t>
            </a:r>
            <a:r>
              <a:rPr lang="en-US" altLang="zh-CN" b="0" i="0">
                <a:effectLst/>
                <a:highlight>
                  <a:srgbClr val="FDFDFE"/>
                </a:highlight>
                <a:latin typeface="PingFang-SC-Regular"/>
              </a:rPr>
              <a:t>OCR</a:t>
            </a:r>
            <a:r>
              <a:rPr lang="zh-CN" altLang="en-US" b="0" i="0">
                <a:effectLst/>
                <a:highlight>
                  <a:srgbClr val="FDFDFE"/>
                </a:highlight>
                <a:latin typeface="PingFang-SC-Regular"/>
              </a:rPr>
              <a:t>）模型从图像中提取文本信息。</a:t>
            </a:r>
          </a:p>
          <a:p>
            <a:pPr marL="285750" indent="-285750" algn="l">
              <a:lnSpc>
                <a:spcPct val="150000"/>
              </a:lnSpc>
              <a:buFont typeface="Wingdings" panose="05000000000000000000" pitchFamily="2" charset="2"/>
              <a:buChar char="ü"/>
            </a:pPr>
            <a:r>
              <a:rPr lang="zh-CN" altLang="en-US" b="1" i="0">
                <a:effectLst/>
                <a:highlight>
                  <a:srgbClr val="FDFDFE"/>
                </a:highlight>
                <a:latin typeface="-apple-system"/>
              </a:rPr>
              <a:t>模式匹配识别图标</a:t>
            </a:r>
            <a:r>
              <a:rPr lang="zh-CN" altLang="en-US" b="0" i="0">
                <a:effectLst/>
                <a:highlight>
                  <a:srgbClr val="FDFDFE"/>
                </a:highlight>
                <a:latin typeface="PingFang-SC-Regular"/>
              </a:rPr>
              <a:t>：开发了一种模式匹配方法来识别屏幕截图中的图标。在图像或数据集中查找与给定模式匹配的部分。图标通常具有特定的形状和颜色，这使得它们能够通过模式匹配技术被准确识别。</a:t>
            </a:r>
          </a:p>
          <a:p>
            <a:pPr marL="285750" indent="-285750" algn="l">
              <a:lnSpc>
                <a:spcPct val="150000"/>
              </a:lnSpc>
              <a:buFont typeface="Wingdings" panose="05000000000000000000" pitchFamily="2" charset="2"/>
              <a:buChar char="ü"/>
            </a:pPr>
            <a:r>
              <a:rPr lang="zh-CN" altLang="en-US" b="1" i="0">
                <a:effectLst/>
                <a:highlight>
                  <a:srgbClr val="FDFDFE"/>
                </a:highlight>
                <a:latin typeface="-apple-system"/>
              </a:rPr>
              <a:t>视觉模型定位对象</a:t>
            </a:r>
            <a:r>
              <a:rPr lang="zh-CN" altLang="en-US" b="0" i="0">
                <a:effectLst/>
                <a:highlight>
                  <a:srgbClr val="FDFDFE"/>
                </a:highlight>
                <a:latin typeface="PingFang-SC-Regular"/>
              </a:rPr>
              <a:t>：利用一些视觉模型（如检测器和分割模型）来定位屏幕截图中的对象。</a:t>
            </a:r>
          </a:p>
          <a:p>
            <a:pPr marL="285750" indent="-285750" algn="l">
              <a:lnSpc>
                <a:spcPct val="150000"/>
              </a:lnSpc>
              <a:buFont typeface="Wingdings" panose="05000000000000000000" pitchFamily="2" charset="2"/>
              <a:buChar char="ü"/>
            </a:pPr>
            <a:r>
              <a:rPr lang="zh-CN" altLang="en-US" b="1" i="0">
                <a:effectLst/>
                <a:highlight>
                  <a:srgbClr val="FDFDFE"/>
                </a:highlight>
                <a:latin typeface="-apple-system"/>
              </a:rPr>
              <a:t>设计简单算法提取特定元素</a:t>
            </a:r>
            <a:r>
              <a:rPr lang="zh-CN" altLang="en-US" b="0" i="0">
                <a:effectLst/>
                <a:highlight>
                  <a:srgbClr val="FDFDFE"/>
                </a:highlight>
                <a:latin typeface="PingFang-SC-Regular"/>
              </a:rPr>
              <a:t>：针对滚动条、参考线等特定元素，设计了简单的算法来提取它们的信息。</a:t>
            </a:r>
          </a:p>
        </p:txBody>
      </p:sp>
    </p:spTree>
    <p:extLst>
      <p:ext uri="{BB962C8B-B14F-4D97-AF65-F5344CB8AC3E}">
        <p14:creationId xmlns:p14="http://schemas.microsoft.com/office/powerpoint/2010/main" val="2639920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41296" y="777538"/>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284402" y="65988"/>
            <a:ext cx="8236669" cy="646331"/>
          </a:xfrm>
          <a:prstGeom prst="rect">
            <a:avLst/>
          </a:prstGeom>
          <a:noFill/>
        </p:spPr>
        <p:txBody>
          <a:bodyPr wrap="square">
            <a:spAutoFit/>
          </a:bodyPr>
          <a:lstStyle/>
          <a:p>
            <a:r>
              <a:rPr lang="en-US" altLang="zh-CN" b="0" i="0">
                <a:solidFill>
                  <a:srgbClr val="0D0B22"/>
                </a:solidFill>
                <a:effectLst/>
                <a:latin typeface="Microsoft YaHei" panose="020B0503020204020204" pitchFamily="34" charset="-122"/>
                <a:ea typeface="Microsoft YaHei" panose="020B0503020204020204" pitchFamily="34" charset="-122"/>
              </a:rPr>
              <a:t>ASSISTGUI:Task-Oriented Desktop Graphical User Interface Automation</a:t>
            </a:r>
            <a:br>
              <a:rPr lang="en-US" altLang="zh-CN"/>
            </a:br>
            <a:r>
              <a:rPr lang="en-US" altLang="zh-CN" b="0" i="0">
                <a:solidFill>
                  <a:srgbClr val="0D0B22"/>
                </a:solidFill>
                <a:effectLst/>
                <a:latin typeface="Microsoft YaHei" panose="020B0503020204020204" pitchFamily="34" charset="-122"/>
                <a:ea typeface="Microsoft YaHei" panose="020B0503020204020204" pitchFamily="34" charset="-122"/>
              </a:rPr>
              <a:t>ASSISTGUI</a:t>
            </a:r>
            <a:r>
              <a:rPr lang="zh-CN" altLang="en-US" b="0" i="0">
                <a:solidFill>
                  <a:srgbClr val="0D0B22"/>
                </a:solidFill>
                <a:effectLst/>
                <a:latin typeface="Microsoft YaHei" panose="020B0503020204020204" pitchFamily="34" charset="-122"/>
                <a:ea typeface="Microsoft YaHei" panose="020B0503020204020204" pitchFamily="34" charset="-122"/>
              </a:rPr>
              <a:t>：面向任务的桌面图形用户界面自动化</a:t>
            </a:r>
            <a:endParaRPr lang="en-US"/>
          </a:p>
        </p:txBody>
      </p:sp>
      <p:sp>
        <p:nvSpPr>
          <p:cNvPr id="11" name="文本框 10">
            <a:extLst>
              <a:ext uri="{FF2B5EF4-FFF2-40B4-BE49-F238E27FC236}">
                <a16:creationId xmlns:a16="http://schemas.microsoft.com/office/drawing/2014/main" id="{B5780F50-C246-0282-7C29-D4591720ADEC}"/>
              </a:ext>
            </a:extLst>
          </p:cNvPr>
          <p:cNvSpPr txBox="1"/>
          <p:nvPr/>
        </p:nvSpPr>
        <p:spPr>
          <a:xfrm>
            <a:off x="10091612" y="6336476"/>
            <a:ext cx="2100388" cy="369332"/>
          </a:xfrm>
          <a:prstGeom prst="rect">
            <a:avLst/>
          </a:prstGeom>
          <a:noFill/>
        </p:spPr>
        <p:txBody>
          <a:bodyPr wrap="square">
            <a:spAutoFit/>
          </a:bodyPr>
          <a:lstStyle/>
          <a:p>
            <a:r>
              <a:rPr lang="en-US" altLang="zh-CN" b="1">
                <a:solidFill>
                  <a:srgbClr val="05073B"/>
                </a:solidFill>
                <a:latin typeface="-apple-system"/>
              </a:rPr>
              <a:t>2024</a:t>
            </a:r>
            <a:r>
              <a:rPr lang="zh-CN" altLang="en-US" b="1">
                <a:solidFill>
                  <a:srgbClr val="05073B"/>
                </a:solidFill>
                <a:latin typeface="-apple-system"/>
              </a:rPr>
              <a:t>年</a:t>
            </a:r>
            <a:r>
              <a:rPr lang="en-US" altLang="zh-CN" b="1">
                <a:solidFill>
                  <a:srgbClr val="05073B"/>
                </a:solidFill>
                <a:latin typeface="-apple-system"/>
              </a:rPr>
              <a:t>1</a:t>
            </a:r>
            <a:r>
              <a:rPr lang="zh-CN" altLang="en-US" b="1">
                <a:solidFill>
                  <a:srgbClr val="05073B"/>
                </a:solidFill>
                <a:latin typeface="-apple-system"/>
              </a:rPr>
              <a:t>月发表</a:t>
            </a:r>
            <a:endParaRPr lang="en-US" altLang="zh-CN" b="1">
              <a:solidFill>
                <a:srgbClr val="05073B"/>
              </a:solidFill>
              <a:latin typeface="-apple-system"/>
            </a:endParaRPr>
          </a:p>
        </p:txBody>
      </p:sp>
      <p:sp>
        <p:nvSpPr>
          <p:cNvPr id="4" name="文本框 3">
            <a:extLst>
              <a:ext uri="{FF2B5EF4-FFF2-40B4-BE49-F238E27FC236}">
                <a16:creationId xmlns:a16="http://schemas.microsoft.com/office/drawing/2014/main" id="{4B0C29B3-4C6A-F245-99A0-F16983EBD553}"/>
              </a:ext>
            </a:extLst>
          </p:cNvPr>
          <p:cNvSpPr txBox="1"/>
          <p:nvPr/>
        </p:nvSpPr>
        <p:spPr>
          <a:xfrm>
            <a:off x="692871" y="983537"/>
            <a:ext cx="10487319" cy="369332"/>
          </a:xfrm>
          <a:prstGeom prst="rect">
            <a:avLst/>
          </a:prstGeom>
          <a:noFill/>
        </p:spPr>
        <p:txBody>
          <a:bodyPr wrap="square">
            <a:spAutoFit/>
          </a:bodyPr>
          <a:lstStyle/>
          <a:p>
            <a:r>
              <a:rPr lang="en-US" altLang="zh-CN">
                <a:solidFill>
                  <a:srgbClr val="0D0B22"/>
                </a:solidFill>
                <a:latin typeface="Microsoft YaHei" panose="020B0503020204020204" pitchFamily="34" charset="-122"/>
                <a:ea typeface="Microsoft YaHei" panose="020B0503020204020204" pitchFamily="34" charset="-122"/>
              </a:rPr>
              <a:t>ASSISTGUI Benchmark</a:t>
            </a:r>
            <a:r>
              <a:rPr lang="zh-CN" altLang="en-US">
                <a:solidFill>
                  <a:srgbClr val="0D0B22"/>
                </a:solidFill>
                <a:latin typeface="Microsoft YaHei" panose="020B0503020204020204" pitchFamily="34" charset="-122"/>
                <a:ea typeface="Microsoft YaHei" panose="020B0503020204020204" pitchFamily="34" charset="-122"/>
              </a:rPr>
              <a:t>：</a:t>
            </a:r>
            <a:endParaRPr lang="en-US">
              <a:solidFill>
                <a:srgbClr val="0D0B22"/>
              </a:solidFill>
              <a:latin typeface="Microsoft YaHei" panose="020B0503020204020204" pitchFamily="34" charset="-122"/>
              <a:ea typeface="Microsoft YaHei" panose="020B0503020204020204" pitchFamily="34" charset="-122"/>
            </a:endParaRPr>
          </a:p>
        </p:txBody>
      </p:sp>
      <p:sp>
        <p:nvSpPr>
          <p:cNvPr id="3" name="文本框 2">
            <a:extLst>
              <a:ext uri="{FF2B5EF4-FFF2-40B4-BE49-F238E27FC236}">
                <a16:creationId xmlns:a16="http://schemas.microsoft.com/office/drawing/2014/main" id="{F0791D9D-6B33-0865-A50E-6217E29E3851}"/>
              </a:ext>
            </a:extLst>
          </p:cNvPr>
          <p:cNvSpPr txBox="1"/>
          <p:nvPr/>
        </p:nvSpPr>
        <p:spPr>
          <a:xfrm>
            <a:off x="928538" y="1364235"/>
            <a:ext cx="10609869" cy="1296637"/>
          </a:xfrm>
          <a:prstGeom prst="rect">
            <a:avLst/>
          </a:prstGeom>
          <a:noFill/>
        </p:spPr>
        <p:txBody>
          <a:bodyPr wrap="square">
            <a:spAutoFit/>
          </a:bodyPr>
          <a:lstStyle/>
          <a:p>
            <a:pPr marL="400050" indent="-400050">
              <a:lnSpc>
                <a:spcPct val="150000"/>
              </a:lnSpc>
              <a:buFont typeface="+mj-ea"/>
              <a:buAutoNum type="ea1JpnChsDbPeriod"/>
            </a:pPr>
            <a:r>
              <a:rPr lang="zh-CN" altLang="en-US"/>
              <a:t>任务制定</a:t>
            </a:r>
            <a:endParaRPr lang="en-US" altLang="zh-CN"/>
          </a:p>
          <a:p>
            <a:pPr marL="857250" lvl="1" indent="-400050">
              <a:lnSpc>
                <a:spcPct val="150000"/>
              </a:lnSpc>
              <a:buFont typeface="+mj-ea"/>
              <a:buAutoNum type="arabicPeriod"/>
            </a:pPr>
            <a:r>
              <a:rPr lang="zh-CN" altLang="en-US" b="1"/>
              <a:t>任务描述</a:t>
            </a:r>
            <a:r>
              <a:rPr lang="en-US" altLang="zh-CN" b="1"/>
              <a:t>;</a:t>
            </a:r>
            <a:endParaRPr lang="en-US" altLang="zh-CN">
              <a:solidFill>
                <a:srgbClr val="FF0000"/>
              </a:solidFill>
            </a:endParaRPr>
          </a:p>
          <a:p>
            <a:pPr marL="800100" lvl="1" indent="-342900">
              <a:lnSpc>
                <a:spcPct val="150000"/>
              </a:lnSpc>
              <a:buFont typeface="+mj-ea"/>
              <a:buAutoNum type="arabicPeriod"/>
            </a:pPr>
            <a:r>
              <a:rPr lang="zh-CN" altLang="en-US" b="1"/>
              <a:t> 状态观察</a:t>
            </a:r>
            <a:r>
              <a:rPr lang="en-US" altLang="zh-CN" b="1"/>
              <a:t>;</a:t>
            </a:r>
            <a:r>
              <a:rPr lang="zh-CN" altLang="en-US" b="1"/>
              <a:t> </a:t>
            </a:r>
            <a:r>
              <a:rPr lang="en-US" altLang="zh-CN"/>
              <a:t>	</a:t>
            </a:r>
            <a:endParaRPr lang="en-US" altLang="zh-CN">
              <a:solidFill>
                <a:srgbClr val="FF0000"/>
              </a:solidFill>
            </a:endParaRPr>
          </a:p>
        </p:txBody>
      </p:sp>
      <p:sp>
        <p:nvSpPr>
          <p:cNvPr id="8" name="文本框 7">
            <a:extLst>
              <a:ext uri="{FF2B5EF4-FFF2-40B4-BE49-F238E27FC236}">
                <a16:creationId xmlns:a16="http://schemas.microsoft.com/office/drawing/2014/main" id="{2F18825B-0CAF-3E37-826C-231DF23FF1A7}"/>
              </a:ext>
            </a:extLst>
          </p:cNvPr>
          <p:cNvSpPr txBox="1"/>
          <p:nvPr/>
        </p:nvSpPr>
        <p:spPr>
          <a:xfrm>
            <a:off x="1714108" y="2804378"/>
            <a:ext cx="3432927" cy="2404441"/>
          </a:xfrm>
          <a:prstGeom prst="rect">
            <a:avLst/>
          </a:prstGeom>
          <a:noFill/>
        </p:spPr>
        <p:txBody>
          <a:bodyPr wrap="square">
            <a:spAutoFit/>
          </a:bodyPr>
          <a:lstStyle/>
          <a:p>
            <a:pPr algn="l"/>
            <a:r>
              <a:rPr lang="zh-CN" altLang="en-US" b="1" i="0">
                <a:effectLst/>
                <a:highlight>
                  <a:srgbClr val="FDFDFE"/>
                </a:highlight>
                <a:latin typeface="-apple-system"/>
              </a:rPr>
              <a:t>方法</a:t>
            </a:r>
            <a:r>
              <a:rPr lang="zh-CN" altLang="en-US" b="0" i="0">
                <a:effectLst/>
                <a:highlight>
                  <a:srgbClr val="FDFDFE"/>
                </a:highlight>
                <a:latin typeface="-apple-system"/>
              </a:rPr>
              <a:t>：</a:t>
            </a:r>
          </a:p>
          <a:p>
            <a:pPr marL="285750" indent="-285750" algn="l">
              <a:lnSpc>
                <a:spcPct val="150000"/>
              </a:lnSpc>
              <a:buFont typeface="Wingdings" panose="05000000000000000000" pitchFamily="2" charset="2"/>
              <a:buChar char="ü"/>
            </a:pPr>
            <a:r>
              <a:rPr lang="zh-CN" altLang="en-US" b="1" i="0">
                <a:effectLst/>
                <a:highlight>
                  <a:srgbClr val="FDFDFE"/>
                </a:highlight>
                <a:latin typeface="-apple-system"/>
              </a:rPr>
              <a:t>系统元数据用于面板分割</a:t>
            </a:r>
            <a:endParaRPr lang="en-US" altLang="zh-CN" b="1" i="0">
              <a:effectLst/>
              <a:highlight>
                <a:srgbClr val="FDFDFE"/>
              </a:highlight>
              <a:latin typeface="-apple-system"/>
            </a:endParaRPr>
          </a:p>
          <a:p>
            <a:pPr marL="285750" indent="-285750" algn="l">
              <a:lnSpc>
                <a:spcPct val="150000"/>
              </a:lnSpc>
              <a:buFont typeface="Wingdings" panose="05000000000000000000" pitchFamily="2" charset="2"/>
              <a:buChar char="ü"/>
            </a:pPr>
            <a:r>
              <a:rPr lang="en-US" altLang="zh-CN" b="1" i="0">
                <a:effectLst/>
                <a:highlight>
                  <a:srgbClr val="FDFDFE"/>
                </a:highlight>
                <a:latin typeface="-apple-system"/>
              </a:rPr>
              <a:t>OCR</a:t>
            </a:r>
            <a:r>
              <a:rPr lang="zh-CN" altLang="en-US" b="1" i="0">
                <a:effectLst/>
                <a:highlight>
                  <a:srgbClr val="FDFDFE"/>
                </a:highlight>
                <a:latin typeface="-apple-system"/>
              </a:rPr>
              <a:t>模型提取文本</a:t>
            </a:r>
            <a:endParaRPr lang="zh-CN" altLang="en-US" b="0" i="0">
              <a:effectLst/>
              <a:highlight>
                <a:srgbClr val="FDFDFE"/>
              </a:highlight>
              <a:latin typeface="PingFang-SC-Regular"/>
            </a:endParaRPr>
          </a:p>
          <a:p>
            <a:pPr marL="285750" indent="-285750" algn="l">
              <a:lnSpc>
                <a:spcPct val="150000"/>
              </a:lnSpc>
              <a:buFont typeface="Wingdings" panose="05000000000000000000" pitchFamily="2" charset="2"/>
              <a:buChar char="ü"/>
            </a:pPr>
            <a:r>
              <a:rPr lang="zh-CN" altLang="en-US" b="1" i="0">
                <a:effectLst/>
                <a:highlight>
                  <a:srgbClr val="FDFDFE"/>
                </a:highlight>
                <a:latin typeface="-apple-system"/>
              </a:rPr>
              <a:t>模式匹配识别图标</a:t>
            </a:r>
            <a:endParaRPr lang="zh-CN" altLang="en-US" b="0" i="0">
              <a:effectLst/>
              <a:highlight>
                <a:srgbClr val="FDFDFE"/>
              </a:highlight>
              <a:latin typeface="PingFang-SC-Regular"/>
            </a:endParaRPr>
          </a:p>
          <a:p>
            <a:pPr marL="285750" indent="-285750" algn="l">
              <a:lnSpc>
                <a:spcPct val="150000"/>
              </a:lnSpc>
              <a:buFont typeface="Wingdings" panose="05000000000000000000" pitchFamily="2" charset="2"/>
              <a:buChar char="ü"/>
            </a:pPr>
            <a:r>
              <a:rPr lang="zh-CN" altLang="en-US" b="1" i="0">
                <a:effectLst/>
                <a:highlight>
                  <a:srgbClr val="FDFDFE"/>
                </a:highlight>
                <a:latin typeface="-apple-system"/>
              </a:rPr>
              <a:t>视觉模型定位对象</a:t>
            </a:r>
            <a:endParaRPr lang="zh-CN" altLang="en-US" b="0" i="0">
              <a:effectLst/>
              <a:highlight>
                <a:srgbClr val="FDFDFE"/>
              </a:highlight>
              <a:latin typeface="PingFang-SC-Regular"/>
            </a:endParaRPr>
          </a:p>
          <a:p>
            <a:pPr marL="285750" indent="-285750" algn="l">
              <a:lnSpc>
                <a:spcPct val="150000"/>
              </a:lnSpc>
              <a:buFont typeface="Wingdings" panose="05000000000000000000" pitchFamily="2" charset="2"/>
              <a:buChar char="ü"/>
            </a:pPr>
            <a:r>
              <a:rPr lang="zh-CN" altLang="en-US" b="1" i="0">
                <a:effectLst/>
                <a:highlight>
                  <a:srgbClr val="FDFDFE"/>
                </a:highlight>
                <a:latin typeface="-apple-system"/>
              </a:rPr>
              <a:t>设计简单算法提取特定元素</a:t>
            </a:r>
            <a:endParaRPr lang="zh-CN" altLang="en-US" b="0" i="0">
              <a:effectLst/>
              <a:highlight>
                <a:srgbClr val="FDFDFE"/>
              </a:highlight>
              <a:latin typeface="PingFang-SC-Regular"/>
            </a:endParaRPr>
          </a:p>
        </p:txBody>
      </p:sp>
      <p:pic>
        <p:nvPicPr>
          <p:cNvPr id="7" name="图片 6">
            <a:extLst>
              <a:ext uri="{FF2B5EF4-FFF2-40B4-BE49-F238E27FC236}">
                <a16:creationId xmlns:a16="http://schemas.microsoft.com/office/drawing/2014/main" id="{A6017FB5-A79A-77FF-8260-B7778CC08C56}"/>
              </a:ext>
            </a:extLst>
          </p:cNvPr>
          <p:cNvPicPr>
            <a:picLocks noChangeAspect="1"/>
          </p:cNvPicPr>
          <p:nvPr/>
        </p:nvPicPr>
        <p:blipFill>
          <a:blip r:embed="rId2"/>
          <a:stretch>
            <a:fillRect/>
          </a:stretch>
        </p:blipFill>
        <p:spPr>
          <a:xfrm>
            <a:off x="5882278" y="961493"/>
            <a:ext cx="4864280" cy="4944153"/>
          </a:xfrm>
          <a:prstGeom prst="rect">
            <a:avLst/>
          </a:prstGeom>
        </p:spPr>
      </p:pic>
      <p:sp>
        <p:nvSpPr>
          <p:cNvPr id="10" name="文本框 9">
            <a:extLst>
              <a:ext uri="{FF2B5EF4-FFF2-40B4-BE49-F238E27FC236}">
                <a16:creationId xmlns:a16="http://schemas.microsoft.com/office/drawing/2014/main" id="{3462C5D8-80C3-1276-D358-50C01434F4C1}"/>
              </a:ext>
            </a:extLst>
          </p:cNvPr>
          <p:cNvSpPr txBox="1"/>
          <p:nvPr/>
        </p:nvSpPr>
        <p:spPr>
          <a:xfrm>
            <a:off x="5943600" y="861709"/>
            <a:ext cx="6117996" cy="253916"/>
          </a:xfrm>
          <a:prstGeom prst="rect">
            <a:avLst/>
          </a:prstGeom>
          <a:noFill/>
        </p:spPr>
        <p:txBody>
          <a:bodyPr wrap="square">
            <a:spAutoFit/>
          </a:bodyPr>
          <a:lstStyle/>
          <a:p>
            <a:r>
              <a:rPr lang="en-US" altLang="zh-CN" sz="1050"/>
              <a:t>窗口元数据：</a:t>
            </a:r>
            <a:endParaRPr lang="en-US" sz="1050"/>
          </a:p>
        </p:txBody>
      </p:sp>
      <p:sp>
        <p:nvSpPr>
          <p:cNvPr id="13" name="文本框 12">
            <a:extLst>
              <a:ext uri="{FF2B5EF4-FFF2-40B4-BE49-F238E27FC236}">
                <a16:creationId xmlns:a16="http://schemas.microsoft.com/office/drawing/2014/main" id="{D63A157C-CA92-3CFB-CE00-724BFBEB5393}"/>
              </a:ext>
            </a:extLst>
          </p:cNvPr>
          <p:cNvSpPr txBox="1"/>
          <p:nvPr/>
        </p:nvSpPr>
        <p:spPr>
          <a:xfrm>
            <a:off x="10609869" y="2426557"/>
            <a:ext cx="1394063" cy="253916"/>
          </a:xfrm>
          <a:prstGeom prst="rect">
            <a:avLst/>
          </a:prstGeom>
          <a:noFill/>
        </p:spPr>
        <p:txBody>
          <a:bodyPr wrap="square">
            <a:spAutoFit/>
          </a:bodyPr>
          <a:lstStyle/>
          <a:p>
            <a:r>
              <a:rPr lang="en-US" altLang="zh-CN" sz="1050"/>
              <a:t>GUI 解析器</a:t>
            </a:r>
            <a:endParaRPr lang="en-US" sz="1050"/>
          </a:p>
        </p:txBody>
      </p:sp>
      <p:sp>
        <p:nvSpPr>
          <p:cNvPr id="15" name="文本框 14">
            <a:extLst>
              <a:ext uri="{FF2B5EF4-FFF2-40B4-BE49-F238E27FC236}">
                <a16:creationId xmlns:a16="http://schemas.microsoft.com/office/drawing/2014/main" id="{A6C708F1-2139-D6C0-0BA0-B5D710727A39}"/>
              </a:ext>
            </a:extLst>
          </p:cNvPr>
          <p:cNvSpPr txBox="1"/>
          <p:nvPr/>
        </p:nvSpPr>
        <p:spPr>
          <a:xfrm>
            <a:off x="5500540" y="3359810"/>
            <a:ext cx="6117996" cy="253916"/>
          </a:xfrm>
          <a:prstGeom prst="rect">
            <a:avLst/>
          </a:prstGeom>
          <a:noFill/>
        </p:spPr>
        <p:txBody>
          <a:bodyPr wrap="square">
            <a:spAutoFit/>
          </a:bodyPr>
          <a:lstStyle/>
          <a:p>
            <a:r>
              <a:rPr lang="en-US" altLang="zh-CN" sz="1050"/>
              <a:t>面板布局</a:t>
            </a:r>
            <a:endParaRPr lang="en-US" sz="1050"/>
          </a:p>
        </p:txBody>
      </p:sp>
      <p:sp>
        <p:nvSpPr>
          <p:cNvPr id="19" name="文本框 18">
            <a:extLst>
              <a:ext uri="{FF2B5EF4-FFF2-40B4-BE49-F238E27FC236}">
                <a16:creationId xmlns:a16="http://schemas.microsoft.com/office/drawing/2014/main" id="{738F9EAB-97F6-45F9-9A2A-C72135C2A4B5}"/>
              </a:ext>
            </a:extLst>
          </p:cNvPr>
          <p:cNvSpPr txBox="1"/>
          <p:nvPr/>
        </p:nvSpPr>
        <p:spPr>
          <a:xfrm>
            <a:off x="7819534" y="3011020"/>
            <a:ext cx="1013382" cy="253916"/>
          </a:xfrm>
          <a:prstGeom prst="rect">
            <a:avLst/>
          </a:prstGeom>
          <a:noFill/>
        </p:spPr>
        <p:txBody>
          <a:bodyPr wrap="square">
            <a:spAutoFit/>
          </a:bodyPr>
          <a:lstStyle/>
          <a:p>
            <a:r>
              <a:rPr lang="en-US" altLang="zh-CN" sz="1050"/>
              <a:t>Google OCR </a:t>
            </a:r>
            <a:endParaRPr lang="en-US" sz="1050"/>
          </a:p>
        </p:txBody>
      </p:sp>
      <p:sp>
        <p:nvSpPr>
          <p:cNvPr id="21" name="文本框 20">
            <a:extLst>
              <a:ext uri="{FF2B5EF4-FFF2-40B4-BE49-F238E27FC236}">
                <a16:creationId xmlns:a16="http://schemas.microsoft.com/office/drawing/2014/main" id="{FD5FDBBA-ADDB-DFEC-C57D-9C231AB7FFAC}"/>
              </a:ext>
            </a:extLst>
          </p:cNvPr>
          <p:cNvSpPr txBox="1"/>
          <p:nvPr/>
        </p:nvSpPr>
        <p:spPr>
          <a:xfrm>
            <a:off x="8724507" y="2992165"/>
            <a:ext cx="1315039" cy="260081"/>
          </a:xfrm>
          <a:prstGeom prst="rect">
            <a:avLst/>
          </a:prstGeom>
          <a:noFill/>
        </p:spPr>
        <p:txBody>
          <a:bodyPr wrap="square">
            <a:spAutoFit/>
          </a:bodyPr>
          <a:lstStyle/>
          <a:p>
            <a:r>
              <a:rPr lang="en-US" altLang="zh-CN" sz="1050"/>
              <a:t>Yolo-v8+ LangSAM</a:t>
            </a:r>
            <a:endParaRPr lang="en-US" sz="1050"/>
          </a:p>
        </p:txBody>
      </p:sp>
      <p:sp>
        <p:nvSpPr>
          <p:cNvPr id="23" name="文本框 22">
            <a:extLst>
              <a:ext uri="{FF2B5EF4-FFF2-40B4-BE49-F238E27FC236}">
                <a16:creationId xmlns:a16="http://schemas.microsoft.com/office/drawing/2014/main" id="{1506CDA9-34A8-CF85-5D38-D3C8C8981B3A}"/>
              </a:ext>
            </a:extLst>
          </p:cNvPr>
          <p:cNvSpPr txBox="1"/>
          <p:nvPr/>
        </p:nvSpPr>
        <p:spPr>
          <a:xfrm>
            <a:off x="6933413" y="3001593"/>
            <a:ext cx="1145356" cy="253916"/>
          </a:xfrm>
          <a:prstGeom prst="rect">
            <a:avLst/>
          </a:prstGeom>
          <a:noFill/>
        </p:spPr>
        <p:txBody>
          <a:bodyPr wrap="square">
            <a:spAutoFit/>
          </a:bodyPr>
          <a:lstStyle>
            <a:defPPr>
              <a:defRPr lang="zh-CN"/>
            </a:defPPr>
            <a:lvl1pPr>
              <a:defRPr sz="1050"/>
            </a:lvl1pPr>
          </a:lstStyle>
          <a:p>
            <a:r>
              <a:rPr lang="en-US" altLang="zh-CN"/>
              <a:t>gpt-4-0613 </a:t>
            </a:r>
            <a:endParaRPr lang="en-US"/>
          </a:p>
        </p:txBody>
      </p:sp>
    </p:spTree>
    <p:extLst>
      <p:ext uri="{BB962C8B-B14F-4D97-AF65-F5344CB8AC3E}">
        <p14:creationId xmlns:p14="http://schemas.microsoft.com/office/powerpoint/2010/main" val="2481000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41296" y="777538"/>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284402" y="65988"/>
            <a:ext cx="8236669" cy="646331"/>
          </a:xfrm>
          <a:prstGeom prst="rect">
            <a:avLst/>
          </a:prstGeom>
          <a:noFill/>
        </p:spPr>
        <p:txBody>
          <a:bodyPr wrap="square">
            <a:spAutoFit/>
          </a:bodyPr>
          <a:lstStyle/>
          <a:p>
            <a:r>
              <a:rPr lang="en-US" altLang="zh-CN" b="0" i="0">
                <a:solidFill>
                  <a:srgbClr val="0D0B22"/>
                </a:solidFill>
                <a:effectLst/>
                <a:latin typeface="Microsoft YaHei" panose="020B0503020204020204" pitchFamily="34" charset="-122"/>
                <a:ea typeface="Microsoft YaHei" panose="020B0503020204020204" pitchFamily="34" charset="-122"/>
              </a:rPr>
              <a:t>ASSISTGUI:Task-Oriented Desktop Graphical User Interface Automation</a:t>
            </a:r>
            <a:br>
              <a:rPr lang="en-US" altLang="zh-CN"/>
            </a:br>
            <a:r>
              <a:rPr lang="en-US" altLang="zh-CN" b="0" i="0">
                <a:solidFill>
                  <a:srgbClr val="0D0B22"/>
                </a:solidFill>
                <a:effectLst/>
                <a:latin typeface="Microsoft YaHei" panose="020B0503020204020204" pitchFamily="34" charset="-122"/>
                <a:ea typeface="Microsoft YaHei" panose="020B0503020204020204" pitchFamily="34" charset="-122"/>
              </a:rPr>
              <a:t>ASSISTGUI</a:t>
            </a:r>
            <a:r>
              <a:rPr lang="zh-CN" altLang="en-US" b="0" i="0">
                <a:solidFill>
                  <a:srgbClr val="0D0B22"/>
                </a:solidFill>
                <a:effectLst/>
                <a:latin typeface="Microsoft YaHei" panose="020B0503020204020204" pitchFamily="34" charset="-122"/>
                <a:ea typeface="Microsoft YaHei" panose="020B0503020204020204" pitchFamily="34" charset="-122"/>
              </a:rPr>
              <a:t>：面向任务的桌面图形用户界面自动化</a:t>
            </a:r>
            <a:endParaRPr lang="en-US"/>
          </a:p>
        </p:txBody>
      </p:sp>
      <p:sp>
        <p:nvSpPr>
          <p:cNvPr id="11" name="文本框 10">
            <a:extLst>
              <a:ext uri="{FF2B5EF4-FFF2-40B4-BE49-F238E27FC236}">
                <a16:creationId xmlns:a16="http://schemas.microsoft.com/office/drawing/2014/main" id="{B5780F50-C246-0282-7C29-D4591720ADEC}"/>
              </a:ext>
            </a:extLst>
          </p:cNvPr>
          <p:cNvSpPr txBox="1"/>
          <p:nvPr/>
        </p:nvSpPr>
        <p:spPr>
          <a:xfrm>
            <a:off x="10091612" y="6336476"/>
            <a:ext cx="2100388" cy="369332"/>
          </a:xfrm>
          <a:prstGeom prst="rect">
            <a:avLst/>
          </a:prstGeom>
          <a:noFill/>
        </p:spPr>
        <p:txBody>
          <a:bodyPr wrap="square">
            <a:spAutoFit/>
          </a:bodyPr>
          <a:lstStyle/>
          <a:p>
            <a:r>
              <a:rPr lang="en-US" altLang="zh-CN" b="1">
                <a:solidFill>
                  <a:srgbClr val="05073B"/>
                </a:solidFill>
                <a:latin typeface="-apple-system"/>
              </a:rPr>
              <a:t>2024</a:t>
            </a:r>
            <a:r>
              <a:rPr lang="zh-CN" altLang="en-US" b="1">
                <a:solidFill>
                  <a:srgbClr val="05073B"/>
                </a:solidFill>
                <a:latin typeface="-apple-system"/>
              </a:rPr>
              <a:t>年</a:t>
            </a:r>
            <a:r>
              <a:rPr lang="en-US" altLang="zh-CN" b="1">
                <a:solidFill>
                  <a:srgbClr val="05073B"/>
                </a:solidFill>
                <a:latin typeface="-apple-system"/>
              </a:rPr>
              <a:t>1</a:t>
            </a:r>
            <a:r>
              <a:rPr lang="zh-CN" altLang="en-US" b="1">
                <a:solidFill>
                  <a:srgbClr val="05073B"/>
                </a:solidFill>
                <a:latin typeface="-apple-system"/>
              </a:rPr>
              <a:t>月发表</a:t>
            </a:r>
            <a:endParaRPr lang="en-US" altLang="zh-CN" b="1">
              <a:solidFill>
                <a:srgbClr val="05073B"/>
              </a:solidFill>
              <a:latin typeface="-apple-system"/>
            </a:endParaRPr>
          </a:p>
        </p:txBody>
      </p:sp>
      <p:sp>
        <p:nvSpPr>
          <p:cNvPr id="4" name="文本框 3">
            <a:extLst>
              <a:ext uri="{FF2B5EF4-FFF2-40B4-BE49-F238E27FC236}">
                <a16:creationId xmlns:a16="http://schemas.microsoft.com/office/drawing/2014/main" id="{4B0C29B3-4C6A-F245-99A0-F16983EBD553}"/>
              </a:ext>
            </a:extLst>
          </p:cNvPr>
          <p:cNvSpPr txBox="1"/>
          <p:nvPr/>
        </p:nvSpPr>
        <p:spPr>
          <a:xfrm>
            <a:off x="692871" y="983537"/>
            <a:ext cx="10487319" cy="369332"/>
          </a:xfrm>
          <a:prstGeom prst="rect">
            <a:avLst/>
          </a:prstGeom>
          <a:noFill/>
        </p:spPr>
        <p:txBody>
          <a:bodyPr wrap="square">
            <a:spAutoFit/>
          </a:bodyPr>
          <a:lstStyle/>
          <a:p>
            <a:r>
              <a:rPr lang="en-US" altLang="zh-CN">
                <a:solidFill>
                  <a:srgbClr val="0D0B22"/>
                </a:solidFill>
                <a:latin typeface="Microsoft YaHei" panose="020B0503020204020204" pitchFamily="34" charset="-122"/>
                <a:ea typeface="Microsoft YaHei" panose="020B0503020204020204" pitchFamily="34" charset="-122"/>
              </a:rPr>
              <a:t>ASSISTGUI Benchmark</a:t>
            </a:r>
            <a:r>
              <a:rPr lang="zh-CN" altLang="en-US">
                <a:solidFill>
                  <a:srgbClr val="0D0B22"/>
                </a:solidFill>
                <a:latin typeface="Microsoft YaHei" panose="020B0503020204020204" pitchFamily="34" charset="-122"/>
                <a:ea typeface="Microsoft YaHei" panose="020B0503020204020204" pitchFamily="34" charset="-122"/>
              </a:rPr>
              <a:t>：</a:t>
            </a:r>
            <a:endParaRPr lang="en-US">
              <a:solidFill>
                <a:srgbClr val="0D0B22"/>
              </a:solidFill>
              <a:latin typeface="Microsoft YaHei" panose="020B0503020204020204" pitchFamily="34" charset="-122"/>
              <a:ea typeface="Microsoft YaHei" panose="020B0503020204020204" pitchFamily="34" charset="-122"/>
            </a:endParaRPr>
          </a:p>
        </p:txBody>
      </p:sp>
      <p:sp>
        <p:nvSpPr>
          <p:cNvPr id="3" name="文本框 2">
            <a:extLst>
              <a:ext uri="{FF2B5EF4-FFF2-40B4-BE49-F238E27FC236}">
                <a16:creationId xmlns:a16="http://schemas.microsoft.com/office/drawing/2014/main" id="{F0791D9D-6B33-0865-A50E-6217E29E3851}"/>
              </a:ext>
            </a:extLst>
          </p:cNvPr>
          <p:cNvSpPr txBox="1"/>
          <p:nvPr/>
        </p:nvSpPr>
        <p:spPr>
          <a:xfrm>
            <a:off x="928538" y="1364235"/>
            <a:ext cx="10609869" cy="1296637"/>
          </a:xfrm>
          <a:prstGeom prst="rect">
            <a:avLst/>
          </a:prstGeom>
          <a:noFill/>
        </p:spPr>
        <p:txBody>
          <a:bodyPr wrap="square">
            <a:spAutoFit/>
          </a:bodyPr>
          <a:lstStyle/>
          <a:p>
            <a:pPr marL="400050" indent="-400050">
              <a:lnSpc>
                <a:spcPct val="150000"/>
              </a:lnSpc>
              <a:buFont typeface="+mj-ea"/>
              <a:buAutoNum type="ea1JpnChsDbPeriod"/>
            </a:pPr>
            <a:r>
              <a:rPr lang="zh-CN" altLang="en-US"/>
              <a:t>任务制定</a:t>
            </a:r>
            <a:endParaRPr lang="en-US" altLang="zh-CN"/>
          </a:p>
          <a:p>
            <a:pPr marL="857250" lvl="1" indent="-400050">
              <a:lnSpc>
                <a:spcPct val="150000"/>
              </a:lnSpc>
              <a:buFont typeface="+mj-ea"/>
              <a:buAutoNum type="arabicPeriod"/>
            </a:pPr>
            <a:r>
              <a:rPr lang="zh-CN" altLang="en-US" b="1"/>
              <a:t>任务描述</a:t>
            </a:r>
            <a:r>
              <a:rPr lang="en-US" altLang="zh-CN" b="1"/>
              <a:t>;</a:t>
            </a:r>
            <a:endParaRPr lang="en-US" altLang="zh-CN">
              <a:solidFill>
                <a:srgbClr val="FF0000"/>
              </a:solidFill>
            </a:endParaRPr>
          </a:p>
          <a:p>
            <a:pPr marL="800100" lvl="1" indent="-342900">
              <a:lnSpc>
                <a:spcPct val="150000"/>
              </a:lnSpc>
              <a:buFont typeface="+mj-ea"/>
              <a:buAutoNum type="arabicPeriod"/>
            </a:pPr>
            <a:r>
              <a:rPr lang="zh-CN" altLang="en-US" b="1"/>
              <a:t> 状态观察</a:t>
            </a:r>
            <a:r>
              <a:rPr lang="en-US" altLang="zh-CN" b="1"/>
              <a:t>;</a:t>
            </a:r>
            <a:r>
              <a:rPr lang="zh-CN" altLang="en-US" b="1"/>
              <a:t> </a:t>
            </a:r>
            <a:r>
              <a:rPr lang="en-US" altLang="zh-CN"/>
              <a:t>	</a:t>
            </a:r>
            <a:endParaRPr lang="en-US" altLang="zh-CN">
              <a:solidFill>
                <a:srgbClr val="FF0000"/>
              </a:solidFill>
            </a:endParaRPr>
          </a:p>
        </p:txBody>
      </p:sp>
      <p:pic>
        <p:nvPicPr>
          <p:cNvPr id="7" name="图片 6">
            <a:extLst>
              <a:ext uri="{FF2B5EF4-FFF2-40B4-BE49-F238E27FC236}">
                <a16:creationId xmlns:a16="http://schemas.microsoft.com/office/drawing/2014/main" id="{A6017FB5-A79A-77FF-8260-B7778CC08C56}"/>
              </a:ext>
            </a:extLst>
          </p:cNvPr>
          <p:cNvPicPr>
            <a:picLocks noChangeAspect="1"/>
          </p:cNvPicPr>
          <p:nvPr/>
        </p:nvPicPr>
        <p:blipFill>
          <a:blip r:embed="rId2"/>
          <a:stretch>
            <a:fillRect/>
          </a:stretch>
        </p:blipFill>
        <p:spPr>
          <a:xfrm>
            <a:off x="5882278" y="961493"/>
            <a:ext cx="4864280" cy="4944153"/>
          </a:xfrm>
          <a:prstGeom prst="rect">
            <a:avLst/>
          </a:prstGeom>
        </p:spPr>
      </p:pic>
      <p:sp>
        <p:nvSpPr>
          <p:cNvPr id="10" name="文本框 9">
            <a:extLst>
              <a:ext uri="{FF2B5EF4-FFF2-40B4-BE49-F238E27FC236}">
                <a16:creationId xmlns:a16="http://schemas.microsoft.com/office/drawing/2014/main" id="{3462C5D8-80C3-1276-D358-50C01434F4C1}"/>
              </a:ext>
            </a:extLst>
          </p:cNvPr>
          <p:cNvSpPr txBox="1"/>
          <p:nvPr/>
        </p:nvSpPr>
        <p:spPr>
          <a:xfrm>
            <a:off x="5943600" y="861709"/>
            <a:ext cx="6117996" cy="253916"/>
          </a:xfrm>
          <a:prstGeom prst="rect">
            <a:avLst/>
          </a:prstGeom>
          <a:noFill/>
        </p:spPr>
        <p:txBody>
          <a:bodyPr wrap="square">
            <a:spAutoFit/>
          </a:bodyPr>
          <a:lstStyle/>
          <a:p>
            <a:r>
              <a:rPr lang="en-US" altLang="zh-CN" sz="1050"/>
              <a:t>窗口元数据：</a:t>
            </a:r>
            <a:endParaRPr lang="en-US" sz="1050"/>
          </a:p>
        </p:txBody>
      </p:sp>
      <p:sp>
        <p:nvSpPr>
          <p:cNvPr id="13" name="文本框 12">
            <a:extLst>
              <a:ext uri="{FF2B5EF4-FFF2-40B4-BE49-F238E27FC236}">
                <a16:creationId xmlns:a16="http://schemas.microsoft.com/office/drawing/2014/main" id="{D63A157C-CA92-3CFB-CE00-724BFBEB5393}"/>
              </a:ext>
            </a:extLst>
          </p:cNvPr>
          <p:cNvSpPr txBox="1"/>
          <p:nvPr/>
        </p:nvSpPr>
        <p:spPr>
          <a:xfrm>
            <a:off x="10609869" y="2426557"/>
            <a:ext cx="1394063" cy="253916"/>
          </a:xfrm>
          <a:prstGeom prst="rect">
            <a:avLst/>
          </a:prstGeom>
          <a:noFill/>
        </p:spPr>
        <p:txBody>
          <a:bodyPr wrap="square">
            <a:spAutoFit/>
          </a:bodyPr>
          <a:lstStyle/>
          <a:p>
            <a:r>
              <a:rPr lang="en-US" altLang="zh-CN" sz="1050"/>
              <a:t>GUI 解析器</a:t>
            </a:r>
            <a:endParaRPr lang="en-US" sz="1050"/>
          </a:p>
        </p:txBody>
      </p:sp>
      <p:sp>
        <p:nvSpPr>
          <p:cNvPr id="15" name="文本框 14">
            <a:extLst>
              <a:ext uri="{FF2B5EF4-FFF2-40B4-BE49-F238E27FC236}">
                <a16:creationId xmlns:a16="http://schemas.microsoft.com/office/drawing/2014/main" id="{A6C708F1-2139-D6C0-0BA0-B5D710727A39}"/>
              </a:ext>
            </a:extLst>
          </p:cNvPr>
          <p:cNvSpPr txBox="1"/>
          <p:nvPr/>
        </p:nvSpPr>
        <p:spPr>
          <a:xfrm>
            <a:off x="5500540" y="3359810"/>
            <a:ext cx="6117996" cy="253916"/>
          </a:xfrm>
          <a:prstGeom prst="rect">
            <a:avLst/>
          </a:prstGeom>
          <a:noFill/>
        </p:spPr>
        <p:txBody>
          <a:bodyPr wrap="square">
            <a:spAutoFit/>
          </a:bodyPr>
          <a:lstStyle/>
          <a:p>
            <a:r>
              <a:rPr lang="en-US" altLang="zh-CN" sz="1050"/>
              <a:t>面板布局</a:t>
            </a:r>
            <a:endParaRPr lang="en-US" sz="1050"/>
          </a:p>
        </p:txBody>
      </p:sp>
      <p:sp>
        <p:nvSpPr>
          <p:cNvPr id="17" name="文本框 16">
            <a:extLst>
              <a:ext uri="{FF2B5EF4-FFF2-40B4-BE49-F238E27FC236}">
                <a16:creationId xmlns:a16="http://schemas.microsoft.com/office/drawing/2014/main" id="{9F2589AE-2F6A-AE1F-FDEB-994207A23355}"/>
              </a:ext>
            </a:extLst>
          </p:cNvPr>
          <p:cNvSpPr txBox="1"/>
          <p:nvPr/>
        </p:nvSpPr>
        <p:spPr>
          <a:xfrm>
            <a:off x="617456" y="2722313"/>
            <a:ext cx="5057480" cy="2127634"/>
          </a:xfrm>
          <a:prstGeom prst="rect">
            <a:avLst/>
          </a:prstGeom>
          <a:noFill/>
        </p:spPr>
        <p:txBody>
          <a:bodyPr wrap="square">
            <a:spAutoFit/>
          </a:bodyPr>
          <a:lstStyle/>
          <a:p>
            <a:pPr marL="285750" indent="-285750">
              <a:lnSpc>
                <a:spcPct val="150000"/>
              </a:lnSpc>
              <a:buFont typeface="Wingdings" panose="05000000000000000000" pitchFamily="2" charset="2"/>
              <a:buChar char="ü"/>
            </a:pPr>
            <a:r>
              <a:rPr lang="zh-CN" altLang="en-US" b="1">
                <a:highlight>
                  <a:srgbClr val="FDFDFE"/>
                </a:highlight>
                <a:latin typeface="-apple-system"/>
              </a:rPr>
              <a:t>使用 </a:t>
            </a:r>
            <a:r>
              <a:rPr lang="en-US" altLang="zh-CN" b="1">
                <a:highlight>
                  <a:srgbClr val="FDFDFE"/>
                </a:highlight>
                <a:latin typeface="-apple-system"/>
              </a:rPr>
              <a:t>gpt-4-0613 </a:t>
            </a:r>
            <a:r>
              <a:rPr lang="zh-CN" altLang="en-US" b="1">
                <a:highlight>
                  <a:srgbClr val="FDFDFE"/>
                </a:highlight>
                <a:latin typeface="-apple-system"/>
              </a:rPr>
              <a:t>作为默认的 </a:t>
            </a:r>
            <a:r>
              <a:rPr lang="en-US" altLang="zh-CN" b="1">
                <a:highlight>
                  <a:srgbClr val="FDFDFE"/>
                </a:highlight>
                <a:latin typeface="-apple-system"/>
              </a:rPr>
              <a:t>LLM</a:t>
            </a:r>
          </a:p>
          <a:p>
            <a:pPr>
              <a:lnSpc>
                <a:spcPct val="150000"/>
              </a:lnSpc>
            </a:pPr>
            <a:r>
              <a:rPr lang="zh-CN" altLang="en-US" b="1">
                <a:highlight>
                  <a:srgbClr val="FDFDFE"/>
                </a:highlight>
                <a:latin typeface="-apple-system"/>
              </a:rPr>
              <a:t>在 </a:t>
            </a:r>
            <a:r>
              <a:rPr lang="en-US" altLang="zh-CN" b="1">
                <a:highlight>
                  <a:srgbClr val="FDFDFE"/>
                </a:highlight>
                <a:latin typeface="-apple-system"/>
              </a:rPr>
              <a:t>GUI </a:t>
            </a:r>
            <a:r>
              <a:rPr lang="zh-CN" altLang="en-US" b="1">
                <a:highlight>
                  <a:srgbClr val="FDFDFE"/>
                </a:highlight>
                <a:latin typeface="-apple-system"/>
              </a:rPr>
              <a:t>解析器中</a:t>
            </a:r>
            <a:endParaRPr lang="en-US" altLang="zh-CN" b="1">
              <a:highlight>
                <a:srgbClr val="FDFDFE"/>
              </a:highlight>
              <a:latin typeface="-apple-system"/>
            </a:endParaRPr>
          </a:p>
          <a:p>
            <a:pPr marL="285750" indent="-285750">
              <a:lnSpc>
                <a:spcPct val="150000"/>
              </a:lnSpc>
              <a:buFont typeface="Wingdings" panose="05000000000000000000" pitchFamily="2" charset="2"/>
              <a:buChar char="ü"/>
            </a:pPr>
            <a:r>
              <a:rPr lang="zh-CN" altLang="en-US" b="1">
                <a:highlight>
                  <a:srgbClr val="FDFDFE"/>
                </a:highlight>
                <a:latin typeface="-apple-system"/>
              </a:rPr>
              <a:t>使用 </a:t>
            </a:r>
            <a:r>
              <a:rPr lang="en-US" altLang="zh-CN" b="1">
                <a:highlight>
                  <a:srgbClr val="FDFDFE"/>
                </a:highlight>
                <a:latin typeface="-apple-system"/>
              </a:rPr>
              <a:t>Google OCR </a:t>
            </a:r>
            <a:r>
              <a:rPr lang="zh-CN" altLang="en-US" b="1">
                <a:highlight>
                  <a:srgbClr val="FDFDFE"/>
                </a:highlight>
                <a:latin typeface="-apple-system"/>
              </a:rPr>
              <a:t>来提取文本</a:t>
            </a:r>
          </a:p>
          <a:p>
            <a:pPr marL="285750" indent="-285750">
              <a:lnSpc>
                <a:spcPct val="150000"/>
              </a:lnSpc>
              <a:buFont typeface="Wingdings" panose="05000000000000000000" pitchFamily="2" charset="2"/>
              <a:buChar char="ü"/>
            </a:pPr>
            <a:r>
              <a:rPr lang="en-US" altLang="zh-CN" b="1">
                <a:highlight>
                  <a:srgbClr val="FDFDFE"/>
                </a:highlight>
                <a:latin typeface="-apple-system"/>
              </a:rPr>
              <a:t>Yolo-v8  </a:t>
            </a:r>
            <a:r>
              <a:rPr lang="zh-CN" altLang="en-US" b="1">
                <a:highlight>
                  <a:srgbClr val="FDFDFE"/>
                </a:highlight>
                <a:latin typeface="-apple-system"/>
              </a:rPr>
              <a:t>对物体进行粗略定位</a:t>
            </a:r>
            <a:endParaRPr lang="en-US" altLang="zh-CN" b="1">
              <a:highlight>
                <a:srgbClr val="FDFDFE"/>
              </a:highlight>
              <a:latin typeface="-apple-system"/>
            </a:endParaRPr>
          </a:p>
          <a:p>
            <a:pPr marL="285750" indent="-285750">
              <a:lnSpc>
                <a:spcPct val="150000"/>
              </a:lnSpc>
              <a:buFont typeface="Wingdings" panose="05000000000000000000" pitchFamily="2" charset="2"/>
              <a:buChar char="ü"/>
            </a:pPr>
            <a:r>
              <a:rPr lang="en-US" altLang="zh-CN" b="1">
                <a:highlight>
                  <a:srgbClr val="FDFDFE"/>
                </a:highlight>
                <a:latin typeface="-apple-system"/>
              </a:rPr>
              <a:t>LangSAM </a:t>
            </a:r>
            <a:r>
              <a:rPr lang="zh-CN" altLang="en-US" b="1">
                <a:highlight>
                  <a:srgbClr val="FDFDFE"/>
                </a:highlight>
                <a:latin typeface="-apple-system"/>
              </a:rPr>
              <a:t>获得精确的物体轮廓</a:t>
            </a:r>
          </a:p>
        </p:txBody>
      </p:sp>
      <p:sp>
        <p:nvSpPr>
          <p:cNvPr id="19" name="文本框 18">
            <a:extLst>
              <a:ext uri="{FF2B5EF4-FFF2-40B4-BE49-F238E27FC236}">
                <a16:creationId xmlns:a16="http://schemas.microsoft.com/office/drawing/2014/main" id="{738F9EAB-97F6-45F9-9A2A-C72135C2A4B5}"/>
              </a:ext>
            </a:extLst>
          </p:cNvPr>
          <p:cNvSpPr txBox="1"/>
          <p:nvPr/>
        </p:nvSpPr>
        <p:spPr>
          <a:xfrm>
            <a:off x="7819534" y="3011020"/>
            <a:ext cx="1013382" cy="253916"/>
          </a:xfrm>
          <a:prstGeom prst="rect">
            <a:avLst/>
          </a:prstGeom>
          <a:noFill/>
        </p:spPr>
        <p:txBody>
          <a:bodyPr wrap="square">
            <a:spAutoFit/>
          </a:bodyPr>
          <a:lstStyle/>
          <a:p>
            <a:r>
              <a:rPr lang="en-US" altLang="zh-CN" sz="1050"/>
              <a:t>Google OCR </a:t>
            </a:r>
            <a:endParaRPr lang="en-US" sz="1050"/>
          </a:p>
        </p:txBody>
      </p:sp>
      <p:sp>
        <p:nvSpPr>
          <p:cNvPr id="21" name="文本框 20">
            <a:extLst>
              <a:ext uri="{FF2B5EF4-FFF2-40B4-BE49-F238E27FC236}">
                <a16:creationId xmlns:a16="http://schemas.microsoft.com/office/drawing/2014/main" id="{FD5FDBBA-ADDB-DFEC-C57D-9C231AB7FFAC}"/>
              </a:ext>
            </a:extLst>
          </p:cNvPr>
          <p:cNvSpPr txBox="1"/>
          <p:nvPr/>
        </p:nvSpPr>
        <p:spPr>
          <a:xfrm>
            <a:off x="8724507" y="2992165"/>
            <a:ext cx="1315039" cy="260081"/>
          </a:xfrm>
          <a:prstGeom prst="rect">
            <a:avLst/>
          </a:prstGeom>
          <a:noFill/>
        </p:spPr>
        <p:txBody>
          <a:bodyPr wrap="square">
            <a:spAutoFit/>
          </a:bodyPr>
          <a:lstStyle/>
          <a:p>
            <a:r>
              <a:rPr lang="en-US" altLang="zh-CN" sz="1050"/>
              <a:t>Yolo-v8+ LangSAM</a:t>
            </a:r>
            <a:endParaRPr lang="en-US" sz="1050"/>
          </a:p>
        </p:txBody>
      </p:sp>
      <p:sp>
        <p:nvSpPr>
          <p:cNvPr id="23" name="文本框 22">
            <a:extLst>
              <a:ext uri="{FF2B5EF4-FFF2-40B4-BE49-F238E27FC236}">
                <a16:creationId xmlns:a16="http://schemas.microsoft.com/office/drawing/2014/main" id="{1506CDA9-34A8-CF85-5D38-D3C8C8981B3A}"/>
              </a:ext>
            </a:extLst>
          </p:cNvPr>
          <p:cNvSpPr txBox="1"/>
          <p:nvPr/>
        </p:nvSpPr>
        <p:spPr>
          <a:xfrm>
            <a:off x="6933413" y="3001593"/>
            <a:ext cx="1145356" cy="253916"/>
          </a:xfrm>
          <a:prstGeom prst="rect">
            <a:avLst/>
          </a:prstGeom>
          <a:noFill/>
        </p:spPr>
        <p:txBody>
          <a:bodyPr wrap="square">
            <a:spAutoFit/>
          </a:bodyPr>
          <a:lstStyle>
            <a:defPPr>
              <a:defRPr lang="zh-CN"/>
            </a:defPPr>
            <a:lvl1pPr>
              <a:defRPr sz="1050"/>
            </a:lvl1pPr>
          </a:lstStyle>
          <a:p>
            <a:r>
              <a:rPr lang="en-US" altLang="zh-CN"/>
              <a:t>gpt-4-0613 </a:t>
            </a:r>
            <a:endParaRPr lang="en-US"/>
          </a:p>
        </p:txBody>
      </p:sp>
    </p:spTree>
    <p:extLst>
      <p:ext uri="{BB962C8B-B14F-4D97-AF65-F5344CB8AC3E}">
        <p14:creationId xmlns:p14="http://schemas.microsoft.com/office/powerpoint/2010/main" val="4282290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41296" y="777538"/>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284402" y="65988"/>
            <a:ext cx="8236669" cy="646331"/>
          </a:xfrm>
          <a:prstGeom prst="rect">
            <a:avLst/>
          </a:prstGeom>
          <a:noFill/>
        </p:spPr>
        <p:txBody>
          <a:bodyPr wrap="square">
            <a:spAutoFit/>
          </a:bodyPr>
          <a:lstStyle/>
          <a:p>
            <a:r>
              <a:rPr lang="en-US" altLang="zh-CN" b="0" i="0">
                <a:solidFill>
                  <a:srgbClr val="0D0B22"/>
                </a:solidFill>
                <a:effectLst/>
                <a:latin typeface="Microsoft YaHei" panose="020B0503020204020204" pitchFamily="34" charset="-122"/>
                <a:ea typeface="Microsoft YaHei" panose="020B0503020204020204" pitchFamily="34" charset="-122"/>
              </a:rPr>
              <a:t>ASSISTGUI:Task-Oriented Desktop Graphical User Interface Automation</a:t>
            </a:r>
            <a:br>
              <a:rPr lang="en-US" altLang="zh-CN"/>
            </a:br>
            <a:r>
              <a:rPr lang="en-US" altLang="zh-CN" b="0" i="0">
                <a:solidFill>
                  <a:srgbClr val="0D0B22"/>
                </a:solidFill>
                <a:effectLst/>
                <a:latin typeface="Microsoft YaHei" panose="020B0503020204020204" pitchFamily="34" charset="-122"/>
                <a:ea typeface="Microsoft YaHei" panose="020B0503020204020204" pitchFamily="34" charset="-122"/>
              </a:rPr>
              <a:t>ASSISTGUI</a:t>
            </a:r>
            <a:r>
              <a:rPr lang="zh-CN" altLang="en-US" b="0" i="0">
                <a:solidFill>
                  <a:srgbClr val="0D0B22"/>
                </a:solidFill>
                <a:effectLst/>
                <a:latin typeface="Microsoft YaHei" panose="020B0503020204020204" pitchFamily="34" charset="-122"/>
                <a:ea typeface="Microsoft YaHei" panose="020B0503020204020204" pitchFamily="34" charset="-122"/>
              </a:rPr>
              <a:t>：面向任务的桌面图形用户界面自动化</a:t>
            </a:r>
            <a:endParaRPr lang="en-US"/>
          </a:p>
        </p:txBody>
      </p:sp>
      <p:sp>
        <p:nvSpPr>
          <p:cNvPr id="4" name="文本框 3">
            <a:extLst>
              <a:ext uri="{FF2B5EF4-FFF2-40B4-BE49-F238E27FC236}">
                <a16:creationId xmlns:a16="http://schemas.microsoft.com/office/drawing/2014/main" id="{4B0C29B3-4C6A-F245-99A0-F16983EBD553}"/>
              </a:ext>
            </a:extLst>
          </p:cNvPr>
          <p:cNvSpPr txBox="1"/>
          <p:nvPr/>
        </p:nvSpPr>
        <p:spPr>
          <a:xfrm>
            <a:off x="890834" y="1049525"/>
            <a:ext cx="10487319" cy="369332"/>
          </a:xfrm>
          <a:prstGeom prst="rect">
            <a:avLst/>
          </a:prstGeom>
          <a:noFill/>
        </p:spPr>
        <p:txBody>
          <a:bodyPr wrap="square">
            <a:spAutoFit/>
          </a:bodyPr>
          <a:lstStyle/>
          <a:p>
            <a:r>
              <a:rPr lang="en-US" altLang="zh-CN">
                <a:solidFill>
                  <a:srgbClr val="0D0B22"/>
                </a:solidFill>
                <a:latin typeface="Microsoft YaHei" panose="020B0503020204020204" pitchFamily="34" charset="-122"/>
                <a:ea typeface="Microsoft YaHei" panose="020B0503020204020204" pitchFamily="34" charset="-122"/>
              </a:rPr>
              <a:t>SAM </a:t>
            </a:r>
            <a:r>
              <a:rPr lang="zh-CN" altLang="en-US">
                <a:solidFill>
                  <a:srgbClr val="0D0B22"/>
                </a:solidFill>
                <a:latin typeface="Microsoft YaHei" panose="020B0503020204020204" pitchFamily="34" charset="-122"/>
                <a:ea typeface="Microsoft YaHei" panose="020B0503020204020204" pitchFamily="34" charset="-122"/>
              </a:rPr>
              <a:t>：</a:t>
            </a:r>
            <a:endParaRPr lang="en-US">
              <a:solidFill>
                <a:srgbClr val="0D0B22"/>
              </a:solidFill>
              <a:latin typeface="Microsoft YaHei" panose="020B0503020204020204" pitchFamily="34" charset="-122"/>
              <a:ea typeface="Microsoft YaHei" panose="020B0503020204020204" pitchFamily="34" charset="-122"/>
            </a:endParaRPr>
          </a:p>
        </p:txBody>
      </p:sp>
      <p:sp>
        <p:nvSpPr>
          <p:cNvPr id="16" name="文本框 15">
            <a:extLst>
              <a:ext uri="{FF2B5EF4-FFF2-40B4-BE49-F238E27FC236}">
                <a16:creationId xmlns:a16="http://schemas.microsoft.com/office/drawing/2014/main" id="{C150560F-32DF-3C28-E42C-A5FCE8ED1468}"/>
              </a:ext>
            </a:extLst>
          </p:cNvPr>
          <p:cNvSpPr txBox="1"/>
          <p:nvPr/>
        </p:nvSpPr>
        <p:spPr>
          <a:xfrm>
            <a:off x="5753493" y="2246730"/>
            <a:ext cx="6117996" cy="1200329"/>
          </a:xfrm>
          <a:prstGeom prst="rect">
            <a:avLst/>
          </a:prstGeom>
          <a:noFill/>
        </p:spPr>
        <p:txBody>
          <a:bodyPr wrap="square">
            <a:spAutoFit/>
          </a:bodyPr>
          <a:lstStyle/>
          <a:p>
            <a:r>
              <a:rPr lang="en-US" altLang="zh-CN"/>
              <a:t>SAM</a:t>
            </a:r>
            <a:r>
              <a:rPr lang="zh-CN" altLang="en-US"/>
              <a:t>模型会用一个图像编码器（类似于一个“翻译器”，将图像信息翻译成机器能懂的语言）来提取图片中的关键信息。这些信息就像是图片中的“密码”，告诉</a:t>
            </a:r>
            <a:r>
              <a:rPr lang="en-US" altLang="zh-CN"/>
              <a:t>SAM</a:t>
            </a:r>
            <a:r>
              <a:rPr lang="zh-CN" altLang="en-US"/>
              <a:t>模型图片里有什么内容。</a:t>
            </a:r>
            <a:endParaRPr lang="en-US"/>
          </a:p>
        </p:txBody>
      </p:sp>
      <p:pic>
        <p:nvPicPr>
          <p:cNvPr id="20" name="图片 19">
            <a:extLst>
              <a:ext uri="{FF2B5EF4-FFF2-40B4-BE49-F238E27FC236}">
                <a16:creationId xmlns:a16="http://schemas.microsoft.com/office/drawing/2014/main" id="{45FDFDBD-CDB3-9424-AB17-F296DFBE252F}"/>
              </a:ext>
            </a:extLst>
          </p:cNvPr>
          <p:cNvPicPr>
            <a:picLocks noChangeAspect="1"/>
          </p:cNvPicPr>
          <p:nvPr/>
        </p:nvPicPr>
        <p:blipFill>
          <a:blip r:embed="rId2"/>
          <a:stretch>
            <a:fillRect/>
          </a:stretch>
        </p:blipFill>
        <p:spPr>
          <a:xfrm>
            <a:off x="358219" y="1373848"/>
            <a:ext cx="5071620" cy="5013988"/>
          </a:xfrm>
          <a:prstGeom prst="rect">
            <a:avLst/>
          </a:prstGeom>
        </p:spPr>
      </p:pic>
      <p:sp>
        <p:nvSpPr>
          <p:cNvPr id="24" name="文本框 23">
            <a:extLst>
              <a:ext uri="{FF2B5EF4-FFF2-40B4-BE49-F238E27FC236}">
                <a16:creationId xmlns:a16="http://schemas.microsoft.com/office/drawing/2014/main" id="{872D2F6B-4977-EA44-62A0-E7ECBD5A305A}"/>
              </a:ext>
            </a:extLst>
          </p:cNvPr>
          <p:cNvSpPr txBox="1"/>
          <p:nvPr/>
        </p:nvSpPr>
        <p:spPr>
          <a:xfrm>
            <a:off x="5783345" y="3601288"/>
            <a:ext cx="6117996" cy="1200329"/>
          </a:xfrm>
          <a:prstGeom prst="rect">
            <a:avLst/>
          </a:prstGeom>
          <a:noFill/>
        </p:spPr>
        <p:txBody>
          <a:bodyPr wrap="square">
            <a:spAutoFit/>
          </a:bodyPr>
          <a:lstStyle/>
          <a:p>
            <a:r>
              <a:rPr lang="zh-CN" altLang="en-US"/>
              <a:t>给</a:t>
            </a:r>
            <a:r>
              <a:rPr lang="en-US" altLang="zh-CN"/>
              <a:t>SAM</a:t>
            </a:r>
            <a:r>
              <a:rPr lang="zh-CN" altLang="en-US"/>
              <a:t>模型一些提示，比如你想分割的物体的一个点坐标、一个大概的边界框或者一个模糊的掩码输入（一个粗略地勾勒出目标物体轮廓的二值图像），</a:t>
            </a:r>
            <a:r>
              <a:rPr lang="en-US" altLang="zh-CN"/>
              <a:t>SAM</a:t>
            </a:r>
            <a:r>
              <a:rPr lang="zh-CN" altLang="en-US"/>
              <a:t>模型的提示编码器就会把这些提示也翻译成机器能懂的语言。</a:t>
            </a:r>
            <a:endParaRPr lang="en-US"/>
          </a:p>
        </p:txBody>
      </p:sp>
    </p:spTree>
    <p:extLst>
      <p:ext uri="{BB962C8B-B14F-4D97-AF65-F5344CB8AC3E}">
        <p14:creationId xmlns:p14="http://schemas.microsoft.com/office/powerpoint/2010/main" val="20293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41296" y="777538"/>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284402" y="65988"/>
            <a:ext cx="8236669" cy="646331"/>
          </a:xfrm>
          <a:prstGeom prst="rect">
            <a:avLst/>
          </a:prstGeom>
          <a:noFill/>
        </p:spPr>
        <p:txBody>
          <a:bodyPr wrap="square">
            <a:spAutoFit/>
          </a:bodyPr>
          <a:lstStyle/>
          <a:p>
            <a:r>
              <a:rPr lang="en-US" altLang="zh-CN" b="0" i="0">
                <a:solidFill>
                  <a:srgbClr val="0D0B22"/>
                </a:solidFill>
                <a:effectLst/>
                <a:latin typeface="Microsoft YaHei" panose="020B0503020204020204" pitchFamily="34" charset="-122"/>
                <a:ea typeface="Microsoft YaHei" panose="020B0503020204020204" pitchFamily="34" charset="-122"/>
              </a:rPr>
              <a:t>ASSISTGUI:Task-Oriented Desktop Graphical User Interface Automation</a:t>
            </a:r>
            <a:br>
              <a:rPr lang="en-US" altLang="zh-CN"/>
            </a:br>
            <a:r>
              <a:rPr lang="en-US" altLang="zh-CN" b="0" i="0">
                <a:solidFill>
                  <a:srgbClr val="0D0B22"/>
                </a:solidFill>
                <a:effectLst/>
                <a:latin typeface="Microsoft YaHei" panose="020B0503020204020204" pitchFamily="34" charset="-122"/>
                <a:ea typeface="Microsoft YaHei" panose="020B0503020204020204" pitchFamily="34" charset="-122"/>
              </a:rPr>
              <a:t>ASSISTGUI</a:t>
            </a:r>
            <a:r>
              <a:rPr lang="zh-CN" altLang="en-US" b="0" i="0">
                <a:solidFill>
                  <a:srgbClr val="0D0B22"/>
                </a:solidFill>
                <a:effectLst/>
                <a:latin typeface="Microsoft YaHei" panose="020B0503020204020204" pitchFamily="34" charset="-122"/>
                <a:ea typeface="Microsoft YaHei" panose="020B0503020204020204" pitchFamily="34" charset="-122"/>
              </a:rPr>
              <a:t>：面向任务的桌面图形用户界面自动化</a:t>
            </a:r>
            <a:endParaRPr lang="en-US"/>
          </a:p>
        </p:txBody>
      </p:sp>
      <p:sp>
        <p:nvSpPr>
          <p:cNvPr id="4" name="文本框 3">
            <a:extLst>
              <a:ext uri="{FF2B5EF4-FFF2-40B4-BE49-F238E27FC236}">
                <a16:creationId xmlns:a16="http://schemas.microsoft.com/office/drawing/2014/main" id="{4B0C29B3-4C6A-F245-99A0-F16983EBD553}"/>
              </a:ext>
            </a:extLst>
          </p:cNvPr>
          <p:cNvSpPr txBox="1"/>
          <p:nvPr/>
        </p:nvSpPr>
        <p:spPr>
          <a:xfrm>
            <a:off x="890834" y="1049525"/>
            <a:ext cx="10487319" cy="369332"/>
          </a:xfrm>
          <a:prstGeom prst="rect">
            <a:avLst/>
          </a:prstGeom>
          <a:noFill/>
        </p:spPr>
        <p:txBody>
          <a:bodyPr wrap="square">
            <a:spAutoFit/>
          </a:bodyPr>
          <a:lstStyle/>
          <a:p>
            <a:r>
              <a:rPr lang="en-US" altLang="zh-CN">
                <a:solidFill>
                  <a:srgbClr val="0D0B22"/>
                </a:solidFill>
                <a:latin typeface="Microsoft YaHei" panose="020B0503020204020204" pitchFamily="34" charset="-122"/>
                <a:ea typeface="Microsoft YaHei" panose="020B0503020204020204" pitchFamily="34" charset="-122"/>
              </a:rPr>
              <a:t>LangSAM </a:t>
            </a:r>
            <a:r>
              <a:rPr lang="zh-CN" altLang="en-US">
                <a:solidFill>
                  <a:srgbClr val="0D0B22"/>
                </a:solidFill>
                <a:latin typeface="Microsoft YaHei" panose="020B0503020204020204" pitchFamily="34" charset="-122"/>
                <a:ea typeface="Microsoft YaHei" panose="020B0503020204020204" pitchFamily="34" charset="-122"/>
              </a:rPr>
              <a:t>：</a:t>
            </a:r>
            <a:endParaRPr lang="en-US">
              <a:solidFill>
                <a:srgbClr val="0D0B22"/>
              </a:solidFill>
              <a:latin typeface="Microsoft YaHei" panose="020B0503020204020204" pitchFamily="34" charset="-122"/>
              <a:ea typeface="Microsoft YaHei" panose="020B0503020204020204" pitchFamily="34" charset="-122"/>
            </a:endParaRPr>
          </a:p>
        </p:txBody>
      </p:sp>
      <p:pic>
        <p:nvPicPr>
          <p:cNvPr id="8" name="图片 7">
            <a:extLst>
              <a:ext uri="{FF2B5EF4-FFF2-40B4-BE49-F238E27FC236}">
                <a16:creationId xmlns:a16="http://schemas.microsoft.com/office/drawing/2014/main" id="{726CC22B-8C54-5D16-46BF-47088AF3E3EA}"/>
              </a:ext>
            </a:extLst>
          </p:cNvPr>
          <p:cNvPicPr>
            <a:picLocks noChangeAspect="1"/>
          </p:cNvPicPr>
          <p:nvPr/>
        </p:nvPicPr>
        <p:blipFill>
          <a:blip r:embed="rId2"/>
          <a:stretch>
            <a:fillRect/>
          </a:stretch>
        </p:blipFill>
        <p:spPr>
          <a:xfrm>
            <a:off x="6259399" y="1592217"/>
            <a:ext cx="5627802" cy="2510212"/>
          </a:xfrm>
          <a:prstGeom prst="rect">
            <a:avLst/>
          </a:prstGeom>
        </p:spPr>
      </p:pic>
      <p:sp>
        <p:nvSpPr>
          <p:cNvPr id="12" name="文本框 11">
            <a:extLst>
              <a:ext uri="{FF2B5EF4-FFF2-40B4-BE49-F238E27FC236}">
                <a16:creationId xmlns:a16="http://schemas.microsoft.com/office/drawing/2014/main" id="{946AA7DC-254D-300C-BFDB-A95A3C6C26BD}"/>
              </a:ext>
            </a:extLst>
          </p:cNvPr>
          <p:cNvSpPr txBox="1"/>
          <p:nvPr/>
        </p:nvSpPr>
        <p:spPr>
          <a:xfrm>
            <a:off x="183821" y="1610073"/>
            <a:ext cx="6117996" cy="2308324"/>
          </a:xfrm>
          <a:prstGeom prst="rect">
            <a:avLst/>
          </a:prstGeom>
          <a:noFill/>
        </p:spPr>
        <p:txBody>
          <a:bodyPr wrap="square">
            <a:spAutoFit/>
          </a:bodyPr>
          <a:lstStyle/>
          <a:p>
            <a:pPr marL="285750" indent="-285750">
              <a:buFont typeface="Wingdings" panose="05000000000000000000" pitchFamily="2" charset="2"/>
              <a:buChar char="ü"/>
            </a:pPr>
            <a:r>
              <a:rPr lang="en-US" altLang="zh-CN"/>
              <a:t>Mask</a:t>
            </a:r>
            <a:r>
              <a:rPr lang="zh-CN" altLang="en-US"/>
              <a:t>：可以提供一个粗糙的、低分辨率的二进制掩码作为初始输入来指导模型</a:t>
            </a:r>
            <a:endParaRPr lang="en-US" altLang="zh-CN"/>
          </a:p>
          <a:p>
            <a:pPr marL="285750" indent="-285750">
              <a:buFont typeface="Wingdings" panose="05000000000000000000" pitchFamily="2" charset="2"/>
              <a:buChar char="ü"/>
            </a:pPr>
            <a:r>
              <a:rPr lang="en-US" altLang="zh-CN"/>
              <a:t>Point</a:t>
            </a:r>
            <a:r>
              <a:rPr lang="zh-CN" altLang="en-US"/>
              <a:t>：用户可以输入 </a:t>
            </a:r>
            <a:r>
              <a:rPr lang="en-US" altLang="zh-CN"/>
              <a:t>[x, y] </a:t>
            </a:r>
            <a:r>
              <a:rPr lang="zh-CN" altLang="en-US"/>
              <a:t>坐标及其类型（前景或背景）以帮助定义对象边界</a:t>
            </a:r>
            <a:endParaRPr lang="en-US" altLang="zh-CN"/>
          </a:p>
          <a:p>
            <a:pPr marL="285750" indent="-285750">
              <a:buFont typeface="Wingdings" panose="05000000000000000000" pitchFamily="2" charset="2"/>
              <a:buChar char="ü"/>
            </a:pPr>
            <a:r>
              <a:rPr lang="en-US" altLang="zh-CN"/>
              <a:t>Box</a:t>
            </a:r>
            <a:r>
              <a:rPr lang="zh-CN" altLang="en-US"/>
              <a:t>：可以使用坐标 </a:t>
            </a:r>
            <a:r>
              <a:rPr lang="en-US" altLang="zh-CN"/>
              <a:t>[x1, y1, x2, y2] </a:t>
            </a:r>
            <a:r>
              <a:rPr lang="zh-CN" altLang="en-US"/>
              <a:t>指定边界框，以告知模型对象的位置和大小</a:t>
            </a:r>
            <a:endParaRPr lang="en-US" altLang="zh-CN"/>
          </a:p>
          <a:p>
            <a:pPr marL="285750" indent="-285750">
              <a:buFont typeface="Wingdings" panose="05000000000000000000" pitchFamily="2" charset="2"/>
              <a:buChar char="ü"/>
            </a:pPr>
            <a:r>
              <a:rPr lang="en-US" altLang="zh-CN"/>
              <a:t>Text</a:t>
            </a:r>
            <a:r>
              <a:rPr lang="zh-CN" altLang="en-US"/>
              <a:t>：文本提示也可用于提供额外的上下文或指定感兴趣的对象</a:t>
            </a:r>
          </a:p>
        </p:txBody>
      </p:sp>
      <p:sp>
        <p:nvSpPr>
          <p:cNvPr id="3" name="文本框 2">
            <a:extLst>
              <a:ext uri="{FF2B5EF4-FFF2-40B4-BE49-F238E27FC236}">
                <a16:creationId xmlns:a16="http://schemas.microsoft.com/office/drawing/2014/main" id="{502DBAEF-14EC-1B86-089C-87547AE9226F}"/>
              </a:ext>
            </a:extLst>
          </p:cNvPr>
          <p:cNvSpPr txBox="1"/>
          <p:nvPr/>
        </p:nvSpPr>
        <p:spPr>
          <a:xfrm>
            <a:off x="532613" y="4886954"/>
            <a:ext cx="10713563" cy="1200329"/>
          </a:xfrm>
          <a:prstGeom prst="rect">
            <a:avLst/>
          </a:prstGeom>
          <a:noFill/>
        </p:spPr>
        <p:txBody>
          <a:bodyPr wrap="square">
            <a:spAutoFit/>
          </a:bodyPr>
          <a:lstStyle/>
          <a:p>
            <a:r>
              <a:rPr lang="zh-CN" altLang="en-US"/>
              <a:t>当</a:t>
            </a:r>
            <a:r>
              <a:rPr lang="en-US" altLang="zh-CN"/>
              <a:t>SAM</a:t>
            </a:r>
            <a:r>
              <a:rPr lang="zh-CN" altLang="en-US"/>
              <a:t>模型接收到输入图像和提示信息（如点坐标、边界框等）后，它会利用这些提示来生成一个或多个掩码。这些掩码是</a:t>
            </a:r>
            <a:r>
              <a:rPr lang="zh-CN" altLang="en-US">
                <a:solidFill>
                  <a:srgbClr val="FF0000"/>
                </a:solidFill>
              </a:rPr>
              <a:t>二值化</a:t>
            </a:r>
            <a:r>
              <a:rPr lang="zh-CN" altLang="en-US"/>
              <a:t>的图像，其中感兴趣的区域被标记为前景（通常是白色或特定颜色），而背景和其他不感兴趣的区域则被标记为背景（通常是黑色）。整个图像仅包含黑白两种颜色，从而呈现出明显的黑白对比效果。</a:t>
            </a:r>
            <a:endParaRPr lang="en-US"/>
          </a:p>
        </p:txBody>
      </p:sp>
      <p:sp>
        <p:nvSpPr>
          <p:cNvPr id="7" name="文本框 6">
            <a:extLst>
              <a:ext uri="{FF2B5EF4-FFF2-40B4-BE49-F238E27FC236}">
                <a16:creationId xmlns:a16="http://schemas.microsoft.com/office/drawing/2014/main" id="{4C1BCD6E-5D1B-E228-C826-7C152E647F7A}"/>
              </a:ext>
            </a:extLst>
          </p:cNvPr>
          <p:cNvSpPr txBox="1"/>
          <p:nvPr/>
        </p:nvSpPr>
        <p:spPr>
          <a:xfrm>
            <a:off x="10534454" y="1531011"/>
            <a:ext cx="1450023" cy="246221"/>
          </a:xfrm>
          <a:prstGeom prst="rect">
            <a:avLst/>
          </a:prstGeom>
          <a:noFill/>
        </p:spPr>
        <p:txBody>
          <a:bodyPr wrap="square">
            <a:spAutoFit/>
          </a:bodyPr>
          <a:lstStyle/>
          <a:p>
            <a:r>
              <a:rPr lang="zh-CN" altLang="en-US" sz="1000"/>
              <a:t>有效的掩码作为标签</a:t>
            </a:r>
            <a:endParaRPr lang="en-US" sz="1000"/>
          </a:p>
        </p:txBody>
      </p:sp>
    </p:spTree>
    <p:extLst>
      <p:ext uri="{BB962C8B-B14F-4D97-AF65-F5344CB8AC3E}">
        <p14:creationId xmlns:p14="http://schemas.microsoft.com/office/powerpoint/2010/main" val="606636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41296" y="777538"/>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284402" y="65988"/>
            <a:ext cx="8236669" cy="646331"/>
          </a:xfrm>
          <a:prstGeom prst="rect">
            <a:avLst/>
          </a:prstGeom>
          <a:noFill/>
        </p:spPr>
        <p:txBody>
          <a:bodyPr wrap="square">
            <a:spAutoFit/>
          </a:bodyPr>
          <a:lstStyle/>
          <a:p>
            <a:r>
              <a:rPr lang="en-US" altLang="zh-CN" b="0" i="0">
                <a:solidFill>
                  <a:srgbClr val="0D0B22"/>
                </a:solidFill>
                <a:effectLst/>
                <a:latin typeface="Microsoft YaHei" panose="020B0503020204020204" pitchFamily="34" charset="-122"/>
                <a:ea typeface="Microsoft YaHei" panose="020B0503020204020204" pitchFamily="34" charset="-122"/>
              </a:rPr>
              <a:t>ASSISTGUI:Task-Oriented Desktop Graphical User Interface Automation</a:t>
            </a:r>
            <a:br>
              <a:rPr lang="en-US" altLang="zh-CN"/>
            </a:br>
            <a:r>
              <a:rPr lang="en-US" altLang="zh-CN" b="0" i="0">
                <a:solidFill>
                  <a:srgbClr val="0D0B22"/>
                </a:solidFill>
                <a:effectLst/>
                <a:latin typeface="Microsoft YaHei" panose="020B0503020204020204" pitchFamily="34" charset="-122"/>
                <a:ea typeface="Microsoft YaHei" panose="020B0503020204020204" pitchFamily="34" charset="-122"/>
              </a:rPr>
              <a:t>ASSISTGUI</a:t>
            </a:r>
            <a:r>
              <a:rPr lang="zh-CN" altLang="en-US" b="0" i="0">
                <a:solidFill>
                  <a:srgbClr val="0D0B22"/>
                </a:solidFill>
                <a:effectLst/>
                <a:latin typeface="Microsoft YaHei" panose="020B0503020204020204" pitchFamily="34" charset="-122"/>
                <a:ea typeface="Microsoft YaHei" panose="020B0503020204020204" pitchFamily="34" charset="-122"/>
              </a:rPr>
              <a:t>：面向任务的桌面图形用户界面自动化</a:t>
            </a:r>
            <a:endParaRPr lang="en-US"/>
          </a:p>
        </p:txBody>
      </p:sp>
      <p:sp>
        <p:nvSpPr>
          <p:cNvPr id="11" name="文本框 10">
            <a:extLst>
              <a:ext uri="{FF2B5EF4-FFF2-40B4-BE49-F238E27FC236}">
                <a16:creationId xmlns:a16="http://schemas.microsoft.com/office/drawing/2014/main" id="{B5780F50-C246-0282-7C29-D4591720ADEC}"/>
              </a:ext>
            </a:extLst>
          </p:cNvPr>
          <p:cNvSpPr txBox="1"/>
          <p:nvPr/>
        </p:nvSpPr>
        <p:spPr>
          <a:xfrm>
            <a:off x="10091612" y="6336476"/>
            <a:ext cx="2100388" cy="369332"/>
          </a:xfrm>
          <a:prstGeom prst="rect">
            <a:avLst/>
          </a:prstGeom>
          <a:noFill/>
        </p:spPr>
        <p:txBody>
          <a:bodyPr wrap="square">
            <a:spAutoFit/>
          </a:bodyPr>
          <a:lstStyle/>
          <a:p>
            <a:r>
              <a:rPr lang="en-US" altLang="zh-CN" b="1">
                <a:solidFill>
                  <a:srgbClr val="05073B"/>
                </a:solidFill>
                <a:latin typeface="-apple-system"/>
              </a:rPr>
              <a:t>2024</a:t>
            </a:r>
            <a:r>
              <a:rPr lang="zh-CN" altLang="en-US" b="1">
                <a:solidFill>
                  <a:srgbClr val="05073B"/>
                </a:solidFill>
                <a:latin typeface="-apple-system"/>
              </a:rPr>
              <a:t>年</a:t>
            </a:r>
            <a:r>
              <a:rPr lang="en-US" altLang="zh-CN" b="1">
                <a:solidFill>
                  <a:srgbClr val="05073B"/>
                </a:solidFill>
                <a:latin typeface="-apple-system"/>
              </a:rPr>
              <a:t>1</a:t>
            </a:r>
            <a:r>
              <a:rPr lang="zh-CN" altLang="en-US" b="1">
                <a:solidFill>
                  <a:srgbClr val="05073B"/>
                </a:solidFill>
                <a:latin typeface="-apple-system"/>
              </a:rPr>
              <a:t>月发表</a:t>
            </a:r>
            <a:endParaRPr lang="en-US" altLang="zh-CN" b="1">
              <a:solidFill>
                <a:srgbClr val="05073B"/>
              </a:solidFill>
              <a:latin typeface="-apple-system"/>
            </a:endParaRPr>
          </a:p>
        </p:txBody>
      </p:sp>
      <p:sp>
        <p:nvSpPr>
          <p:cNvPr id="4" name="文本框 3">
            <a:extLst>
              <a:ext uri="{FF2B5EF4-FFF2-40B4-BE49-F238E27FC236}">
                <a16:creationId xmlns:a16="http://schemas.microsoft.com/office/drawing/2014/main" id="{4B0C29B3-4C6A-F245-99A0-F16983EBD553}"/>
              </a:ext>
            </a:extLst>
          </p:cNvPr>
          <p:cNvSpPr txBox="1"/>
          <p:nvPr/>
        </p:nvSpPr>
        <p:spPr>
          <a:xfrm>
            <a:off x="692871" y="983537"/>
            <a:ext cx="10487319" cy="369332"/>
          </a:xfrm>
          <a:prstGeom prst="rect">
            <a:avLst/>
          </a:prstGeom>
          <a:noFill/>
        </p:spPr>
        <p:txBody>
          <a:bodyPr wrap="square">
            <a:spAutoFit/>
          </a:bodyPr>
          <a:lstStyle/>
          <a:p>
            <a:r>
              <a:rPr lang="en-US" altLang="zh-CN">
                <a:solidFill>
                  <a:srgbClr val="0D0B22"/>
                </a:solidFill>
                <a:latin typeface="Microsoft YaHei" panose="020B0503020204020204" pitchFamily="34" charset="-122"/>
                <a:ea typeface="Microsoft YaHei" panose="020B0503020204020204" pitchFamily="34" charset="-122"/>
              </a:rPr>
              <a:t>ASSISTGUI Benchmark</a:t>
            </a:r>
            <a:r>
              <a:rPr lang="zh-CN" altLang="en-US">
                <a:solidFill>
                  <a:srgbClr val="0D0B22"/>
                </a:solidFill>
                <a:latin typeface="Microsoft YaHei" panose="020B0503020204020204" pitchFamily="34" charset="-122"/>
                <a:ea typeface="Microsoft YaHei" panose="020B0503020204020204" pitchFamily="34" charset="-122"/>
              </a:rPr>
              <a:t>：</a:t>
            </a:r>
            <a:endParaRPr lang="en-US">
              <a:solidFill>
                <a:srgbClr val="0D0B22"/>
              </a:solidFill>
              <a:latin typeface="Microsoft YaHei" panose="020B0503020204020204" pitchFamily="34" charset="-122"/>
              <a:ea typeface="Microsoft YaHei" panose="020B0503020204020204" pitchFamily="34" charset="-122"/>
            </a:endParaRPr>
          </a:p>
        </p:txBody>
      </p:sp>
      <p:sp>
        <p:nvSpPr>
          <p:cNvPr id="3" name="文本框 2">
            <a:extLst>
              <a:ext uri="{FF2B5EF4-FFF2-40B4-BE49-F238E27FC236}">
                <a16:creationId xmlns:a16="http://schemas.microsoft.com/office/drawing/2014/main" id="{F0791D9D-6B33-0865-A50E-6217E29E3851}"/>
              </a:ext>
            </a:extLst>
          </p:cNvPr>
          <p:cNvSpPr txBox="1"/>
          <p:nvPr/>
        </p:nvSpPr>
        <p:spPr>
          <a:xfrm>
            <a:off x="928538" y="1364235"/>
            <a:ext cx="10609869" cy="1296637"/>
          </a:xfrm>
          <a:prstGeom prst="rect">
            <a:avLst/>
          </a:prstGeom>
          <a:noFill/>
        </p:spPr>
        <p:txBody>
          <a:bodyPr wrap="square">
            <a:spAutoFit/>
          </a:bodyPr>
          <a:lstStyle/>
          <a:p>
            <a:pPr marL="400050" indent="-400050">
              <a:lnSpc>
                <a:spcPct val="150000"/>
              </a:lnSpc>
              <a:buFont typeface="+mj-ea"/>
              <a:buAutoNum type="ea1JpnChsDbPeriod"/>
            </a:pPr>
            <a:r>
              <a:rPr lang="zh-CN" altLang="en-US"/>
              <a:t>任务制定</a:t>
            </a:r>
            <a:endParaRPr lang="en-US" altLang="zh-CN"/>
          </a:p>
          <a:p>
            <a:pPr marL="857250" lvl="1" indent="-400050">
              <a:lnSpc>
                <a:spcPct val="150000"/>
              </a:lnSpc>
              <a:buFont typeface="+mj-ea"/>
              <a:buAutoNum type="arabicPeriod"/>
            </a:pPr>
            <a:r>
              <a:rPr lang="zh-CN" altLang="en-US" b="1"/>
              <a:t>任务描述</a:t>
            </a:r>
            <a:r>
              <a:rPr lang="en-US" altLang="zh-CN" b="1"/>
              <a:t>;</a:t>
            </a:r>
            <a:endParaRPr lang="en-US" altLang="zh-CN">
              <a:solidFill>
                <a:srgbClr val="FF0000"/>
              </a:solidFill>
            </a:endParaRPr>
          </a:p>
          <a:p>
            <a:pPr marL="800100" lvl="1" indent="-342900">
              <a:lnSpc>
                <a:spcPct val="150000"/>
              </a:lnSpc>
              <a:buFont typeface="+mj-ea"/>
              <a:buAutoNum type="arabicPeriod"/>
            </a:pPr>
            <a:r>
              <a:rPr lang="zh-CN" altLang="en-US" b="1"/>
              <a:t> 状态观察</a:t>
            </a:r>
            <a:r>
              <a:rPr lang="en-US" altLang="zh-CN" b="1"/>
              <a:t>;</a:t>
            </a:r>
            <a:r>
              <a:rPr lang="zh-CN" altLang="en-US" b="1"/>
              <a:t> </a:t>
            </a:r>
            <a:r>
              <a:rPr lang="en-US" altLang="zh-CN"/>
              <a:t>	</a:t>
            </a:r>
            <a:endParaRPr lang="en-US" altLang="zh-CN">
              <a:solidFill>
                <a:srgbClr val="FF0000"/>
              </a:solidFill>
            </a:endParaRPr>
          </a:p>
        </p:txBody>
      </p:sp>
      <p:sp>
        <p:nvSpPr>
          <p:cNvPr id="8" name="文本框 7">
            <a:extLst>
              <a:ext uri="{FF2B5EF4-FFF2-40B4-BE49-F238E27FC236}">
                <a16:creationId xmlns:a16="http://schemas.microsoft.com/office/drawing/2014/main" id="{2F18825B-0CAF-3E37-826C-231DF23FF1A7}"/>
              </a:ext>
            </a:extLst>
          </p:cNvPr>
          <p:cNvSpPr txBox="1"/>
          <p:nvPr/>
        </p:nvSpPr>
        <p:spPr>
          <a:xfrm>
            <a:off x="564038" y="3483109"/>
            <a:ext cx="4073950" cy="1754326"/>
          </a:xfrm>
          <a:prstGeom prst="rect">
            <a:avLst/>
          </a:prstGeom>
          <a:noFill/>
        </p:spPr>
        <p:txBody>
          <a:bodyPr wrap="square">
            <a:spAutoFit/>
          </a:bodyPr>
          <a:lstStyle/>
          <a:p>
            <a:pPr marL="285750" indent="-285750" algn="l">
              <a:buFont typeface="Wingdings" panose="05000000000000000000" pitchFamily="2" charset="2"/>
              <a:buChar char="ü"/>
            </a:pPr>
            <a:r>
              <a:rPr lang="zh-CN" altLang="en-US">
                <a:highlight>
                  <a:srgbClr val="FDFDFE"/>
                </a:highlight>
                <a:latin typeface="PingFang-SC-Regular"/>
              </a:rPr>
              <a:t>评论家通过分析执行前后的屏幕截图来评估</a:t>
            </a:r>
            <a:r>
              <a:rPr lang="zh-CN" altLang="en-US">
                <a:solidFill>
                  <a:srgbClr val="FF0000"/>
                </a:solidFill>
                <a:highlight>
                  <a:srgbClr val="FDFDFE"/>
                </a:highlight>
                <a:latin typeface="PingFang-SC-Regular"/>
              </a:rPr>
              <a:t>前一个操作的有效性</a:t>
            </a:r>
            <a:r>
              <a:rPr lang="zh-CN" altLang="en-US">
                <a:highlight>
                  <a:srgbClr val="FDFDFE"/>
                </a:highlight>
                <a:latin typeface="PingFang-SC-Regular"/>
              </a:rPr>
              <a:t>。</a:t>
            </a:r>
            <a:endParaRPr lang="en-US" altLang="zh-CN">
              <a:highlight>
                <a:srgbClr val="FDFDFE"/>
              </a:highlight>
              <a:latin typeface="PingFang-SC-Regular"/>
            </a:endParaRPr>
          </a:p>
          <a:p>
            <a:pPr marL="285750" indent="-285750" algn="l">
              <a:buFont typeface="Wingdings" panose="05000000000000000000" pitchFamily="2" charset="2"/>
              <a:buChar char="ü"/>
            </a:pPr>
            <a:r>
              <a:rPr lang="en-US" altLang="zh-CN" b="0" i="0">
                <a:effectLst/>
                <a:highlight>
                  <a:srgbClr val="FDFDFE"/>
                </a:highlight>
                <a:latin typeface="PingFang-SC-Regular"/>
              </a:rPr>
              <a:t>Actor </a:t>
            </a:r>
            <a:r>
              <a:rPr lang="zh-CN" altLang="en-US" b="0" i="0">
                <a:effectLst/>
                <a:highlight>
                  <a:srgbClr val="FDFDFE"/>
                </a:highlight>
                <a:latin typeface="PingFang-SC-Regular"/>
              </a:rPr>
              <a:t>首先更新当前子任务，然后生成后续操作，同时考虑</a:t>
            </a:r>
            <a:r>
              <a:rPr lang="zh-CN" altLang="en-US">
                <a:highlight>
                  <a:srgbClr val="FDFDFE"/>
                </a:highlight>
                <a:latin typeface="PingFang-SC-Regular"/>
              </a:rPr>
              <a:t>当前</a:t>
            </a:r>
            <a:r>
              <a:rPr lang="zh-CN" altLang="en-US" b="0" i="0">
                <a:effectLst/>
                <a:highlight>
                  <a:srgbClr val="FDFDFE"/>
                </a:highlight>
                <a:latin typeface="PingFang-SC-Regular"/>
              </a:rPr>
              <a:t>观察、当前子任务、历史操作和 </a:t>
            </a:r>
            <a:r>
              <a:rPr lang="en-US" altLang="zh-CN" b="0" i="0">
                <a:effectLst/>
                <a:highlight>
                  <a:srgbClr val="FDFDFE"/>
                </a:highlight>
                <a:latin typeface="PingFang-SC-Regular"/>
              </a:rPr>
              <a:t>Critic </a:t>
            </a:r>
            <a:r>
              <a:rPr lang="zh-CN" altLang="en-US" b="0" i="0">
                <a:effectLst/>
                <a:highlight>
                  <a:srgbClr val="FDFDFE"/>
                </a:highlight>
                <a:latin typeface="PingFang-SC-Regular"/>
              </a:rPr>
              <a:t>的反馈。</a:t>
            </a:r>
          </a:p>
        </p:txBody>
      </p:sp>
      <p:pic>
        <p:nvPicPr>
          <p:cNvPr id="9" name="图片 8">
            <a:extLst>
              <a:ext uri="{FF2B5EF4-FFF2-40B4-BE49-F238E27FC236}">
                <a16:creationId xmlns:a16="http://schemas.microsoft.com/office/drawing/2014/main" id="{2AE537E8-DF0D-D404-EB6C-247AB311C830}"/>
              </a:ext>
            </a:extLst>
          </p:cNvPr>
          <p:cNvPicPr>
            <a:picLocks noChangeAspect="1"/>
          </p:cNvPicPr>
          <p:nvPr/>
        </p:nvPicPr>
        <p:blipFill>
          <a:blip r:embed="rId2"/>
          <a:stretch>
            <a:fillRect/>
          </a:stretch>
        </p:blipFill>
        <p:spPr>
          <a:xfrm>
            <a:off x="5322119" y="986426"/>
            <a:ext cx="5657850" cy="4772025"/>
          </a:xfrm>
          <a:prstGeom prst="rect">
            <a:avLst/>
          </a:prstGeom>
        </p:spPr>
      </p:pic>
      <p:sp>
        <p:nvSpPr>
          <p:cNvPr id="14" name="文本框 13">
            <a:extLst>
              <a:ext uri="{FF2B5EF4-FFF2-40B4-BE49-F238E27FC236}">
                <a16:creationId xmlns:a16="http://schemas.microsoft.com/office/drawing/2014/main" id="{5A7AF51F-E54F-98A8-301C-59EF70C000B9}"/>
              </a:ext>
            </a:extLst>
          </p:cNvPr>
          <p:cNvSpPr txBox="1"/>
          <p:nvPr/>
        </p:nvSpPr>
        <p:spPr>
          <a:xfrm>
            <a:off x="9629481" y="1870377"/>
            <a:ext cx="2980575" cy="253916"/>
          </a:xfrm>
          <a:prstGeom prst="rect">
            <a:avLst/>
          </a:prstGeom>
          <a:noFill/>
        </p:spPr>
        <p:txBody>
          <a:bodyPr wrap="square">
            <a:spAutoFit/>
          </a:bodyPr>
          <a:lstStyle/>
          <a:p>
            <a:r>
              <a:rPr lang="en-US" altLang="zh-CN" sz="1050" i="1">
                <a:solidFill>
                  <a:srgbClr val="000000"/>
                </a:solidFill>
                <a:effectLst/>
                <a:latin typeface="Cambria" panose="02040503050406030204" pitchFamily="18" charset="0"/>
                <a:ea typeface="Cambria" panose="02040503050406030204" pitchFamily="18" charset="0"/>
                <a:cs typeface="Cambria" panose="02040503050406030204" pitchFamily="18" charset="0"/>
              </a:rPr>
              <a:t>d</a:t>
            </a:r>
            <a:r>
              <a:rPr lang="zh-CN" altLang="zh-CN" sz="1050">
                <a:solidFill>
                  <a:srgbClr val="000000"/>
                </a:solidFill>
                <a:effectLst/>
                <a:ea typeface="Cambria" panose="02040503050406030204" pitchFamily="18" charset="0"/>
                <a:cs typeface="Cambria" panose="02040503050406030204" pitchFamily="18" charset="0"/>
              </a:rPr>
              <a:t>（</a:t>
            </a:r>
            <a:r>
              <a:rPr lang="en-US" altLang="zh-CN" sz="1050" i="1">
                <a:solidFill>
                  <a:srgbClr val="000000"/>
                </a:solidFill>
                <a:effectLst/>
                <a:ea typeface="Cambria" panose="02040503050406030204" pitchFamily="18" charset="0"/>
                <a:cs typeface="Cambria" panose="02040503050406030204" pitchFamily="18" charset="0"/>
              </a:rPr>
              <a:t>.</a:t>
            </a:r>
            <a:r>
              <a:rPr lang="zh-CN" altLang="zh-CN" sz="1050">
                <a:solidFill>
                  <a:srgbClr val="000000"/>
                </a:solidFill>
                <a:effectLst/>
                <a:ea typeface="Cambria" panose="02040503050406030204" pitchFamily="18" charset="0"/>
                <a:cs typeface="Cambria" panose="02040503050406030204" pitchFamily="18" charset="0"/>
              </a:rPr>
              <a:t>） </a:t>
            </a:r>
            <a:r>
              <a:rPr lang="zh-CN" altLang="zh-CN" sz="1050">
                <a:solidFill>
                  <a:srgbClr val="000000"/>
                </a:solidFill>
                <a:effectLst/>
                <a:ea typeface="Calibri" panose="020F0502020204030204" pitchFamily="34" charset="0"/>
              </a:rPr>
              <a:t>是用于识别差异的函数</a:t>
            </a:r>
            <a:endParaRPr lang="en-US" sz="1050"/>
          </a:p>
        </p:txBody>
      </p:sp>
      <p:sp>
        <p:nvSpPr>
          <p:cNvPr id="16" name="文本框 15">
            <a:extLst>
              <a:ext uri="{FF2B5EF4-FFF2-40B4-BE49-F238E27FC236}">
                <a16:creationId xmlns:a16="http://schemas.microsoft.com/office/drawing/2014/main" id="{98765494-D306-AFE9-7233-5EA14342A967}"/>
              </a:ext>
            </a:extLst>
          </p:cNvPr>
          <p:cNvSpPr txBox="1"/>
          <p:nvPr/>
        </p:nvSpPr>
        <p:spPr>
          <a:xfrm>
            <a:off x="8886335" y="4351198"/>
            <a:ext cx="2980575" cy="253916"/>
          </a:xfrm>
          <a:prstGeom prst="rect">
            <a:avLst/>
          </a:prstGeom>
          <a:noFill/>
        </p:spPr>
        <p:txBody>
          <a:bodyPr wrap="square">
            <a:spAutoFit/>
          </a:bodyPr>
          <a:lstStyle/>
          <a:p>
            <a:r>
              <a:rPr lang="zh-CN" altLang="en-US" sz="1050"/>
              <a:t>当前状态</a:t>
            </a:r>
            <a:endParaRPr lang="en-US" sz="1050"/>
          </a:p>
        </p:txBody>
      </p:sp>
      <p:sp>
        <p:nvSpPr>
          <p:cNvPr id="17" name="文本框 16">
            <a:extLst>
              <a:ext uri="{FF2B5EF4-FFF2-40B4-BE49-F238E27FC236}">
                <a16:creationId xmlns:a16="http://schemas.microsoft.com/office/drawing/2014/main" id="{47CFF4F8-6C10-129B-978F-DEA5A87261A0}"/>
              </a:ext>
            </a:extLst>
          </p:cNvPr>
          <p:cNvSpPr txBox="1"/>
          <p:nvPr/>
        </p:nvSpPr>
        <p:spPr>
          <a:xfrm>
            <a:off x="10188805" y="4701561"/>
            <a:ext cx="2980575" cy="253916"/>
          </a:xfrm>
          <a:prstGeom prst="rect">
            <a:avLst/>
          </a:prstGeom>
          <a:noFill/>
        </p:spPr>
        <p:txBody>
          <a:bodyPr wrap="square">
            <a:spAutoFit/>
          </a:bodyPr>
          <a:lstStyle/>
          <a:p>
            <a:r>
              <a:rPr lang="zh-CN" altLang="en-US" sz="1050"/>
              <a:t>上一个</a:t>
            </a:r>
            <a:r>
              <a:rPr lang="en-US" altLang="zh-CN" sz="1050"/>
              <a:t>action</a:t>
            </a:r>
            <a:endParaRPr lang="en-US" sz="1050"/>
          </a:p>
        </p:txBody>
      </p:sp>
      <p:pic>
        <p:nvPicPr>
          <p:cNvPr id="19" name="图片 18">
            <a:extLst>
              <a:ext uri="{FF2B5EF4-FFF2-40B4-BE49-F238E27FC236}">
                <a16:creationId xmlns:a16="http://schemas.microsoft.com/office/drawing/2014/main" id="{E293AA3F-73C2-086A-FEAA-1BA72A17CFAC}"/>
              </a:ext>
            </a:extLst>
          </p:cNvPr>
          <p:cNvPicPr>
            <a:picLocks noChangeAspect="1"/>
          </p:cNvPicPr>
          <p:nvPr/>
        </p:nvPicPr>
        <p:blipFill>
          <a:blip r:embed="rId3"/>
          <a:stretch>
            <a:fillRect/>
          </a:stretch>
        </p:blipFill>
        <p:spPr>
          <a:xfrm>
            <a:off x="805992" y="5325309"/>
            <a:ext cx="3962400" cy="619125"/>
          </a:xfrm>
          <a:prstGeom prst="rect">
            <a:avLst/>
          </a:prstGeom>
        </p:spPr>
      </p:pic>
    </p:spTree>
    <p:extLst>
      <p:ext uri="{BB962C8B-B14F-4D97-AF65-F5344CB8AC3E}">
        <p14:creationId xmlns:p14="http://schemas.microsoft.com/office/powerpoint/2010/main" val="1139133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41296" y="777538"/>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284402" y="65988"/>
            <a:ext cx="8236669" cy="646331"/>
          </a:xfrm>
          <a:prstGeom prst="rect">
            <a:avLst/>
          </a:prstGeom>
          <a:noFill/>
        </p:spPr>
        <p:txBody>
          <a:bodyPr wrap="square">
            <a:spAutoFit/>
          </a:bodyPr>
          <a:lstStyle/>
          <a:p>
            <a:r>
              <a:rPr lang="en-US" altLang="zh-CN" b="0" i="0">
                <a:solidFill>
                  <a:srgbClr val="0D0B22"/>
                </a:solidFill>
                <a:effectLst/>
                <a:latin typeface="Microsoft YaHei" panose="020B0503020204020204" pitchFamily="34" charset="-122"/>
                <a:ea typeface="Microsoft YaHei" panose="020B0503020204020204" pitchFamily="34" charset="-122"/>
              </a:rPr>
              <a:t>ASSISTGUI:Task-Oriented Desktop Graphical User Interface Automation</a:t>
            </a:r>
            <a:br>
              <a:rPr lang="en-US" altLang="zh-CN"/>
            </a:br>
            <a:r>
              <a:rPr lang="en-US" altLang="zh-CN" b="0" i="0">
                <a:solidFill>
                  <a:srgbClr val="0D0B22"/>
                </a:solidFill>
                <a:effectLst/>
                <a:latin typeface="Microsoft YaHei" panose="020B0503020204020204" pitchFamily="34" charset="-122"/>
                <a:ea typeface="Microsoft YaHei" panose="020B0503020204020204" pitchFamily="34" charset="-122"/>
              </a:rPr>
              <a:t>ASSISTGUI</a:t>
            </a:r>
            <a:r>
              <a:rPr lang="zh-CN" altLang="en-US" b="0" i="0">
                <a:solidFill>
                  <a:srgbClr val="0D0B22"/>
                </a:solidFill>
                <a:effectLst/>
                <a:latin typeface="Microsoft YaHei" panose="020B0503020204020204" pitchFamily="34" charset="-122"/>
                <a:ea typeface="Microsoft YaHei" panose="020B0503020204020204" pitchFamily="34" charset="-122"/>
              </a:rPr>
              <a:t>：面向任务的桌面图形用户界面自动化</a:t>
            </a:r>
            <a:endParaRPr lang="en-US"/>
          </a:p>
        </p:txBody>
      </p:sp>
      <p:sp>
        <p:nvSpPr>
          <p:cNvPr id="11" name="文本框 10">
            <a:extLst>
              <a:ext uri="{FF2B5EF4-FFF2-40B4-BE49-F238E27FC236}">
                <a16:creationId xmlns:a16="http://schemas.microsoft.com/office/drawing/2014/main" id="{B5780F50-C246-0282-7C29-D4591720ADEC}"/>
              </a:ext>
            </a:extLst>
          </p:cNvPr>
          <p:cNvSpPr txBox="1"/>
          <p:nvPr/>
        </p:nvSpPr>
        <p:spPr>
          <a:xfrm>
            <a:off x="10091612" y="6336476"/>
            <a:ext cx="2100388" cy="369332"/>
          </a:xfrm>
          <a:prstGeom prst="rect">
            <a:avLst/>
          </a:prstGeom>
          <a:noFill/>
        </p:spPr>
        <p:txBody>
          <a:bodyPr wrap="square">
            <a:spAutoFit/>
          </a:bodyPr>
          <a:lstStyle/>
          <a:p>
            <a:r>
              <a:rPr lang="en-US" altLang="zh-CN" b="1">
                <a:solidFill>
                  <a:srgbClr val="05073B"/>
                </a:solidFill>
                <a:latin typeface="-apple-system"/>
              </a:rPr>
              <a:t>2024</a:t>
            </a:r>
            <a:r>
              <a:rPr lang="zh-CN" altLang="en-US" b="1">
                <a:solidFill>
                  <a:srgbClr val="05073B"/>
                </a:solidFill>
                <a:latin typeface="-apple-system"/>
              </a:rPr>
              <a:t>年</a:t>
            </a:r>
            <a:r>
              <a:rPr lang="en-US" altLang="zh-CN" b="1">
                <a:solidFill>
                  <a:srgbClr val="05073B"/>
                </a:solidFill>
                <a:latin typeface="-apple-system"/>
              </a:rPr>
              <a:t>1</a:t>
            </a:r>
            <a:r>
              <a:rPr lang="zh-CN" altLang="en-US" b="1">
                <a:solidFill>
                  <a:srgbClr val="05073B"/>
                </a:solidFill>
                <a:latin typeface="-apple-system"/>
              </a:rPr>
              <a:t>月发表</a:t>
            </a:r>
            <a:endParaRPr lang="en-US" altLang="zh-CN" b="1">
              <a:solidFill>
                <a:srgbClr val="05073B"/>
              </a:solidFill>
              <a:latin typeface="-apple-system"/>
            </a:endParaRPr>
          </a:p>
        </p:txBody>
      </p:sp>
      <p:sp>
        <p:nvSpPr>
          <p:cNvPr id="4" name="文本框 3">
            <a:extLst>
              <a:ext uri="{FF2B5EF4-FFF2-40B4-BE49-F238E27FC236}">
                <a16:creationId xmlns:a16="http://schemas.microsoft.com/office/drawing/2014/main" id="{4B0C29B3-4C6A-F245-99A0-F16983EBD553}"/>
              </a:ext>
            </a:extLst>
          </p:cNvPr>
          <p:cNvSpPr txBox="1"/>
          <p:nvPr/>
        </p:nvSpPr>
        <p:spPr>
          <a:xfrm>
            <a:off x="692871" y="983537"/>
            <a:ext cx="10487319" cy="369332"/>
          </a:xfrm>
          <a:prstGeom prst="rect">
            <a:avLst/>
          </a:prstGeom>
          <a:noFill/>
        </p:spPr>
        <p:txBody>
          <a:bodyPr wrap="square">
            <a:spAutoFit/>
          </a:bodyPr>
          <a:lstStyle/>
          <a:p>
            <a:r>
              <a:rPr lang="en-US" altLang="zh-CN">
                <a:solidFill>
                  <a:srgbClr val="0D0B22"/>
                </a:solidFill>
                <a:latin typeface="Microsoft YaHei" panose="020B0503020204020204" pitchFamily="34" charset="-122"/>
                <a:ea typeface="Microsoft YaHei" panose="020B0503020204020204" pitchFamily="34" charset="-122"/>
              </a:rPr>
              <a:t>ASSISTGUI Benchmark</a:t>
            </a:r>
            <a:r>
              <a:rPr lang="zh-CN" altLang="en-US">
                <a:solidFill>
                  <a:srgbClr val="0D0B22"/>
                </a:solidFill>
                <a:latin typeface="Microsoft YaHei" panose="020B0503020204020204" pitchFamily="34" charset="-122"/>
                <a:ea typeface="Microsoft YaHei" panose="020B0503020204020204" pitchFamily="34" charset="-122"/>
              </a:rPr>
              <a:t>：</a:t>
            </a:r>
            <a:endParaRPr lang="en-US">
              <a:solidFill>
                <a:srgbClr val="0D0B22"/>
              </a:solidFill>
              <a:latin typeface="Microsoft YaHei" panose="020B0503020204020204" pitchFamily="34" charset="-122"/>
              <a:ea typeface="Microsoft YaHei" panose="020B0503020204020204" pitchFamily="34" charset="-122"/>
            </a:endParaRPr>
          </a:p>
        </p:txBody>
      </p:sp>
      <p:sp>
        <p:nvSpPr>
          <p:cNvPr id="3" name="文本框 2">
            <a:extLst>
              <a:ext uri="{FF2B5EF4-FFF2-40B4-BE49-F238E27FC236}">
                <a16:creationId xmlns:a16="http://schemas.microsoft.com/office/drawing/2014/main" id="{F0791D9D-6B33-0865-A50E-6217E29E3851}"/>
              </a:ext>
            </a:extLst>
          </p:cNvPr>
          <p:cNvSpPr txBox="1"/>
          <p:nvPr/>
        </p:nvSpPr>
        <p:spPr>
          <a:xfrm>
            <a:off x="928538" y="1364235"/>
            <a:ext cx="10609869" cy="1296637"/>
          </a:xfrm>
          <a:prstGeom prst="rect">
            <a:avLst/>
          </a:prstGeom>
          <a:noFill/>
        </p:spPr>
        <p:txBody>
          <a:bodyPr wrap="square">
            <a:spAutoFit/>
          </a:bodyPr>
          <a:lstStyle/>
          <a:p>
            <a:pPr marL="400050" indent="-400050">
              <a:lnSpc>
                <a:spcPct val="150000"/>
              </a:lnSpc>
              <a:buFont typeface="+mj-ea"/>
              <a:buAutoNum type="ea1JpnChsDbPeriod"/>
            </a:pPr>
            <a:r>
              <a:rPr lang="zh-CN" altLang="en-US"/>
              <a:t>任务制定</a:t>
            </a:r>
            <a:endParaRPr lang="en-US" altLang="zh-CN"/>
          </a:p>
          <a:p>
            <a:pPr marL="857250" lvl="1" indent="-400050">
              <a:lnSpc>
                <a:spcPct val="150000"/>
              </a:lnSpc>
              <a:buFont typeface="+mj-ea"/>
              <a:buAutoNum type="arabicPeriod"/>
            </a:pPr>
            <a:r>
              <a:rPr lang="zh-CN" altLang="en-US" b="1"/>
              <a:t>任务描述</a:t>
            </a:r>
            <a:r>
              <a:rPr lang="en-US" altLang="zh-CN" b="1"/>
              <a:t>;</a:t>
            </a:r>
            <a:endParaRPr lang="en-US" altLang="zh-CN">
              <a:solidFill>
                <a:srgbClr val="FF0000"/>
              </a:solidFill>
            </a:endParaRPr>
          </a:p>
          <a:p>
            <a:pPr marL="800100" lvl="1" indent="-342900">
              <a:lnSpc>
                <a:spcPct val="150000"/>
              </a:lnSpc>
              <a:buFont typeface="+mj-ea"/>
              <a:buAutoNum type="arabicPeriod"/>
            </a:pPr>
            <a:r>
              <a:rPr lang="zh-CN" altLang="en-US" b="1"/>
              <a:t> 状态观察</a:t>
            </a:r>
            <a:r>
              <a:rPr lang="en-US" altLang="zh-CN" b="1"/>
              <a:t>;</a:t>
            </a:r>
            <a:r>
              <a:rPr lang="zh-CN" altLang="en-US" b="1"/>
              <a:t> </a:t>
            </a:r>
            <a:r>
              <a:rPr lang="en-US" altLang="zh-CN"/>
              <a:t>	</a:t>
            </a:r>
            <a:endParaRPr lang="en-US" altLang="zh-CN">
              <a:solidFill>
                <a:srgbClr val="FF0000"/>
              </a:solidFill>
            </a:endParaRPr>
          </a:p>
        </p:txBody>
      </p:sp>
      <p:pic>
        <p:nvPicPr>
          <p:cNvPr id="7" name="图片 6">
            <a:extLst>
              <a:ext uri="{FF2B5EF4-FFF2-40B4-BE49-F238E27FC236}">
                <a16:creationId xmlns:a16="http://schemas.microsoft.com/office/drawing/2014/main" id="{7EDED99E-0D7F-BBCC-84EE-53F8E83C5DF9}"/>
              </a:ext>
            </a:extLst>
          </p:cNvPr>
          <p:cNvPicPr>
            <a:picLocks noChangeAspect="1"/>
          </p:cNvPicPr>
          <p:nvPr/>
        </p:nvPicPr>
        <p:blipFill>
          <a:blip r:embed="rId2"/>
          <a:stretch>
            <a:fillRect/>
          </a:stretch>
        </p:blipFill>
        <p:spPr>
          <a:xfrm>
            <a:off x="1045472" y="2869509"/>
            <a:ext cx="9800284" cy="1622977"/>
          </a:xfrm>
          <a:prstGeom prst="rect">
            <a:avLst/>
          </a:prstGeom>
        </p:spPr>
      </p:pic>
      <p:sp>
        <p:nvSpPr>
          <p:cNvPr id="12" name="文本框 11">
            <a:extLst>
              <a:ext uri="{FF2B5EF4-FFF2-40B4-BE49-F238E27FC236}">
                <a16:creationId xmlns:a16="http://schemas.microsoft.com/office/drawing/2014/main" id="{0684B415-13ED-15DE-B6BA-31703B5189D2}"/>
              </a:ext>
            </a:extLst>
          </p:cNvPr>
          <p:cNvSpPr txBox="1"/>
          <p:nvPr/>
        </p:nvSpPr>
        <p:spPr>
          <a:xfrm>
            <a:off x="1866073" y="3820804"/>
            <a:ext cx="559075" cy="253916"/>
          </a:xfrm>
          <a:prstGeom prst="rect">
            <a:avLst/>
          </a:prstGeom>
          <a:noFill/>
        </p:spPr>
        <p:txBody>
          <a:bodyPr wrap="square">
            <a:spAutoFit/>
          </a:bodyPr>
          <a:lstStyle/>
          <a:p>
            <a:r>
              <a:rPr lang="zh-CN" altLang="en-US" sz="1050"/>
              <a:t>分解</a:t>
            </a:r>
            <a:endParaRPr lang="en-US" sz="1050"/>
          </a:p>
        </p:txBody>
      </p:sp>
      <p:sp>
        <p:nvSpPr>
          <p:cNvPr id="15" name="文本框 14">
            <a:extLst>
              <a:ext uri="{FF2B5EF4-FFF2-40B4-BE49-F238E27FC236}">
                <a16:creationId xmlns:a16="http://schemas.microsoft.com/office/drawing/2014/main" id="{4BF1C988-0876-C5D6-6ED5-F711E26CC216}"/>
              </a:ext>
            </a:extLst>
          </p:cNvPr>
          <p:cNvSpPr txBox="1"/>
          <p:nvPr/>
        </p:nvSpPr>
        <p:spPr>
          <a:xfrm>
            <a:off x="8972551" y="4258125"/>
            <a:ext cx="2914649" cy="253916"/>
          </a:xfrm>
          <a:prstGeom prst="rect">
            <a:avLst/>
          </a:prstGeom>
          <a:noFill/>
        </p:spPr>
        <p:txBody>
          <a:bodyPr wrap="square">
            <a:spAutoFit/>
          </a:bodyPr>
          <a:lstStyle/>
          <a:p>
            <a:r>
              <a:rPr lang="zh-CN" altLang="en-US" sz="1050"/>
              <a:t>将 </a:t>
            </a:r>
            <a:r>
              <a:rPr lang="en-US" altLang="zh-CN" sz="1050"/>
              <a:t>GUI </a:t>
            </a:r>
            <a:r>
              <a:rPr lang="zh-CN" altLang="en-US" sz="1050"/>
              <a:t>解析为结构文本</a:t>
            </a:r>
            <a:endParaRPr lang="en-US" sz="1050"/>
          </a:p>
        </p:txBody>
      </p:sp>
      <p:sp>
        <p:nvSpPr>
          <p:cNvPr id="22" name="文本框 21">
            <a:extLst>
              <a:ext uri="{FF2B5EF4-FFF2-40B4-BE49-F238E27FC236}">
                <a16:creationId xmlns:a16="http://schemas.microsoft.com/office/drawing/2014/main" id="{ACA0BA06-B647-2C22-FB80-3A9811900FCC}"/>
              </a:ext>
            </a:extLst>
          </p:cNvPr>
          <p:cNvSpPr txBox="1"/>
          <p:nvPr/>
        </p:nvSpPr>
        <p:spPr>
          <a:xfrm>
            <a:off x="971550" y="4895527"/>
            <a:ext cx="9931675" cy="646331"/>
          </a:xfrm>
          <a:prstGeom prst="rect">
            <a:avLst/>
          </a:prstGeom>
          <a:noFill/>
        </p:spPr>
        <p:txBody>
          <a:bodyPr wrap="square">
            <a:spAutoFit/>
          </a:bodyPr>
          <a:lstStyle/>
          <a:p>
            <a:r>
              <a:rPr lang="zh-CN" altLang="en-US"/>
              <a:t>首先概述了关键的关键 </a:t>
            </a:r>
            <a:r>
              <a:rPr lang="en-US"/>
              <a:t>key milestones</a:t>
            </a:r>
            <a:r>
              <a:rPr lang="zh-CN" altLang="en-US"/>
              <a:t>和子任务，然后迭代地使用 </a:t>
            </a:r>
            <a:r>
              <a:rPr lang="en-US"/>
              <a:t>GUI </a:t>
            </a:r>
            <a:r>
              <a:rPr lang="zh-CN" altLang="en-US"/>
              <a:t>解析器、用于行动评估的 </a:t>
            </a:r>
            <a:r>
              <a:rPr lang="en-US"/>
              <a:t>Critic </a:t>
            </a:r>
            <a:r>
              <a:rPr lang="zh-CN" altLang="en-US"/>
              <a:t>模块和用于调整计划和生成用于控制桌面的代码的 </a:t>
            </a:r>
            <a:r>
              <a:rPr lang="en-US"/>
              <a:t>Actor </a:t>
            </a:r>
            <a:r>
              <a:rPr lang="zh-CN" altLang="en-US"/>
              <a:t>模块</a:t>
            </a:r>
            <a:endParaRPr lang="en-US"/>
          </a:p>
        </p:txBody>
      </p:sp>
    </p:spTree>
    <p:extLst>
      <p:ext uri="{BB962C8B-B14F-4D97-AF65-F5344CB8AC3E}">
        <p14:creationId xmlns:p14="http://schemas.microsoft.com/office/powerpoint/2010/main" val="429058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41296" y="777538"/>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284402" y="65988"/>
            <a:ext cx="8236669" cy="646331"/>
          </a:xfrm>
          <a:prstGeom prst="rect">
            <a:avLst/>
          </a:prstGeom>
          <a:noFill/>
        </p:spPr>
        <p:txBody>
          <a:bodyPr wrap="square">
            <a:spAutoFit/>
          </a:bodyPr>
          <a:lstStyle/>
          <a:p>
            <a:r>
              <a:rPr lang="en-US" altLang="zh-CN" b="0" i="0">
                <a:solidFill>
                  <a:srgbClr val="0D0B22"/>
                </a:solidFill>
                <a:effectLst/>
                <a:latin typeface="Microsoft YaHei" panose="020B0503020204020204" pitchFamily="34" charset="-122"/>
                <a:ea typeface="Microsoft YaHei" panose="020B0503020204020204" pitchFamily="34" charset="-122"/>
              </a:rPr>
              <a:t>ASSISTGUI:Task-Oriented Desktop Graphical User Interface Automation</a:t>
            </a:r>
            <a:br>
              <a:rPr lang="en-US" altLang="zh-CN"/>
            </a:br>
            <a:r>
              <a:rPr lang="en-US" altLang="zh-CN" b="0" i="0">
                <a:solidFill>
                  <a:srgbClr val="0D0B22"/>
                </a:solidFill>
                <a:effectLst/>
                <a:latin typeface="Microsoft YaHei" panose="020B0503020204020204" pitchFamily="34" charset="-122"/>
                <a:ea typeface="Microsoft YaHei" panose="020B0503020204020204" pitchFamily="34" charset="-122"/>
              </a:rPr>
              <a:t>ASSISTGUI</a:t>
            </a:r>
            <a:r>
              <a:rPr lang="zh-CN" altLang="en-US" b="0" i="0">
                <a:solidFill>
                  <a:srgbClr val="0D0B22"/>
                </a:solidFill>
                <a:effectLst/>
                <a:latin typeface="Microsoft YaHei" panose="020B0503020204020204" pitchFamily="34" charset="-122"/>
                <a:ea typeface="Microsoft YaHei" panose="020B0503020204020204" pitchFamily="34" charset="-122"/>
              </a:rPr>
              <a:t>：面向任务的桌面图形用户界面自动化</a:t>
            </a:r>
            <a:endParaRPr lang="en-US"/>
          </a:p>
        </p:txBody>
      </p:sp>
      <p:sp>
        <p:nvSpPr>
          <p:cNvPr id="11" name="文本框 10">
            <a:extLst>
              <a:ext uri="{FF2B5EF4-FFF2-40B4-BE49-F238E27FC236}">
                <a16:creationId xmlns:a16="http://schemas.microsoft.com/office/drawing/2014/main" id="{B5780F50-C246-0282-7C29-D4591720ADEC}"/>
              </a:ext>
            </a:extLst>
          </p:cNvPr>
          <p:cNvSpPr txBox="1"/>
          <p:nvPr/>
        </p:nvSpPr>
        <p:spPr>
          <a:xfrm>
            <a:off x="9767356" y="5572905"/>
            <a:ext cx="2100388" cy="369332"/>
          </a:xfrm>
          <a:prstGeom prst="rect">
            <a:avLst/>
          </a:prstGeom>
          <a:noFill/>
        </p:spPr>
        <p:txBody>
          <a:bodyPr wrap="square">
            <a:spAutoFit/>
          </a:bodyPr>
          <a:lstStyle/>
          <a:p>
            <a:r>
              <a:rPr lang="en-US" altLang="zh-CN" b="1">
                <a:solidFill>
                  <a:srgbClr val="05073B"/>
                </a:solidFill>
                <a:latin typeface="-apple-system"/>
              </a:rPr>
              <a:t>2024</a:t>
            </a:r>
            <a:r>
              <a:rPr lang="zh-CN" altLang="en-US" b="1">
                <a:solidFill>
                  <a:srgbClr val="05073B"/>
                </a:solidFill>
                <a:latin typeface="-apple-system"/>
              </a:rPr>
              <a:t>年</a:t>
            </a:r>
            <a:r>
              <a:rPr lang="en-US" altLang="zh-CN" b="1">
                <a:solidFill>
                  <a:srgbClr val="05073B"/>
                </a:solidFill>
                <a:latin typeface="-apple-system"/>
              </a:rPr>
              <a:t>1</a:t>
            </a:r>
            <a:r>
              <a:rPr lang="zh-CN" altLang="en-US" b="1">
                <a:solidFill>
                  <a:srgbClr val="05073B"/>
                </a:solidFill>
                <a:latin typeface="-apple-system"/>
              </a:rPr>
              <a:t>月发表</a:t>
            </a:r>
            <a:endParaRPr lang="en-US" altLang="zh-CN" b="1">
              <a:solidFill>
                <a:srgbClr val="05073B"/>
              </a:solidFill>
              <a:latin typeface="-apple-system"/>
            </a:endParaRPr>
          </a:p>
        </p:txBody>
      </p:sp>
      <p:sp>
        <p:nvSpPr>
          <p:cNvPr id="4" name="文本框 3">
            <a:extLst>
              <a:ext uri="{FF2B5EF4-FFF2-40B4-BE49-F238E27FC236}">
                <a16:creationId xmlns:a16="http://schemas.microsoft.com/office/drawing/2014/main" id="{4B0C29B3-4C6A-F245-99A0-F16983EBD553}"/>
              </a:ext>
            </a:extLst>
          </p:cNvPr>
          <p:cNvSpPr txBox="1"/>
          <p:nvPr/>
        </p:nvSpPr>
        <p:spPr>
          <a:xfrm>
            <a:off x="805992" y="1238062"/>
            <a:ext cx="10487319" cy="369332"/>
          </a:xfrm>
          <a:prstGeom prst="rect">
            <a:avLst/>
          </a:prstGeom>
          <a:noFill/>
        </p:spPr>
        <p:txBody>
          <a:bodyPr wrap="square">
            <a:spAutoFit/>
          </a:bodyPr>
          <a:lstStyle/>
          <a:p>
            <a:r>
              <a:rPr lang="en-US" altLang="zh-CN">
                <a:solidFill>
                  <a:srgbClr val="0D0B22"/>
                </a:solidFill>
                <a:latin typeface="Microsoft YaHei" panose="020B0503020204020204" pitchFamily="34" charset="-122"/>
                <a:ea typeface="Microsoft YaHei" panose="020B0503020204020204" pitchFamily="34" charset="-122"/>
              </a:rPr>
              <a:t>ASSISTGUI Benchmark</a:t>
            </a:r>
            <a:r>
              <a:rPr lang="zh-CN" altLang="en-US">
                <a:solidFill>
                  <a:srgbClr val="0D0B22"/>
                </a:solidFill>
                <a:latin typeface="Microsoft YaHei" panose="020B0503020204020204" pitchFamily="34" charset="-122"/>
                <a:ea typeface="Microsoft YaHei" panose="020B0503020204020204" pitchFamily="34" charset="-122"/>
              </a:rPr>
              <a:t>：</a:t>
            </a:r>
            <a:endParaRPr lang="en-US">
              <a:solidFill>
                <a:srgbClr val="0D0B22"/>
              </a:solidFill>
              <a:latin typeface="Microsoft YaHei" panose="020B0503020204020204" pitchFamily="34" charset="-122"/>
              <a:ea typeface="Microsoft YaHei" panose="020B0503020204020204" pitchFamily="34" charset="-122"/>
            </a:endParaRPr>
          </a:p>
        </p:txBody>
      </p:sp>
      <p:sp>
        <p:nvSpPr>
          <p:cNvPr id="3" name="文本框 2">
            <a:extLst>
              <a:ext uri="{FF2B5EF4-FFF2-40B4-BE49-F238E27FC236}">
                <a16:creationId xmlns:a16="http://schemas.microsoft.com/office/drawing/2014/main" id="{F0791D9D-6B33-0865-A50E-6217E29E3851}"/>
              </a:ext>
            </a:extLst>
          </p:cNvPr>
          <p:cNvSpPr txBox="1"/>
          <p:nvPr/>
        </p:nvSpPr>
        <p:spPr>
          <a:xfrm>
            <a:off x="817159" y="1624599"/>
            <a:ext cx="10609869" cy="4205126"/>
          </a:xfrm>
          <a:prstGeom prst="rect">
            <a:avLst/>
          </a:prstGeom>
          <a:noFill/>
        </p:spPr>
        <p:txBody>
          <a:bodyPr wrap="square">
            <a:spAutoFit/>
          </a:bodyPr>
          <a:lstStyle/>
          <a:p>
            <a:pPr marL="400050" indent="-400050">
              <a:lnSpc>
                <a:spcPct val="150000"/>
              </a:lnSpc>
              <a:buFont typeface="+mj-ea"/>
              <a:buAutoNum type="ea1JpnChsDbPeriod"/>
            </a:pPr>
            <a:r>
              <a:rPr lang="zh-CN" altLang="en-US"/>
              <a:t>任务制定</a:t>
            </a:r>
            <a:r>
              <a:rPr lang="en-US" altLang="zh-CN"/>
              <a:t>【</a:t>
            </a:r>
            <a:r>
              <a:rPr lang="zh-CN" altLang="en-US"/>
              <a:t>自然语言查询</a:t>
            </a:r>
            <a:r>
              <a:rPr lang="en-US" altLang="zh-CN">
                <a:sym typeface="Wingdings" panose="05000000000000000000" pitchFamily="2" charset="2"/>
              </a:rPr>
              <a:t></a:t>
            </a:r>
            <a:r>
              <a:rPr lang="zh-CN" altLang="en-US"/>
              <a:t>特定任务</a:t>
            </a:r>
            <a:r>
              <a:rPr lang="en-US" altLang="zh-CN">
                <a:sym typeface="Wingdings" panose="05000000000000000000" pitchFamily="2" charset="2"/>
              </a:rPr>
              <a:t></a:t>
            </a:r>
            <a:r>
              <a:rPr lang="zh-CN" altLang="en-US"/>
              <a:t>教学视频作为补充</a:t>
            </a:r>
            <a:r>
              <a:rPr lang="en-US" altLang="zh-CN">
                <a:sym typeface="Wingdings" panose="05000000000000000000" pitchFamily="2" charset="2"/>
              </a:rPr>
              <a:t></a:t>
            </a:r>
            <a:r>
              <a:rPr lang="zh-CN" altLang="en-US"/>
              <a:t>详细地说明如何完成</a:t>
            </a:r>
            <a:r>
              <a:rPr lang="en-US" altLang="zh-CN">
                <a:sym typeface="Wingdings" panose="05000000000000000000" pitchFamily="2" charset="2"/>
              </a:rPr>
              <a:t> </a:t>
            </a:r>
            <a:r>
              <a:rPr lang="zh-CN" altLang="en-US"/>
              <a:t>应用程序 </a:t>
            </a:r>
            <a:r>
              <a:rPr lang="en-US" altLang="zh-CN"/>
              <a:t>= </a:t>
            </a:r>
            <a:r>
              <a:rPr lang="zh-CN" altLang="en-US"/>
              <a:t>系列</a:t>
            </a:r>
            <a:r>
              <a:rPr lang="en-US" altLang="zh-CN"/>
              <a:t>UI</a:t>
            </a:r>
            <a:r>
              <a:rPr lang="zh-CN" altLang="en-US"/>
              <a:t>操作 </a:t>
            </a:r>
            <a:r>
              <a:rPr lang="en-US" altLang="zh-CN"/>
              <a:t>】</a:t>
            </a:r>
          </a:p>
          <a:p>
            <a:pPr marL="342900" indent="-342900">
              <a:lnSpc>
                <a:spcPct val="150000"/>
              </a:lnSpc>
              <a:buFont typeface="+mj-lt"/>
              <a:buAutoNum type="ea1JpnChsDbPeriod"/>
            </a:pPr>
            <a:r>
              <a:rPr lang="zh-CN" altLang="en-US"/>
              <a:t>数据采集</a:t>
            </a:r>
            <a:endParaRPr lang="en-US" altLang="zh-CN"/>
          </a:p>
          <a:p>
            <a:pPr marL="800100" lvl="1" indent="-342900">
              <a:lnSpc>
                <a:spcPct val="150000"/>
              </a:lnSpc>
              <a:buFont typeface="+mj-lt"/>
              <a:buAutoNum type="arabicPeriod"/>
            </a:pPr>
            <a:r>
              <a:rPr lang="zh-CN" altLang="en-US" b="1"/>
              <a:t>任务集合；</a:t>
            </a:r>
            <a:r>
              <a:rPr lang="zh-CN" altLang="en-US">
                <a:solidFill>
                  <a:srgbClr val="FF0000"/>
                </a:solidFill>
              </a:rPr>
              <a:t>官方和视频共享平台教学视频 </a:t>
            </a:r>
            <a:r>
              <a:rPr lang="en-US" altLang="zh-CN">
                <a:solidFill>
                  <a:srgbClr val="FF0000"/>
                </a:solidFill>
              </a:rPr>
              <a:t>+ </a:t>
            </a:r>
            <a:r>
              <a:rPr lang="zh-CN" altLang="en-US">
                <a:solidFill>
                  <a:srgbClr val="FF0000"/>
                </a:solidFill>
              </a:rPr>
              <a:t>每个视频手动制作了一个查询 。这些查询说明了模型应完成的任务。</a:t>
            </a:r>
            <a:r>
              <a:rPr lang="zh-CN" altLang="en-US"/>
              <a:t>查询指示的任务可能并不总是与视频中显示的操作完全一致</a:t>
            </a:r>
            <a:r>
              <a:rPr lang="en-US" altLang="zh-CN"/>
              <a:t>;</a:t>
            </a:r>
            <a:r>
              <a:rPr lang="zh-CN" altLang="en-US"/>
              <a:t>它可能包括一些用户自定义的要求。因此，模型需要根据教学视频修改步骤，完成子任务 ，直到完成任务。</a:t>
            </a:r>
            <a:endParaRPr lang="en-US" altLang="zh-CN"/>
          </a:p>
          <a:p>
            <a:pPr marL="800100" lvl="1" indent="-342900">
              <a:lnSpc>
                <a:spcPct val="150000"/>
              </a:lnSpc>
              <a:buFont typeface="+mj-ea"/>
              <a:buAutoNum type="arabicPeriod"/>
            </a:pPr>
            <a:r>
              <a:rPr lang="zh-CN" altLang="en-US" b="1"/>
              <a:t>项目文件；</a:t>
            </a:r>
            <a:r>
              <a:rPr lang="zh-CN" altLang="en-US"/>
              <a:t>确保所有模型都从相同的启动状态启动其任务。</a:t>
            </a:r>
            <a:r>
              <a:rPr lang="zh-CN" altLang="zh-CN">
                <a:solidFill>
                  <a:srgbClr val="FF0000"/>
                </a:solidFill>
              </a:rPr>
              <a:t>软件网站上提供的官方教程</a:t>
            </a:r>
            <a:r>
              <a:rPr lang="en-US" altLang="zh-CN">
                <a:solidFill>
                  <a:srgbClr val="FF0000"/>
                </a:solidFill>
              </a:rPr>
              <a:t> </a:t>
            </a:r>
            <a:r>
              <a:rPr lang="en-US" altLang="zh-CN" b="1">
                <a:solidFill>
                  <a:srgbClr val="FF0000"/>
                </a:solidFill>
              </a:rPr>
              <a:t>+</a:t>
            </a:r>
            <a:r>
              <a:rPr lang="en-US" altLang="zh-CN">
                <a:solidFill>
                  <a:srgbClr val="FF0000"/>
                </a:solidFill>
              </a:rPr>
              <a:t> </a:t>
            </a:r>
            <a:r>
              <a:rPr lang="zh-CN" altLang="zh-CN">
                <a:solidFill>
                  <a:srgbClr val="FF0000"/>
                </a:solidFill>
              </a:rPr>
              <a:t>注释者</a:t>
            </a:r>
            <a:r>
              <a:rPr lang="zh-CN" altLang="en-US">
                <a:solidFill>
                  <a:srgbClr val="FF0000"/>
                </a:solidFill>
              </a:rPr>
              <a:t>注释的</a:t>
            </a:r>
            <a:endParaRPr lang="en-US" altLang="zh-CN">
              <a:solidFill>
                <a:srgbClr val="FF0000"/>
              </a:solidFill>
            </a:endParaRPr>
          </a:p>
          <a:p>
            <a:pPr marL="800100" lvl="1" indent="-342900">
              <a:lnSpc>
                <a:spcPct val="150000"/>
              </a:lnSpc>
              <a:buFont typeface="+mj-ea"/>
              <a:buAutoNum type="arabicPeriod"/>
            </a:pPr>
            <a:r>
              <a:rPr lang="zh-CN" altLang="en-US" b="1"/>
              <a:t>质量检查；</a:t>
            </a:r>
            <a:r>
              <a:rPr lang="zh-CN" altLang="en-US">
                <a:solidFill>
                  <a:srgbClr val="FF0000"/>
                </a:solidFill>
              </a:rPr>
              <a:t>验证教学视频中内容的正确性 </a:t>
            </a:r>
            <a:r>
              <a:rPr lang="en-US" altLang="zh-CN" b="1">
                <a:solidFill>
                  <a:srgbClr val="FF0000"/>
                </a:solidFill>
              </a:rPr>
              <a:t>+ </a:t>
            </a:r>
            <a:r>
              <a:rPr lang="zh-CN" altLang="zh-CN">
                <a:solidFill>
                  <a:srgbClr val="FF0000"/>
                </a:solidFill>
              </a:rPr>
              <a:t>项目文件正确且功能齐全</a:t>
            </a:r>
            <a:endParaRPr lang="en-US" altLang="zh-CN">
              <a:solidFill>
                <a:srgbClr val="FF0000"/>
              </a:solidFill>
            </a:endParaRPr>
          </a:p>
          <a:p>
            <a:pPr marL="342900" indent="-342900">
              <a:lnSpc>
                <a:spcPct val="150000"/>
              </a:lnSpc>
              <a:buFont typeface="+mj-lt"/>
              <a:buAutoNum type="ea1JpnChsDbPeriod"/>
            </a:pPr>
            <a:r>
              <a:rPr lang="zh-CN" altLang="en-US"/>
              <a:t>评估结果</a:t>
            </a:r>
            <a:endParaRPr lang="en-US"/>
          </a:p>
        </p:txBody>
      </p:sp>
    </p:spTree>
    <p:extLst>
      <p:ext uri="{BB962C8B-B14F-4D97-AF65-F5344CB8AC3E}">
        <p14:creationId xmlns:p14="http://schemas.microsoft.com/office/powerpoint/2010/main" val="3863521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41296" y="777538"/>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284402" y="65988"/>
            <a:ext cx="8236669" cy="646331"/>
          </a:xfrm>
          <a:prstGeom prst="rect">
            <a:avLst/>
          </a:prstGeom>
          <a:noFill/>
        </p:spPr>
        <p:txBody>
          <a:bodyPr wrap="square">
            <a:spAutoFit/>
          </a:bodyPr>
          <a:lstStyle/>
          <a:p>
            <a:r>
              <a:rPr lang="en-US" altLang="zh-CN" b="0" i="0">
                <a:solidFill>
                  <a:srgbClr val="0D0B22"/>
                </a:solidFill>
                <a:effectLst/>
                <a:latin typeface="Microsoft YaHei" panose="020B0503020204020204" pitchFamily="34" charset="-122"/>
                <a:ea typeface="Microsoft YaHei" panose="020B0503020204020204" pitchFamily="34" charset="-122"/>
              </a:rPr>
              <a:t>ASSISTGUI:Task-Oriented Desktop Graphical User Interface Automation</a:t>
            </a:r>
            <a:br>
              <a:rPr lang="en-US" altLang="zh-CN"/>
            </a:br>
            <a:r>
              <a:rPr lang="en-US" altLang="zh-CN" b="0" i="0">
                <a:solidFill>
                  <a:srgbClr val="0D0B22"/>
                </a:solidFill>
                <a:effectLst/>
                <a:latin typeface="Microsoft YaHei" panose="020B0503020204020204" pitchFamily="34" charset="-122"/>
                <a:ea typeface="Microsoft YaHei" panose="020B0503020204020204" pitchFamily="34" charset="-122"/>
              </a:rPr>
              <a:t>ASSISTGUI</a:t>
            </a:r>
            <a:r>
              <a:rPr lang="zh-CN" altLang="en-US" b="0" i="0">
                <a:solidFill>
                  <a:srgbClr val="0D0B22"/>
                </a:solidFill>
                <a:effectLst/>
                <a:latin typeface="Microsoft YaHei" panose="020B0503020204020204" pitchFamily="34" charset="-122"/>
                <a:ea typeface="Microsoft YaHei" panose="020B0503020204020204" pitchFamily="34" charset="-122"/>
              </a:rPr>
              <a:t>：面向任务的桌面图形用户界面自动化</a:t>
            </a:r>
            <a:endParaRPr lang="en-US"/>
          </a:p>
        </p:txBody>
      </p:sp>
      <p:sp>
        <p:nvSpPr>
          <p:cNvPr id="11" name="文本框 10">
            <a:extLst>
              <a:ext uri="{FF2B5EF4-FFF2-40B4-BE49-F238E27FC236}">
                <a16:creationId xmlns:a16="http://schemas.microsoft.com/office/drawing/2014/main" id="{B5780F50-C246-0282-7C29-D4591720ADEC}"/>
              </a:ext>
            </a:extLst>
          </p:cNvPr>
          <p:cNvSpPr txBox="1"/>
          <p:nvPr/>
        </p:nvSpPr>
        <p:spPr>
          <a:xfrm>
            <a:off x="9767356" y="5572905"/>
            <a:ext cx="2100388" cy="369332"/>
          </a:xfrm>
          <a:prstGeom prst="rect">
            <a:avLst/>
          </a:prstGeom>
          <a:noFill/>
        </p:spPr>
        <p:txBody>
          <a:bodyPr wrap="square">
            <a:spAutoFit/>
          </a:bodyPr>
          <a:lstStyle/>
          <a:p>
            <a:r>
              <a:rPr lang="en-US" altLang="zh-CN" b="1">
                <a:solidFill>
                  <a:srgbClr val="05073B"/>
                </a:solidFill>
                <a:latin typeface="-apple-system"/>
              </a:rPr>
              <a:t>2024</a:t>
            </a:r>
            <a:r>
              <a:rPr lang="zh-CN" altLang="en-US" b="1">
                <a:solidFill>
                  <a:srgbClr val="05073B"/>
                </a:solidFill>
                <a:latin typeface="-apple-system"/>
              </a:rPr>
              <a:t>年</a:t>
            </a:r>
            <a:r>
              <a:rPr lang="en-US" altLang="zh-CN" b="1">
                <a:solidFill>
                  <a:srgbClr val="05073B"/>
                </a:solidFill>
                <a:latin typeface="-apple-system"/>
              </a:rPr>
              <a:t>1</a:t>
            </a:r>
            <a:r>
              <a:rPr lang="zh-CN" altLang="en-US" b="1">
                <a:solidFill>
                  <a:srgbClr val="05073B"/>
                </a:solidFill>
                <a:latin typeface="-apple-system"/>
              </a:rPr>
              <a:t>月发表</a:t>
            </a:r>
            <a:endParaRPr lang="en-US" altLang="zh-CN" b="1">
              <a:solidFill>
                <a:srgbClr val="05073B"/>
              </a:solidFill>
              <a:latin typeface="-apple-system"/>
            </a:endParaRPr>
          </a:p>
        </p:txBody>
      </p:sp>
      <p:sp>
        <p:nvSpPr>
          <p:cNvPr id="4" name="文本框 3">
            <a:extLst>
              <a:ext uri="{FF2B5EF4-FFF2-40B4-BE49-F238E27FC236}">
                <a16:creationId xmlns:a16="http://schemas.microsoft.com/office/drawing/2014/main" id="{4B0C29B3-4C6A-F245-99A0-F16983EBD553}"/>
              </a:ext>
            </a:extLst>
          </p:cNvPr>
          <p:cNvSpPr txBox="1"/>
          <p:nvPr/>
        </p:nvSpPr>
        <p:spPr>
          <a:xfrm>
            <a:off x="805992" y="1238062"/>
            <a:ext cx="10487319" cy="369332"/>
          </a:xfrm>
          <a:prstGeom prst="rect">
            <a:avLst/>
          </a:prstGeom>
          <a:noFill/>
        </p:spPr>
        <p:txBody>
          <a:bodyPr wrap="square">
            <a:spAutoFit/>
          </a:bodyPr>
          <a:lstStyle/>
          <a:p>
            <a:r>
              <a:rPr lang="zh-CN" altLang="en-US">
                <a:solidFill>
                  <a:srgbClr val="0D0B22"/>
                </a:solidFill>
                <a:latin typeface="Microsoft YaHei" panose="020B0503020204020204" pitchFamily="34" charset="-122"/>
                <a:ea typeface="Microsoft YaHei" panose="020B0503020204020204" pitchFamily="34" charset="-122"/>
              </a:rPr>
              <a:t>数据采集：</a:t>
            </a:r>
            <a:endParaRPr lang="en-US">
              <a:solidFill>
                <a:srgbClr val="0D0B22"/>
              </a:solidFill>
              <a:latin typeface="Microsoft YaHei" panose="020B0503020204020204" pitchFamily="34" charset="-122"/>
              <a:ea typeface="Microsoft YaHei" panose="020B0503020204020204" pitchFamily="34" charset="-122"/>
            </a:endParaRPr>
          </a:p>
        </p:txBody>
      </p:sp>
      <p:pic>
        <p:nvPicPr>
          <p:cNvPr id="8" name="图片 7">
            <a:extLst>
              <a:ext uri="{FF2B5EF4-FFF2-40B4-BE49-F238E27FC236}">
                <a16:creationId xmlns:a16="http://schemas.microsoft.com/office/drawing/2014/main" id="{2DE73D57-227E-7BDD-6262-7E2EFE10ED56}"/>
              </a:ext>
            </a:extLst>
          </p:cNvPr>
          <p:cNvPicPr>
            <a:picLocks noChangeAspect="1"/>
          </p:cNvPicPr>
          <p:nvPr/>
        </p:nvPicPr>
        <p:blipFill>
          <a:blip r:embed="rId2"/>
          <a:stretch>
            <a:fillRect/>
          </a:stretch>
        </p:blipFill>
        <p:spPr>
          <a:xfrm>
            <a:off x="647700" y="2107095"/>
            <a:ext cx="6038502" cy="2379579"/>
          </a:xfrm>
          <a:prstGeom prst="rect">
            <a:avLst/>
          </a:prstGeom>
        </p:spPr>
      </p:pic>
      <p:sp>
        <p:nvSpPr>
          <p:cNvPr id="10" name="文本框 9">
            <a:extLst>
              <a:ext uri="{FF2B5EF4-FFF2-40B4-BE49-F238E27FC236}">
                <a16:creationId xmlns:a16="http://schemas.microsoft.com/office/drawing/2014/main" id="{72B4A7A8-CC84-7D5C-D413-925FE25D3986}"/>
              </a:ext>
            </a:extLst>
          </p:cNvPr>
          <p:cNvSpPr txBox="1"/>
          <p:nvPr/>
        </p:nvSpPr>
        <p:spPr>
          <a:xfrm>
            <a:off x="7491620" y="2419386"/>
            <a:ext cx="4435336" cy="1200329"/>
          </a:xfrm>
          <a:prstGeom prst="rect">
            <a:avLst/>
          </a:prstGeom>
          <a:noFill/>
        </p:spPr>
        <p:txBody>
          <a:bodyPr wrap="square">
            <a:spAutoFit/>
          </a:bodyPr>
          <a:lstStyle/>
          <a:p>
            <a:r>
              <a:rPr lang="zh-CN" altLang="zh-CN" sz="1800">
                <a:solidFill>
                  <a:srgbClr val="000000"/>
                </a:solidFill>
                <a:effectLst/>
                <a:ea typeface="Calibri" panose="020F0502020204030204" pitchFamily="34" charset="0"/>
              </a:rPr>
              <a:t>收集</a:t>
            </a:r>
            <a:r>
              <a:rPr lang="zh-CN" altLang="en-US" sz="1800">
                <a:solidFill>
                  <a:srgbClr val="000000"/>
                </a:solidFill>
                <a:effectLst/>
                <a:ea typeface="Calibri" panose="020F0502020204030204" pitchFamily="34" charset="0"/>
              </a:rPr>
              <a:t>了</a:t>
            </a:r>
            <a:r>
              <a:rPr lang="en-US" altLang="zh-CN" sz="1800">
                <a:solidFill>
                  <a:srgbClr val="000000"/>
                </a:solidFill>
                <a:effectLst/>
                <a:ea typeface="Calibri" panose="020F0502020204030204" pitchFamily="34" charset="0"/>
              </a:rPr>
              <a:t>9 </a:t>
            </a:r>
            <a:r>
              <a:rPr lang="zh-CN" altLang="en-US" sz="1800">
                <a:solidFill>
                  <a:srgbClr val="000000"/>
                </a:solidFill>
                <a:effectLst/>
                <a:ea typeface="Calibri" panose="020F0502020204030204" pitchFamily="34" charset="0"/>
              </a:rPr>
              <a:t>个应用程序的</a:t>
            </a:r>
            <a:r>
              <a:rPr lang="zh-CN" altLang="zh-CN" sz="1800">
                <a:solidFill>
                  <a:srgbClr val="000000"/>
                </a:solidFill>
                <a:effectLst/>
                <a:ea typeface="Calibri" panose="020F0502020204030204" pitchFamily="34" charset="0"/>
              </a:rPr>
              <a:t>任务的分布和每个任务的一个示例查询。</a:t>
            </a:r>
            <a:r>
              <a:rPr lang="zh-CN" altLang="en-US" sz="1800">
                <a:solidFill>
                  <a:srgbClr val="000000"/>
                </a:solidFill>
                <a:effectLst/>
                <a:ea typeface="Calibri" panose="020F0502020204030204" pitchFamily="34" charset="0"/>
              </a:rPr>
              <a:t> 重点关注生产力软件的使用以及基本的计算机操作和设置。</a:t>
            </a:r>
            <a:r>
              <a:rPr lang="zh-CN" altLang="zh-CN" sz="1800">
                <a:solidFill>
                  <a:srgbClr val="FFFFFF"/>
                </a:solidFill>
                <a:effectLst/>
                <a:ea typeface="Calibri" panose="020F0502020204030204" pitchFamily="34" charset="0"/>
              </a:rPr>
              <a:t>为</a:t>
            </a:r>
            <a:r>
              <a:rPr lang="en-US" altLang="zh-CN" sz="1800">
                <a:solidFill>
                  <a:srgbClr val="FFFFFF"/>
                </a:solidFill>
                <a:effectLst/>
                <a:ea typeface="Calibri" panose="020F0502020204030204" pitchFamily="34" charset="0"/>
              </a:rPr>
              <a:t>“</a:t>
            </a:r>
            <a:r>
              <a:rPr lang="zh-CN" altLang="zh-CN" sz="1800">
                <a:solidFill>
                  <a:srgbClr val="FFFFFF"/>
                </a:solidFill>
                <a:effectLst/>
                <a:ea typeface="Calibri" panose="020F0502020204030204" pitchFamily="34" charset="0"/>
              </a:rPr>
              <a:t>阅读的重要性</a:t>
            </a:r>
            <a:r>
              <a:rPr lang="en-US" altLang="zh-CN" sz="1800">
                <a:solidFill>
                  <a:srgbClr val="FFFFFF"/>
                </a:solidFill>
                <a:effectLst/>
                <a:ea typeface="Calibri" panose="020F0502020204030204" pitchFamily="34" charset="0"/>
              </a:rPr>
              <a:t>”</a:t>
            </a:r>
            <a:r>
              <a:rPr lang="zh-CN" altLang="zh-CN" sz="1800">
                <a:solidFill>
                  <a:srgbClr val="FFFFFF"/>
                </a:solidFill>
                <a:effectLst/>
                <a:ea typeface="Calibri" panose="020F0502020204030204" pitchFamily="34" charset="0"/>
              </a:rPr>
              <a:t>添加书签</a:t>
            </a:r>
            <a:endParaRPr lang="en-US"/>
          </a:p>
        </p:txBody>
      </p:sp>
      <p:sp>
        <p:nvSpPr>
          <p:cNvPr id="13" name="文本框 12">
            <a:extLst>
              <a:ext uri="{FF2B5EF4-FFF2-40B4-BE49-F238E27FC236}">
                <a16:creationId xmlns:a16="http://schemas.microsoft.com/office/drawing/2014/main" id="{774BF693-375A-6D0E-F6E6-7C22401E7727}"/>
              </a:ext>
            </a:extLst>
          </p:cNvPr>
          <p:cNvSpPr txBox="1"/>
          <p:nvPr/>
        </p:nvSpPr>
        <p:spPr>
          <a:xfrm>
            <a:off x="3093555" y="4335069"/>
            <a:ext cx="6425648" cy="215444"/>
          </a:xfrm>
          <a:prstGeom prst="rect">
            <a:avLst/>
          </a:prstGeom>
          <a:noFill/>
        </p:spPr>
        <p:txBody>
          <a:bodyPr wrap="square">
            <a:spAutoFit/>
          </a:bodyPr>
          <a:lstStyle/>
          <a:p>
            <a:r>
              <a:rPr lang="zh-CN" altLang="zh-CN" sz="800">
                <a:effectLst/>
                <a:ea typeface="Calibri" panose="020F0502020204030204" pitchFamily="34" charset="0"/>
              </a:rPr>
              <a:t>为</a:t>
            </a:r>
            <a:r>
              <a:rPr lang="en-US" altLang="zh-CN" sz="800">
                <a:effectLst/>
                <a:ea typeface="Calibri" panose="020F0502020204030204" pitchFamily="34" charset="0"/>
              </a:rPr>
              <a:t>“</a:t>
            </a:r>
            <a:r>
              <a:rPr lang="zh-CN" altLang="zh-CN" sz="800">
                <a:effectLst/>
                <a:ea typeface="Calibri" panose="020F0502020204030204" pitchFamily="34" charset="0"/>
              </a:rPr>
              <a:t>阅读的重要性</a:t>
            </a:r>
            <a:r>
              <a:rPr lang="en-US" altLang="zh-CN" sz="800">
                <a:effectLst/>
                <a:ea typeface="Calibri" panose="020F0502020204030204" pitchFamily="34" charset="0"/>
              </a:rPr>
              <a:t>”</a:t>
            </a:r>
            <a:r>
              <a:rPr lang="zh-CN" altLang="zh-CN" sz="800">
                <a:effectLst/>
                <a:ea typeface="Calibri" panose="020F0502020204030204" pitchFamily="34" charset="0"/>
              </a:rPr>
              <a:t>添加书签</a:t>
            </a:r>
            <a:endParaRPr lang="en-US"/>
          </a:p>
        </p:txBody>
      </p:sp>
      <p:sp>
        <p:nvSpPr>
          <p:cNvPr id="15" name="文本框 14">
            <a:extLst>
              <a:ext uri="{FF2B5EF4-FFF2-40B4-BE49-F238E27FC236}">
                <a16:creationId xmlns:a16="http://schemas.microsoft.com/office/drawing/2014/main" id="{D3BB86E2-21C5-BB55-84B8-1814D81417C6}"/>
              </a:ext>
            </a:extLst>
          </p:cNvPr>
          <p:cNvSpPr txBox="1"/>
          <p:nvPr/>
        </p:nvSpPr>
        <p:spPr>
          <a:xfrm>
            <a:off x="5766352" y="3669148"/>
            <a:ext cx="6425648" cy="215444"/>
          </a:xfrm>
          <a:prstGeom prst="rect">
            <a:avLst/>
          </a:prstGeom>
          <a:noFill/>
        </p:spPr>
        <p:txBody>
          <a:bodyPr wrap="square">
            <a:spAutoFit/>
          </a:bodyPr>
          <a:lstStyle/>
          <a:p>
            <a:r>
              <a:rPr lang="en-US" altLang="zh-CN" sz="800">
                <a:solidFill>
                  <a:srgbClr val="000000"/>
                </a:solidFill>
                <a:effectLst/>
                <a:latin typeface="Calibri" panose="020F0502020204030204" pitchFamily="34" charset="0"/>
                <a:ea typeface="Calibri" panose="020F0502020204030204" pitchFamily="34" charset="0"/>
              </a:rPr>
              <a:t>1000</a:t>
            </a:r>
            <a:r>
              <a:rPr lang="zh-CN" altLang="zh-CN" sz="800">
                <a:solidFill>
                  <a:srgbClr val="000000"/>
                </a:solidFill>
                <a:effectLst/>
                <a:ea typeface="Calibri" panose="020F0502020204030204" pitchFamily="34" charset="0"/>
              </a:rPr>
              <a:t>兆字节到千兆字节的数据转换</a:t>
            </a:r>
            <a:endParaRPr lang="en-US"/>
          </a:p>
        </p:txBody>
      </p:sp>
      <p:sp>
        <p:nvSpPr>
          <p:cNvPr id="17" name="文本框 16">
            <a:extLst>
              <a:ext uri="{FF2B5EF4-FFF2-40B4-BE49-F238E27FC236}">
                <a16:creationId xmlns:a16="http://schemas.microsoft.com/office/drawing/2014/main" id="{232D4A78-6A18-DFD3-6BC2-A7E7BC0BB672}"/>
              </a:ext>
            </a:extLst>
          </p:cNvPr>
          <p:cNvSpPr txBox="1"/>
          <p:nvPr/>
        </p:nvSpPr>
        <p:spPr>
          <a:xfrm>
            <a:off x="4435337" y="3092678"/>
            <a:ext cx="6425648" cy="215444"/>
          </a:xfrm>
          <a:prstGeom prst="rect">
            <a:avLst/>
          </a:prstGeom>
          <a:noFill/>
        </p:spPr>
        <p:txBody>
          <a:bodyPr wrap="square">
            <a:spAutoFit/>
          </a:bodyPr>
          <a:lstStyle/>
          <a:p>
            <a:r>
              <a:rPr lang="zh-CN" altLang="zh-CN" sz="800">
                <a:solidFill>
                  <a:srgbClr val="000000"/>
                </a:solidFill>
                <a:effectLst/>
                <a:ea typeface="Calibri" panose="020F0502020204030204" pitchFamily="34" charset="0"/>
              </a:rPr>
              <a:t>将第一张幻灯片的过渡设置为淡入淡出</a:t>
            </a:r>
            <a:endParaRPr lang="en-US"/>
          </a:p>
        </p:txBody>
      </p:sp>
    </p:spTree>
    <p:extLst>
      <p:ext uri="{BB962C8B-B14F-4D97-AF65-F5344CB8AC3E}">
        <p14:creationId xmlns:p14="http://schemas.microsoft.com/office/powerpoint/2010/main" val="1601977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50723" y="786964"/>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425803" y="75415"/>
            <a:ext cx="8236669" cy="646331"/>
          </a:xfrm>
          <a:prstGeom prst="rect">
            <a:avLst/>
          </a:prstGeom>
          <a:noFill/>
        </p:spPr>
        <p:txBody>
          <a:bodyPr wrap="square">
            <a:spAutoFit/>
          </a:bodyPr>
          <a:lstStyle/>
          <a:p>
            <a:r>
              <a:rPr lang="en-US" altLang="zh-CN" b="0" i="0">
                <a:solidFill>
                  <a:srgbClr val="0D0B22"/>
                </a:solidFill>
                <a:effectLst/>
                <a:latin typeface="Microsoft YaHei" panose="020B0503020204020204" pitchFamily="34" charset="-122"/>
                <a:ea typeface="Microsoft YaHei" panose="020B0503020204020204" pitchFamily="34" charset="-122"/>
              </a:rPr>
              <a:t>ASSISTGUI:Task-Oriented Desktop Graphical User Interface Automation</a:t>
            </a:r>
            <a:br>
              <a:rPr lang="en-US" altLang="zh-CN"/>
            </a:br>
            <a:r>
              <a:rPr lang="en-US" altLang="zh-CN" b="0" i="0">
                <a:solidFill>
                  <a:srgbClr val="0D0B22"/>
                </a:solidFill>
                <a:effectLst/>
                <a:latin typeface="Microsoft YaHei" panose="020B0503020204020204" pitchFamily="34" charset="-122"/>
                <a:ea typeface="Microsoft YaHei" panose="020B0503020204020204" pitchFamily="34" charset="-122"/>
              </a:rPr>
              <a:t>ASSISTGUI</a:t>
            </a:r>
            <a:r>
              <a:rPr lang="zh-CN" altLang="en-US" b="0" i="0">
                <a:solidFill>
                  <a:srgbClr val="0D0B22"/>
                </a:solidFill>
                <a:effectLst/>
                <a:latin typeface="Microsoft YaHei" panose="020B0503020204020204" pitchFamily="34" charset="-122"/>
                <a:ea typeface="Microsoft YaHei" panose="020B0503020204020204" pitchFamily="34" charset="-122"/>
              </a:rPr>
              <a:t>：面向任务的桌面图形用户界面自动化</a:t>
            </a:r>
            <a:endParaRPr lang="en-US"/>
          </a:p>
        </p:txBody>
      </p:sp>
      <p:sp>
        <p:nvSpPr>
          <p:cNvPr id="11" name="文本框 10">
            <a:extLst>
              <a:ext uri="{FF2B5EF4-FFF2-40B4-BE49-F238E27FC236}">
                <a16:creationId xmlns:a16="http://schemas.microsoft.com/office/drawing/2014/main" id="{B5780F50-C246-0282-7C29-D4591720ADEC}"/>
              </a:ext>
            </a:extLst>
          </p:cNvPr>
          <p:cNvSpPr txBox="1"/>
          <p:nvPr/>
        </p:nvSpPr>
        <p:spPr>
          <a:xfrm>
            <a:off x="9767356" y="5572905"/>
            <a:ext cx="2100388" cy="369332"/>
          </a:xfrm>
          <a:prstGeom prst="rect">
            <a:avLst/>
          </a:prstGeom>
          <a:noFill/>
        </p:spPr>
        <p:txBody>
          <a:bodyPr wrap="square">
            <a:spAutoFit/>
          </a:bodyPr>
          <a:lstStyle/>
          <a:p>
            <a:r>
              <a:rPr lang="en-US" altLang="zh-CN" b="1">
                <a:solidFill>
                  <a:srgbClr val="05073B"/>
                </a:solidFill>
                <a:latin typeface="-apple-system"/>
              </a:rPr>
              <a:t>2024</a:t>
            </a:r>
            <a:r>
              <a:rPr lang="zh-CN" altLang="en-US" b="1">
                <a:solidFill>
                  <a:srgbClr val="05073B"/>
                </a:solidFill>
                <a:latin typeface="-apple-system"/>
              </a:rPr>
              <a:t>年</a:t>
            </a:r>
            <a:r>
              <a:rPr lang="en-US" altLang="zh-CN" b="1">
                <a:solidFill>
                  <a:srgbClr val="05073B"/>
                </a:solidFill>
                <a:latin typeface="-apple-system"/>
              </a:rPr>
              <a:t>1</a:t>
            </a:r>
            <a:r>
              <a:rPr lang="zh-CN" altLang="en-US" b="1">
                <a:solidFill>
                  <a:srgbClr val="05073B"/>
                </a:solidFill>
                <a:latin typeface="-apple-system"/>
              </a:rPr>
              <a:t>月发表</a:t>
            </a:r>
            <a:endParaRPr lang="en-US" altLang="zh-CN" b="1">
              <a:solidFill>
                <a:srgbClr val="05073B"/>
              </a:solidFill>
              <a:latin typeface="-apple-system"/>
            </a:endParaRPr>
          </a:p>
        </p:txBody>
      </p:sp>
      <p:sp>
        <p:nvSpPr>
          <p:cNvPr id="4" name="文本框 3">
            <a:extLst>
              <a:ext uri="{FF2B5EF4-FFF2-40B4-BE49-F238E27FC236}">
                <a16:creationId xmlns:a16="http://schemas.microsoft.com/office/drawing/2014/main" id="{4B0C29B3-4C6A-F245-99A0-F16983EBD553}"/>
              </a:ext>
            </a:extLst>
          </p:cNvPr>
          <p:cNvSpPr txBox="1"/>
          <p:nvPr/>
        </p:nvSpPr>
        <p:spPr>
          <a:xfrm>
            <a:off x="824845" y="1681122"/>
            <a:ext cx="10487319" cy="923330"/>
          </a:xfrm>
          <a:prstGeom prst="rect">
            <a:avLst/>
          </a:prstGeom>
          <a:noFill/>
        </p:spPr>
        <p:txBody>
          <a:bodyPr wrap="square">
            <a:spAutoFit/>
          </a:bodyPr>
          <a:lstStyle/>
          <a:p>
            <a:r>
              <a:rPr lang="zh-CN" altLang="en-US">
                <a:solidFill>
                  <a:srgbClr val="0D0B22"/>
                </a:solidFill>
                <a:latin typeface="Microsoft YaHei" panose="020B0503020204020204" pitchFamily="34" charset="-122"/>
                <a:ea typeface="Microsoft YaHei" panose="020B0503020204020204" pitchFamily="34" charset="-122"/>
              </a:rPr>
              <a:t>图形用户界面 （</a:t>
            </a:r>
            <a:r>
              <a:rPr lang="en-US" altLang="zh-CN">
                <a:solidFill>
                  <a:srgbClr val="0D0B22"/>
                </a:solidFill>
                <a:latin typeface="Microsoft YaHei" panose="020B0503020204020204" pitchFamily="34" charset="-122"/>
                <a:ea typeface="Microsoft YaHei" panose="020B0503020204020204" pitchFamily="34" charset="-122"/>
              </a:rPr>
              <a:t>GUI</a:t>
            </a:r>
            <a:r>
              <a:rPr lang="zh-CN" altLang="en-US">
                <a:solidFill>
                  <a:srgbClr val="0D0B22"/>
                </a:solidFill>
                <a:latin typeface="Microsoft YaHei" panose="020B0503020204020204" pitchFamily="34" charset="-122"/>
                <a:ea typeface="Microsoft YaHei" panose="020B0503020204020204" pitchFamily="34" charset="-122"/>
              </a:rPr>
              <a:t>） 自动化在帮助用户完成复杂任务方面具有重要前景，从而提高了人类的生产力。利用大型语言模型 （</a:t>
            </a:r>
            <a:r>
              <a:rPr lang="en-US" altLang="zh-CN">
                <a:solidFill>
                  <a:srgbClr val="0D0B22"/>
                </a:solidFill>
                <a:latin typeface="Microsoft YaHei" panose="020B0503020204020204" pitchFamily="34" charset="-122"/>
                <a:ea typeface="Microsoft YaHei" panose="020B0503020204020204" pitchFamily="34" charset="-122"/>
              </a:rPr>
              <a:t>LLM</a:t>
            </a:r>
            <a:r>
              <a:rPr lang="zh-CN" altLang="en-US">
                <a:solidFill>
                  <a:srgbClr val="0D0B22"/>
                </a:solidFill>
                <a:latin typeface="Microsoft YaHei" panose="020B0503020204020204" pitchFamily="34" charset="-122"/>
                <a:ea typeface="Microsoft YaHei" panose="020B0503020204020204" pitchFamily="34" charset="-122"/>
              </a:rPr>
              <a:t>） 或基于 </a:t>
            </a:r>
            <a:r>
              <a:rPr lang="en-US" altLang="zh-CN">
                <a:solidFill>
                  <a:srgbClr val="0D0B22"/>
                </a:solidFill>
                <a:latin typeface="Microsoft YaHei" panose="020B0503020204020204" pitchFamily="34" charset="-122"/>
                <a:ea typeface="Microsoft YaHei" panose="020B0503020204020204" pitchFamily="34" charset="-122"/>
              </a:rPr>
              <a:t>LLM </a:t>
            </a:r>
            <a:r>
              <a:rPr lang="zh-CN" altLang="en-US">
                <a:solidFill>
                  <a:srgbClr val="0D0B22"/>
                </a:solidFill>
                <a:latin typeface="Microsoft YaHei" panose="020B0503020204020204" pitchFamily="34" charset="-122"/>
                <a:ea typeface="Microsoft YaHei" panose="020B0503020204020204" pitchFamily="34" charset="-122"/>
              </a:rPr>
              <a:t>的 </a:t>
            </a:r>
            <a:r>
              <a:rPr lang="en-US" altLang="zh-CN">
                <a:solidFill>
                  <a:srgbClr val="0D0B22"/>
                </a:solidFill>
                <a:latin typeface="Microsoft YaHei" panose="020B0503020204020204" pitchFamily="34" charset="-122"/>
                <a:ea typeface="Microsoft YaHei" panose="020B0503020204020204" pitchFamily="34" charset="-122"/>
              </a:rPr>
              <a:t>AI </a:t>
            </a:r>
            <a:r>
              <a:rPr lang="zh-CN" altLang="en-US">
                <a:solidFill>
                  <a:srgbClr val="0D0B22"/>
                </a:solidFill>
                <a:latin typeface="Microsoft YaHei" panose="020B0503020204020204" pitchFamily="34" charset="-122"/>
                <a:ea typeface="Microsoft YaHei" panose="020B0503020204020204" pitchFamily="34" charset="-122"/>
              </a:rPr>
              <a:t>代理的现有工作已经展示了在 </a:t>
            </a:r>
            <a:r>
              <a:rPr lang="en-US" altLang="zh-CN">
                <a:solidFill>
                  <a:srgbClr val="0D0B22"/>
                </a:solidFill>
                <a:latin typeface="Microsoft YaHei" panose="020B0503020204020204" pitchFamily="34" charset="-122"/>
                <a:ea typeface="Microsoft YaHei" panose="020B0503020204020204" pitchFamily="34" charset="-122"/>
              </a:rPr>
              <a:t>Android </a:t>
            </a:r>
            <a:r>
              <a:rPr lang="zh-CN" altLang="en-US">
                <a:solidFill>
                  <a:srgbClr val="0D0B22"/>
                </a:solidFill>
                <a:latin typeface="Microsoft YaHei" panose="020B0503020204020204" pitchFamily="34" charset="-122"/>
                <a:ea typeface="Microsoft YaHei" panose="020B0503020204020204" pitchFamily="34" charset="-122"/>
              </a:rPr>
              <a:t>和 </a:t>
            </a:r>
            <a:r>
              <a:rPr lang="en-US" altLang="zh-CN">
                <a:solidFill>
                  <a:srgbClr val="0D0B22"/>
                </a:solidFill>
                <a:latin typeface="Microsoft YaHei" panose="020B0503020204020204" pitchFamily="34" charset="-122"/>
                <a:ea typeface="Microsoft YaHei" panose="020B0503020204020204" pitchFamily="34" charset="-122"/>
              </a:rPr>
              <a:t>Web </a:t>
            </a:r>
            <a:r>
              <a:rPr lang="zh-CN" altLang="en-US">
                <a:solidFill>
                  <a:srgbClr val="0D0B22"/>
                </a:solidFill>
                <a:latin typeface="Microsoft YaHei" panose="020B0503020204020204" pitchFamily="34" charset="-122"/>
                <a:ea typeface="Microsoft YaHei" panose="020B0503020204020204" pitchFamily="34" charset="-122"/>
              </a:rPr>
              <a:t>平台上自动执行任务的能力。</a:t>
            </a:r>
            <a:endParaRPr lang="en-US">
              <a:solidFill>
                <a:srgbClr val="0D0B22"/>
              </a:solidFill>
              <a:latin typeface="Microsoft YaHei" panose="020B0503020204020204" pitchFamily="34" charset="-122"/>
              <a:ea typeface="Microsoft YaHei" panose="020B0503020204020204" pitchFamily="34" charset="-122"/>
            </a:endParaRPr>
          </a:p>
        </p:txBody>
      </p:sp>
      <p:sp>
        <p:nvSpPr>
          <p:cNvPr id="9" name="文本框 8">
            <a:extLst>
              <a:ext uri="{FF2B5EF4-FFF2-40B4-BE49-F238E27FC236}">
                <a16:creationId xmlns:a16="http://schemas.microsoft.com/office/drawing/2014/main" id="{17095D57-5CAA-8066-6BA4-D80C9F693493}"/>
              </a:ext>
            </a:extLst>
          </p:cNvPr>
          <p:cNvSpPr txBox="1"/>
          <p:nvPr/>
        </p:nvSpPr>
        <p:spPr>
          <a:xfrm>
            <a:off x="871978" y="3158227"/>
            <a:ext cx="10402479" cy="646331"/>
          </a:xfrm>
          <a:prstGeom prst="rect">
            <a:avLst/>
          </a:prstGeom>
          <a:noFill/>
        </p:spPr>
        <p:txBody>
          <a:bodyPr wrap="square">
            <a:spAutoFit/>
          </a:bodyPr>
          <a:lstStyle/>
          <a:p>
            <a:r>
              <a:rPr lang="zh-CN" altLang="en-US"/>
              <a:t>早期的软件自动化方法，以</a:t>
            </a:r>
            <a:r>
              <a:rPr lang="en-US" altLang="zh-CN"/>
              <a:t>Siri</a:t>
            </a:r>
            <a:r>
              <a:rPr lang="zh-CN" altLang="en-US"/>
              <a:t>或</a:t>
            </a:r>
            <a:r>
              <a:rPr lang="en-US" altLang="zh-CN"/>
              <a:t>Alexa</a:t>
            </a:r>
            <a:r>
              <a:rPr lang="zh-CN" altLang="en-US"/>
              <a:t>等语音助手为例，依赖于</a:t>
            </a:r>
            <a:r>
              <a:rPr lang="zh-CN" altLang="en-US">
                <a:solidFill>
                  <a:srgbClr val="FF0000"/>
                </a:solidFill>
              </a:rPr>
              <a:t>预定义</a:t>
            </a:r>
            <a:r>
              <a:rPr lang="zh-CN" altLang="en-US"/>
              <a:t>的意图和从</a:t>
            </a:r>
            <a:r>
              <a:rPr lang="zh-CN" altLang="en-US">
                <a:solidFill>
                  <a:srgbClr val="FF0000"/>
                </a:solidFill>
              </a:rPr>
              <a:t>用户查询中提取参数来执行功能</a:t>
            </a:r>
            <a:r>
              <a:rPr lang="zh-CN" altLang="en-US"/>
              <a:t>，缺乏复杂操作所需的灵活性。</a:t>
            </a:r>
            <a:endParaRPr lang="en-US"/>
          </a:p>
        </p:txBody>
      </p:sp>
      <p:sp>
        <p:nvSpPr>
          <p:cNvPr id="3" name="文本框 2">
            <a:extLst>
              <a:ext uri="{FF2B5EF4-FFF2-40B4-BE49-F238E27FC236}">
                <a16:creationId xmlns:a16="http://schemas.microsoft.com/office/drawing/2014/main" id="{13D5F66E-EA37-7B42-9FE6-9D4A84F08042}"/>
              </a:ext>
            </a:extLst>
          </p:cNvPr>
          <p:cNvSpPr txBox="1"/>
          <p:nvPr/>
        </p:nvSpPr>
        <p:spPr>
          <a:xfrm>
            <a:off x="395081" y="1216752"/>
            <a:ext cx="6117534" cy="369332"/>
          </a:xfrm>
          <a:prstGeom prst="rect">
            <a:avLst/>
          </a:prstGeom>
          <a:noFill/>
        </p:spPr>
        <p:txBody>
          <a:bodyPr wrap="square">
            <a:spAutoFit/>
          </a:bodyPr>
          <a:lstStyle/>
          <a:p>
            <a:r>
              <a:rPr lang="zh-CN" altLang="en-US">
                <a:solidFill>
                  <a:srgbClr val="0D0B22"/>
                </a:solidFill>
                <a:latin typeface="Microsoft YaHei" panose="020B0503020204020204" pitchFamily="34" charset="-122"/>
                <a:ea typeface="Microsoft YaHei" panose="020B0503020204020204" pitchFamily="34" charset="-122"/>
              </a:rPr>
              <a:t>大方向的任务是什么：</a:t>
            </a:r>
            <a:endParaRPr lang="en-US" altLang="zh-CN">
              <a:solidFill>
                <a:srgbClr val="0D0B22"/>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071294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41296" y="777538"/>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284402" y="65988"/>
            <a:ext cx="8236669" cy="646331"/>
          </a:xfrm>
          <a:prstGeom prst="rect">
            <a:avLst/>
          </a:prstGeom>
          <a:noFill/>
        </p:spPr>
        <p:txBody>
          <a:bodyPr wrap="square">
            <a:spAutoFit/>
          </a:bodyPr>
          <a:lstStyle/>
          <a:p>
            <a:r>
              <a:rPr lang="en-US" altLang="zh-CN" b="0" i="0">
                <a:solidFill>
                  <a:srgbClr val="0D0B22"/>
                </a:solidFill>
                <a:effectLst/>
                <a:latin typeface="Microsoft YaHei" panose="020B0503020204020204" pitchFamily="34" charset="-122"/>
                <a:ea typeface="Microsoft YaHei" panose="020B0503020204020204" pitchFamily="34" charset="-122"/>
              </a:rPr>
              <a:t>ASSISTGUI:Task-Oriented Desktop Graphical User Interface Automation</a:t>
            </a:r>
            <a:br>
              <a:rPr lang="en-US" altLang="zh-CN"/>
            </a:br>
            <a:r>
              <a:rPr lang="en-US" altLang="zh-CN" b="0" i="0">
                <a:solidFill>
                  <a:srgbClr val="0D0B22"/>
                </a:solidFill>
                <a:effectLst/>
                <a:latin typeface="Microsoft YaHei" panose="020B0503020204020204" pitchFamily="34" charset="-122"/>
                <a:ea typeface="Microsoft YaHei" panose="020B0503020204020204" pitchFamily="34" charset="-122"/>
              </a:rPr>
              <a:t>ASSISTGUI</a:t>
            </a:r>
            <a:r>
              <a:rPr lang="zh-CN" altLang="en-US" b="0" i="0">
                <a:solidFill>
                  <a:srgbClr val="0D0B22"/>
                </a:solidFill>
                <a:effectLst/>
                <a:latin typeface="Microsoft YaHei" panose="020B0503020204020204" pitchFamily="34" charset="-122"/>
                <a:ea typeface="Microsoft YaHei" panose="020B0503020204020204" pitchFamily="34" charset="-122"/>
              </a:rPr>
              <a:t>：面向任务的桌面图形用户界面自动化</a:t>
            </a:r>
            <a:endParaRPr lang="en-US"/>
          </a:p>
        </p:txBody>
      </p:sp>
      <p:sp>
        <p:nvSpPr>
          <p:cNvPr id="11" name="文本框 10">
            <a:extLst>
              <a:ext uri="{FF2B5EF4-FFF2-40B4-BE49-F238E27FC236}">
                <a16:creationId xmlns:a16="http://schemas.microsoft.com/office/drawing/2014/main" id="{B5780F50-C246-0282-7C29-D4591720ADEC}"/>
              </a:ext>
            </a:extLst>
          </p:cNvPr>
          <p:cNvSpPr txBox="1"/>
          <p:nvPr/>
        </p:nvSpPr>
        <p:spPr>
          <a:xfrm>
            <a:off x="9767356" y="5572905"/>
            <a:ext cx="2100388" cy="369332"/>
          </a:xfrm>
          <a:prstGeom prst="rect">
            <a:avLst/>
          </a:prstGeom>
          <a:noFill/>
        </p:spPr>
        <p:txBody>
          <a:bodyPr wrap="square">
            <a:spAutoFit/>
          </a:bodyPr>
          <a:lstStyle/>
          <a:p>
            <a:r>
              <a:rPr lang="en-US" altLang="zh-CN" b="1">
                <a:solidFill>
                  <a:srgbClr val="05073B"/>
                </a:solidFill>
                <a:latin typeface="-apple-system"/>
              </a:rPr>
              <a:t>2024</a:t>
            </a:r>
            <a:r>
              <a:rPr lang="zh-CN" altLang="en-US" b="1">
                <a:solidFill>
                  <a:srgbClr val="05073B"/>
                </a:solidFill>
                <a:latin typeface="-apple-system"/>
              </a:rPr>
              <a:t>年</a:t>
            </a:r>
            <a:r>
              <a:rPr lang="en-US" altLang="zh-CN" b="1">
                <a:solidFill>
                  <a:srgbClr val="05073B"/>
                </a:solidFill>
                <a:latin typeface="-apple-system"/>
              </a:rPr>
              <a:t>1</a:t>
            </a:r>
            <a:r>
              <a:rPr lang="zh-CN" altLang="en-US" b="1">
                <a:solidFill>
                  <a:srgbClr val="05073B"/>
                </a:solidFill>
                <a:latin typeface="-apple-system"/>
              </a:rPr>
              <a:t>月发表</a:t>
            </a:r>
            <a:endParaRPr lang="en-US" altLang="zh-CN" b="1">
              <a:solidFill>
                <a:srgbClr val="05073B"/>
              </a:solidFill>
              <a:latin typeface="-apple-system"/>
            </a:endParaRPr>
          </a:p>
        </p:txBody>
      </p:sp>
      <p:sp>
        <p:nvSpPr>
          <p:cNvPr id="4" name="文本框 3">
            <a:extLst>
              <a:ext uri="{FF2B5EF4-FFF2-40B4-BE49-F238E27FC236}">
                <a16:creationId xmlns:a16="http://schemas.microsoft.com/office/drawing/2014/main" id="{4B0C29B3-4C6A-F245-99A0-F16983EBD553}"/>
              </a:ext>
            </a:extLst>
          </p:cNvPr>
          <p:cNvSpPr txBox="1"/>
          <p:nvPr/>
        </p:nvSpPr>
        <p:spPr>
          <a:xfrm>
            <a:off x="805992" y="1238062"/>
            <a:ext cx="10487319" cy="369332"/>
          </a:xfrm>
          <a:prstGeom prst="rect">
            <a:avLst/>
          </a:prstGeom>
          <a:noFill/>
        </p:spPr>
        <p:txBody>
          <a:bodyPr wrap="square">
            <a:spAutoFit/>
          </a:bodyPr>
          <a:lstStyle/>
          <a:p>
            <a:r>
              <a:rPr lang="en-US" altLang="zh-CN">
                <a:solidFill>
                  <a:srgbClr val="0D0B22"/>
                </a:solidFill>
                <a:latin typeface="Microsoft YaHei" panose="020B0503020204020204" pitchFamily="34" charset="-122"/>
                <a:ea typeface="Microsoft YaHei" panose="020B0503020204020204" pitchFamily="34" charset="-122"/>
              </a:rPr>
              <a:t>ASSISTGUI Benchmark</a:t>
            </a:r>
            <a:r>
              <a:rPr lang="zh-CN" altLang="en-US">
                <a:solidFill>
                  <a:srgbClr val="0D0B22"/>
                </a:solidFill>
                <a:latin typeface="Microsoft YaHei" panose="020B0503020204020204" pitchFamily="34" charset="-122"/>
                <a:ea typeface="Microsoft YaHei" panose="020B0503020204020204" pitchFamily="34" charset="-122"/>
              </a:rPr>
              <a:t>：</a:t>
            </a:r>
            <a:endParaRPr lang="en-US">
              <a:solidFill>
                <a:srgbClr val="0D0B22"/>
              </a:solidFill>
              <a:latin typeface="Microsoft YaHei" panose="020B0503020204020204" pitchFamily="34" charset="-122"/>
              <a:ea typeface="Microsoft YaHei" panose="020B0503020204020204" pitchFamily="34" charset="-122"/>
            </a:endParaRPr>
          </a:p>
        </p:txBody>
      </p:sp>
      <p:sp>
        <p:nvSpPr>
          <p:cNvPr id="3" name="文本框 2">
            <a:extLst>
              <a:ext uri="{FF2B5EF4-FFF2-40B4-BE49-F238E27FC236}">
                <a16:creationId xmlns:a16="http://schemas.microsoft.com/office/drawing/2014/main" id="{F0791D9D-6B33-0865-A50E-6217E29E3851}"/>
              </a:ext>
            </a:extLst>
          </p:cNvPr>
          <p:cNvSpPr txBox="1"/>
          <p:nvPr/>
        </p:nvSpPr>
        <p:spPr>
          <a:xfrm>
            <a:off x="966246" y="1694173"/>
            <a:ext cx="10609869" cy="1712135"/>
          </a:xfrm>
          <a:prstGeom prst="rect">
            <a:avLst/>
          </a:prstGeom>
          <a:noFill/>
        </p:spPr>
        <p:txBody>
          <a:bodyPr wrap="square">
            <a:spAutoFit/>
          </a:bodyPr>
          <a:lstStyle/>
          <a:p>
            <a:pPr marL="400050" indent="-400050">
              <a:lnSpc>
                <a:spcPct val="150000"/>
              </a:lnSpc>
              <a:buFont typeface="+mj-ea"/>
              <a:buAutoNum type="ea1JpnChsDbPeriod"/>
            </a:pPr>
            <a:r>
              <a:rPr lang="zh-CN" altLang="en-US"/>
              <a:t>任务制定</a:t>
            </a:r>
            <a:r>
              <a:rPr lang="en-US" altLang="zh-CN"/>
              <a:t>【</a:t>
            </a:r>
            <a:r>
              <a:rPr lang="zh-CN" altLang="en-US"/>
              <a:t>自然语言查询</a:t>
            </a:r>
            <a:r>
              <a:rPr lang="en-US" altLang="zh-CN">
                <a:sym typeface="Wingdings" panose="05000000000000000000" pitchFamily="2" charset="2"/>
              </a:rPr>
              <a:t></a:t>
            </a:r>
            <a:r>
              <a:rPr lang="zh-CN" altLang="en-US"/>
              <a:t>特定任务</a:t>
            </a:r>
            <a:r>
              <a:rPr lang="en-US" altLang="zh-CN">
                <a:sym typeface="Wingdings" panose="05000000000000000000" pitchFamily="2" charset="2"/>
              </a:rPr>
              <a:t></a:t>
            </a:r>
            <a:r>
              <a:rPr lang="zh-CN" altLang="en-US"/>
              <a:t>教学视频作为补充</a:t>
            </a:r>
            <a:r>
              <a:rPr lang="en-US" altLang="zh-CN">
                <a:sym typeface="Wingdings" panose="05000000000000000000" pitchFamily="2" charset="2"/>
              </a:rPr>
              <a:t></a:t>
            </a:r>
            <a:r>
              <a:rPr lang="zh-CN" altLang="en-US"/>
              <a:t>详细地说明如何完成</a:t>
            </a:r>
            <a:r>
              <a:rPr lang="en-US" altLang="zh-CN">
                <a:sym typeface="Wingdings" panose="05000000000000000000" pitchFamily="2" charset="2"/>
              </a:rPr>
              <a:t> </a:t>
            </a:r>
            <a:r>
              <a:rPr lang="zh-CN" altLang="en-US"/>
              <a:t>应用程序 </a:t>
            </a:r>
            <a:r>
              <a:rPr lang="en-US" altLang="zh-CN"/>
              <a:t>= </a:t>
            </a:r>
            <a:r>
              <a:rPr lang="zh-CN" altLang="en-US"/>
              <a:t>系列</a:t>
            </a:r>
            <a:r>
              <a:rPr lang="en-US" altLang="zh-CN"/>
              <a:t>UI</a:t>
            </a:r>
            <a:r>
              <a:rPr lang="zh-CN" altLang="en-US"/>
              <a:t>操作 </a:t>
            </a:r>
            <a:r>
              <a:rPr lang="en-US" altLang="zh-CN"/>
              <a:t>】</a:t>
            </a:r>
          </a:p>
          <a:p>
            <a:pPr marL="342900" indent="-342900">
              <a:lnSpc>
                <a:spcPct val="150000"/>
              </a:lnSpc>
              <a:buFont typeface="+mj-lt"/>
              <a:buAutoNum type="ea1JpnChsDbPeriod"/>
            </a:pPr>
            <a:r>
              <a:rPr lang="zh-CN" altLang="en-US"/>
              <a:t>数据采集</a:t>
            </a:r>
            <a:endParaRPr lang="en-US" altLang="zh-CN"/>
          </a:p>
          <a:p>
            <a:pPr marL="342900" indent="-342900">
              <a:lnSpc>
                <a:spcPct val="150000"/>
              </a:lnSpc>
              <a:buFont typeface="+mj-lt"/>
              <a:buAutoNum type="ea1JpnChsDbPeriod"/>
            </a:pPr>
            <a:r>
              <a:rPr lang="zh-CN" altLang="en-US"/>
              <a:t>评估结果</a:t>
            </a:r>
            <a:endParaRPr lang="en-US"/>
          </a:p>
        </p:txBody>
      </p:sp>
      <p:sp>
        <p:nvSpPr>
          <p:cNvPr id="7" name="文本框 6">
            <a:extLst>
              <a:ext uri="{FF2B5EF4-FFF2-40B4-BE49-F238E27FC236}">
                <a16:creationId xmlns:a16="http://schemas.microsoft.com/office/drawing/2014/main" id="{15BC1FDE-F304-B633-49B0-E56B28BF6E8A}"/>
              </a:ext>
            </a:extLst>
          </p:cNvPr>
          <p:cNvSpPr txBox="1"/>
          <p:nvPr/>
        </p:nvSpPr>
        <p:spPr>
          <a:xfrm>
            <a:off x="1363402" y="3456263"/>
            <a:ext cx="9997125" cy="1200329"/>
          </a:xfrm>
          <a:prstGeom prst="rect">
            <a:avLst/>
          </a:prstGeom>
          <a:noFill/>
        </p:spPr>
        <p:txBody>
          <a:bodyPr wrap="square">
            <a:spAutoFit/>
          </a:bodyPr>
          <a:lstStyle/>
          <a:p>
            <a:r>
              <a:rPr lang="zh-CN" altLang="zh-CN"/>
              <a:t>采用</a:t>
            </a:r>
            <a:r>
              <a:rPr lang="zh-CN" altLang="zh-CN">
                <a:highlight>
                  <a:srgbClr val="FFFF00"/>
                </a:highlight>
              </a:rPr>
              <a:t>以结果为导向</a:t>
            </a:r>
            <a:r>
              <a:rPr lang="zh-CN" altLang="zh-CN"/>
              <a:t>的评估方法来确定模型的成功率。</a:t>
            </a:r>
            <a:r>
              <a:rPr lang="zh-CN" altLang="en-US"/>
              <a:t>由于 </a:t>
            </a:r>
            <a:r>
              <a:rPr lang="en-US" altLang="zh-CN"/>
              <a:t>ASSISTGUI </a:t>
            </a:r>
            <a:r>
              <a:rPr lang="zh-CN" altLang="en-US"/>
              <a:t>产生多种类型的输出：视频输出（设计）、文档输出（</a:t>
            </a:r>
            <a:r>
              <a:rPr lang="en-US" altLang="zh-CN"/>
              <a:t>Office</a:t>
            </a:r>
            <a:r>
              <a:rPr lang="zh-CN" altLang="en-US"/>
              <a:t>）、软件的最终状态（</a:t>
            </a:r>
            <a:r>
              <a:rPr lang="en-US" altLang="zh-CN"/>
              <a:t>Widget</a:t>
            </a:r>
            <a:r>
              <a:rPr lang="zh-CN" altLang="en-US"/>
              <a:t>）、系统设置（</a:t>
            </a:r>
            <a:r>
              <a:rPr lang="en-US" altLang="zh-CN"/>
              <a:t>Sys.Set.</a:t>
            </a:r>
            <a:r>
              <a:rPr lang="zh-CN" altLang="en-US"/>
              <a:t>）和文件夹结构（</a:t>
            </a:r>
            <a:r>
              <a:rPr lang="en-US" altLang="zh-CN"/>
              <a:t>File Mani.</a:t>
            </a:r>
            <a:r>
              <a:rPr lang="zh-CN" altLang="en-US"/>
              <a:t>），很难构建一个通用指标来适应所有任务，因此，我们设计了特定的指标来计算针对每种类型的</a:t>
            </a:r>
            <a:r>
              <a:rPr lang="zh-CN" altLang="en-US">
                <a:solidFill>
                  <a:srgbClr val="FF0000"/>
                </a:solidFill>
              </a:rPr>
              <a:t>任务量身定制</a:t>
            </a:r>
            <a:r>
              <a:rPr lang="zh-CN" altLang="en-US"/>
              <a:t>的成功率 </a:t>
            </a:r>
            <a:endParaRPr lang="en-US"/>
          </a:p>
        </p:txBody>
      </p:sp>
    </p:spTree>
    <p:extLst>
      <p:ext uri="{BB962C8B-B14F-4D97-AF65-F5344CB8AC3E}">
        <p14:creationId xmlns:p14="http://schemas.microsoft.com/office/powerpoint/2010/main" val="3777040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69576" y="532441"/>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284402" y="65988"/>
            <a:ext cx="8236669" cy="646331"/>
          </a:xfrm>
          <a:prstGeom prst="rect">
            <a:avLst/>
          </a:prstGeom>
          <a:noFill/>
        </p:spPr>
        <p:txBody>
          <a:bodyPr wrap="square">
            <a:spAutoFit/>
          </a:bodyPr>
          <a:lstStyle/>
          <a:p>
            <a:r>
              <a:rPr lang="en-US" altLang="zh-CN" b="0" i="0">
                <a:solidFill>
                  <a:srgbClr val="0D0B22"/>
                </a:solidFill>
                <a:effectLst/>
                <a:latin typeface="Microsoft YaHei" panose="020B0503020204020204" pitchFamily="34" charset="-122"/>
                <a:ea typeface="Microsoft YaHei" panose="020B0503020204020204" pitchFamily="34" charset="-122"/>
              </a:rPr>
              <a:t>ASSISTGUI:Task-Oriented Desktop Graphical User Interface Automation</a:t>
            </a:r>
            <a:br>
              <a:rPr lang="en-US" altLang="zh-CN"/>
            </a:br>
            <a:endParaRPr lang="en-US"/>
          </a:p>
        </p:txBody>
      </p:sp>
      <p:sp>
        <p:nvSpPr>
          <p:cNvPr id="11" name="文本框 10">
            <a:extLst>
              <a:ext uri="{FF2B5EF4-FFF2-40B4-BE49-F238E27FC236}">
                <a16:creationId xmlns:a16="http://schemas.microsoft.com/office/drawing/2014/main" id="{B5780F50-C246-0282-7C29-D4591720ADEC}"/>
              </a:ext>
            </a:extLst>
          </p:cNvPr>
          <p:cNvSpPr txBox="1"/>
          <p:nvPr/>
        </p:nvSpPr>
        <p:spPr>
          <a:xfrm>
            <a:off x="9541112" y="6374184"/>
            <a:ext cx="2100388" cy="369332"/>
          </a:xfrm>
          <a:prstGeom prst="rect">
            <a:avLst/>
          </a:prstGeom>
          <a:noFill/>
        </p:spPr>
        <p:txBody>
          <a:bodyPr wrap="square">
            <a:spAutoFit/>
          </a:bodyPr>
          <a:lstStyle/>
          <a:p>
            <a:r>
              <a:rPr lang="en-US" altLang="zh-CN" b="1">
                <a:solidFill>
                  <a:srgbClr val="05073B"/>
                </a:solidFill>
                <a:latin typeface="-apple-system"/>
              </a:rPr>
              <a:t>2024</a:t>
            </a:r>
            <a:r>
              <a:rPr lang="zh-CN" altLang="en-US" b="1">
                <a:solidFill>
                  <a:srgbClr val="05073B"/>
                </a:solidFill>
                <a:latin typeface="-apple-system"/>
              </a:rPr>
              <a:t>年</a:t>
            </a:r>
            <a:r>
              <a:rPr lang="en-US" altLang="zh-CN" b="1">
                <a:solidFill>
                  <a:srgbClr val="05073B"/>
                </a:solidFill>
                <a:latin typeface="-apple-system"/>
              </a:rPr>
              <a:t>1</a:t>
            </a:r>
            <a:r>
              <a:rPr lang="zh-CN" altLang="en-US" b="1">
                <a:solidFill>
                  <a:srgbClr val="05073B"/>
                </a:solidFill>
                <a:latin typeface="-apple-system"/>
              </a:rPr>
              <a:t>月发表</a:t>
            </a:r>
            <a:endParaRPr lang="en-US" altLang="zh-CN" b="1">
              <a:solidFill>
                <a:srgbClr val="05073B"/>
              </a:solidFill>
              <a:latin typeface="-apple-system"/>
            </a:endParaRPr>
          </a:p>
        </p:txBody>
      </p:sp>
      <p:sp>
        <p:nvSpPr>
          <p:cNvPr id="4" name="文本框 3">
            <a:extLst>
              <a:ext uri="{FF2B5EF4-FFF2-40B4-BE49-F238E27FC236}">
                <a16:creationId xmlns:a16="http://schemas.microsoft.com/office/drawing/2014/main" id="{4B0C29B3-4C6A-F245-99A0-F16983EBD553}"/>
              </a:ext>
            </a:extLst>
          </p:cNvPr>
          <p:cNvSpPr txBox="1"/>
          <p:nvPr/>
        </p:nvSpPr>
        <p:spPr>
          <a:xfrm>
            <a:off x="818699" y="739262"/>
            <a:ext cx="10487319" cy="369332"/>
          </a:xfrm>
          <a:prstGeom prst="rect">
            <a:avLst/>
          </a:prstGeom>
          <a:noFill/>
        </p:spPr>
        <p:txBody>
          <a:bodyPr wrap="square">
            <a:spAutoFit/>
          </a:bodyPr>
          <a:lstStyle/>
          <a:p>
            <a:r>
              <a:rPr lang="zh-CN" altLang="en-US">
                <a:solidFill>
                  <a:srgbClr val="0D0B22"/>
                </a:solidFill>
                <a:latin typeface="Microsoft YaHei" panose="020B0503020204020204" pitchFamily="34" charset="-122"/>
                <a:ea typeface="Microsoft YaHei" panose="020B0503020204020204" pitchFamily="34" charset="-122"/>
              </a:rPr>
              <a:t>评估：</a:t>
            </a:r>
            <a:endParaRPr lang="en-US">
              <a:solidFill>
                <a:srgbClr val="0D0B22"/>
              </a:solidFill>
              <a:latin typeface="Microsoft YaHei" panose="020B0503020204020204" pitchFamily="34" charset="-122"/>
              <a:ea typeface="Microsoft YaHei" panose="020B0503020204020204" pitchFamily="34" charset="-122"/>
            </a:endParaRPr>
          </a:p>
        </p:txBody>
      </p:sp>
      <p:sp>
        <p:nvSpPr>
          <p:cNvPr id="10" name="文本框 9">
            <a:extLst>
              <a:ext uri="{FF2B5EF4-FFF2-40B4-BE49-F238E27FC236}">
                <a16:creationId xmlns:a16="http://schemas.microsoft.com/office/drawing/2014/main" id="{75FB7A7F-1E3C-D6A2-3AEB-600B97BA9F00}"/>
              </a:ext>
            </a:extLst>
          </p:cNvPr>
          <p:cNvSpPr txBox="1"/>
          <p:nvPr/>
        </p:nvSpPr>
        <p:spPr>
          <a:xfrm>
            <a:off x="540402" y="1960258"/>
            <a:ext cx="10869105" cy="1477328"/>
          </a:xfrm>
          <a:prstGeom prst="rect">
            <a:avLst/>
          </a:prstGeom>
          <a:noFill/>
        </p:spPr>
        <p:txBody>
          <a:bodyPr wrap="square">
            <a:spAutoFit/>
          </a:bodyPr>
          <a:lstStyle/>
          <a:p>
            <a:pPr algn="l">
              <a:buFont typeface="+mj-lt"/>
              <a:buAutoNum type="arabicPeriod"/>
            </a:pPr>
            <a:r>
              <a:rPr lang="en-US" altLang="zh-CN" b="1" i="0">
                <a:effectLst/>
                <a:highlight>
                  <a:srgbClr val="FDFDFE"/>
                </a:highlight>
                <a:latin typeface="-apple-system"/>
              </a:rPr>
              <a:t>Design</a:t>
            </a:r>
            <a:r>
              <a:rPr lang="zh-CN" altLang="en-US" b="1" i="0">
                <a:effectLst/>
                <a:highlight>
                  <a:srgbClr val="FDFDFE"/>
                </a:highlight>
                <a:latin typeface="-apple-system"/>
              </a:rPr>
              <a:t>与</a:t>
            </a:r>
            <a:r>
              <a:rPr lang="en-US" altLang="zh-CN" b="1" i="0">
                <a:effectLst/>
                <a:highlight>
                  <a:srgbClr val="FDFDFE"/>
                </a:highlight>
                <a:latin typeface="-apple-system"/>
              </a:rPr>
              <a:t>Office </a:t>
            </a:r>
            <a:r>
              <a:rPr lang="zh-CN" altLang="en-US" b="0" i="0">
                <a:effectLst/>
                <a:highlight>
                  <a:srgbClr val="FDFDFE"/>
                </a:highlight>
                <a:latin typeface="PingFang-SC-Regular"/>
              </a:rPr>
              <a:t>：</a:t>
            </a:r>
          </a:p>
          <a:p>
            <a:pPr marL="742950" lvl="1" indent="-285750" algn="l">
              <a:buFont typeface="+mj-lt"/>
              <a:buAutoNum type="arabicPeriod"/>
            </a:pPr>
            <a:r>
              <a:rPr lang="zh-CN" altLang="en-US" b="0" i="0">
                <a:effectLst/>
                <a:highlight>
                  <a:srgbClr val="FDFDFE"/>
                </a:highlight>
                <a:latin typeface="PingFang-SC-Regular"/>
              </a:rPr>
              <a:t>相似度比较：通过比较模型生成的视频与基准视频（</a:t>
            </a:r>
            <a:r>
              <a:rPr lang="en-US" altLang="zh-CN" b="0" i="0">
                <a:effectLst/>
                <a:highlight>
                  <a:srgbClr val="FDFDFE"/>
                </a:highlight>
                <a:latin typeface="PingFang-SC-Regular"/>
              </a:rPr>
              <a:t>ground truth</a:t>
            </a:r>
            <a:r>
              <a:rPr lang="zh-CN" altLang="en-US" b="0" i="0">
                <a:effectLst/>
                <a:highlight>
                  <a:srgbClr val="FDFDFE"/>
                </a:highlight>
                <a:latin typeface="PingFang-SC-Regular"/>
              </a:rPr>
              <a:t>）在</a:t>
            </a:r>
            <a:r>
              <a:rPr lang="zh-CN" altLang="en-US" b="0" i="0">
                <a:effectLst/>
                <a:highlight>
                  <a:srgbClr val="FFFF00"/>
                </a:highlight>
                <a:latin typeface="PingFang-SC-Regular"/>
              </a:rPr>
              <a:t>像素级别</a:t>
            </a:r>
            <a:r>
              <a:rPr lang="zh-CN" altLang="en-US" b="0" i="0">
                <a:effectLst/>
                <a:highlight>
                  <a:srgbClr val="FDFDFE"/>
                </a:highlight>
                <a:latin typeface="PingFang-SC-Regular"/>
              </a:rPr>
              <a:t>的相似性来评估模型的成功率。</a:t>
            </a:r>
          </a:p>
          <a:p>
            <a:pPr marL="742950" lvl="1" indent="-285750" algn="l">
              <a:buFont typeface="+mj-lt"/>
              <a:buAutoNum type="arabicPeriod"/>
            </a:pPr>
            <a:r>
              <a:rPr lang="zh-CN" altLang="en-US" b="0" i="0">
                <a:effectLst/>
                <a:highlight>
                  <a:srgbClr val="FDFDFE"/>
                </a:highlight>
                <a:latin typeface="PingFang-SC-Regular"/>
              </a:rPr>
              <a:t>阈值判断：设定一个特定的阈值，如果相似度超过这个阈值，则认为模型在该任务上成功，并赋予</a:t>
            </a:r>
            <a:r>
              <a:rPr lang="en-US" altLang="zh-CN" b="0" i="0">
                <a:effectLst/>
                <a:highlight>
                  <a:srgbClr val="FDFDFE"/>
                </a:highlight>
                <a:latin typeface="PingFang-SC-Regular"/>
              </a:rPr>
              <a:t>1</a:t>
            </a:r>
            <a:r>
              <a:rPr lang="zh-CN" altLang="en-US" b="0" i="0">
                <a:effectLst/>
                <a:highlight>
                  <a:srgbClr val="FDFDFE"/>
                </a:highlight>
                <a:latin typeface="PingFang-SC-Regular"/>
              </a:rPr>
              <a:t>分；否则，赋予</a:t>
            </a:r>
            <a:r>
              <a:rPr lang="en-US" altLang="zh-CN" b="0" i="0">
                <a:effectLst/>
                <a:highlight>
                  <a:srgbClr val="FDFDFE"/>
                </a:highlight>
                <a:latin typeface="PingFang-SC-Regular"/>
              </a:rPr>
              <a:t>0</a:t>
            </a:r>
            <a:r>
              <a:rPr lang="zh-CN" altLang="en-US" b="0" i="0">
                <a:effectLst/>
                <a:highlight>
                  <a:srgbClr val="FDFDFE"/>
                </a:highlight>
                <a:latin typeface="PingFang-SC-Regular"/>
              </a:rPr>
              <a:t>分。</a:t>
            </a:r>
          </a:p>
        </p:txBody>
      </p:sp>
      <p:sp>
        <p:nvSpPr>
          <p:cNvPr id="3" name="文本框 2">
            <a:extLst>
              <a:ext uri="{FF2B5EF4-FFF2-40B4-BE49-F238E27FC236}">
                <a16:creationId xmlns:a16="http://schemas.microsoft.com/office/drawing/2014/main" id="{F146087B-5B08-2DCA-445A-32BDF593FD26}"/>
              </a:ext>
            </a:extLst>
          </p:cNvPr>
          <p:cNvSpPr txBox="1"/>
          <p:nvPr/>
        </p:nvSpPr>
        <p:spPr>
          <a:xfrm>
            <a:off x="981488" y="4697392"/>
            <a:ext cx="10031067" cy="584775"/>
          </a:xfrm>
          <a:prstGeom prst="rect">
            <a:avLst/>
          </a:prstGeom>
          <a:noFill/>
        </p:spPr>
        <p:txBody>
          <a:bodyPr wrap="square">
            <a:spAutoFit/>
          </a:bodyPr>
          <a:lstStyle/>
          <a:p>
            <a:r>
              <a:rPr lang="zh-CN" altLang="en-US" sz="1600"/>
              <a:t>通过将模型结果与像素粒度的</a:t>
            </a:r>
            <a:r>
              <a:rPr lang="en-US" altLang="zh-CN" sz="1600"/>
              <a:t>ground truth</a:t>
            </a:r>
            <a:r>
              <a:rPr lang="zh-CN" altLang="en-US" sz="1600"/>
              <a:t>进行比较，可以准确地衡量模型在完成任务时的表现。这种比较方式能够捕捉到模型输出与标准答案之间的细微差异，包括颜色、形状、布局等方面的差异。</a:t>
            </a:r>
            <a:endParaRPr lang="en-US" sz="1600"/>
          </a:p>
        </p:txBody>
      </p:sp>
      <p:cxnSp>
        <p:nvCxnSpPr>
          <p:cNvPr id="8" name="直接箭头连接符 7">
            <a:extLst>
              <a:ext uri="{FF2B5EF4-FFF2-40B4-BE49-F238E27FC236}">
                <a16:creationId xmlns:a16="http://schemas.microsoft.com/office/drawing/2014/main" id="{75048565-2900-B646-8430-1612C9B2A36F}"/>
              </a:ext>
            </a:extLst>
          </p:cNvPr>
          <p:cNvCxnSpPr/>
          <p:nvPr/>
        </p:nvCxnSpPr>
        <p:spPr>
          <a:xfrm flipH="1">
            <a:off x="7504043" y="2633870"/>
            <a:ext cx="1053548" cy="2007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1569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69576" y="532441"/>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284402" y="65988"/>
            <a:ext cx="8236669" cy="646331"/>
          </a:xfrm>
          <a:prstGeom prst="rect">
            <a:avLst/>
          </a:prstGeom>
          <a:noFill/>
        </p:spPr>
        <p:txBody>
          <a:bodyPr wrap="square">
            <a:spAutoFit/>
          </a:bodyPr>
          <a:lstStyle/>
          <a:p>
            <a:r>
              <a:rPr lang="en-US" altLang="zh-CN" b="0" i="0">
                <a:solidFill>
                  <a:srgbClr val="0D0B22"/>
                </a:solidFill>
                <a:effectLst/>
                <a:latin typeface="Microsoft YaHei" panose="020B0503020204020204" pitchFamily="34" charset="-122"/>
                <a:ea typeface="Microsoft YaHei" panose="020B0503020204020204" pitchFamily="34" charset="-122"/>
              </a:rPr>
              <a:t>ASSISTGUI:Task-Oriented Desktop Graphical User Interface Automation</a:t>
            </a:r>
            <a:br>
              <a:rPr lang="en-US" altLang="zh-CN"/>
            </a:br>
            <a:endParaRPr lang="en-US"/>
          </a:p>
        </p:txBody>
      </p:sp>
      <p:sp>
        <p:nvSpPr>
          <p:cNvPr id="11" name="文本框 10">
            <a:extLst>
              <a:ext uri="{FF2B5EF4-FFF2-40B4-BE49-F238E27FC236}">
                <a16:creationId xmlns:a16="http://schemas.microsoft.com/office/drawing/2014/main" id="{B5780F50-C246-0282-7C29-D4591720ADEC}"/>
              </a:ext>
            </a:extLst>
          </p:cNvPr>
          <p:cNvSpPr txBox="1"/>
          <p:nvPr/>
        </p:nvSpPr>
        <p:spPr>
          <a:xfrm>
            <a:off x="9541112" y="6374184"/>
            <a:ext cx="2100388" cy="369332"/>
          </a:xfrm>
          <a:prstGeom prst="rect">
            <a:avLst/>
          </a:prstGeom>
          <a:noFill/>
        </p:spPr>
        <p:txBody>
          <a:bodyPr wrap="square">
            <a:spAutoFit/>
          </a:bodyPr>
          <a:lstStyle/>
          <a:p>
            <a:r>
              <a:rPr lang="en-US" altLang="zh-CN" b="1">
                <a:solidFill>
                  <a:srgbClr val="05073B"/>
                </a:solidFill>
                <a:latin typeface="-apple-system"/>
              </a:rPr>
              <a:t>2024</a:t>
            </a:r>
            <a:r>
              <a:rPr lang="zh-CN" altLang="en-US" b="1">
                <a:solidFill>
                  <a:srgbClr val="05073B"/>
                </a:solidFill>
                <a:latin typeface="-apple-system"/>
              </a:rPr>
              <a:t>年</a:t>
            </a:r>
            <a:r>
              <a:rPr lang="en-US" altLang="zh-CN" b="1">
                <a:solidFill>
                  <a:srgbClr val="05073B"/>
                </a:solidFill>
                <a:latin typeface="-apple-system"/>
              </a:rPr>
              <a:t>1</a:t>
            </a:r>
            <a:r>
              <a:rPr lang="zh-CN" altLang="en-US" b="1">
                <a:solidFill>
                  <a:srgbClr val="05073B"/>
                </a:solidFill>
                <a:latin typeface="-apple-system"/>
              </a:rPr>
              <a:t>月发表</a:t>
            </a:r>
            <a:endParaRPr lang="en-US" altLang="zh-CN" b="1">
              <a:solidFill>
                <a:srgbClr val="05073B"/>
              </a:solidFill>
              <a:latin typeface="-apple-system"/>
            </a:endParaRPr>
          </a:p>
        </p:txBody>
      </p:sp>
      <p:sp>
        <p:nvSpPr>
          <p:cNvPr id="4" name="文本框 3">
            <a:extLst>
              <a:ext uri="{FF2B5EF4-FFF2-40B4-BE49-F238E27FC236}">
                <a16:creationId xmlns:a16="http://schemas.microsoft.com/office/drawing/2014/main" id="{4B0C29B3-4C6A-F245-99A0-F16983EBD553}"/>
              </a:ext>
            </a:extLst>
          </p:cNvPr>
          <p:cNvSpPr txBox="1"/>
          <p:nvPr/>
        </p:nvSpPr>
        <p:spPr>
          <a:xfrm>
            <a:off x="818699" y="739262"/>
            <a:ext cx="10487319" cy="369332"/>
          </a:xfrm>
          <a:prstGeom prst="rect">
            <a:avLst/>
          </a:prstGeom>
          <a:noFill/>
        </p:spPr>
        <p:txBody>
          <a:bodyPr wrap="square">
            <a:spAutoFit/>
          </a:bodyPr>
          <a:lstStyle/>
          <a:p>
            <a:r>
              <a:rPr lang="zh-CN" altLang="en-US">
                <a:solidFill>
                  <a:srgbClr val="0D0B22"/>
                </a:solidFill>
                <a:latin typeface="Microsoft YaHei" panose="020B0503020204020204" pitchFamily="34" charset="-122"/>
                <a:ea typeface="Microsoft YaHei" panose="020B0503020204020204" pitchFamily="34" charset="-122"/>
              </a:rPr>
              <a:t>评估：</a:t>
            </a:r>
            <a:endParaRPr lang="en-US">
              <a:solidFill>
                <a:srgbClr val="0D0B22"/>
              </a:solidFill>
              <a:latin typeface="Microsoft YaHei" panose="020B0503020204020204" pitchFamily="34" charset="-122"/>
              <a:ea typeface="Microsoft YaHei" panose="020B0503020204020204" pitchFamily="34" charset="-122"/>
            </a:endParaRPr>
          </a:p>
        </p:txBody>
      </p:sp>
      <p:sp>
        <p:nvSpPr>
          <p:cNvPr id="10" name="文本框 9">
            <a:extLst>
              <a:ext uri="{FF2B5EF4-FFF2-40B4-BE49-F238E27FC236}">
                <a16:creationId xmlns:a16="http://schemas.microsoft.com/office/drawing/2014/main" id="{75FB7A7F-1E3C-D6A2-3AEB-600B97BA9F00}"/>
              </a:ext>
            </a:extLst>
          </p:cNvPr>
          <p:cNvSpPr txBox="1"/>
          <p:nvPr/>
        </p:nvSpPr>
        <p:spPr>
          <a:xfrm>
            <a:off x="590097" y="1552752"/>
            <a:ext cx="10869105" cy="2585323"/>
          </a:xfrm>
          <a:prstGeom prst="rect">
            <a:avLst/>
          </a:prstGeom>
          <a:noFill/>
        </p:spPr>
        <p:txBody>
          <a:bodyPr wrap="square">
            <a:spAutoFit/>
          </a:bodyPr>
          <a:lstStyle/>
          <a:p>
            <a:pPr algn="l">
              <a:buFont typeface="+mj-lt"/>
              <a:buAutoNum type="arabicPeriod"/>
            </a:pPr>
            <a:r>
              <a:rPr lang="en-US" altLang="zh-CN" b="1" i="0">
                <a:effectLst/>
                <a:highlight>
                  <a:srgbClr val="FDFDFE"/>
                </a:highlight>
                <a:latin typeface="-apple-system"/>
              </a:rPr>
              <a:t>Design</a:t>
            </a:r>
            <a:r>
              <a:rPr lang="zh-CN" altLang="en-US" b="1" i="0">
                <a:effectLst/>
                <a:highlight>
                  <a:srgbClr val="FDFDFE"/>
                </a:highlight>
                <a:latin typeface="-apple-system"/>
              </a:rPr>
              <a:t>与</a:t>
            </a:r>
            <a:r>
              <a:rPr lang="en-US" altLang="zh-CN" b="1" i="0">
                <a:effectLst/>
                <a:highlight>
                  <a:srgbClr val="FDFDFE"/>
                </a:highlight>
                <a:latin typeface="-apple-system"/>
              </a:rPr>
              <a:t>Office </a:t>
            </a:r>
            <a:r>
              <a:rPr lang="zh-CN" altLang="en-US" b="0" i="0">
                <a:effectLst/>
                <a:highlight>
                  <a:srgbClr val="FDFDFE"/>
                </a:highlight>
                <a:latin typeface="PingFang-SC-Regular"/>
              </a:rPr>
              <a:t>：</a:t>
            </a:r>
          </a:p>
          <a:p>
            <a:pPr algn="l">
              <a:buFont typeface="+mj-lt"/>
              <a:buAutoNum type="arabicPeriod"/>
            </a:pPr>
            <a:r>
              <a:rPr lang="zh-CN" altLang="en-US" b="1" i="0">
                <a:effectLst/>
                <a:highlight>
                  <a:srgbClr val="FDFDFE"/>
                </a:highlight>
                <a:latin typeface="-apple-system"/>
              </a:rPr>
              <a:t>软件最终状态（</a:t>
            </a:r>
            <a:r>
              <a:rPr lang="en-US" altLang="zh-CN" b="1" i="0">
                <a:effectLst/>
                <a:highlight>
                  <a:srgbClr val="FDFDFE"/>
                </a:highlight>
                <a:latin typeface="-apple-system"/>
              </a:rPr>
              <a:t>Widget</a:t>
            </a:r>
            <a:r>
              <a:rPr lang="zh-CN" altLang="en-US" b="1" i="0">
                <a:effectLst/>
                <a:highlight>
                  <a:srgbClr val="FDFDFE"/>
                </a:highlight>
                <a:latin typeface="-apple-system"/>
              </a:rPr>
              <a:t>）</a:t>
            </a:r>
            <a:r>
              <a:rPr lang="zh-CN" altLang="en-US" b="0" i="0">
                <a:effectLst/>
                <a:highlight>
                  <a:srgbClr val="FDFDFE"/>
                </a:highlight>
                <a:latin typeface="PingFang-SC-Regular"/>
              </a:rPr>
              <a:t>：</a:t>
            </a:r>
          </a:p>
          <a:p>
            <a:pPr marL="742950" lvl="1" indent="-285750" algn="l">
              <a:buFont typeface="+mj-lt"/>
              <a:buAutoNum type="arabicPeriod"/>
            </a:pPr>
            <a:r>
              <a:rPr lang="zh-CN" altLang="en-US" b="0" i="0">
                <a:effectLst/>
                <a:highlight>
                  <a:srgbClr val="FDFDFE"/>
                </a:highlight>
                <a:latin typeface="PingFang-SC-Regular"/>
              </a:rPr>
              <a:t>截图比较：通过比较模型生成的软件最终状态的截图与基准截图来评估模型的成功率。</a:t>
            </a:r>
          </a:p>
          <a:p>
            <a:pPr marL="742950" lvl="1" indent="-285750" algn="l">
              <a:buFont typeface="+mj-lt"/>
              <a:buAutoNum type="arabicPeriod"/>
            </a:pPr>
            <a:r>
              <a:rPr lang="zh-CN" altLang="en-US" b="0" i="0">
                <a:effectLst/>
                <a:highlight>
                  <a:srgbClr val="FDFDFE"/>
                </a:highlight>
                <a:latin typeface="PingFang-SC-Regular"/>
              </a:rPr>
              <a:t>显示区域匹配：仅比较由元数据获得的显示区域内的内容，如果与基准相同，则认为模型在该任务上成功。</a:t>
            </a:r>
          </a:p>
          <a:p>
            <a:pPr algn="l">
              <a:buFont typeface="+mj-lt"/>
              <a:buAutoNum type="arabicPeriod"/>
            </a:pPr>
            <a:r>
              <a:rPr lang="zh-CN" altLang="en-US" b="1" i="0">
                <a:effectLst/>
                <a:highlight>
                  <a:srgbClr val="FDFDFE"/>
                </a:highlight>
                <a:latin typeface="-apple-system"/>
              </a:rPr>
              <a:t>系统设置（</a:t>
            </a:r>
            <a:r>
              <a:rPr lang="en-US" altLang="zh-CN" b="1" i="0">
                <a:effectLst/>
                <a:highlight>
                  <a:srgbClr val="FDFDFE"/>
                </a:highlight>
                <a:latin typeface="-apple-system"/>
              </a:rPr>
              <a:t>Sys. Set.</a:t>
            </a:r>
            <a:r>
              <a:rPr lang="zh-CN" altLang="en-US" b="1" i="0">
                <a:effectLst/>
                <a:highlight>
                  <a:srgbClr val="FDFDFE"/>
                </a:highlight>
                <a:latin typeface="-apple-system"/>
              </a:rPr>
              <a:t>）与文件夹结构（</a:t>
            </a:r>
            <a:r>
              <a:rPr lang="en-US" altLang="zh-CN" b="1" i="0">
                <a:effectLst/>
                <a:highlight>
                  <a:srgbClr val="FDFDFE"/>
                </a:highlight>
                <a:latin typeface="-apple-system"/>
              </a:rPr>
              <a:t>File Mani.</a:t>
            </a:r>
            <a:r>
              <a:rPr lang="zh-CN" altLang="en-US" b="1" i="0">
                <a:effectLst/>
                <a:highlight>
                  <a:srgbClr val="FDFDFE"/>
                </a:highlight>
                <a:latin typeface="-apple-system"/>
              </a:rPr>
              <a:t>） </a:t>
            </a:r>
            <a:r>
              <a:rPr lang="zh-CN" altLang="en-US" b="0" i="0">
                <a:effectLst/>
                <a:highlight>
                  <a:srgbClr val="FDFDFE"/>
                </a:highlight>
                <a:latin typeface="PingFang-SC-Regular"/>
              </a:rPr>
              <a:t>：</a:t>
            </a:r>
          </a:p>
          <a:p>
            <a:pPr marL="742950" lvl="1" indent="-285750" algn="l">
              <a:buFont typeface="+mj-lt"/>
              <a:buAutoNum type="arabicPeriod"/>
            </a:pPr>
            <a:r>
              <a:rPr lang="zh-CN" altLang="en-US" b="0" i="0">
                <a:effectLst/>
                <a:highlight>
                  <a:srgbClr val="FDFDFE"/>
                </a:highlight>
                <a:latin typeface="PingFang-SC-Regular"/>
              </a:rPr>
              <a:t>脚本自动化判断：编写脚本以自动检查系统设置是否满足预期的条件或标准。</a:t>
            </a:r>
          </a:p>
          <a:p>
            <a:pPr marL="742950" lvl="1" indent="-285750" algn="l">
              <a:buFont typeface="+mj-lt"/>
              <a:buAutoNum type="arabicPeriod"/>
            </a:pPr>
            <a:r>
              <a:rPr lang="zh-CN" altLang="en-US" b="0" i="0">
                <a:effectLst/>
                <a:highlight>
                  <a:srgbClr val="FDFDFE"/>
                </a:highlight>
                <a:latin typeface="PingFang-SC-Regular"/>
              </a:rPr>
              <a:t>条件匹配：脚本会检查特定的配置参数是否已正确设置，以判断模型是否成功。</a:t>
            </a:r>
          </a:p>
          <a:p>
            <a:pPr algn="l"/>
            <a:endParaRPr lang="zh-CN" altLang="en-US" b="0" i="0">
              <a:effectLst/>
              <a:highlight>
                <a:srgbClr val="FDFDFE"/>
              </a:highlight>
              <a:latin typeface="PingFang-SC-Regular"/>
            </a:endParaRPr>
          </a:p>
        </p:txBody>
      </p:sp>
      <p:sp>
        <p:nvSpPr>
          <p:cNvPr id="3" name="文本框 2">
            <a:extLst>
              <a:ext uri="{FF2B5EF4-FFF2-40B4-BE49-F238E27FC236}">
                <a16:creationId xmlns:a16="http://schemas.microsoft.com/office/drawing/2014/main" id="{E3446E0C-6C53-04B0-33EF-F9CE6FE3EA74}"/>
              </a:ext>
            </a:extLst>
          </p:cNvPr>
          <p:cNvSpPr txBox="1"/>
          <p:nvPr/>
        </p:nvSpPr>
        <p:spPr>
          <a:xfrm>
            <a:off x="971549" y="5292444"/>
            <a:ext cx="8570015" cy="584775"/>
          </a:xfrm>
          <a:prstGeom prst="rect">
            <a:avLst/>
          </a:prstGeom>
          <a:noFill/>
        </p:spPr>
        <p:txBody>
          <a:bodyPr wrap="square">
            <a:spAutoFit/>
          </a:bodyPr>
          <a:lstStyle/>
          <a:p>
            <a:r>
              <a:rPr lang="zh-CN" altLang="en-US" sz="1600"/>
              <a:t>脚本能够访问和检查系统的设置信息（例如，操作系统的配置、软件设置等）以及文件系统的结构。能够自动地、无人工干预地运行，并获取相关的设置和文件结构信息。</a:t>
            </a:r>
            <a:endParaRPr lang="en-US" sz="1600"/>
          </a:p>
        </p:txBody>
      </p:sp>
      <p:cxnSp>
        <p:nvCxnSpPr>
          <p:cNvPr id="8" name="直接箭头连接符 7">
            <a:extLst>
              <a:ext uri="{FF2B5EF4-FFF2-40B4-BE49-F238E27FC236}">
                <a16:creationId xmlns:a16="http://schemas.microsoft.com/office/drawing/2014/main" id="{73FE0F9B-1C9D-DBFB-0AA2-1DA36A2F688D}"/>
              </a:ext>
            </a:extLst>
          </p:cNvPr>
          <p:cNvCxnSpPr/>
          <p:nvPr/>
        </p:nvCxnSpPr>
        <p:spPr>
          <a:xfrm>
            <a:off x="1669774" y="3468757"/>
            <a:ext cx="318052" cy="1848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9299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688845" y="562258"/>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284402" y="65988"/>
            <a:ext cx="8236669" cy="646331"/>
          </a:xfrm>
          <a:prstGeom prst="rect">
            <a:avLst/>
          </a:prstGeom>
          <a:noFill/>
        </p:spPr>
        <p:txBody>
          <a:bodyPr wrap="square">
            <a:spAutoFit/>
          </a:bodyPr>
          <a:lstStyle/>
          <a:p>
            <a:r>
              <a:rPr lang="en-US" altLang="zh-CN" b="0" i="0">
                <a:solidFill>
                  <a:srgbClr val="0D0B22"/>
                </a:solidFill>
                <a:effectLst/>
                <a:latin typeface="Microsoft YaHei" panose="020B0503020204020204" pitchFamily="34" charset="-122"/>
                <a:ea typeface="Microsoft YaHei" panose="020B0503020204020204" pitchFamily="34" charset="-122"/>
              </a:rPr>
              <a:t>ASSISTGUI:Task-Oriented Desktop Graphical User Interface Automation</a:t>
            </a:r>
            <a:br>
              <a:rPr lang="en-US" altLang="zh-CN"/>
            </a:br>
            <a:endParaRPr lang="en-US"/>
          </a:p>
        </p:txBody>
      </p:sp>
      <p:sp>
        <p:nvSpPr>
          <p:cNvPr id="11" name="文本框 10">
            <a:extLst>
              <a:ext uri="{FF2B5EF4-FFF2-40B4-BE49-F238E27FC236}">
                <a16:creationId xmlns:a16="http://schemas.microsoft.com/office/drawing/2014/main" id="{B5780F50-C246-0282-7C29-D4591720ADEC}"/>
              </a:ext>
            </a:extLst>
          </p:cNvPr>
          <p:cNvSpPr txBox="1"/>
          <p:nvPr/>
        </p:nvSpPr>
        <p:spPr>
          <a:xfrm>
            <a:off x="9541112" y="6374184"/>
            <a:ext cx="2100388" cy="369332"/>
          </a:xfrm>
          <a:prstGeom prst="rect">
            <a:avLst/>
          </a:prstGeom>
          <a:noFill/>
        </p:spPr>
        <p:txBody>
          <a:bodyPr wrap="square">
            <a:spAutoFit/>
          </a:bodyPr>
          <a:lstStyle/>
          <a:p>
            <a:r>
              <a:rPr lang="en-US" altLang="zh-CN" b="1">
                <a:solidFill>
                  <a:srgbClr val="05073B"/>
                </a:solidFill>
                <a:latin typeface="-apple-system"/>
              </a:rPr>
              <a:t>2024</a:t>
            </a:r>
            <a:r>
              <a:rPr lang="zh-CN" altLang="en-US" b="1">
                <a:solidFill>
                  <a:srgbClr val="05073B"/>
                </a:solidFill>
                <a:latin typeface="-apple-system"/>
              </a:rPr>
              <a:t>年</a:t>
            </a:r>
            <a:r>
              <a:rPr lang="en-US" altLang="zh-CN" b="1">
                <a:solidFill>
                  <a:srgbClr val="05073B"/>
                </a:solidFill>
                <a:latin typeface="-apple-system"/>
              </a:rPr>
              <a:t>1</a:t>
            </a:r>
            <a:r>
              <a:rPr lang="zh-CN" altLang="en-US" b="1">
                <a:solidFill>
                  <a:srgbClr val="05073B"/>
                </a:solidFill>
                <a:latin typeface="-apple-system"/>
              </a:rPr>
              <a:t>月发表</a:t>
            </a:r>
            <a:endParaRPr lang="en-US" altLang="zh-CN" b="1">
              <a:solidFill>
                <a:srgbClr val="05073B"/>
              </a:solidFill>
              <a:latin typeface="-apple-system"/>
            </a:endParaRPr>
          </a:p>
        </p:txBody>
      </p:sp>
      <p:sp>
        <p:nvSpPr>
          <p:cNvPr id="4" name="文本框 3">
            <a:extLst>
              <a:ext uri="{FF2B5EF4-FFF2-40B4-BE49-F238E27FC236}">
                <a16:creationId xmlns:a16="http://schemas.microsoft.com/office/drawing/2014/main" id="{4B0C29B3-4C6A-F245-99A0-F16983EBD553}"/>
              </a:ext>
            </a:extLst>
          </p:cNvPr>
          <p:cNvSpPr txBox="1"/>
          <p:nvPr/>
        </p:nvSpPr>
        <p:spPr>
          <a:xfrm>
            <a:off x="1017482" y="779018"/>
            <a:ext cx="10487319" cy="369332"/>
          </a:xfrm>
          <a:prstGeom prst="rect">
            <a:avLst/>
          </a:prstGeom>
          <a:noFill/>
        </p:spPr>
        <p:txBody>
          <a:bodyPr wrap="square">
            <a:spAutoFit/>
          </a:bodyPr>
          <a:lstStyle/>
          <a:p>
            <a:r>
              <a:rPr lang="zh-CN" altLang="zh-CN" sz="1800" b="1" u="none" strike="noStrike" kern="1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定量结果</a:t>
            </a:r>
            <a:r>
              <a:rPr lang="zh-CN" altLang="en-US">
                <a:solidFill>
                  <a:srgbClr val="0D0B22"/>
                </a:solidFill>
                <a:latin typeface="Microsoft YaHei" panose="020B0503020204020204" pitchFamily="34" charset="-122"/>
                <a:ea typeface="Microsoft YaHei" panose="020B0503020204020204" pitchFamily="34" charset="-122"/>
              </a:rPr>
              <a:t>：</a:t>
            </a:r>
            <a:endParaRPr lang="en-US">
              <a:solidFill>
                <a:srgbClr val="0D0B22"/>
              </a:solidFill>
              <a:latin typeface="Microsoft YaHei" panose="020B0503020204020204" pitchFamily="34" charset="-122"/>
              <a:ea typeface="Microsoft YaHei" panose="020B0503020204020204" pitchFamily="34" charset="-122"/>
            </a:endParaRPr>
          </a:p>
        </p:txBody>
      </p:sp>
      <p:pic>
        <p:nvPicPr>
          <p:cNvPr id="3" name="图片 2">
            <a:extLst>
              <a:ext uri="{FF2B5EF4-FFF2-40B4-BE49-F238E27FC236}">
                <a16:creationId xmlns:a16="http://schemas.microsoft.com/office/drawing/2014/main" id="{0618878D-E89B-DA8D-2315-92531324B193}"/>
              </a:ext>
            </a:extLst>
          </p:cNvPr>
          <p:cNvPicPr>
            <a:picLocks noChangeAspect="1"/>
          </p:cNvPicPr>
          <p:nvPr/>
        </p:nvPicPr>
        <p:blipFill>
          <a:blip r:embed="rId2"/>
          <a:stretch>
            <a:fillRect/>
          </a:stretch>
        </p:blipFill>
        <p:spPr>
          <a:xfrm>
            <a:off x="2640702" y="3925748"/>
            <a:ext cx="5786736" cy="1620286"/>
          </a:xfrm>
          <a:prstGeom prst="rect">
            <a:avLst/>
          </a:prstGeom>
        </p:spPr>
      </p:pic>
      <p:sp>
        <p:nvSpPr>
          <p:cNvPr id="14" name="文本框 13">
            <a:extLst>
              <a:ext uri="{FF2B5EF4-FFF2-40B4-BE49-F238E27FC236}">
                <a16:creationId xmlns:a16="http://schemas.microsoft.com/office/drawing/2014/main" id="{241CA792-C219-8A01-51A5-B19141449863}"/>
              </a:ext>
            </a:extLst>
          </p:cNvPr>
          <p:cNvSpPr txBox="1"/>
          <p:nvPr/>
        </p:nvSpPr>
        <p:spPr>
          <a:xfrm>
            <a:off x="5732393" y="3751228"/>
            <a:ext cx="976520" cy="253916"/>
          </a:xfrm>
          <a:prstGeom prst="rect">
            <a:avLst/>
          </a:prstGeom>
          <a:noFill/>
        </p:spPr>
        <p:txBody>
          <a:bodyPr wrap="square">
            <a:spAutoFit/>
          </a:bodyPr>
          <a:lstStyle/>
          <a:p>
            <a:r>
              <a:rPr lang="zh-CN" altLang="en-US" sz="1050" b="1" i="0">
                <a:solidFill>
                  <a:srgbClr val="05073B"/>
                </a:solidFill>
                <a:effectLst/>
                <a:highlight>
                  <a:srgbClr val="FDFDFE"/>
                </a:highlight>
                <a:latin typeface="-apple-system"/>
              </a:rPr>
              <a:t>文件夹结构</a:t>
            </a:r>
            <a:endParaRPr lang="en-US" sz="1050"/>
          </a:p>
        </p:txBody>
      </p:sp>
      <p:sp>
        <p:nvSpPr>
          <p:cNvPr id="16" name="文本框 15">
            <a:extLst>
              <a:ext uri="{FF2B5EF4-FFF2-40B4-BE49-F238E27FC236}">
                <a16:creationId xmlns:a16="http://schemas.microsoft.com/office/drawing/2014/main" id="{8FC368AD-DD70-3E5A-3472-D491CD481771}"/>
              </a:ext>
            </a:extLst>
          </p:cNvPr>
          <p:cNvSpPr txBox="1"/>
          <p:nvPr/>
        </p:nvSpPr>
        <p:spPr>
          <a:xfrm>
            <a:off x="6666671" y="3751228"/>
            <a:ext cx="1046094" cy="253916"/>
          </a:xfrm>
          <a:prstGeom prst="rect">
            <a:avLst/>
          </a:prstGeom>
          <a:noFill/>
        </p:spPr>
        <p:txBody>
          <a:bodyPr wrap="square">
            <a:spAutoFit/>
          </a:bodyPr>
          <a:lstStyle/>
          <a:p>
            <a:r>
              <a:rPr lang="zh-CN" altLang="zh-CN" sz="1050" b="1" i="0" kern="1200">
                <a:solidFill>
                  <a:srgbClr val="05073B"/>
                </a:solidFill>
                <a:effectLst/>
                <a:highlight>
                  <a:srgbClr val="FDFDFE"/>
                </a:highlight>
                <a:latin typeface="-apple-system"/>
                <a:ea typeface="等线" panose="02010600030101010101" pitchFamily="2" charset="-122"/>
                <a:cs typeface="+mn-cs"/>
              </a:rPr>
              <a:t>系统设置</a:t>
            </a:r>
            <a:endParaRPr lang="en-US" sz="1050"/>
          </a:p>
        </p:txBody>
      </p:sp>
      <p:sp>
        <p:nvSpPr>
          <p:cNvPr id="18" name="文本框 17">
            <a:extLst>
              <a:ext uri="{FF2B5EF4-FFF2-40B4-BE49-F238E27FC236}">
                <a16:creationId xmlns:a16="http://schemas.microsoft.com/office/drawing/2014/main" id="{94A80475-5615-0266-C1B5-D83839C7B445}"/>
              </a:ext>
            </a:extLst>
          </p:cNvPr>
          <p:cNvSpPr txBox="1"/>
          <p:nvPr/>
        </p:nvSpPr>
        <p:spPr>
          <a:xfrm>
            <a:off x="4788175" y="3741290"/>
            <a:ext cx="1065972" cy="253916"/>
          </a:xfrm>
          <a:prstGeom prst="rect">
            <a:avLst/>
          </a:prstGeom>
          <a:noFill/>
        </p:spPr>
        <p:txBody>
          <a:bodyPr wrap="square">
            <a:spAutoFit/>
          </a:bodyPr>
          <a:lstStyle/>
          <a:p>
            <a:r>
              <a:rPr lang="zh-CN" altLang="zh-CN" sz="1050" b="1" i="0" kern="1200">
                <a:solidFill>
                  <a:srgbClr val="05073B"/>
                </a:solidFill>
                <a:effectLst/>
                <a:highlight>
                  <a:srgbClr val="FDFDFE"/>
                </a:highlight>
                <a:latin typeface="-apple-system"/>
                <a:ea typeface="等线" panose="02010600030101010101" pitchFamily="2" charset="-122"/>
                <a:cs typeface="+mn-cs"/>
              </a:rPr>
              <a:t>软件最终状态</a:t>
            </a:r>
            <a:endParaRPr lang="en-US" sz="1050"/>
          </a:p>
        </p:txBody>
      </p:sp>
      <p:sp>
        <p:nvSpPr>
          <p:cNvPr id="20" name="文本框 19">
            <a:extLst>
              <a:ext uri="{FF2B5EF4-FFF2-40B4-BE49-F238E27FC236}">
                <a16:creationId xmlns:a16="http://schemas.microsoft.com/office/drawing/2014/main" id="{3830F7CE-43D8-EEA4-2464-9CB40EDF73AF}"/>
              </a:ext>
            </a:extLst>
          </p:cNvPr>
          <p:cNvSpPr txBox="1"/>
          <p:nvPr/>
        </p:nvSpPr>
        <p:spPr>
          <a:xfrm>
            <a:off x="2114549" y="1446650"/>
            <a:ext cx="8848311" cy="646331"/>
          </a:xfrm>
          <a:prstGeom prst="rect">
            <a:avLst/>
          </a:prstGeom>
          <a:noFill/>
        </p:spPr>
        <p:txBody>
          <a:bodyPr wrap="square">
            <a:spAutoFit/>
          </a:bodyPr>
          <a:lstStyle/>
          <a:p>
            <a:r>
              <a:rPr lang="zh-CN" altLang="zh-CN" sz="1800">
                <a:solidFill>
                  <a:srgbClr val="000000"/>
                </a:solidFill>
                <a:effectLst/>
                <a:ea typeface="Calibri" panose="020F0502020204030204" pitchFamily="34" charset="0"/>
              </a:rPr>
              <a:t>保留了</a:t>
            </a:r>
            <a:r>
              <a:rPr lang="en-US" altLang="zh-CN" sz="1800">
                <a:solidFill>
                  <a:srgbClr val="FF0000"/>
                </a:solidFill>
                <a:effectLst/>
                <a:latin typeface="Calibri" panose="020F0502020204030204" pitchFamily="34" charset="0"/>
                <a:ea typeface="Calibri" panose="020F0502020204030204" pitchFamily="34" charset="0"/>
              </a:rPr>
              <a:t> GUI </a:t>
            </a:r>
            <a:r>
              <a:rPr lang="zh-CN" altLang="zh-CN" sz="1800">
                <a:solidFill>
                  <a:srgbClr val="FF0000"/>
                </a:solidFill>
                <a:effectLst/>
                <a:ea typeface="Calibri" panose="020F0502020204030204" pitchFamily="34" charset="0"/>
              </a:rPr>
              <a:t>解析器</a:t>
            </a:r>
            <a:r>
              <a:rPr lang="zh-CN" altLang="zh-CN" sz="1800">
                <a:solidFill>
                  <a:srgbClr val="000000"/>
                </a:solidFill>
                <a:effectLst/>
                <a:ea typeface="Calibri" panose="020F0502020204030204" pitchFamily="34" charset="0"/>
              </a:rPr>
              <a:t>，并删除了</a:t>
            </a:r>
            <a:r>
              <a:rPr lang="en-US" altLang="zh-CN" sz="1800">
                <a:solidFill>
                  <a:srgbClr val="FF0000"/>
                </a:solidFill>
                <a:effectLst/>
                <a:latin typeface="Calibri" panose="020F0502020204030204" pitchFamily="34" charset="0"/>
                <a:ea typeface="Calibri" panose="020F0502020204030204" pitchFamily="34" charset="0"/>
              </a:rPr>
              <a:t> Planning</a:t>
            </a:r>
            <a:r>
              <a:rPr lang="en-US" altLang="zh-CN" sz="1800">
                <a:solidFill>
                  <a:srgbClr val="000000"/>
                </a:solidFill>
                <a:effectLst/>
                <a:latin typeface="Calibri" panose="020F0502020204030204" pitchFamily="34" charset="0"/>
                <a:ea typeface="Calibri" panose="020F0502020204030204" pitchFamily="34" charset="0"/>
              </a:rPr>
              <a:t> </a:t>
            </a:r>
            <a:r>
              <a:rPr lang="zh-CN" altLang="zh-CN" sz="1800">
                <a:solidFill>
                  <a:srgbClr val="000000"/>
                </a:solidFill>
                <a:effectLst/>
                <a:ea typeface="Calibri" panose="020F0502020204030204" pitchFamily="34" charset="0"/>
              </a:rPr>
              <a:t>和</a:t>
            </a:r>
            <a:r>
              <a:rPr lang="en-US" altLang="zh-CN" sz="1800">
                <a:solidFill>
                  <a:srgbClr val="000000"/>
                </a:solidFill>
                <a:effectLst/>
                <a:ea typeface="Calibri" panose="020F0502020204030204" pitchFamily="34" charset="0"/>
              </a:rPr>
              <a:t> </a:t>
            </a:r>
            <a:r>
              <a:rPr lang="en-US" altLang="zh-CN" sz="1800">
                <a:solidFill>
                  <a:srgbClr val="FF0000"/>
                </a:solidFill>
                <a:effectLst/>
                <a:ea typeface="Calibri" panose="020F0502020204030204" pitchFamily="34" charset="0"/>
              </a:rPr>
              <a:t>A</a:t>
            </a:r>
            <a:r>
              <a:rPr lang="en-US" altLang="zh-CN" sz="1800">
                <a:solidFill>
                  <a:srgbClr val="FF0000"/>
                </a:solidFill>
                <a:effectLst/>
                <a:latin typeface="Calibri" panose="020F0502020204030204" pitchFamily="34" charset="0"/>
                <a:ea typeface="Calibri" panose="020F0502020204030204" pitchFamily="34" charset="0"/>
              </a:rPr>
              <a:t>ctor-Critic </a:t>
            </a:r>
            <a:r>
              <a:rPr lang="zh-CN" altLang="zh-CN" sz="1800">
                <a:solidFill>
                  <a:srgbClr val="FF0000"/>
                </a:solidFill>
                <a:effectLst/>
                <a:ea typeface="Calibri" panose="020F0502020204030204" pitchFamily="34" charset="0"/>
              </a:rPr>
              <a:t>模块</a:t>
            </a:r>
            <a:r>
              <a:rPr lang="zh-CN" altLang="zh-CN" sz="1800">
                <a:solidFill>
                  <a:srgbClr val="000000"/>
                </a:solidFill>
                <a:effectLst/>
                <a:ea typeface="Calibri" panose="020F0502020204030204" pitchFamily="34" charset="0"/>
              </a:rPr>
              <a:t>。教学视频的</a:t>
            </a:r>
            <a:r>
              <a:rPr lang="zh-CN" altLang="zh-CN" sz="1800">
                <a:solidFill>
                  <a:srgbClr val="FF0000"/>
                </a:solidFill>
                <a:effectLst/>
                <a:ea typeface="Calibri" panose="020F0502020204030204" pitchFamily="34" charset="0"/>
              </a:rPr>
              <a:t>字幕只是简单地放入</a:t>
            </a:r>
            <a:r>
              <a:rPr lang="en-US" altLang="zh-CN" sz="1800">
                <a:solidFill>
                  <a:srgbClr val="FF0000"/>
                </a:solidFill>
                <a:effectLst/>
                <a:latin typeface="Calibri" panose="020F0502020204030204" pitchFamily="34" charset="0"/>
                <a:ea typeface="等线" panose="02010600030101010101" pitchFamily="2" charset="-122"/>
              </a:rPr>
              <a:t>prompt</a:t>
            </a:r>
            <a:r>
              <a:rPr lang="zh-CN" altLang="zh-CN" sz="1800">
                <a:solidFill>
                  <a:srgbClr val="FF0000"/>
                </a:solidFill>
                <a:effectLst/>
                <a:ea typeface="Calibri" panose="020F0502020204030204" pitchFamily="34" charset="0"/>
              </a:rPr>
              <a:t>中</a:t>
            </a:r>
            <a:r>
              <a:rPr lang="zh-CN" altLang="zh-CN" sz="1800">
                <a:solidFill>
                  <a:srgbClr val="000000"/>
                </a:solidFill>
                <a:effectLst/>
                <a:ea typeface="Calibri" panose="020F0502020204030204" pitchFamily="34" charset="0"/>
              </a:rPr>
              <a:t>。然后，模型按以下方法规划步骤：</a:t>
            </a:r>
            <a:endParaRPr lang="en-US"/>
          </a:p>
        </p:txBody>
      </p:sp>
      <p:sp>
        <p:nvSpPr>
          <p:cNvPr id="22" name="文本框 21">
            <a:extLst>
              <a:ext uri="{FF2B5EF4-FFF2-40B4-BE49-F238E27FC236}">
                <a16:creationId xmlns:a16="http://schemas.microsoft.com/office/drawing/2014/main" id="{98433F1C-2D26-1D2C-A628-E200AAC7C100}"/>
              </a:ext>
            </a:extLst>
          </p:cNvPr>
          <p:cNvSpPr txBox="1"/>
          <p:nvPr/>
        </p:nvSpPr>
        <p:spPr>
          <a:xfrm>
            <a:off x="2233819" y="2612805"/>
            <a:ext cx="8261902" cy="664156"/>
          </a:xfrm>
          <a:prstGeom prst="rect">
            <a:avLst/>
          </a:prstGeom>
          <a:noFill/>
        </p:spPr>
        <p:txBody>
          <a:bodyPr wrap="square">
            <a:spAutoFit/>
          </a:bodyPr>
          <a:lstStyle/>
          <a:p>
            <a:pPr marL="342900" marR="9525" lvl="0" indent="-342900" algn="just" fontAlgn="base">
              <a:lnSpc>
                <a:spcPct val="103000"/>
              </a:lnSpc>
              <a:spcAft>
                <a:spcPts val="105"/>
              </a:spcAft>
              <a:buClr>
                <a:srgbClr val="000000"/>
              </a:buClr>
              <a:buSzPts val="1000"/>
              <a:buFont typeface="Wingdings" panose="05000000000000000000" pitchFamily="2" charset="2"/>
              <a:buChar char="ü"/>
            </a:pPr>
            <a:r>
              <a:rPr lang="en-US" altLang="zh-CN" sz="1800" u="none" strike="noStrike" kern="1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CoT </a:t>
            </a:r>
            <a:r>
              <a:rPr lang="zh-CN" altLang="zh-CN" sz="1800" u="none" strike="noStrike" kern="1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a:t>
            </a:r>
            <a:r>
              <a:rPr lang="en-US" altLang="zh-CN" sz="1800" u="none" strike="noStrike" kern="1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CoT </a:t>
            </a:r>
            <a:r>
              <a:rPr lang="zh-CN" altLang="zh-CN" sz="1800" u="none" strike="noStrike" kern="100">
                <a:solidFill>
                  <a:srgbClr val="FF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一次生成所有步骤</a:t>
            </a:r>
            <a:r>
              <a:rPr lang="zh-CN" altLang="zh-CN" sz="1800" u="none" strike="noStrike" kern="1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，无法从环境中获取信息。</a:t>
            </a:r>
          </a:p>
          <a:p>
            <a:pPr marL="342900" marR="9525" lvl="0" indent="-342900" algn="just" fontAlgn="base">
              <a:lnSpc>
                <a:spcPct val="103000"/>
              </a:lnSpc>
              <a:spcAft>
                <a:spcPts val="105"/>
              </a:spcAft>
              <a:buClr>
                <a:srgbClr val="000000"/>
              </a:buClr>
              <a:buSzPts val="1000"/>
              <a:buFont typeface="Wingdings" panose="05000000000000000000" pitchFamily="2" charset="2"/>
              <a:buChar char="ü"/>
            </a:pPr>
            <a:r>
              <a:rPr lang="en-US" altLang="zh-CN" sz="1800" u="none" strike="noStrike" kern="1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ReAct </a:t>
            </a:r>
            <a:r>
              <a:rPr lang="zh-CN" altLang="zh-CN" sz="1800" u="none" strike="noStrike" kern="1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：它</a:t>
            </a:r>
            <a:r>
              <a:rPr lang="zh-CN" altLang="zh-CN" sz="1800" u="none" strike="noStrike" kern="100">
                <a:solidFill>
                  <a:srgbClr val="FF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通过思想</a:t>
            </a:r>
            <a:r>
              <a:rPr lang="zh-CN" altLang="zh-CN" sz="1800" u="none" strike="noStrike" kern="1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a:t>
            </a:r>
            <a:r>
              <a:rPr lang="zh-CN" altLang="zh-CN" sz="1800" u="none" strike="noStrike" kern="100">
                <a:solidFill>
                  <a:srgbClr val="FF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行动和观察的循环与环境进行迭代交互</a:t>
            </a:r>
            <a:r>
              <a:rPr lang="zh-CN" altLang="zh-CN" sz="1800" u="none" strike="noStrike" kern="1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65902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69576" y="532441"/>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284402" y="65988"/>
            <a:ext cx="8236669" cy="646331"/>
          </a:xfrm>
          <a:prstGeom prst="rect">
            <a:avLst/>
          </a:prstGeom>
          <a:noFill/>
        </p:spPr>
        <p:txBody>
          <a:bodyPr wrap="square">
            <a:spAutoFit/>
          </a:bodyPr>
          <a:lstStyle/>
          <a:p>
            <a:r>
              <a:rPr lang="en-US" altLang="zh-CN" b="0" i="0">
                <a:solidFill>
                  <a:srgbClr val="0D0B22"/>
                </a:solidFill>
                <a:effectLst/>
                <a:latin typeface="Microsoft YaHei" panose="020B0503020204020204" pitchFamily="34" charset="-122"/>
                <a:ea typeface="Microsoft YaHei" panose="020B0503020204020204" pitchFamily="34" charset="-122"/>
              </a:rPr>
              <a:t>ASSISTGUI:Task-Oriented Desktop Graphical User Interface Automation</a:t>
            </a:r>
            <a:br>
              <a:rPr lang="en-US" altLang="zh-CN"/>
            </a:br>
            <a:endParaRPr lang="en-US"/>
          </a:p>
        </p:txBody>
      </p:sp>
      <p:sp>
        <p:nvSpPr>
          <p:cNvPr id="11" name="文本框 10">
            <a:extLst>
              <a:ext uri="{FF2B5EF4-FFF2-40B4-BE49-F238E27FC236}">
                <a16:creationId xmlns:a16="http://schemas.microsoft.com/office/drawing/2014/main" id="{B5780F50-C246-0282-7C29-D4591720ADEC}"/>
              </a:ext>
            </a:extLst>
          </p:cNvPr>
          <p:cNvSpPr txBox="1"/>
          <p:nvPr/>
        </p:nvSpPr>
        <p:spPr>
          <a:xfrm>
            <a:off x="9541112" y="6374184"/>
            <a:ext cx="2100388" cy="369332"/>
          </a:xfrm>
          <a:prstGeom prst="rect">
            <a:avLst/>
          </a:prstGeom>
          <a:noFill/>
        </p:spPr>
        <p:txBody>
          <a:bodyPr wrap="square">
            <a:spAutoFit/>
          </a:bodyPr>
          <a:lstStyle/>
          <a:p>
            <a:r>
              <a:rPr lang="en-US" altLang="zh-CN" b="1">
                <a:solidFill>
                  <a:srgbClr val="05073B"/>
                </a:solidFill>
                <a:latin typeface="-apple-system"/>
              </a:rPr>
              <a:t>2024</a:t>
            </a:r>
            <a:r>
              <a:rPr lang="zh-CN" altLang="en-US" b="1">
                <a:solidFill>
                  <a:srgbClr val="05073B"/>
                </a:solidFill>
                <a:latin typeface="-apple-system"/>
              </a:rPr>
              <a:t>年</a:t>
            </a:r>
            <a:r>
              <a:rPr lang="en-US" altLang="zh-CN" b="1">
                <a:solidFill>
                  <a:srgbClr val="05073B"/>
                </a:solidFill>
                <a:latin typeface="-apple-system"/>
              </a:rPr>
              <a:t>1</a:t>
            </a:r>
            <a:r>
              <a:rPr lang="zh-CN" altLang="en-US" b="1">
                <a:solidFill>
                  <a:srgbClr val="05073B"/>
                </a:solidFill>
                <a:latin typeface="-apple-system"/>
              </a:rPr>
              <a:t>月发表</a:t>
            </a:r>
            <a:endParaRPr lang="en-US" altLang="zh-CN" b="1">
              <a:solidFill>
                <a:srgbClr val="05073B"/>
              </a:solidFill>
              <a:latin typeface="-apple-system"/>
            </a:endParaRPr>
          </a:p>
        </p:txBody>
      </p:sp>
      <p:sp>
        <p:nvSpPr>
          <p:cNvPr id="4" name="文本框 3">
            <a:extLst>
              <a:ext uri="{FF2B5EF4-FFF2-40B4-BE49-F238E27FC236}">
                <a16:creationId xmlns:a16="http://schemas.microsoft.com/office/drawing/2014/main" id="{4B0C29B3-4C6A-F245-99A0-F16983EBD553}"/>
              </a:ext>
            </a:extLst>
          </p:cNvPr>
          <p:cNvSpPr txBox="1"/>
          <p:nvPr/>
        </p:nvSpPr>
        <p:spPr>
          <a:xfrm>
            <a:off x="1017482" y="779018"/>
            <a:ext cx="10487319" cy="369332"/>
          </a:xfrm>
          <a:prstGeom prst="rect">
            <a:avLst/>
          </a:prstGeom>
          <a:noFill/>
        </p:spPr>
        <p:txBody>
          <a:bodyPr wrap="square">
            <a:spAutoFit/>
          </a:bodyPr>
          <a:lstStyle/>
          <a:p>
            <a:r>
              <a:rPr lang="zh-CN" altLang="zh-CN" sz="1800" b="1" u="none" strike="noStrike" kern="1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定量结果</a:t>
            </a:r>
            <a:r>
              <a:rPr lang="zh-CN" altLang="en-US">
                <a:solidFill>
                  <a:srgbClr val="0D0B22"/>
                </a:solidFill>
                <a:latin typeface="Microsoft YaHei" panose="020B0503020204020204" pitchFamily="34" charset="-122"/>
                <a:ea typeface="Microsoft YaHei" panose="020B0503020204020204" pitchFamily="34" charset="-122"/>
              </a:rPr>
              <a:t>：</a:t>
            </a:r>
            <a:endParaRPr lang="en-US">
              <a:solidFill>
                <a:srgbClr val="0D0B22"/>
              </a:solidFill>
              <a:latin typeface="Microsoft YaHei" panose="020B0503020204020204" pitchFamily="34" charset="-122"/>
              <a:ea typeface="Microsoft YaHei" panose="020B0503020204020204" pitchFamily="34" charset="-122"/>
            </a:endParaRPr>
          </a:p>
        </p:txBody>
      </p:sp>
      <p:pic>
        <p:nvPicPr>
          <p:cNvPr id="3" name="图片 2">
            <a:extLst>
              <a:ext uri="{FF2B5EF4-FFF2-40B4-BE49-F238E27FC236}">
                <a16:creationId xmlns:a16="http://schemas.microsoft.com/office/drawing/2014/main" id="{0618878D-E89B-DA8D-2315-92531324B193}"/>
              </a:ext>
            </a:extLst>
          </p:cNvPr>
          <p:cNvPicPr>
            <a:picLocks noChangeAspect="1"/>
          </p:cNvPicPr>
          <p:nvPr/>
        </p:nvPicPr>
        <p:blipFill>
          <a:blip r:embed="rId2"/>
          <a:stretch>
            <a:fillRect/>
          </a:stretch>
        </p:blipFill>
        <p:spPr>
          <a:xfrm>
            <a:off x="2034415" y="3339338"/>
            <a:ext cx="5786736" cy="1620286"/>
          </a:xfrm>
          <a:prstGeom prst="rect">
            <a:avLst/>
          </a:prstGeom>
        </p:spPr>
      </p:pic>
      <p:sp>
        <p:nvSpPr>
          <p:cNvPr id="14" name="文本框 13">
            <a:extLst>
              <a:ext uri="{FF2B5EF4-FFF2-40B4-BE49-F238E27FC236}">
                <a16:creationId xmlns:a16="http://schemas.microsoft.com/office/drawing/2014/main" id="{241CA792-C219-8A01-51A5-B19141449863}"/>
              </a:ext>
            </a:extLst>
          </p:cNvPr>
          <p:cNvSpPr txBox="1"/>
          <p:nvPr/>
        </p:nvSpPr>
        <p:spPr>
          <a:xfrm>
            <a:off x="5126106" y="3164818"/>
            <a:ext cx="976520" cy="253916"/>
          </a:xfrm>
          <a:prstGeom prst="rect">
            <a:avLst/>
          </a:prstGeom>
          <a:noFill/>
        </p:spPr>
        <p:txBody>
          <a:bodyPr wrap="square">
            <a:spAutoFit/>
          </a:bodyPr>
          <a:lstStyle/>
          <a:p>
            <a:r>
              <a:rPr lang="zh-CN" altLang="en-US" sz="1050" b="1" i="0">
                <a:solidFill>
                  <a:srgbClr val="05073B"/>
                </a:solidFill>
                <a:effectLst/>
                <a:highlight>
                  <a:srgbClr val="FDFDFE"/>
                </a:highlight>
                <a:latin typeface="-apple-system"/>
              </a:rPr>
              <a:t>文件夹结构</a:t>
            </a:r>
            <a:endParaRPr lang="en-US" sz="1050"/>
          </a:p>
        </p:txBody>
      </p:sp>
      <p:sp>
        <p:nvSpPr>
          <p:cNvPr id="16" name="文本框 15">
            <a:extLst>
              <a:ext uri="{FF2B5EF4-FFF2-40B4-BE49-F238E27FC236}">
                <a16:creationId xmlns:a16="http://schemas.microsoft.com/office/drawing/2014/main" id="{8FC368AD-DD70-3E5A-3472-D491CD481771}"/>
              </a:ext>
            </a:extLst>
          </p:cNvPr>
          <p:cNvSpPr txBox="1"/>
          <p:nvPr/>
        </p:nvSpPr>
        <p:spPr>
          <a:xfrm>
            <a:off x="6060384" y="3164818"/>
            <a:ext cx="1046094" cy="253916"/>
          </a:xfrm>
          <a:prstGeom prst="rect">
            <a:avLst/>
          </a:prstGeom>
          <a:noFill/>
        </p:spPr>
        <p:txBody>
          <a:bodyPr wrap="square">
            <a:spAutoFit/>
          </a:bodyPr>
          <a:lstStyle/>
          <a:p>
            <a:r>
              <a:rPr lang="zh-CN" altLang="zh-CN" sz="1050" b="1" i="0" kern="1200">
                <a:solidFill>
                  <a:srgbClr val="05073B"/>
                </a:solidFill>
                <a:effectLst/>
                <a:highlight>
                  <a:srgbClr val="FDFDFE"/>
                </a:highlight>
                <a:latin typeface="-apple-system"/>
                <a:ea typeface="等线" panose="02010600030101010101" pitchFamily="2" charset="-122"/>
                <a:cs typeface="+mn-cs"/>
              </a:rPr>
              <a:t>系统设置</a:t>
            </a:r>
            <a:endParaRPr lang="en-US" sz="1050"/>
          </a:p>
        </p:txBody>
      </p:sp>
      <p:sp>
        <p:nvSpPr>
          <p:cNvPr id="18" name="文本框 17">
            <a:extLst>
              <a:ext uri="{FF2B5EF4-FFF2-40B4-BE49-F238E27FC236}">
                <a16:creationId xmlns:a16="http://schemas.microsoft.com/office/drawing/2014/main" id="{94A80475-5615-0266-C1B5-D83839C7B445}"/>
              </a:ext>
            </a:extLst>
          </p:cNvPr>
          <p:cNvSpPr txBox="1"/>
          <p:nvPr/>
        </p:nvSpPr>
        <p:spPr>
          <a:xfrm>
            <a:off x="4181888" y="3154880"/>
            <a:ext cx="1065972" cy="253916"/>
          </a:xfrm>
          <a:prstGeom prst="rect">
            <a:avLst/>
          </a:prstGeom>
          <a:noFill/>
        </p:spPr>
        <p:txBody>
          <a:bodyPr wrap="square">
            <a:spAutoFit/>
          </a:bodyPr>
          <a:lstStyle/>
          <a:p>
            <a:r>
              <a:rPr lang="zh-CN" altLang="zh-CN" sz="1050" b="1" i="0" kern="1200">
                <a:solidFill>
                  <a:srgbClr val="05073B"/>
                </a:solidFill>
                <a:effectLst/>
                <a:highlight>
                  <a:srgbClr val="FDFDFE"/>
                </a:highlight>
                <a:latin typeface="-apple-system"/>
                <a:ea typeface="等线" panose="02010600030101010101" pitchFamily="2" charset="-122"/>
                <a:cs typeface="+mn-cs"/>
              </a:rPr>
              <a:t>软件最终状态</a:t>
            </a:r>
            <a:endParaRPr lang="en-US" sz="1050"/>
          </a:p>
        </p:txBody>
      </p:sp>
      <p:sp>
        <p:nvSpPr>
          <p:cNvPr id="24" name="文本框 23">
            <a:extLst>
              <a:ext uri="{FF2B5EF4-FFF2-40B4-BE49-F238E27FC236}">
                <a16:creationId xmlns:a16="http://schemas.microsoft.com/office/drawing/2014/main" id="{34744DE6-C616-C437-8B9B-AD9385255F34}"/>
              </a:ext>
            </a:extLst>
          </p:cNvPr>
          <p:cNvSpPr txBox="1"/>
          <p:nvPr/>
        </p:nvSpPr>
        <p:spPr>
          <a:xfrm>
            <a:off x="1667288" y="1227340"/>
            <a:ext cx="8919013" cy="584775"/>
          </a:xfrm>
          <a:prstGeom prst="rect">
            <a:avLst/>
          </a:prstGeom>
          <a:noFill/>
        </p:spPr>
        <p:txBody>
          <a:bodyPr wrap="square">
            <a:spAutoFit/>
          </a:bodyPr>
          <a:lstStyle/>
          <a:p>
            <a:r>
              <a:rPr lang="zh-CN" altLang="en-US" sz="1600">
                <a:highlight>
                  <a:srgbClr val="FDFDFE"/>
                </a:highlight>
                <a:latin typeface="PingFang-SC-Regular"/>
              </a:rPr>
              <a:t>无法从环境中获取实时信息来调整推理过程。无法从环境中获取实时信息来调整推理过程。</a:t>
            </a:r>
          </a:p>
          <a:p>
            <a:endParaRPr lang="en-US" sz="1600">
              <a:highlight>
                <a:srgbClr val="FDFDFE"/>
              </a:highlight>
              <a:latin typeface="PingFang-SC-Regular"/>
            </a:endParaRPr>
          </a:p>
        </p:txBody>
      </p:sp>
      <p:sp>
        <p:nvSpPr>
          <p:cNvPr id="26" name="文本框 25">
            <a:extLst>
              <a:ext uri="{FF2B5EF4-FFF2-40B4-BE49-F238E27FC236}">
                <a16:creationId xmlns:a16="http://schemas.microsoft.com/office/drawing/2014/main" id="{E6ADF4B8-97D0-33C2-76F2-3584BF2C4F41}"/>
              </a:ext>
            </a:extLst>
          </p:cNvPr>
          <p:cNvSpPr txBox="1"/>
          <p:nvPr/>
        </p:nvSpPr>
        <p:spPr>
          <a:xfrm>
            <a:off x="1667288" y="1734309"/>
            <a:ext cx="8937761" cy="1077218"/>
          </a:xfrm>
          <a:prstGeom prst="rect">
            <a:avLst/>
          </a:prstGeom>
          <a:noFill/>
        </p:spPr>
        <p:txBody>
          <a:bodyPr wrap="square">
            <a:spAutoFit/>
          </a:bodyPr>
          <a:lstStyle/>
          <a:p>
            <a:r>
              <a:rPr lang="zh-CN" altLang="en-US" sz="1600">
                <a:highlight>
                  <a:srgbClr val="FDFDFE"/>
                </a:highlight>
                <a:latin typeface="PingFang-SC-Regular"/>
              </a:rPr>
              <a:t>关于</a:t>
            </a:r>
            <a:r>
              <a:rPr lang="en-US" altLang="zh-CN" sz="1600">
                <a:highlight>
                  <a:srgbClr val="FDFDFE"/>
                </a:highlight>
                <a:latin typeface="PingFang-SC-Regular"/>
              </a:rPr>
              <a:t>ReAct</a:t>
            </a:r>
            <a:r>
              <a:rPr lang="zh-CN" altLang="en-US" sz="1600">
                <a:highlight>
                  <a:srgbClr val="FDFDFE"/>
                </a:highlight>
                <a:latin typeface="PingFang-SC-Regular"/>
              </a:rPr>
              <a:t>方法，实验指出它并没有将长视频转换为</a:t>
            </a:r>
            <a:r>
              <a:rPr lang="zh-CN" altLang="en-US" sz="1600">
                <a:highlight>
                  <a:srgbClr val="FFFF00"/>
                </a:highlight>
                <a:latin typeface="PingFang-SC-Regular"/>
              </a:rPr>
              <a:t>离散的步骤</a:t>
            </a:r>
            <a:r>
              <a:rPr lang="zh-CN" altLang="en-US" sz="1600">
                <a:highlight>
                  <a:srgbClr val="FDFDFE"/>
                </a:highlight>
                <a:latin typeface="PingFang-SC-Regular"/>
              </a:rPr>
              <a:t>。通常视频内容可以被分解成一系列离散的动作或步骤。</a:t>
            </a:r>
            <a:r>
              <a:rPr lang="en-US" altLang="zh-CN" sz="1600">
                <a:highlight>
                  <a:srgbClr val="FDFDFE"/>
                </a:highlight>
                <a:latin typeface="PingFang-SC-Regular"/>
              </a:rPr>
              <a:t>ReAct</a:t>
            </a:r>
            <a:r>
              <a:rPr lang="zh-CN" altLang="en-US" sz="1600">
                <a:highlight>
                  <a:srgbClr val="FDFDFE"/>
                </a:highlight>
                <a:latin typeface="PingFang-SC-Regular"/>
              </a:rPr>
              <a:t>方法可以在更精细的粒度上操作行动计划，使它在处理某些任务时更为灵活。它缺乏用于评估和调整规划路径的专用模块，这可能导致在某些情况下无法找到</a:t>
            </a:r>
            <a:r>
              <a:rPr lang="zh-CN" altLang="en-US" sz="1600">
                <a:highlight>
                  <a:srgbClr val="FFFF00"/>
                </a:highlight>
                <a:latin typeface="PingFang-SC-Regular"/>
              </a:rPr>
              <a:t>最优的行动方案</a:t>
            </a:r>
            <a:r>
              <a:rPr lang="zh-CN" altLang="en-US" sz="1600">
                <a:highlight>
                  <a:srgbClr val="FDFDFE"/>
                </a:highlight>
                <a:latin typeface="PingFang-SC-Regular"/>
              </a:rPr>
              <a:t>。</a:t>
            </a:r>
            <a:endParaRPr lang="en-US" sz="1600">
              <a:highlight>
                <a:srgbClr val="FDFDFE"/>
              </a:highlight>
              <a:latin typeface="PingFang-SC-Regular"/>
            </a:endParaRPr>
          </a:p>
        </p:txBody>
      </p:sp>
    </p:spTree>
    <p:extLst>
      <p:ext uri="{BB962C8B-B14F-4D97-AF65-F5344CB8AC3E}">
        <p14:creationId xmlns:p14="http://schemas.microsoft.com/office/powerpoint/2010/main" val="1584800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69576" y="532441"/>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284402" y="65988"/>
            <a:ext cx="8236669" cy="646331"/>
          </a:xfrm>
          <a:prstGeom prst="rect">
            <a:avLst/>
          </a:prstGeom>
          <a:noFill/>
        </p:spPr>
        <p:txBody>
          <a:bodyPr wrap="square">
            <a:spAutoFit/>
          </a:bodyPr>
          <a:lstStyle/>
          <a:p>
            <a:r>
              <a:rPr lang="en-US" altLang="zh-CN" b="0" i="0">
                <a:solidFill>
                  <a:srgbClr val="0D0B22"/>
                </a:solidFill>
                <a:effectLst/>
                <a:latin typeface="Microsoft YaHei" panose="020B0503020204020204" pitchFamily="34" charset="-122"/>
                <a:ea typeface="Microsoft YaHei" panose="020B0503020204020204" pitchFamily="34" charset="-122"/>
              </a:rPr>
              <a:t>ASSISTGUI:Task-Oriented Desktop Graphical User Interface Automation</a:t>
            </a:r>
            <a:br>
              <a:rPr lang="en-US" altLang="zh-CN"/>
            </a:br>
            <a:endParaRPr lang="en-US"/>
          </a:p>
        </p:txBody>
      </p:sp>
      <p:sp>
        <p:nvSpPr>
          <p:cNvPr id="11" name="文本框 10">
            <a:extLst>
              <a:ext uri="{FF2B5EF4-FFF2-40B4-BE49-F238E27FC236}">
                <a16:creationId xmlns:a16="http://schemas.microsoft.com/office/drawing/2014/main" id="{B5780F50-C246-0282-7C29-D4591720ADEC}"/>
              </a:ext>
            </a:extLst>
          </p:cNvPr>
          <p:cNvSpPr txBox="1"/>
          <p:nvPr/>
        </p:nvSpPr>
        <p:spPr>
          <a:xfrm>
            <a:off x="9541112" y="6374184"/>
            <a:ext cx="2100388" cy="369332"/>
          </a:xfrm>
          <a:prstGeom prst="rect">
            <a:avLst/>
          </a:prstGeom>
          <a:noFill/>
        </p:spPr>
        <p:txBody>
          <a:bodyPr wrap="square">
            <a:spAutoFit/>
          </a:bodyPr>
          <a:lstStyle/>
          <a:p>
            <a:r>
              <a:rPr lang="en-US" altLang="zh-CN" b="1">
                <a:solidFill>
                  <a:srgbClr val="05073B"/>
                </a:solidFill>
                <a:latin typeface="-apple-system"/>
              </a:rPr>
              <a:t>2024</a:t>
            </a:r>
            <a:r>
              <a:rPr lang="zh-CN" altLang="en-US" b="1">
                <a:solidFill>
                  <a:srgbClr val="05073B"/>
                </a:solidFill>
                <a:latin typeface="-apple-system"/>
              </a:rPr>
              <a:t>年</a:t>
            </a:r>
            <a:r>
              <a:rPr lang="en-US" altLang="zh-CN" b="1">
                <a:solidFill>
                  <a:srgbClr val="05073B"/>
                </a:solidFill>
                <a:latin typeface="-apple-system"/>
              </a:rPr>
              <a:t>1</a:t>
            </a:r>
            <a:r>
              <a:rPr lang="zh-CN" altLang="en-US" b="1">
                <a:solidFill>
                  <a:srgbClr val="05073B"/>
                </a:solidFill>
                <a:latin typeface="-apple-system"/>
              </a:rPr>
              <a:t>月发表</a:t>
            </a:r>
            <a:endParaRPr lang="en-US" altLang="zh-CN" b="1">
              <a:solidFill>
                <a:srgbClr val="05073B"/>
              </a:solidFill>
              <a:latin typeface="-apple-system"/>
            </a:endParaRPr>
          </a:p>
        </p:txBody>
      </p:sp>
      <p:sp>
        <p:nvSpPr>
          <p:cNvPr id="4" name="文本框 3">
            <a:extLst>
              <a:ext uri="{FF2B5EF4-FFF2-40B4-BE49-F238E27FC236}">
                <a16:creationId xmlns:a16="http://schemas.microsoft.com/office/drawing/2014/main" id="{4B0C29B3-4C6A-F245-99A0-F16983EBD553}"/>
              </a:ext>
            </a:extLst>
          </p:cNvPr>
          <p:cNvSpPr txBox="1"/>
          <p:nvPr/>
        </p:nvSpPr>
        <p:spPr>
          <a:xfrm>
            <a:off x="1017482" y="779018"/>
            <a:ext cx="10487319" cy="369332"/>
          </a:xfrm>
          <a:prstGeom prst="rect">
            <a:avLst/>
          </a:prstGeom>
          <a:noFill/>
        </p:spPr>
        <p:txBody>
          <a:bodyPr wrap="square">
            <a:spAutoFit/>
          </a:bodyPr>
          <a:lstStyle/>
          <a:p>
            <a:r>
              <a:rPr lang="zh-CN" altLang="zh-CN" sz="1800" b="1" u="none" strike="noStrike" kern="1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定量结果</a:t>
            </a:r>
            <a:r>
              <a:rPr lang="zh-CN" altLang="en-US">
                <a:solidFill>
                  <a:srgbClr val="0D0B22"/>
                </a:solidFill>
                <a:latin typeface="Microsoft YaHei" panose="020B0503020204020204" pitchFamily="34" charset="-122"/>
                <a:ea typeface="Microsoft YaHei" panose="020B0503020204020204" pitchFamily="34" charset="-122"/>
              </a:rPr>
              <a:t>：</a:t>
            </a:r>
            <a:endParaRPr lang="en-US">
              <a:solidFill>
                <a:srgbClr val="0D0B22"/>
              </a:solidFill>
              <a:latin typeface="Microsoft YaHei" panose="020B0503020204020204" pitchFamily="34" charset="-122"/>
              <a:ea typeface="Microsoft YaHei" panose="020B0503020204020204" pitchFamily="34" charset="-122"/>
            </a:endParaRPr>
          </a:p>
        </p:txBody>
      </p:sp>
      <p:pic>
        <p:nvPicPr>
          <p:cNvPr id="3" name="图片 2">
            <a:extLst>
              <a:ext uri="{FF2B5EF4-FFF2-40B4-BE49-F238E27FC236}">
                <a16:creationId xmlns:a16="http://schemas.microsoft.com/office/drawing/2014/main" id="{0618878D-E89B-DA8D-2315-92531324B193}"/>
              </a:ext>
            </a:extLst>
          </p:cNvPr>
          <p:cNvPicPr>
            <a:picLocks noChangeAspect="1"/>
          </p:cNvPicPr>
          <p:nvPr/>
        </p:nvPicPr>
        <p:blipFill>
          <a:blip r:embed="rId2"/>
          <a:stretch>
            <a:fillRect/>
          </a:stretch>
        </p:blipFill>
        <p:spPr>
          <a:xfrm>
            <a:off x="2307792" y="4112335"/>
            <a:ext cx="5786736" cy="1620286"/>
          </a:xfrm>
          <a:prstGeom prst="rect">
            <a:avLst/>
          </a:prstGeom>
        </p:spPr>
      </p:pic>
      <p:sp>
        <p:nvSpPr>
          <p:cNvPr id="14" name="文本框 13">
            <a:extLst>
              <a:ext uri="{FF2B5EF4-FFF2-40B4-BE49-F238E27FC236}">
                <a16:creationId xmlns:a16="http://schemas.microsoft.com/office/drawing/2014/main" id="{241CA792-C219-8A01-51A5-B19141449863}"/>
              </a:ext>
            </a:extLst>
          </p:cNvPr>
          <p:cNvSpPr txBox="1"/>
          <p:nvPr/>
        </p:nvSpPr>
        <p:spPr>
          <a:xfrm>
            <a:off x="5456044" y="3890681"/>
            <a:ext cx="976520" cy="253916"/>
          </a:xfrm>
          <a:prstGeom prst="rect">
            <a:avLst/>
          </a:prstGeom>
          <a:noFill/>
        </p:spPr>
        <p:txBody>
          <a:bodyPr wrap="square">
            <a:spAutoFit/>
          </a:bodyPr>
          <a:lstStyle/>
          <a:p>
            <a:r>
              <a:rPr lang="zh-CN" altLang="en-US" sz="1050" b="1" i="0">
                <a:solidFill>
                  <a:srgbClr val="05073B"/>
                </a:solidFill>
                <a:effectLst/>
                <a:highlight>
                  <a:srgbClr val="FDFDFE"/>
                </a:highlight>
                <a:latin typeface="-apple-system"/>
              </a:rPr>
              <a:t>文件夹结构</a:t>
            </a:r>
            <a:endParaRPr lang="en-US" sz="1050"/>
          </a:p>
        </p:txBody>
      </p:sp>
      <p:sp>
        <p:nvSpPr>
          <p:cNvPr id="16" name="文本框 15">
            <a:extLst>
              <a:ext uri="{FF2B5EF4-FFF2-40B4-BE49-F238E27FC236}">
                <a16:creationId xmlns:a16="http://schemas.microsoft.com/office/drawing/2014/main" id="{8FC368AD-DD70-3E5A-3472-D491CD481771}"/>
              </a:ext>
            </a:extLst>
          </p:cNvPr>
          <p:cNvSpPr txBox="1"/>
          <p:nvPr/>
        </p:nvSpPr>
        <p:spPr>
          <a:xfrm>
            <a:off x="6390322" y="3890681"/>
            <a:ext cx="1046094" cy="253916"/>
          </a:xfrm>
          <a:prstGeom prst="rect">
            <a:avLst/>
          </a:prstGeom>
          <a:noFill/>
        </p:spPr>
        <p:txBody>
          <a:bodyPr wrap="square">
            <a:spAutoFit/>
          </a:bodyPr>
          <a:lstStyle/>
          <a:p>
            <a:r>
              <a:rPr lang="zh-CN" altLang="zh-CN" sz="1050" b="1" i="0" kern="1200">
                <a:solidFill>
                  <a:srgbClr val="05073B"/>
                </a:solidFill>
                <a:effectLst/>
                <a:highlight>
                  <a:srgbClr val="FDFDFE"/>
                </a:highlight>
                <a:latin typeface="-apple-system"/>
                <a:ea typeface="等线" panose="02010600030101010101" pitchFamily="2" charset="-122"/>
                <a:cs typeface="+mn-cs"/>
              </a:rPr>
              <a:t>系统设置</a:t>
            </a:r>
            <a:endParaRPr lang="en-US" sz="1050"/>
          </a:p>
        </p:txBody>
      </p:sp>
      <p:sp>
        <p:nvSpPr>
          <p:cNvPr id="18" name="文本框 17">
            <a:extLst>
              <a:ext uri="{FF2B5EF4-FFF2-40B4-BE49-F238E27FC236}">
                <a16:creationId xmlns:a16="http://schemas.microsoft.com/office/drawing/2014/main" id="{94A80475-5615-0266-C1B5-D83839C7B445}"/>
              </a:ext>
            </a:extLst>
          </p:cNvPr>
          <p:cNvSpPr txBox="1"/>
          <p:nvPr/>
        </p:nvSpPr>
        <p:spPr>
          <a:xfrm>
            <a:off x="4511826" y="3880743"/>
            <a:ext cx="1065972" cy="253916"/>
          </a:xfrm>
          <a:prstGeom prst="rect">
            <a:avLst/>
          </a:prstGeom>
          <a:noFill/>
        </p:spPr>
        <p:txBody>
          <a:bodyPr wrap="square">
            <a:spAutoFit/>
          </a:bodyPr>
          <a:lstStyle/>
          <a:p>
            <a:r>
              <a:rPr lang="zh-CN" altLang="zh-CN" sz="1050" b="1" i="0" kern="1200">
                <a:solidFill>
                  <a:srgbClr val="05073B"/>
                </a:solidFill>
                <a:effectLst/>
                <a:highlight>
                  <a:srgbClr val="FDFDFE"/>
                </a:highlight>
                <a:latin typeface="-apple-system"/>
                <a:ea typeface="等线" panose="02010600030101010101" pitchFamily="2" charset="-122"/>
                <a:cs typeface="+mn-cs"/>
              </a:rPr>
              <a:t>软件最终状态</a:t>
            </a:r>
            <a:endParaRPr lang="en-US" sz="1050"/>
          </a:p>
        </p:txBody>
      </p:sp>
      <p:sp>
        <p:nvSpPr>
          <p:cNvPr id="7" name="文本框 6">
            <a:extLst>
              <a:ext uri="{FF2B5EF4-FFF2-40B4-BE49-F238E27FC236}">
                <a16:creationId xmlns:a16="http://schemas.microsoft.com/office/drawing/2014/main" id="{B37B5D79-DAA4-DBBC-ED80-5A8257D4D322}"/>
              </a:ext>
            </a:extLst>
          </p:cNvPr>
          <p:cNvSpPr txBox="1"/>
          <p:nvPr/>
        </p:nvSpPr>
        <p:spPr>
          <a:xfrm>
            <a:off x="1329359" y="1924375"/>
            <a:ext cx="8778737" cy="584775"/>
          </a:xfrm>
          <a:prstGeom prst="rect">
            <a:avLst/>
          </a:prstGeom>
          <a:noFill/>
        </p:spPr>
        <p:txBody>
          <a:bodyPr wrap="square">
            <a:spAutoFit/>
          </a:bodyPr>
          <a:lstStyle/>
          <a:p>
            <a:r>
              <a:rPr lang="zh-CN" altLang="en-US" sz="1600">
                <a:highlight>
                  <a:srgbClr val="FDFDFE"/>
                </a:highlight>
                <a:latin typeface="PingFang-SC-Regular"/>
              </a:rPr>
              <a:t>总体结果表明，</a:t>
            </a:r>
            <a:r>
              <a:rPr lang="en-US" altLang="zh-CN" sz="1600">
                <a:highlight>
                  <a:srgbClr val="FDFDFE"/>
                </a:highlight>
                <a:latin typeface="PingFang-SC-Regular"/>
              </a:rPr>
              <a:t>ASSISTGUI</a:t>
            </a:r>
            <a:r>
              <a:rPr lang="zh-CN" altLang="en-US" sz="1600">
                <a:highlight>
                  <a:srgbClr val="FDFDFE"/>
                </a:highlight>
                <a:latin typeface="PingFang-SC-Regular"/>
              </a:rPr>
              <a:t>对于复杂的生产力工具。这种困难源于理解和导航复杂软件界面所涉及的复杂性，这需要对视觉元素进行细致入微的解释和上下文感知决策。</a:t>
            </a:r>
            <a:endParaRPr lang="en-US" sz="1600">
              <a:highlight>
                <a:srgbClr val="FDFDFE"/>
              </a:highlight>
              <a:latin typeface="PingFang-SC-Regular"/>
            </a:endParaRPr>
          </a:p>
        </p:txBody>
      </p:sp>
      <p:sp>
        <p:nvSpPr>
          <p:cNvPr id="8" name="文本框 7">
            <a:extLst>
              <a:ext uri="{FF2B5EF4-FFF2-40B4-BE49-F238E27FC236}">
                <a16:creationId xmlns:a16="http://schemas.microsoft.com/office/drawing/2014/main" id="{4FE400DF-AE29-726D-F77D-49A1724CEFFE}"/>
              </a:ext>
            </a:extLst>
          </p:cNvPr>
          <p:cNvSpPr txBox="1"/>
          <p:nvPr/>
        </p:nvSpPr>
        <p:spPr>
          <a:xfrm>
            <a:off x="1371599" y="2800007"/>
            <a:ext cx="8847056" cy="584775"/>
          </a:xfrm>
          <a:prstGeom prst="rect">
            <a:avLst/>
          </a:prstGeom>
          <a:noFill/>
        </p:spPr>
        <p:txBody>
          <a:bodyPr wrap="square">
            <a:spAutoFit/>
          </a:bodyPr>
          <a:lstStyle/>
          <a:p>
            <a:r>
              <a:rPr lang="zh-CN" altLang="en-US" sz="1600">
                <a:highlight>
                  <a:srgbClr val="FDFDFE"/>
                </a:highlight>
                <a:latin typeface="PingFang-SC-Regular"/>
              </a:rPr>
              <a:t>无法实时获取环境信息、缺乏规划路径的评估和调整机制、理解和处理复杂视觉元素和上下文关系的困难，以及应对任务多样性和变化性的挑战。</a:t>
            </a:r>
            <a:endParaRPr lang="en-US" sz="1600">
              <a:highlight>
                <a:srgbClr val="FDFDFE"/>
              </a:highlight>
              <a:latin typeface="PingFang-SC-Regular"/>
            </a:endParaRPr>
          </a:p>
        </p:txBody>
      </p:sp>
    </p:spTree>
    <p:extLst>
      <p:ext uri="{BB962C8B-B14F-4D97-AF65-F5344CB8AC3E}">
        <p14:creationId xmlns:p14="http://schemas.microsoft.com/office/powerpoint/2010/main" val="37128947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69576" y="532441"/>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284402" y="65988"/>
            <a:ext cx="8236669" cy="646331"/>
          </a:xfrm>
          <a:prstGeom prst="rect">
            <a:avLst/>
          </a:prstGeom>
          <a:noFill/>
        </p:spPr>
        <p:txBody>
          <a:bodyPr wrap="square">
            <a:spAutoFit/>
          </a:bodyPr>
          <a:lstStyle/>
          <a:p>
            <a:r>
              <a:rPr lang="en-US" altLang="zh-CN" b="0" i="0">
                <a:solidFill>
                  <a:srgbClr val="0D0B22"/>
                </a:solidFill>
                <a:effectLst/>
                <a:latin typeface="Microsoft YaHei" panose="020B0503020204020204" pitchFamily="34" charset="-122"/>
                <a:ea typeface="Microsoft YaHei" panose="020B0503020204020204" pitchFamily="34" charset="-122"/>
              </a:rPr>
              <a:t>ASSISTGUI:Task-Oriented Desktop Graphical User Interface Automation</a:t>
            </a:r>
            <a:br>
              <a:rPr lang="en-US" altLang="zh-CN"/>
            </a:br>
            <a:endParaRPr lang="en-US"/>
          </a:p>
        </p:txBody>
      </p:sp>
      <p:sp>
        <p:nvSpPr>
          <p:cNvPr id="11" name="文本框 10">
            <a:extLst>
              <a:ext uri="{FF2B5EF4-FFF2-40B4-BE49-F238E27FC236}">
                <a16:creationId xmlns:a16="http://schemas.microsoft.com/office/drawing/2014/main" id="{B5780F50-C246-0282-7C29-D4591720ADEC}"/>
              </a:ext>
            </a:extLst>
          </p:cNvPr>
          <p:cNvSpPr txBox="1"/>
          <p:nvPr/>
        </p:nvSpPr>
        <p:spPr>
          <a:xfrm>
            <a:off x="9541112" y="6374184"/>
            <a:ext cx="2100388" cy="369332"/>
          </a:xfrm>
          <a:prstGeom prst="rect">
            <a:avLst/>
          </a:prstGeom>
          <a:noFill/>
        </p:spPr>
        <p:txBody>
          <a:bodyPr wrap="square">
            <a:spAutoFit/>
          </a:bodyPr>
          <a:lstStyle/>
          <a:p>
            <a:r>
              <a:rPr lang="en-US" altLang="zh-CN" b="1">
                <a:solidFill>
                  <a:srgbClr val="05073B"/>
                </a:solidFill>
                <a:latin typeface="-apple-system"/>
              </a:rPr>
              <a:t>2024</a:t>
            </a:r>
            <a:r>
              <a:rPr lang="zh-CN" altLang="en-US" b="1">
                <a:solidFill>
                  <a:srgbClr val="05073B"/>
                </a:solidFill>
                <a:latin typeface="-apple-system"/>
              </a:rPr>
              <a:t>年</a:t>
            </a:r>
            <a:r>
              <a:rPr lang="en-US" altLang="zh-CN" b="1">
                <a:solidFill>
                  <a:srgbClr val="05073B"/>
                </a:solidFill>
                <a:latin typeface="-apple-system"/>
              </a:rPr>
              <a:t>1</a:t>
            </a:r>
            <a:r>
              <a:rPr lang="zh-CN" altLang="en-US" b="1">
                <a:solidFill>
                  <a:srgbClr val="05073B"/>
                </a:solidFill>
                <a:latin typeface="-apple-system"/>
              </a:rPr>
              <a:t>月发表</a:t>
            </a:r>
            <a:endParaRPr lang="en-US" altLang="zh-CN" b="1">
              <a:solidFill>
                <a:srgbClr val="05073B"/>
              </a:solidFill>
              <a:latin typeface="-apple-system"/>
            </a:endParaRPr>
          </a:p>
        </p:txBody>
      </p:sp>
      <p:sp>
        <p:nvSpPr>
          <p:cNvPr id="4" name="文本框 3">
            <a:extLst>
              <a:ext uri="{FF2B5EF4-FFF2-40B4-BE49-F238E27FC236}">
                <a16:creationId xmlns:a16="http://schemas.microsoft.com/office/drawing/2014/main" id="{4B0C29B3-4C6A-F245-99A0-F16983EBD553}"/>
              </a:ext>
            </a:extLst>
          </p:cNvPr>
          <p:cNvSpPr txBox="1"/>
          <p:nvPr/>
        </p:nvSpPr>
        <p:spPr>
          <a:xfrm>
            <a:off x="1017482" y="779018"/>
            <a:ext cx="10487319" cy="369332"/>
          </a:xfrm>
          <a:prstGeom prst="rect">
            <a:avLst/>
          </a:prstGeom>
          <a:noFill/>
        </p:spPr>
        <p:txBody>
          <a:bodyPr wrap="square">
            <a:spAutoFit/>
          </a:bodyPr>
          <a:lstStyle/>
          <a:p>
            <a:r>
              <a:rPr lang="zh-CN" altLang="zh-CN" sz="1800" b="1" u="none" strike="noStrike" kern="1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定量结果</a:t>
            </a:r>
            <a:r>
              <a:rPr lang="zh-CN" altLang="en-US">
                <a:solidFill>
                  <a:srgbClr val="0D0B22"/>
                </a:solidFill>
                <a:latin typeface="Microsoft YaHei" panose="020B0503020204020204" pitchFamily="34" charset="-122"/>
                <a:ea typeface="Microsoft YaHei" panose="020B0503020204020204" pitchFamily="34" charset="-122"/>
              </a:rPr>
              <a:t>：</a:t>
            </a:r>
            <a:endParaRPr lang="en-US">
              <a:solidFill>
                <a:srgbClr val="0D0B22"/>
              </a:solidFill>
              <a:latin typeface="Microsoft YaHei" panose="020B0503020204020204" pitchFamily="34" charset="-122"/>
              <a:ea typeface="Microsoft YaHei" panose="020B0503020204020204" pitchFamily="34" charset="-122"/>
            </a:endParaRPr>
          </a:p>
        </p:txBody>
      </p:sp>
      <p:sp>
        <p:nvSpPr>
          <p:cNvPr id="14" name="文本框 13">
            <a:extLst>
              <a:ext uri="{FF2B5EF4-FFF2-40B4-BE49-F238E27FC236}">
                <a16:creationId xmlns:a16="http://schemas.microsoft.com/office/drawing/2014/main" id="{241CA792-C219-8A01-51A5-B19141449863}"/>
              </a:ext>
            </a:extLst>
          </p:cNvPr>
          <p:cNvSpPr txBox="1"/>
          <p:nvPr/>
        </p:nvSpPr>
        <p:spPr>
          <a:xfrm>
            <a:off x="5414341" y="1415532"/>
            <a:ext cx="976520" cy="253916"/>
          </a:xfrm>
          <a:prstGeom prst="rect">
            <a:avLst/>
          </a:prstGeom>
          <a:noFill/>
        </p:spPr>
        <p:txBody>
          <a:bodyPr wrap="square">
            <a:spAutoFit/>
          </a:bodyPr>
          <a:lstStyle/>
          <a:p>
            <a:r>
              <a:rPr lang="zh-CN" altLang="en-US" sz="1050" b="1" i="0">
                <a:solidFill>
                  <a:srgbClr val="05073B"/>
                </a:solidFill>
                <a:effectLst/>
                <a:highlight>
                  <a:srgbClr val="FDFDFE"/>
                </a:highlight>
                <a:latin typeface="-apple-system"/>
              </a:rPr>
              <a:t>文件夹结构</a:t>
            </a:r>
            <a:endParaRPr lang="en-US" sz="1050"/>
          </a:p>
        </p:txBody>
      </p:sp>
      <p:sp>
        <p:nvSpPr>
          <p:cNvPr id="16" name="文本框 15">
            <a:extLst>
              <a:ext uri="{FF2B5EF4-FFF2-40B4-BE49-F238E27FC236}">
                <a16:creationId xmlns:a16="http://schemas.microsoft.com/office/drawing/2014/main" id="{8FC368AD-DD70-3E5A-3472-D491CD481771}"/>
              </a:ext>
            </a:extLst>
          </p:cNvPr>
          <p:cNvSpPr txBox="1"/>
          <p:nvPr/>
        </p:nvSpPr>
        <p:spPr>
          <a:xfrm>
            <a:off x="6348619" y="1415532"/>
            <a:ext cx="1046094" cy="253916"/>
          </a:xfrm>
          <a:prstGeom prst="rect">
            <a:avLst/>
          </a:prstGeom>
          <a:noFill/>
        </p:spPr>
        <p:txBody>
          <a:bodyPr wrap="square">
            <a:spAutoFit/>
          </a:bodyPr>
          <a:lstStyle/>
          <a:p>
            <a:r>
              <a:rPr lang="zh-CN" altLang="zh-CN" sz="1050" b="1" i="0" kern="1200">
                <a:solidFill>
                  <a:srgbClr val="05073B"/>
                </a:solidFill>
                <a:effectLst/>
                <a:highlight>
                  <a:srgbClr val="FDFDFE"/>
                </a:highlight>
                <a:latin typeface="-apple-system"/>
                <a:ea typeface="等线" panose="02010600030101010101" pitchFamily="2" charset="-122"/>
                <a:cs typeface="+mn-cs"/>
              </a:rPr>
              <a:t>系统设置</a:t>
            </a:r>
            <a:endParaRPr lang="en-US" sz="1050"/>
          </a:p>
        </p:txBody>
      </p:sp>
      <p:sp>
        <p:nvSpPr>
          <p:cNvPr id="18" name="文本框 17">
            <a:extLst>
              <a:ext uri="{FF2B5EF4-FFF2-40B4-BE49-F238E27FC236}">
                <a16:creationId xmlns:a16="http://schemas.microsoft.com/office/drawing/2014/main" id="{94A80475-5615-0266-C1B5-D83839C7B445}"/>
              </a:ext>
            </a:extLst>
          </p:cNvPr>
          <p:cNvSpPr txBox="1"/>
          <p:nvPr/>
        </p:nvSpPr>
        <p:spPr>
          <a:xfrm>
            <a:off x="4470123" y="1405594"/>
            <a:ext cx="1065972" cy="253916"/>
          </a:xfrm>
          <a:prstGeom prst="rect">
            <a:avLst/>
          </a:prstGeom>
          <a:noFill/>
        </p:spPr>
        <p:txBody>
          <a:bodyPr wrap="square">
            <a:spAutoFit/>
          </a:bodyPr>
          <a:lstStyle/>
          <a:p>
            <a:r>
              <a:rPr lang="zh-CN" altLang="zh-CN" sz="1050" b="1" i="0" kern="1200">
                <a:solidFill>
                  <a:srgbClr val="05073B"/>
                </a:solidFill>
                <a:effectLst/>
                <a:highlight>
                  <a:srgbClr val="FDFDFE"/>
                </a:highlight>
                <a:latin typeface="-apple-system"/>
                <a:ea typeface="等线" panose="02010600030101010101" pitchFamily="2" charset="-122"/>
                <a:cs typeface="+mn-cs"/>
              </a:rPr>
              <a:t>软件最终状态</a:t>
            </a:r>
            <a:endParaRPr lang="en-US" sz="1050"/>
          </a:p>
        </p:txBody>
      </p:sp>
      <p:pic>
        <p:nvPicPr>
          <p:cNvPr id="7" name="图片 6">
            <a:extLst>
              <a:ext uri="{FF2B5EF4-FFF2-40B4-BE49-F238E27FC236}">
                <a16:creationId xmlns:a16="http://schemas.microsoft.com/office/drawing/2014/main" id="{36939A30-5913-817D-222E-86EA30FE8C60}"/>
              </a:ext>
            </a:extLst>
          </p:cNvPr>
          <p:cNvPicPr>
            <a:picLocks noChangeAspect="1"/>
          </p:cNvPicPr>
          <p:nvPr/>
        </p:nvPicPr>
        <p:blipFill>
          <a:blip r:embed="rId2"/>
          <a:stretch>
            <a:fillRect/>
          </a:stretch>
        </p:blipFill>
        <p:spPr>
          <a:xfrm>
            <a:off x="1686545" y="1631052"/>
            <a:ext cx="6375335" cy="1529591"/>
          </a:xfrm>
          <a:prstGeom prst="rect">
            <a:avLst/>
          </a:prstGeom>
        </p:spPr>
      </p:pic>
      <p:sp>
        <p:nvSpPr>
          <p:cNvPr id="3" name="文本框 2">
            <a:extLst>
              <a:ext uri="{FF2B5EF4-FFF2-40B4-BE49-F238E27FC236}">
                <a16:creationId xmlns:a16="http://schemas.microsoft.com/office/drawing/2014/main" id="{F1E98A5A-1283-CCDE-0BA4-35C9DC120D9F}"/>
              </a:ext>
            </a:extLst>
          </p:cNvPr>
          <p:cNvSpPr txBox="1"/>
          <p:nvPr/>
        </p:nvSpPr>
        <p:spPr>
          <a:xfrm>
            <a:off x="852281" y="3934025"/>
            <a:ext cx="10219910" cy="1200329"/>
          </a:xfrm>
          <a:prstGeom prst="rect">
            <a:avLst/>
          </a:prstGeom>
          <a:noFill/>
        </p:spPr>
        <p:txBody>
          <a:bodyPr wrap="square">
            <a:spAutoFit/>
          </a:bodyPr>
          <a:lstStyle/>
          <a:p>
            <a:r>
              <a:rPr lang="zh-CN" altLang="en-US"/>
              <a:t>对于简单的任务，这些组件的影响并不是特别显着。但是，它们的影响在复杂的 </a:t>
            </a:r>
            <a:r>
              <a:rPr lang="en-US" altLang="zh-CN"/>
              <a:t>Office </a:t>
            </a:r>
            <a:r>
              <a:rPr lang="zh-CN" altLang="en-US"/>
              <a:t>和设计任务中变得更加明显。</a:t>
            </a:r>
            <a:r>
              <a:rPr lang="en-US" altLang="zh-CN">
                <a:highlight>
                  <a:srgbClr val="FFFF00"/>
                </a:highlight>
              </a:rPr>
              <a:t>Critic </a:t>
            </a:r>
            <a:r>
              <a:rPr lang="zh-CN" altLang="en-US"/>
              <a:t>似乎是一个非常重要的模块，它的性能提升最初预期的那么大。这主要是因为批评家在复杂任务中的判断</a:t>
            </a:r>
            <a:r>
              <a:rPr lang="zh-CN" altLang="en-US">
                <a:highlight>
                  <a:srgbClr val="FFFF00"/>
                </a:highlight>
              </a:rPr>
              <a:t>并不总是准确的</a:t>
            </a:r>
            <a:r>
              <a:rPr lang="zh-CN" altLang="en-US"/>
              <a:t>。它需要</a:t>
            </a:r>
            <a:r>
              <a:rPr lang="zh-CN" altLang="en-US">
                <a:solidFill>
                  <a:srgbClr val="FF0000"/>
                </a:solidFill>
              </a:rPr>
              <a:t>高度的行动</a:t>
            </a:r>
            <a:r>
              <a:rPr lang="zh-CN" altLang="en-US"/>
              <a:t>与</a:t>
            </a:r>
            <a:r>
              <a:rPr lang="zh-CN" altLang="en-US">
                <a:solidFill>
                  <a:srgbClr val="FF0000"/>
                </a:solidFill>
              </a:rPr>
              <a:t>愿景</a:t>
            </a:r>
            <a:r>
              <a:rPr lang="zh-CN" altLang="en-US"/>
              <a:t>的一致性，这仍然是一个相对未被开发的领域，但我们认为这是一个值得探索的方向。</a:t>
            </a:r>
            <a:endParaRPr lang="en-US"/>
          </a:p>
        </p:txBody>
      </p:sp>
    </p:spTree>
    <p:extLst>
      <p:ext uri="{BB962C8B-B14F-4D97-AF65-F5344CB8AC3E}">
        <p14:creationId xmlns:p14="http://schemas.microsoft.com/office/powerpoint/2010/main" val="2371882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69576" y="532441"/>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284402" y="65988"/>
            <a:ext cx="8236669" cy="646331"/>
          </a:xfrm>
          <a:prstGeom prst="rect">
            <a:avLst/>
          </a:prstGeom>
          <a:noFill/>
        </p:spPr>
        <p:txBody>
          <a:bodyPr wrap="square">
            <a:spAutoFit/>
          </a:bodyPr>
          <a:lstStyle/>
          <a:p>
            <a:r>
              <a:rPr lang="en-US" altLang="zh-CN" b="0" i="0">
                <a:solidFill>
                  <a:srgbClr val="0D0B22"/>
                </a:solidFill>
                <a:effectLst/>
                <a:latin typeface="Microsoft YaHei" panose="020B0503020204020204" pitchFamily="34" charset="-122"/>
                <a:ea typeface="Microsoft YaHei" panose="020B0503020204020204" pitchFamily="34" charset="-122"/>
              </a:rPr>
              <a:t>ASSISTGUI:Task-Oriented Desktop Graphical User Interface Automation</a:t>
            </a:r>
            <a:br>
              <a:rPr lang="en-US" altLang="zh-CN"/>
            </a:br>
            <a:endParaRPr lang="en-US"/>
          </a:p>
        </p:txBody>
      </p:sp>
      <p:sp>
        <p:nvSpPr>
          <p:cNvPr id="11" name="文本框 10">
            <a:extLst>
              <a:ext uri="{FF2B5EF4-FFF2-40B4-BE49-F238E27FC236}">
                <a16:creationId xmlns:a16="http://schemas.microsoft.com/office/drawing/2014/main" id="{B5780F50-C246-0282-7C29-D4591720ADEC}"/>
              </a:ext>
            </a:extLst>
          </p:cNvPr>
          <p:cNvSpPr txBox="1"/>
          <p:nvPr/>
        </p:nvSpPr>
        <p:spPr>
          <a:xfrm>
            <a:off x="9541112" y="6374184"/>
            <a:ext cx="2100388" cy="369332"/>
          </a:xfrm>
          <a:prstGeom prst="rect">
            <a:avLst/>
          </a:prstGeom>
          <a:noFill/>
        </p:spPr>
        <p:txBody>
          <a:bodyPr wrap="square">
            <a:spAutoFit/>
          </a:bodyPr>
          <a:lstStyle/>
          <a:p>
            <a:r>
              <a:rPr lang="en-US" altLang="zh-CN" b="1">
                <a:solidFill>
                  <a:srgbClr val="05073B"/>
                </a:solidFill>
                <a:latin typeface="-apple-system"/>
              </a:rPr>
              <a:t>2024</a:t>
            </a:r>
            <a:r>
              <a:rPr lang="zh-CN" altLang="en-US" b="1">
                <a:solidFill>
                  <a:srgbClr val="05073B"/>
                </a:solidFill>
                <a:latin typeface="-apple-system"/>
              </a:rPr>
              <a:t>年</a:t>
            </a:r>
            <a:r>
              <a:rPr lang="en-US" altLang="zh-CN" b="1">
                <a:solidFill>
                  <a:srgbClr val="05073B"/>
                </a:solidFill>
                <a:latin typeface="-apple-system"/>
              </a:rPr>
              <a:t>1</a:t>
            </a:r>
            <a:r>
              <a:rPr lang="zh-CN" altLang="en-US" b="1">
                <a:solidFill>
                  <a:srgbClr val="05073B"/>
                </a:solidFill>
                <a:latin typeface="-apple-system"/>
              </a:rPr>
              <a:t>月发表</a:t>
            </a:r>
            <a:endParaRPr lang="en-US" altLang="zh-CN" b="1">
              <a:solidFill>
                <a:srgbClr val="05073B"/>
              </a:solidFill>
              <a:latin typeface="-apple-system"/>
            </a:endParaRPr>
          </a:p>
        </p:txBody>
      </p:sp>
      <p:sp>
        <p:nvSpPr>
          <p:cNvPr id="4" name="文本框 3">
            <a:extLst>
              <a:ext uri="{FF2B5EF4-FFF2-40B4-BE49-F238E27FC236}">
                <a16:creationId xmlns:a16="http://schemas.microsoft.com/office/drawing/2014/main" id="{4B0C29B3-4C6A-F245-99A0-F16983EBD553}"/>
              </a:ext>
            </a:extLst>
          </p:cNvPr>
          <p:cNvSpPr txBox="1"/>
          <p:nvPr/>
        </p:nvSpPr>
        <p:spPr>
          <a:xfrm>
            <a:off x="1017482" y="779018"/>
            <a:ext cx="10487319" cy="369332"/>
          </a:xfrm>
          <a:prstGeom prst="rect">
            <a:avLst/>
          </a:prstGeom>
          <a:noFill/>
        </p:spPr>
        <p:txBody>
          <a:bodyPr wrap="square">
            <a:spAutoFit/>
          </a:bodyPr>
          <a:lstStyle/>
          <a:p>
            <a:r>
              <a:rPr lang="zh-CN" altLang="zh-CN" sz="1800" b="1" u="none" strike="noStrike" kern="1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定量结果</a:t>
            </a:r>
            <a:r>
              <a:rPr lang="zh-CN" altLang="en-US">
                <a:solidFill>
                  <a:srgbClr val="0D0B22"/>
                </a:solidFill>
                <a:latin typeface="Microsoft YaHei" panose="020B0503020204020204" pitchFamily="34" charset="-122"/>
                <a:ea typeface="Microsoft YaHei" panose="020B0503020204020204" pitchFamily="34" charset="-122"/>
              </a:rPr>
              <a:t>：</a:t>
            </a:r>
            <a:endParaRPr lang="en-US">
              <a:solidFill>
                <a:srgbClr val="0D0B22"/>
              </a:solidFill>
              <a:latin typeface="Microsoft YaHei" panose="020B0503020204020204" pitchFamily="34" charset="-122"/>
              <a:ea typeface="Microsoft YaHei" panose="020B0503020204020204" pitchFamily="34" charset="-122"/>
            </a:endParaRPr>
          </a:p>
        </p:txBody>
      </p:sp>
      <p:sp>
        <p:nvSpPr>
          <p:cNvPr id="14" name="文本框 13">
            <a:extLst>
              <a:ext uri="{FF2B5EF4-FFF2-40B4-BE49-F238E27FC236}">
                <a16:creationId xmlns:a16="http://schemas.microsoft.com/office/drawing/2014/main" id="{241CA792-C219-8A01-51A5-B19141449863}"/>
              </a:ext>
            </a:extLst>
          </p:cNvPr>
          <p:cNvSpPr txBox="1"/>
          <p:nvPr/>
        </p:nvSpPr>
        <p:spPr>
          <a:xfrm>
            <a:off x="5414341" y="1415532"/>
            <a:ext cx="976520" cy="253916"/>
          </a:xfrm>
          <a:prstGeom prst="rect">
            <a:avLst/>
          </a:prstGeom>
          <a:noFill/>
        </p:spPr>
        <p:txBody>
          <a:bodyPr wrap="square">
            <a:spAutoFit/>
          </a:bodyPr>
          <a:lstStyle/>
          <a:p>
            <a:r>
              <a:rPr lang="zh-CN" altLang="en-US" sz="1050" b="1" i="0">
                <a:solidFill>
                  <a:srgbClr val="05073B"/>
                </a:solidFill>
                <a:effectLst/>
                <a:highlight>
                  <a:srgbClr val="FDFDFE"/>
                </a:highlight>
                <a:latin typeface="-apple-system"/>
              </a:rPr>
              <a:t>文件夹结构</a:t>
            </a:r>
            <a:endParaRPr lang="en-US" sz="1050"/>
          </a:p>
        </p:txBody>
      </p:sp>
      <p:sp>
        <p:nvSpPr>
          <p:cNvPr id="16" name="文本框 15">
            <a:extLst>
              <a:ext uri="{FF2B5EF4-FFF2-40B4-BE49-F238E27FC236}">
                <a16:creationId xmlns:a16="http://schemas.microsoft.com/office/drawing/2014/main" id="{8FC368AD-DD70-3E5A-3472-D491CD481771}"/>
              </a:ext>
            </a:extLst>
          </p:cNvPr>
          <p:cNvSpPr txBox="1"/>
          <p:nvPr/>
        </p:nvSpPr>
        <p:spPr>
          <a:xfrm>
            <a:off x="6348619" y="1415532"/>
            <a:ext cx="1046094" cy="253916"/>
          </a:xfrm>
          <a:prstGeom prst="rect">
            <a:avLst/>
          </a:prstGeom>
          <a:noFill/>
        </p:spPr>
        <p:txBody>
          <a:bodyPr wrap="square">
            <a:spAutoFit/>
          </a:bodyPr>
          <a:lstStyle/>
          <a:p>
            <a:r>
              <a:rPr lang="zh-CN" altLang="zh-CN" sz="1050" b="1" i="0" kern="1200">
                <a:solidFill>
                  <a:srgbClr val="05073B"/>
                </a:solidFill>
                <a:effectLst/>
                <a:highlight>
                  <a:srgbClr val="FDFDFE"/>
                </a:highlight>
                <a:latin typeface="-apple-system"/>
                <a:ea typeface="等线" panose="02010600030101010101" pitchFamily="2" charset="-122"/>
                <a:cs typeface="+mn-cs"/>
              </a:rPr>
              <a:t>系统设置</a:t>
            </a:r>
            <a:endParaRPr lang="en-US" sz="1050"/>
          </a:p>
        </p:txBody>
      </p:sp>
      <p:sp>
        <p:nvSpPr>
          <p:cNvPr id="18" name="文本框 17">
            <a:extLst>
              <a:ext uri="{FF2B5EF4-FFF2-40B4-BE49-F238E27FC236}">
                <a16:creationId xmlns:a16="http://schemas.microsoft.com/office/drawing/2014/main" id="{94A80475-5615-0266-C1B5-D83839C7B445}"/>
              </a:ext>
            </a:extLst>
          </p:cNvPr>
          <p:cNvSpPr txBox="1"/>
          <p:nvPr/>
        </p:nvSpPr>
        <p:spPr>
          <a:xfrm>
            <a:off x="4470123" y="1405594"/>
            <a:ext cx="1065972" cy="253916"/>
          </a:xfrm>
          <a:prstGeom prst="rect">
            <a:avLst/>
          </a:prstGeom>
          <a:noFill/>
        </p:spPr>
        <p:txBody>
          <a:bodyPr wrap="square">
            <a:spAutoFit/>
          </a:bodyPr>
          <a:lstStyle/>
          <a:p>
            <a:r>
              <a:rPr lang="zh-CN" altLang="zh-CN" sz="1050" b="1" i="0" kern="1200">
                <a:solidFill>
                  <a:srgbClr val="05073B"/>
                </a:solidFill>
                <a:effectLst/>
                <a:highlight>
                  <a:srgbClr val="FDFDFE"/>
                </a:highlight>
                <a:latin typeface="-apple-system"/>
                <a:ea typeface="等线" panose="02010600030101010101" pitchFamily="2" charset="-122"/>
                <a:cs typeface="+mn-cs"/>
              </a:rPr>
              <a:t>软件最终状态</a:t>
            </a:r>
            <a:endParaRPr lang="en-US" sz="1050"/>
          </a:p>
        </p:txBody>
      </p:sp>
      <p:pic>
        <p:nvPicPr>
          <p:cNvPr id="7" name="图片 6">
            <a:extLst>
              <a:ext uri="{FF2B5EF4-FFF2-40B4-BE49-F238E27FC236}">
                <a16:creationId xmlns:a16="http://schemas.microsoft.com/office/drawing/2014/main" id="{36939A30-5913-817D-222E-86EA30FE8C60}"/>
              </a:ext>
            </a:extLst>
          </p:cNvPr>
          <p:cNvPicPr>
            <a:picLocks noChangeAspect="1"/>
          </p:cNvPicPr>
          <p:nvPr/>
        </p:nvPicPr>
        <p:blipFill>
          <a:blip r:embed="rId2"/>
          <a:stretch>
            <a:fillRect/>
          </a:stretch>
        </p:blipFill>
        <p:spPr>
          <a:xfrm>
            <a:off x="1686545" y="1631052"/>
            <a:ext cx="6375335" cy="1529591"/>
          </a:xfrm>
          <a:prstGeom prst="rect">
            <a:avLst/>
          </a:prstGeom>
        </p:spPr>
      </p:pic>
      <p:sp>
        <p:nvSpPr>
          <p:cNvPr id="9" name="文本框 8">
            <a:extLst>
              <a:ext uri="{FF2B5EF4-FFF2-40B4-BE49-F238E27FC236}">
                <a16:creationId xmlns:a16="http://schemas.microsoft.com/office/drawing/2014/main" id="{3C12728A-BB84-916F-DB9F-6E0CBA09758C}"/>
              </a:ext>
            </a:extLst>
          </p:cNvPr>
          <p:cNvSpPr txBox="1"/>
          <p:nvPr/>
        </p:nvSpPr>
        <p:spPr>
          <a:xfrm>
            <a:off x="971550" y="4089161"/>
            <a:ext cx="9981372" cy="923330"/>
          </a:xfrm>
          <a:prstGeom prst="rect">
            <a:avLst/>
          </a:prstGeom>
          <a:noFill/>
        </p:spPr>
        <p:txBody>
          <a:bodyPr wrap="square">
            <a:spAutoFit/>
          </a:bodyPr>
          <a:lstStyle/>
          <a:p>
            <a:r>
              <a:rPr lang="zh-CN" altLang="zh-CN"/>
              <a:t>因为没有</a:t>
            </a:r>
            <a:r>
              <a:rPr lang="zh-CN" altLang="zh-CN">
                <a:solidFill>
                  <a:srgbClr val="FF0000"/>
                </a:solidFill>
              </a:rPr>
              <a:t>太多替代解决方案</a:t>
            </a:r>
            <a:r>
              <a:rPr lang="zh-CN" altLang="zh-CN"/>
              <a:t>。但是，对于复杂的使用</a:t>
            </a:r>
            <a:r>
              <a:rPr lang="en-US" altLang="zh-CN"/>
              <a:t>, After Effects </a:t>
            </a:r>
            <a:r>
              <a:rPr lang="zh-CN" altLang="zh-CN"/>
              <a:t>和</a:t>
            </a:r>
            <a:r>
              <a:rPr lang="en-US" altLang="zh-CN"/>
              <a:t> Premiere Pro </a:t>
            </a:r>
            <a:r>
              <a:rPr lang="zh-CN" altLang="zh-CN"/>
              <a:t>等软件、教学视频被证明是非常有帮助的。</a:t>
            </a:r>
          </a:p>
          <a:p>
            <a:endParaRPr lang="en-US"/>
          </a:p>
        </p:txBody>
      </p:sp>
    </p:spTree>
    <p:extLst>
      <p:ext uri="{BB962C8B-B14F-4D97-AF65-F5344CB8AC3E}">
        <p14:creationId xmlns:p14="http://schemas.microsoft.com/office/powerpoint/2010/main" val="2089697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69576" y="532441"/>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284402" y="65988"/>
            <a:ext cx="8236669" cy="646331"/>
          </a:xfrm>
          <a:prstGeom prst="rect">
            <a:avLst/>
          </a:prstGeom>
          <a:noFill/>
        </p:spPr>
        <p:txBody>
          <a:bodyPr wrap="square">
            <a:spAutoFit/>
          </a:bodyPr>
          <a:lstStyle/>
          <a:p>
            <a:r>
              <a:rPr lang="en-US" altLang="zh-CN" b="0" i="0">
                <a:solidFill>
                  <a:srgbClr val="0D0B22"/>
                </a:solidFill>
                <a:effectLst/>
                <a:latin typeface="Microsoft YaHei" panose="020B0503020204020204" pitchFamily="34" charset="-122"/>
                <a:ea typeface="Microsoft YaHei" panose="020B0503020204020204" pitchFamily="34" charset="-122"/>
              </a:rPr>
              <a:t>ASSISTGUI:Task-Oriented Desktop Graphical User Interface Automation</a:t>
            </a:r>
            <a:br>
              <a:rPr lang="en-US" altLang="zh-CN"/>
            </a:br>
            <a:endParaRPr lang="en-US"/>
          </a:p>
        </p:txBody>
      </p:sp>
      <p:sp>
        <p:nvSpPr>
          <p:cNvPr id="11" name="文本框 10">
            <a:extLst>
              <a:ext uri="{FF2B5EF4-FFF2-40B4-BE49-F238E27FC236}">
                <a16:creationId xmlns:a16="http://schemas.microsoft.com/office/drawing/2014/main" id="{B5780F50-C246-0282-7C29-D4591720ADEC}"/>
              </a:ext>
            </a:extLst>
          </p:cNvPr>
          <p:cNvSpPr txBox="1"/>
          <p:nvPr/>
        </p:nvSpPr>
        <p:spPr>
          <a:xfrm>
            <a:off x="9541112" y="6374184"/>
            <a:ext cx="2100388" cy="369332"/>
          </a:xfrm>
          <a:prstGeom prst="rect">
            <a:avLst/>
          </a:prstGeom>
          <a:noFill/>
        </p:spPr>
        <p:txBody>
          <a:bodyPr wrap="square">
            <a:spAutoFit/>
          </a:bodyPr>
          <a:lstStyle/>
          <a:p>
            <a:r>
              <a:rPr lang="en-US" altLang="zh-CN" b="1">
                <a:solidFill>
                  <a:srgbClr val="05073B"/>
                </a:solidFill>
                <a:latin typeface="-apple-system"/>
              </a:rPr>
              <a:t>2024</a:t>
            </a:r>
            <a:r>
              <a:rPr lang="zh-CN" altLang="en-US" b="1">
                <a:solidFill>
                  <a:srgbClr val="05073B"/>
                </a:solidFill>
                <a:latin typeface="-apple-system"/>
              </a:rPr>
              <a:t>年</a:t>
            </a:r>
            <a:r>
              <a:rPr lang="en-US" altLang="zh-CN" b="1">
                <a:solidFill>
                  <a:srgbClr val="05073B"/>
                </a:solidFill>
                <a:latin typeface="-apple-system"/>
              </a:rPr>
              <a:t>1</a:t>
            </a:r>
            <a:r>
              <a:rPr lang="zh-CN" altLang="en-US" b="1">
                <a:solidFill>
                  <a:srgbClr val="05073B"/>
                </a:solidFill>
                <a:latin typeface="-apple-system"/>
              </a:rPr>
              <a:t>月发表</a:t>
            </a:r>
            <a:endParaRPr lang="en-US" altLang="zh-CN" b="1">
              <a:solidFill>
                <a:srgbClr val="05073B"/>
              </a:solidFill>
              <a:latin typeface="-apple-system"/>
            </a:endParaRPr>
          </a:p>
        </p:txBody>
      </p:sp>
      <p:sp>
        <p:nvSpPr>
          <p:cNvPr id="4" name="文本框 3">
            <a:extLst>
              <a:ext uri="{FF2B5EF4-FFF2-40B4-BE49-F238E27FC236}">
                <a16:creationId xmlns:a16="http://schemas.microsoft.com/office/drawing/2014/main" id="{4B0C29B3-4C6A-F245-99A0-F16983EBD553}"/>
              </a:ext>
            </a:extLst>
          </p:cNvPr>
          <p:cNvSpPr txBox="1"/>
          <p:nvPr/>
        </p:nvSpPr>
        <p:spPr>
          <a:xfrm>
            <a:off x="1017482" y="779018"/>
            <a:ext cx="10487319" cy="369332"/>
          </a:xfrm>
          <a:prstGeom prst="rect">
            <a:avLst/>
          </a:prstGeom>
          <a:noFill/>
        </p:spPr>
        <p:txBody>
          <a:bodyPr wrap="square">
            <a:spAutoFit/>
          </a:bodyPr>
          <a:lstStyle/>
          <a:p>
            <a:r>
              <a:rPr lang="zh-CN" altLang="zh-CN" sz="1800" b="1" u="none" strike="noStrike" kern="1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定量结果</a:t>
            </a:r>
            <a:r>
              <a:rPr lang="zh-CN" altLang="en-US">
                <a:solidFill>
                  <a:srgbClr val="0D0B22"/>
                </a:solidFill>
                <a:latin typeface="Microsoft YaHei" panose="020B0503020204020204" pitchFamily="34" charset="-122"/>
                <a:ea typeface="Microsoft YaHei" panose="020B0503020204020204" pitchFamily="34" charset="-122"/>
              </a:rPr>
              <a:t>：</a:t>
            </a:r>
            <a:endParaRPr lang="en-US">
              <a:solidFill>
                <a:srgbClr val="0D0B22"/>
              </a:solidFill>
              <a:latin typeface="Microsoft YaHei" panose="020B0503020204020204" pitchFamily="34" charset="-122"/>
              <a:ea typeface="Microsoft YaHei" panose="020B0503020204020204" pitchFamily="34" charset="-122"/>
            </a:endParaRPr>
          </a:p>
        </p:txBody>
      </p:sp>
      <p:sp>
        <p:nvSpPr>
          <p:cNvPr id="8" name="文本框 7">
            <a:extLst>
              <a:ext uri="{FF2B5EF4-FFF2-40B4-BE49-F238E27FC236}">
                <a16:creationId xmlns:a16="http://schemas.microsoft.com/office/drawing/2014/main" id="{40039AE6-BB48-BB98-AB2E-19D576C59B3F}"/>
              </a:ext>
            </a:extLst>
          </p:cNvPr>
          <p:cNvSpPr txBox="1"/>
          <p:nvPr/>
        </p:nvSpPr>
        <p:spPr>
          <a:xfrm>
            <a:off x="6279046" y="2379628"/>
            <a:ext cx="6117534" cy="369332"/>
          </a:xfrm>
          <a:prstGeom prst="rect">
            <a:avLst/>
          </a:prstGeom>
          <a:noFill/>
        </p:spPr>
        <p:txBody>
          <a:bodyPr wrap="square">
            <a:spAutoFit/>
          </a:bodyPr>
          <a:lstStyle/>
          <a:p>
            <a:r>
              <a:rPr lang="zh-CN" altLang="en-US"/>
              <a:t>“其他”类别，包括素材内容、滚动条和类似元素</a:t>
            </a:r>
            <a:endParaRPr lang="en-US"/>
          </a:p>
        </p:txBody>
      </p:sp>
      <p:pic>
        <p:nvPicPr>
          <p:cNvPr id="3" name="图片 2">
            <a:extLst>
              <a:ext uri="{FF2B5EF4-FFF2-40B4-BE49-F238E27FC236}">
                <a16:creationId xmlns:a16="http://schemas.microsoft.com/office/drawing/2014/main" id="{33E0A5B1-DD13-564A-9037-77C0848F7F84}"/>
              </a:ext>
            </a:extLst>
          </p:cNvPr>
          <p:cNvPicPr>
            <a:picLocks noChangeAspect="1"/>
          </p:cNvPicPr>
          <p:nvPr/>
        </p:nvPicPr>
        <p:blipFill>
          <a:blip r:embed="rId2"/>
          <a:stretch>
            <a:fillRect/>
          </a:stretch>
        </p:blipFill>
        <p:spPr>
          <a:xfrm>
            <a:off x="719136" y="1848471"/>
            <a:ext cx="5239796" cy="2465112"/>
          </a:xfrm>
          <a:prstGeom prst="rect">
            <a:avLst/>
          </a:prstGeom>
        </p:spPr>
      </p:pic>
      <p:sp>
        <p:nvSpPr>
          <p:cNvPr id="15" name="文本框 14">
            <a:extLst>
              <a:ext uri="{FF2B5EF4-FFF2-40B4-BE49-F238E27FC236}">
                <a16:creationId xmlns:a16="http://schemas.microsoft.com/office/drawing/2014/main" id="{D081BEC5-8D41-D990-BD99-3BFA718FEDD1}"/>
              </a:ext>
            </a:extLst>
          </p:cNvPr>
          <p:cNvSpPr txBox="1"/>
          <p:nvPr/>
        </p:nvSpPr>
        <p:spPr>
          <a:xfrm>
            <a:off x="6189593" y="3542508"/>
            <a:ext cx="5598216" cy="646331"/>
          </a:xfrm>
          <a:prstGeom prst="rect">
            <a:avLst/>
          </a:prstGeom>
          <a:noFill/>
        </p:spPr>
        <p:txBody>
          <a:bodyPr wrap="square">
            <a:spAutoFit/>
          </a:bodyPr>
          <a:lstStyle/>
          <a:p>
            <a:r>
              <a:rPr lang="en-US"/>
              <a:t>Qwen-VL-Chat </a:t>
            </a:r>
            <a:r>
              <a:rPr lang="zh-CN" altLang="en-US"/>
              <a:t>确定它们的位置。因为可能没有针对 </a:t>
            </a:r>
            <a:r>
              <a:rPr lang="en-US" altLang="zh-CN"/>
              <a:t>GUI </a:t>
            </a:r>
            <a:r>
              <a:rPr lang="zh-CN" altLang="en-US"/>
              <a:t>按钮接地的专门培训。</a:t>
            </a:r>
            <a:endParaRPr lang="en-US"/>
          </a:p>
        </p:txBody>
      </p:sp>
    </p:spTree>
    <p:extLst>
      <p:ext uri="{BB962C8B-B14F-4D97-AF65-F5344CB8AC3E}">
        <p14:creationId xmlns:p14="http://schemas.microsoft.com/office/powerpoint/2010/main" val="4176802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69576" y="532441"/>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284402" y="65988"/>
            <a:ext cx="8236669" cy="646331"/>
          </a:xfrm>
          <a:prstGeom prst="rect">
            <a:avLst/>
          </a:prstGeom>
          <a:noFill/>
        </p:spPr>
        <p:txBody>
          <a:bodyPr wrap="square">
            <a:spAutoFit/>
          </a:bodyPr>
          <a:lstStyle/>
          <a:p>
            <a:r>
              <a:rPr lang="en-US" altLang="zh-CN" b="0" i="0">
                <a:solidFill>
                  <a:srgbClr val="0D0B22"/>
                </a:solidFill>
                <a:effectLst/>
                <a:latin typeface="Microsoft YaHei" panose="020B0503020204020204" pitchFamily="34" charset="-122"/>
                <a:ea typeface="Microsoft YaHei" panose="020B0503020204020204" pitchFamily="34" charset="-122"/>
              </a:rPr>
              <a:t>ASSISTGUI:Task-Oriented Desktop Graphical User Interface Automation</a:t>
            </a:r>
            <a:br>
              <a:rPr lang="en-US" altLang="zh-CN"/>
            </a:br>
            <a:endParaRPr lang="en-US"/>
          </a:p>
        </p:txBody>
      </p:sp>
      <p:sp>
        <p:nvSpPr>
          <p:cNvPr id="11" name="文本框 10">
            <a:extLst>
              <a:ext uri="{FF2B5EF4-FFF2-40B4-BE49-F238E27FC236}">
                <a16:creationId xmlns:a16="http://schemas.microsoft.com/office/drawing/2014/main" id="{B5780F50-C246-0282-7C29-D4591720ADEC}"/>
              </a:ext>
            </a:extLst>
          </p:cNvPr>
          <p:cNvSpPr txBox="1"/>
          <p:nvPr/>
        </p:nvSpPr>
        <p:spPr>
          <a:xfrm>
            <a:off x="9541112" y="6374184"/>
            <a:ext cx="2100388" cy="369332"/>
          </a:xfrm>
          <a:prstGeom prst="rect">
            <a:avLst/>
          </a:prstGeom>
          <a:noFill/>
        </p:spPr>
        <p:txBody>
          <a:bodyPr wrap="square">
            <a:spAutoFit/>
          </a:bodyPr>
          <a:lstStyle/>
          <a:p>
            <a:r>
              <a:rPr lang="en-US" altLang="zh-CN" b="1">
                <a:solidFill>
                  <a:srgbClr val="05073B"/>
                </a:solidFill>
                <a:latin typeface="-apple-system"/>
              </a:rPr>
              <a:t>2024</a:t>
            </a:r>
            <a:r>
              <a:rPr lang="zh-CN" altLang="en-US" b="1">
                <a:solidFill>
                  <a:srgbClr val="05073B"/>
                </a:solidFill>
                <a:latin typeface="-apple-system"/>
              </a:rPr>
              <a:t>年</a:t>
            </a:r>
            <a:r>
              <a:rPr lang="en-US" altLang="zh-CN" b="1">
                <a:solidFill>
                  <a:srgbClr val="05073B"/>
                </a:solidFill>
                <a:latin typeface="-apple-system"/>
              </a:rPr>
              <a:t>1</a:t>
            </a:r>
            <a:r>
              <a:rPr lang="zh-CN" altLang="en-US" b="1">
                <a:solidFill>
                  <a:srgbClr val="05073B"/>
                </a:solidFill>
                <a:latin typeface="-apple-system"/>
              </a:rPr>
              <a:t>月发表</a:t>
            </a:r>
            <a:endParaRPr lang="en-US" altLang="zh-CN" b="1">
              <a:solidFill>
                <a:srgbClr val="05073B"/>
              </a:solidFill>
              <a:latin typeface="-apple-system"/>
            </a:endParaRPr>
          </a:p>
        </p:txBody>
      </p:sp>
      <p:sp>
        <p:nvSpPr>
          <p:cNvPr id="4" name="文本框 3">
            <a:extLst>
              <a:ext uri="{FF2B5EF4-FFF2-40B4-BE49-F238E27FC236}">
                <a16:creationId xmlns:a16="http://schemas.microsoft.com/office/drawing/2014/main" id="{4B0C29B3-4C6A-F245-99A0-F16983EBD553}"/>
              </a:ext>
            </a:extLst>
          </p:cNvPr>
          <p:cNvSpPr txBox="1"/>
          <p:nvPr/>
        </p:nvSpPr>
        <p:spPr>
          <a:xfrm>
            <a:off x="1017482" y="779018"/>
            <a:ext cx="10487319" cy="369332"/>
          </a:xfrm>
          <a:prstGeom prst="rect">
            <a:avLst/>
          </a:prstGeom>
          <a:noFill/>
        </p:spPr>
        <p:txBody>
          <a:bodyPr wrap="square">
            <a:spAutoFit/>
          </a:bodyPr>
          <a:lstStyle/>
          <a:p>
            <a:r>
              <a:rPr lang="zh-CN" altLang="zh-CN" sz="1800" b="1" u="none" strike="noStrike" kern="1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定量结果</a:t>
            </a:r>
            <a:r>
              <a:rPr lang="zh-CN" altLang="en-US">
                <a:solidFill>
                  <a:srgbClr val="0D0B22"/>
                </a:solidFill>
                <a:latin typeface="Microsoft YaHei" panose="020B0503020204020204" pitchFamily="34" charset="-122"/>
                <a:ea typeface="Microsoft YaHei" panose="020B0503020204020204" pitchFamily="34" charset="-122"/>
              </a:rPr>
              <a:t>：</a:t>
            </a:r>
            <a:endParaRPr lang="en-US">
              <a:solidFill>
                <a:srgbClr val="0D0B22"/>
              </a:solidFill>
              <a:latin typeface="Microsoft YaHei" panose="020B0503020204020204" pitchFamily="34" charset="-122"/>
              <a:ea typeface="Microsoft YaHei" panose="020B0503020204020204" pitchFamily="34" charset="-122"/>
            </a:endParaRPr>
          </a:p>
        </p:txBody>
      </p:sp>
      <p:pic>
        <p:nvPicPr>
          <p:cNvPr id="3" name="图片 2">
            <a:extLst>
              <a:ext uri="{FF2B5EF4-FFF2-40B4-BE49-F238E27FC236}">
                <a16:creationId xmlns:a16="http://schemas.microsoft.com/office/drawing/2014/main" id="{D8C4EC00-AE69-59C9-C482-329BECCC49C4}"/>
              </a:ext>
            </a:extLst>
          </p:cNvPr>
          <p:cNvPicPr>
            <a:picLocks noChangeAspect="1"/>
          </p:cNvPicPr>
          <p:nvPr/>
        </p:nvPicPr>
        <p:blipFill>
          <a:blip r:embed="rId2"/>
          <a:stretch>
            <a:fillRect/>
          </a:stretch>
        </p:blipFill>
        <p:spPr>
          <a:xfrm>
            <a:off x="3373507" y="1588396"/>
            <a:ext cx="4337387" cy="2059264"/>
          </a:xfrm>
          <a:prstGeom prst="rect">
            <a:avLst/>
          </a:prstGeom>
        </p:spPr>
      </p:pic>
      <p:sp>
        <p:nvSpPr>
          <p:cNvPr id="10" name="文本框 9">
            <a:extLst>
              <a:ext uri="{FF2B5EF4-FFF2-40B4-BE49-F238E27FC236}">
                <a16:creationId xmlns:a16="http://schemas.microsoft.com/office/drawing/2014/main" id="{4A3ABA4E-9FC9-8206-5180-C43420F1F8ED}"/>
              </a:ext>
            </a:extLst>
          </p:cNvPr>
          <p:cNvSpPr txBox="1"/>
          <p:nvPr/>
        </p:nvSpPr>
        <p:spPr>
          <a:xfrm>
            <a:off x="931794" y="3935321"/>
            <a:ext cx="10259667" cy="1323439"/>
          </a:xfrm>
          <a:prstGeom prst="rect">
            <a:avLst/>
          </a:prstGeom>
          <a:noFill/>
        </p:spPr>
        <p:txBody>
          <a:bodyPr wrap="square">
            <a:spAutoFit/>
          </a:bodyPr>
          <a:lstStyle/>
          <a:p>
            <a:pPr algn="l">
              <a:buFont typeface="+mj-lt"/>
              <a:buAutoNum type="arabicPeriod"/>
            </a:pPr>
            <a:r>
              <a:rPr lang="zh-CN" altLang="en-US" sz="1600" b="1" i="0">
                <a:effectLst/>
                <a:highlight>
                  <a:srgbClr val="FDFDFE"/>
                </a:highlight>
                <a:latin typeface="-apple-system"/>
              </a:rPr>
              <a:t>特定的输出格式要求</a:t>
            </a:r>
            <a:r>
              <a:rPr lang="zh-CN" altLang="en-US" sz="1600" b="0" i="0">
                <a:effectLst/>
                <a:highlight>
                  <a:srgbClr val="FDFDFE"/>
                </a:highlight>
                <a:latin typeface="PingFang-SC-Regular"/>
              </a:rPr>
              <a:t>：有些任务需要模型按照特定的方式输出结果。比如，一个操作必须以当前步骤</a:t>
            </a:r>
            <a:r>
              <a:rPr lang="zh-CN" altLang="en-US" sz="1600" b="0" i="0">
                <a:solidFill>
                  <a:srgbClr val="FF0000"/>
                </a:solidFill>
                <a:effectLst/>
                <a:highlight>
                  <a:srgbClr val="FDFDFE"/>
                </a:highlight>
                <a:latin typeface="PingFang-SC-Regular"/>
              </a:rPr>
              <a:t>的代码形式输出</a:t>
            </a:r>
            <a:r>
              <a:rPr lang="zh-CN" altLang="en-US" sz="1600" b="0" i="0">
                <a:effectLst/>
                <a:highlight>
                  <a:srgbClr val="FDFDFE"/>
                </a:highlight>
                <a:latin typeface="PingFang-SC-Regular"/>
              </a:rPr>
              <a:t>，并且只能输出代码。如果模型输出了其他内容，那么这个操作就无法执行。同样，规划的结果也需要遵循一定的格式，但其他语言模型有时做不到这一点。</a:t>
            </a:r>
          </a:p>
          <a:p>
            <a:pPr algn="l">
              <a:buFont typeface="+mj-lt"/>
              <a:buAutoNum type="arabicPeriod"/>
            </a:pPr>
            <a:r>
              <a:rPr lang="zh-CN" altLang="en-US" sz="1600" b="1" i="0">
                <a:effectLst/>
                <a:highlight>
                  <a:srgbClr val="FDFDFE"/>
                </a:highlight>
                <a:latin typeface="-apple-system"/>
              </a:rPr>
              <a:t>模型的“幻觉”问题</a:t>
            </a:r>
            <a:r>
              <a:rPr lang="zh-CN" altLang="en-US" sz="1600" b="0" i="0">
                <a:effectLst/>
                <a:highlight>
                  <a:srgbClr val="FDFDFE"/>
                </a:highlight>
                <a:latin typeface="PingFang-SC-Regular"/>
              </a:rPr>
              <a:t>：当模型需要生成一系列操作时，它需要在合适的时候停下来，然后根据更新的图形用户界面（</a:t>
            </a:r>
            <a:r>
              <a:rPr lang="en-US" altLang="zh-CN" sz="1600" b="0" i="0">
                <a:effectLst/>
                <a:highlight>
                  <a:srgbClr val="FDFDFE"/>
                </a:highlight>
                <a:latin typeface="PingFang-SC-Regular"/>
              </a:rPr>
              <a:t>GUI</a:t>
            </a:r>
            <a:r>
              <a:rPr lang="zh-CN" altLang="en-US" sz="1600" b="0" i="0">
                <a:effectLst/>
                <a:highlight>
                  <a:srgbClr val="FDFDFE"/>
                </a:highlight>
                <a:latin typeface="PingFang-SC-Regular"/>
              </a:rPr>
              <a:t>）信息继续生成操作。但是，非</a:t>
            </a:r>
            <a:r>
              <a:rPr lang="en-US" altLang="zh-CN" sz="1600" b="0" i="0">
                <a:effectLst/>
                <a:highlight>
                  <a:srgbClr val="FDFDFE"/>
                </a:highlight>
                <a:latin typeface="PingFang-SC-Regular"/>
              </a:rPr>
              <a:t>GPT-4</a:t>
            </a:r>
            <a:r>
              <a:rPr lang="zh-CN" altLang="en-US" sz="1600" b="0" i="0">
                <a:effectLst/>
                <a:highlight>
                  <a:srgbClr val="FDFDFE"/>
                </a:highlight>
                <a:latin typeface="PingFang-SC-Regular"/>
              </a:rPr>
              <a:t>的模型经常会</a:t>
            </a:r>
            <a:r>
              <a:rPr lang="zh-CN" altLang="en-US" sz="1600" b="0" i="0">
                <a:solidFill>
                  <a:srgbClr val="FF0000"/>
                </a:solidFill>
                <a:effectLst/>
                <a:highlight>
                  <a:srgbClr val="FDFDFE"/>
                </a:highlight>
                <a:latin typeface="PingFang-SC-Regular"/>
              </a:rPr>
              <a:t>“想象”或“编造”出太多信息</a:t>
            </a:r>
            <a:r>
              <a:rPr lang="zh-CN" altLang="en-US" sz="1600" b="0" i="0">
                <a:effectLst/>
                <a:highlight>
                  <a:srgbClr val="FDFDFE"/>
                </a:highlight>
                <a:latin typeface="PingFang-SC-Regular"/>
              </a:rPr>
              <a:t>，导致生成的代码不正确。</a:t>
            </a:r>
          </a:p>
        </p:txBody>
      </p:sp>
    </p:spTree>
    <p:extLst>
      <p:ext uri="{BB962C8B-B14F-4D97-AF65-F5344CB8AC3E}">
        <p14:creationId xmlns:p14="http://schemas.microsoft.com/office/powerpoint/2010/main" val="196276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41296" y="777538"/>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284402" y="65988"/>
            <a:ext cx="8236669" cy="646331"/>
          </a:xfrm>
          <a:prstGeom prst="rect">
            <a:avLst/>
          </a:prstGeom>
          <a:noFill/>
        </p:spPr>
        <p:txBody>
          <a:bodyPr wrap="square">
            <a:spAutoFit/>
          </a:bodyPr>
          <a:lstStyle/>
          <a:p>
            <a:r>
              <a:rPr lang="en-US" altLang="zh-CN" b="0" i="0">
                <a:solidFill>
                  <a:srgbClr val="0D0B22"/>
                </a:solidFill>
                <a:effectLst/>
                <a:latin typeface="Microsoft YaHei" panose="020B0503020204020204" pitchFamily="34" charset="-122"/>
                <a:ea typeface="Microsoft YaHei" panose="020B0503020204020204" pitchFamily="34" charset="-122"/>
              </a:rPr>
              <a:t>ASSISTGUI:Task-Oriented Desktop Graphical User Interface Automation</a:t>
            </a:r>
            <a:br>
              <a:rPr lang="en-US" altLang="zh-CN"/>
            </a:br>
            <a:r>
              <a:rPr lang="en-US" altLang="zh-CN" b="0" i="0">
                <a:solidFill>
                  <a:srgbClr val="0D0B22"/>
                </a:solidFill>
                <a:effectLst/>
                <a:latin typeface="Microsoft YaHei" panose="020B0503020204020204" pitchFamily="34" charset="-122"/>
                <a:ea typeface="Microsoft YaHei" panose="020B0503020204020204" pitchFamily="34" charset="-122"/>
              </a:rPr>
              <a:t>ASSISTGUI</a:t>
            </a:r>
            <a:r>
              <a:rPr lang="zh-CN" altLang="en-US" b="0" i="0">
                <a:solidFill>
                  <a:srgbClr val="0D0B22"/>
                </a:solidFill>
                <a:effectLst/>
                <a:latin typeface="Microsoft YaHei" panose="020B0503020204020204" pitchFamily="34" charset="-122"/>
                <a:ea typeface="Microsoft YaHei" panose="020B0503020204020204" pitchFamily="34" charset="-122"/>
              </a:rPr>
              <a:t>：面向任务的桌面图形用户界面自动化</a:t>
            </a:r>
            <a:endParaRPr lang="en-US"/>
          </a:p>
        </p:txBody>
      </p:sp>
      <p:sp>
        <p:nvSpPr>
          <p:cNvPr id="11" name="文本框 10">
            <a:extLst>
              <a:ext uri="{FF2B5EF4-FFF2-40B4-BE49-F238E27FC236}">
                <a16:creationId xmlns:a16="http://schemas.microsoft.com/office/drawing/2014/main" id="{B5780F50-C246-0282-7C29-D4591720ADEC}"/>
              </a:ext>
            </a:extLst>
          </p:cNvPr>
          <p:cNvSpPr txBox="1"/>
          <p:nvPr/>
        </p:nvSpPr>
        <p:spPr>
          <a:xfrm>
            <a:off x="9767356" y="5572905"/>
            <a:ext cx="2100388" cy="369332"/>
          </a:xfrm>
          <a:prstGeom prst="rect">
            <a:avLst/>
          </a:prstGeom>
          <a:noFill/>
        </p:spPr>
        <p:txBody>
          <a:bodyPr wrap="square">
            <a:spAutoFit/>
          </a:bodyPr>
          <a:lstStyle/>
          <a:p>
            <a:r>
              <a:rPr lang="en-US" altLang="zh-CN" b="1">
                <a:solidFill>
                  <a:srgbClr val="05073B"/>
                </a:solidFill>
                <a:latin typeface="-apple-system"/>
              </a:rPr>
              <a:t>2024</a:t>
            </a:r>
            <a:r>
              <a:rPr lang="zh-CN" altLang="en-US" b="1">
                <a:solidFill>
                  <a:srgbClr val="05073B"/>
                </a:solidFill>
                <a:latin typeface="-apple-system"/>
              </a:rPr>
              <a:t>年</a:t>
            </a:r>
            <a:r>
              <a:rPr lang="en-US" altLang="zh-CN" b="1">
                <a:solidFill>
                  <a:srgbClr val="05073B"/>
                </a:solidFill>
                <a:latin typeface="-apple-system"/>
              </a:rPr>
              <a:t>1</a:t>
            </a:r>
            <a:r>
              <a:rPr lang="zh-CN" altLang="en-US" b="1">
                <a:solidFill>
                  <a:srgbClr val="05073B"/>
                </a:solidFill>
                <a:latin typeface="-apple-system"/>
              </a:rPr>
              <a:t>月发表</a:t>
            </a:r>
            <a:endParaRPr lang="en-US" altLang="zh-CN" b="1">
              <a:solidFill>
                <a:srgbClr val="05073B"/>
              </a:solidFill>
              <a:latin typeface="-apple-system"/>
            </a:endParaRPr>
          </a:p>
        </p:txBody>
      </p:sp>
      <p:sp>
        <p:nvSpPr>
          <p:cNvPr id="4" name="文本框 3">
            <a:extLst>
              <a:ext uri="{FF2B5EF4-FFF2-40B4-BE49-F238E27FC236}">
                <a16:creationId xmlns:a16="http://schemas.microsoft.com/office/drawing/2014/main" id="{4B0C29B3-4C6A-F245-99A0-F16983EBD553}"/>
              </a:ext>
            </a:extLst>
          </p:cNvPr>
          <p:cNvSpPr txBox="1"/>
          <p:nvPr/>
        </p:nvSpPr>
        <p:spPr>
          <a:xfrm>
            <a:off x="697174" y="1975298"/>
            <a:ext cx="10487319" cy="369332"/>
          </a:xfrm>
          <a:prstGeom prst="rect">
            <a:avLst/>
          </a:prstGeom>
          <a:noFill/>
        </p:spPr>
        <p:txBody>
          <a:bodyPr wrap="square">
            <a:spAutoFit/>
          </a:bodyPr>
          <a:lstStyle/>
          <a:p>
            <a:r>
              <a:rPr lang="zh-CN" altLang="en-US">
                <a:solidFill>
                  <a:srgbClr val="0D0B22"/>
                </a:solidFill>
                <a:latin typeface="Microsoft YaHei" panose="020B0503020204020204" pitchFamily="34" charset="-122"/>
                <a:ea typeface="Microsoft YaHei" panose="020B0503020204020204" pitchFamily="34" charset="-122"/>
              </a:rPr>
              <a:t>本文旨在评估面向任务的桌面图形用户界面自动化模型，旨在评估模型在利用</a:t>
            </a:r>
            <a:r>
              <a:rPr lang="zh-CN" altLang="en-US">
                <a:solidFill>
                  <a:srgbClr val="FF0000"/>
                </a:solidFill>
                <a:latin typeface="Microsoft YaHei" panose="020B0503020204020204" pitchFamily="34" charset="-122"/>
                <a:ea typeface="Microsoft YaHei" panose="020B0503020204020204" pitchFamily="34" charset="-122"/>
              </a:rPr>
              <a:t>生产力</a:t>
            </a:r>
            <a:r>
              <a:rPr lang="zh-CN" altLang="en-US">
                <a:solidFill>
                  <a:srgbClr val="0D0B22"/>
                </a:solidFill>
                <a:latin typeface="Microsoft YaHei" panose="020B0503020204020204" pitchFamily="34" charset="-122"/>
                <a:ea typeface="Microsoft YaHei" panose="020B0503020204020204" pitchFamily="34" charset="-122"/>
              </a:rPr>
              <a:t>软件方面的性能。</a:t>
            </a:r>
            <a:endParaRPr lang="en-US">
              <a:solidFill>
                <a:srgbClr val="0D0B22"/>
              </a:solidFill>
              <a:latin typeface="Microsoft YaHei" panose="020B0503020204020204" pitchFamily="34" charset="-122"/>
              <a:ea typeface="Microsoft YaHei" panose="020B0503020204020204" pitchFamily="34" charset="-122"/>
            </a:endParaRPr>
          </a:p>
        </p:txBody>
      </p:sp>
      <p:sp>
        <p:nvSpPr>
          <p:cNvPr id="3" name="文本框 2">
            <a:extLst>
              <a:ext uri="{FF2B5EF4-FFF2-40B4-BE49-F238E27FC236}">
                <a16:creationId xmlns:a16="http://schemas.microsoft.com/office/drawing/2014/main" id="{F0791D9D-6B33-0865-A50E-6217E29E3851}"/>
              </a:ext>
            </a:extLst>
          </p:cNvPr>
          <p:cNvSpPr txBox="1"/>
          <p:nvPr/>
        </p:nvSpPr>
        <p:spPr>
          <a:xfrm>
            <a:off x="631185" y="2575269"/>
            <a:ext cx="8950751" cy="212763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a:t>密集的 </a:t>
            </a:r>
            <a:r>
              <a:rPr lang="en-US" altLang="zh-CN"/>
              <a:t>GUI </a:t>
            </a:r>
            <a:r>
              <a:rPr lang="zh-CN" altLang="en-US"/>
              <a:t>理解：这涉及解释各种形式的信息，不仅是屏幕上的突出文本，还包括各种视觉元素</a:t>
            </a:r>
            <a:endParaRPr lang="en-US" altLang="zh-CN"/>
          </a:p>
          <a:p>
            <a:pPr marL="285750" indent="-285750">
              <a:lnSpc>
                <a:spcPct val="150000"/>
              </a:lnSpc>
              <a:buFont typeface="Arial" panose="020B0604020202020204" pitchFamily="34" charset="0"/>
              <a:buChar char="•"/>
            </a:pPr>
            <a:r>
              <a:rPr lang="zh-CN" altLang="en-US"/>
              <a:t>复杂操作：桌面操作需要比 </a:t>
            </a:r>
            <a:r>
              <a:rPr lang="en-US" altLang="zh-CN"/>
              <a:t>Web </a:t>
            </a:r>
            <a:r>
              <a:rPr lang="zh-CN" altLang="en-US"/>
              <a:t>或智能手机更复杂的操作，超出了基本的点击、打字等，还包括拖动文件或在素材上绘制蒙版等操作。</a:t>
            </a:r>
            <a:endParaRPr lang="en-US" altLang="zh-CN"/>
          </a:p>
          <a:p>
            <a:pPr marL="285750" indent="-285750">
              <a:lnSpc>
                <a:spcPct val="150000"/>
              </a:lnSpc>
              <a:buFont typeface="Arial" panose="020B0604020202020204" pitchFamily="34" charset="0"/>
              <a:buChar char="•"/>
            </a:pPr>
            <a:r>
              <a:rPr lang="zh-CN" altLang="en-US"/>
              <a:t>长过程：在生产力软件中执行任务可能涉及一系列复杂的步骤。</a:t>
            </a:r>
            <a:endParaRPr lang="en-US"/>
          </a:p>
        </p:txBody>
      </p:sp>
      <p:sp>
        <p:nvSpPr>
          <p:cNvPr id="2" name="文本框 1">
            <a:extLst>
              <a:ext uri="{FF2B5EF4-FFF2-40B4-BE49-F238E27FC236}">
                <a16:creationId xmlns:a16="http://schemas.microsoft.com/office/drawing/2014/main" id="{8C0B72F9-2ED0-EECD-36B7-81F202D7F20B}"/>
              </a:ext>
            </a:extLst>
          </p:cNvPr>
          <p:cNvSpPr txBox="1"/>
          <p:nvPr/>
        </p:nvSpPr>
        <p:spPr>
          <a:xfrm>
            <a:off x="395081" y="1216752"/>
            <a:ext cx="6117534" cy="369332"/>
          </a:xfrm>
          <a:prstGeom prst="rect">
            <a:avLst/>
          </a:prstGeom>
          <a:noFill/>
        </p:spPr>
        <p:txBody>
          <a:bodyPr wrap="square">
            <a:spAutoFit/>
          </a:bodyPr>
          <a:lstStyle/>
          <a:p>
            <a:r>
              <a:rPr lang="zh-CN" altLang="en-US">
                <a:solidFill>
                  <a:srgbClr val="0D0B22"/>
                </a:solidFill>
                <a:latin typeface="Microsoft YaHei" panose="020B0503020204020204" pitchFamily="34" charset="-122"/>
                <a:ea typeface="Microsoft YaHei" panose="020B0503020204020204" pitchFamily="34" charset="-122"/>
              </a:rPr>
              <a:t>面临的挑战是什么：</a:t>
            </a:r>
            <a:endParaRPr lang="en-US" altLang="zh-CN">
              <a:solidFill>
                <a:srgbClr val="0D0B22"/>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8530667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69576" y="532441"/>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284402" y="65988"/>
            <a:ext cx="8236669" cy="646331"/>
          </a:xfrm>
          <a:prstGeom prst="rect">
            <a:avLst/>
          </a:prstGeom>
          <a:noFill/>
        </p:spPr>
        <p:txBody>
          <a:bodyPr wrap="square">
            <a:spAutoFit/>
          </a:bodyPr>
          <a:lstStyle/>
          <a:p>
            <a:r>
              <a:rPr lang="en-US" altLang="zh-CN" b="0" i="0">
                <a:solidFill>
                  <a:srgbClr val="0D0B22"/>
                </a:solidFill>
                <a:effectLst/>
                <a:latin typeface="Microsoft YaHei" panose="020B0503020204020204" pitchFamily="34" charset="-122"/>
                <a:ea typeface="Microsoft YaHei" panose="020B0503020204020204" pitchFamily="34" charset="-122"/>
              </a:rPr>
              <a:t>ASSISTGUI:Task-Oriented Desktop Graphical User Interface Automation</a:t>
            </a:r>
            <a:br>
              <a:rPr lang="en-US" altLang="zh-CN"/>
            </a:br>
            <a:endParaRPr lang="en-US"/>
          </a:p>
        </p:txBody>
      </p:sp>
      <p:sp>
        <p:nvSpPr>
          <p:cNvPr id="11" name="文本框 10">
            <a:extLst>
              <a:ext uri="{FF2B5EF4-FFF2-40B4-BE49-F238E27FC236}">
                <a16:creationId xmlns:a16="http://schemas.microsoft.com/office/drawing/2014/main" id="{B5780F50-C246-0282-7C29-D4591720ADEC}"/>
              </a:ext>
            </a:extLst>
          </p:cNvPr>
          <p:cNvSpPr txBox="1"/>
          <p:nvPr/>
        </p:nvSpPr>
        <p:spPr>
          <a:xfrm>
            <a:off x="9541112" y="6374184"/>
            <a:ext cx="2100388" cy="369332"/>
          </a:xfrm>
          <a:prstGeom prst="rect">
            <a:avLst/>
          </a:prstGeom>
          <a:noFill/>
        </p:spPr>
        <p:txBody>
          <a:bodyPr wrap="square">
            <a:spAutoFit/>
          </a:bodyPr>
          <a:lstStyle/>
          <a:p>
            <a:r>
              <a:rPr lang="en-US" altLang="zh-CN" b="1">
                <a:solidFill>
                  <a:srgbClr val="05073B"/>
                </a:solidFill>
                <a:latin typeface="-apple-system"/>
              </a:rPr>
              <a:t>2024</a:t>
            </a:r>
            <a:r>
              <a:rPr lang="zh-CN" altLang="en-US" b="1">
                <a:solidFill>
                  <a:srgbClr val="05073B"/>
                </a:solidFill>
                <a:latin typeface="-apple-system"/>
              </a:rPr>
              <a:t>年</a:t>
            </a:r>
            <a:r>
              <a:rPr lang="en-US" altLang="zh-CN" b="1">
                <a:solidFill>
                  <a:srgbClr val="05073B"/>
                </a:solidFill>
                <a:latin typeface="-apple-system"/>
              </a:rPr>
              <a:t>1</a:t>
            </a:r>
            <a:r>
              <a:rPr lang="zh-CN" altLang="en-US" b="1">
                <a:solidFill>
                  <a:srgbClr val="05073B"/>
                </a:solidFill>
                <a:latin typeface="-apple-system"/>
              </a:rPr>
              <a:t>月发表</a:t>
            </a:r>
            <a:endParaRPr lang="en-US" altLang="zh-CN" b="1">
              <a:solidFill>
                <a:srgbClr val="05073B"/>
              </a:solidFill>
              <a:latin typeface="-apple-system"/>
            </a:endParaRPr>
          </a:p>
        </p:txBody>
      </p:sp>
      <p:sp>
        <p:nvSpPr>
          <p:cNvPr id="4" name="文本框 3">
            <a:extLst>
              <a:ext uri="{FF2B5EF4-FFF2-40B4-BE49-F238E27FC236}">
                <a16:creationId xmlns:a16="http://schemas.microsoft.com/office/drawing/2014/main" id="{4B0C29B3-4C6A-F245-99A0-F16983EBD553}"/>
              </a:ext>
            </a:extLst>
          </p:cNvPr>
          <p:cNvSpPr txBox="1"/>
          <p:nvPr/>
        </p:nvSpPr>
        <p:spPr>
          <a:xfrm>
            <a:off x="1037360" y="600114"/>
            <a:ext cx="10487319" cy="369332"/>
          </a:xfrm>
          <a:prstGeom prst="rect">
            <a:avLst/>
          </a:prstGeom>
          <a:noFill/>
        </p:spPr>
        <p:txBody>
          <a:bodyPr wrap="square">
            <a:spAutoFit/>
          </a:bodyPr>
          <a:lstStyle/>
          <a:p>
            <a:r>
              <a:rPr lang="zh-CN" altLang="en-US" sz="1800" b="1" u="none" strike="noStrike" kern="1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定性</a:t>
            </a:r>
            <a:r>
              <a:rPr lang="zh-CN" altLang="zh-CN" sz="1800" b="1" u="none" strike="noStrike" kern="1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结果</a:t>
            </a:r>
            <a:r>
              <a:rPr lang="zh-CN" altLang="en-US">
                <a:solidFill>
                  <a:srgbClr val="0D0B22"/>
                </a:solidFill>
                <a:latin typeface="Microsoft YaHei" panose="020B0503020204020204" pitchFamily="34" charset="-122"/>
                <a:ea typeface="Microsoft YaHei" panose="020B0503020204020204" pitchFamily="34" charset="-122"/>
              </a:rPr>
              <a:t>：</a:t>
            </a:r>
            <a:endParaRPr lang="en-US">
              <a:solidFill>
                <a:srgbClr val="0D0B22"/>
              </a:solidFill>
              <a:latin typeface="Microsoft YaHei" panose="020B0503020204020204" pitchFamily="34" charset="-122"/>
              <a:ea typeface="Microsoft YaHei" panose="020B0503020204020204" pitchFamily="34" charset="-122"/>
            </a:endParaRPr>
          </a:p>
        </p:txBody>
      </p:sp>
      <p:pic>
        <p:nvPicPr>
          <p:cNvPr id="7" name="图片 6">
            <a:extLst>
              <a:ext uri="{FF2B5EF4-FFF2-40B4-BE49-F238E27FC236}">
                <a16:creationId xmlns:a16="http://schemas.microsoft.com/office/drawing/2014/main" id="{461B0A43-929C-60F5-B898-D6C6686B1821}"/>
              </a:ext>
            </a:extLst>
          </p:cNvPr>
          <p:cNvPicPr>
            <a:picLocks noChangeAspect="1"/>
          </p:cNvPicPr>
          <p:nvPr/>
        </p:nvPicPr>
        <p:blipFill>
          <a:blip r:embed="rId2"/>
          <a:stretch>
            <a:fillRect/>
          </a:stretch>
        </p:blipFill>
        <p:spPr>
          <a:xfrm>
            <a:off x="1445315" y="1046105"/>
            <a:ext cx="9060346" cy="3854921"/>
          </a:xfrm>
          <a:prstGeom prst="rect">
            <a:avLst/>
          </a:prstGeom>
        </p:spPr>
      </p:pic>
      <p:sp>
        <p:nvSpPr>
          <p:cNvPr id="9" name="文本框 8">
            <a:extLst>
              <a:ext uri="{FF2B5EF4-FFF2-40B4-BE49-F238E27FC236}">
                <a16:creationId xmlns:a16="http://schemas.microsoft.com/office/drawing/2014/main" id="{61B96C63-98AA-5304-20A6-4EEC8CC27696}"/>
              </a:ext>
            </a:extLst>
          </p:cNvPr>
          <p:cNvSpPr txBox="1"/>
          <p:nvPr/>
        </p:nvSpPr>
        <p:spPr>
          <a:xfrm>
            <a:off x="971550" y="5223517"/>
            <a:ext cx="10587658" cy="923330"/>
          </a:xfrm>
          <a:prstGeom prst="rect">
            <a:avLst/>
          </a:prstGeom>
          <a:noFill/>
        </p:spPr>
        <p:txBody>
          <a:bodyPr wrap="square">
            <a:spAutoFit/>
          </a:bodyPr>
          <a:lstStyle/>
          <a:p>
            <a:r>
              <a:rPr lang="zh-CN" altLang="en-US"/>
              <a:t>成功的预测示例，证明该模型可以有效地规划相对</a:t>
            </a:r>
            <a:r>
              <a:rPr lang="zh-CN" altLang="en-US">
                <a:solidFill>
                  <a:srgbClr val="FF0000"/>
                </a:solidFill>
              </a:rPr>
              <a:t>较长的流程的</a:t>
            </a:r>
            <a:r>
              <a:rPr lang="zh-CN" altLang="en-US"/>
              <a:t>每个步骤，准确感知</a:t>
            </a:r>
            <a:r>
              <a:rPr lang="en-US" altLang="zh-CN"/>
              <a:t>GUI</a:t>
            </a:r>
            <a:r>
              <a:rPr lang="zh-CN" altLang="en-US"/>
              <a:t>中的特定元素，并将其转换为正确的操作代码。</a:t>
            </a:r>
            <a:r>
              <a:rPr lang="zh-CN" altLang="en-US">
                <a:solidFill>
                  <a:srgbClr val="FF0000"/>
                </a:solidFill>
              </a:rPr>
              <a:t>准确识别大多数内容</a:t>
            </a:r>
            <a:r>
              <a:rPr lang="zh-CN" altLang="en-US"/>
              <a:t>，包括时钟形关键帧按钮、复选框和展开按钮等小图标。</a:t>
            </a:r>
            <a:endParaRPr lang="en-US"/>
          </a:p>
        </p:txBody>
      </p:sp>
    </p:spTree>
    <p:extLst>
      <p:ext uri="{BB962C8B-B14F-4D97-AF65-F5344CB8AC3E}">
        <p14:creationId xmlns:p14="http://schemas.microsoft.com/office/powerpoint/2010/main" val="1269073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69576" y="532441"/>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284402" y="65988"/>
            <a:ext cx="8236669" cy="646331"/>
          </a:xfrm>
          <a:prstGeom prst="rect">
            <a:avLst/>
          </a:prstGeom>
          <a:noFill/>
        </p:spPr>
        <p:txBody>
          <a:bodyPr wrap="square">
            <a:spAutoFit/>
          </a:bodyPr>
          <a:lstStyle/>
          <a:p>
            <a:r>
              <a:rPr lang="en-US" altLang="zh-CN" b="0" i="0">
                <a:solidFill>
                  <a:srgbClr val="0D0B22"/>
                </a:solidFill>
                <a:effectLst/>
                <a:latin typeface="Microsoft YaHei" panose="020B0503020204020204" pitchFamily="34" charset="-122"/>
                <a:ea typeface="Microsoft YaHei" panose="020B0503020204020204" pitchFamily="34" charset="-122"/>
              </a:rPr>
              <a:t>ASSISTGUI:Task-Oriented Desktop Graphical User Interface Automation</a:t>
            </a:r>
            <a:br>
              <a:rPr lang="en-US" altLang="zh-CN"/>
            </a:br>
            <a:endParaRPr lang="en-US"/>
          </a:p>
        </p:txBody>
      </p:sp>
      <p:sp>
        <p:nvSpPr>
          <p:cNvPr id="11" name="文本框 10">
            <a:extLst>
              <a:ext uri="{FF2B5EF4-FFF2-40B4-BE49-F238E27FC236}">
                <a16:creationId xmlns:a16="http://schemas.microsoft.com/office/drawing/2014/main" id="{B5780F50-C246-0282-7C29-D4591720ADEC}"/>
              </a:ext>
            </a:extLst>
          </p:cNvPr>
          <p:cNvSpPr txBox="1"/>
          <p:nvPr/>
        </p:nvSpPr>
        <p:spPr>
          <a:xfrm>
            <a:off x="9541112" y="6374184"/>
            <a:ext cx="2100388" cy="369332"/>
          </a:xfrm>
          <a:prstGeom prst="rect">
            <a:avLst/>
          </a:prstGeom>
          <a:noFill/>
        </p:spPr>
        <p:txBody>
          <a:bodyPr wrap="square">
            <a:spAutoFit/>
          </a:bodyPr>
          <a:lstStyle/>
          <a:p>
            <a:r>
              <a:rPr lang="en-US" altLang="zh-CN" b="1">
                <a:solidFill>
                  <a:srgbClr val="05073B"/>
                </a:solidFill>
                <a:latin typeface="-apple-system"/>
              </a:rPr>
              <a:t>2024</a:t>
            </a:r>
            <a:r>
              <a:rPr lang="zh-CN" altLang="en-US" b="1">
                <a:solidFill>
                  <a:srgbClr val="05073B"/>
                </a:solidFill>
                <a:latin typeface="-apple-system"/>
              </a:rPr>
              <a:t>年</a:t>
            </a:r>
            <a:r>
              <a:rPr lang="en-US" altLang="zh-CN" b="1">
                <a:solidFill>
                  <a:srgbClr val="05073B"/>
                </a:solidFill>
                <a:latin typeface="-apple-system"/>
              </a:rPr>
              <a:t>1</a:t>
            </a:r>
            <a:r>
              <a:rPr lang="zh-CN" altLang="en-US" b="1">
                <a:solidFill>
                  <a:srgbClr val="05073B"/>
                </a:solidFill>
                <a:latin typeface="-apple-system"/>
              </a:rPr>
              <a:t>月发表</a:t>
            </a:r>
            <a:endParaRPr lang="en-US" altLang="zh-CN" b="1">
              <a:solidFill>
                <a:srgbClr val="05073B"/>
              </a:solidFill>
              <a:latin typeface="-apple-system"/>
            </a:endParaRPr>
          </a:p>
        </p:txBody>
      </p:sp>
      <p:sp>
        <p:nvSpPr>
          <p:cNvPr id="4" name="文本框 3">
            <a:extLst>
              <a:ext uri="{FF2B5EF4-FFF2-40B4-BE49-F238E27FC236}">
                <a16:creationId xmlns:a16="http://schemas.microsoft.com/office/drawing/2014/main" id="{4B0C29B3-4C6A-F245-99A0-F16983EBD553}"/>
              </a:ext>
            </a:extLst>
          </p:cNvPr>
          <p:cNvSpPr txBox="1"/>
          <p:nvPr/>
        </p:nvSpPr>
        <p:spPr>
          <a:xfrm>
            <a:off x="1037360" y="600114"/>
            <a:ext cx="10487319" cy="369332"/>
          </a:xfrm>
          <a:prstGeom prst="rect">
            <a:avLst/>
          </a:prstGeom>
          <a:noFill/>
        </p:spPr>
        <p:txBody>
          <a:bodyPr wrap="square">
            <a:spAutoFit/>
          </a:bodyPr>
          <a:lstStyle/>
          <a:p>
            <a:r>
              <a:rPr lang="zh-CN" altLang="en-US" sz="1800" b="1" u="none" strike="noStrike" kern="1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定性</a:t>
            </a:r>
            <a:r>
              <a:rPr lang="zh-CN" altLang="zh-CN" sz="1800" b="1" u="none" strike="noStrike" kern="1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结果</a:t>
            </a:r>
            <a:r>
              <a:rPr lang="zh-CN" altLang="en-US">
                <a:solidFill>
                  <a:srgbClr val="0D0B22"/>
                </a:solidFill>
                <a:latin typeface="Microsoft YaHei" panose="020B0503020204020204" pitchFamily="34" charset="-122"/>
                <a:ea typeface="Microsoft YaHei" panose="020B0503020204020204" pitchFamily="34" charset="-122"/>
              </a:rPr>
              <a:t>：</a:t>
            </a:r>
            <a:endParaRPr lang="en-US">
              <a:solidFill>
                <a:srgbClr val="0D0B22"/>
              </a:solidFill>
              <a:latin typeface="Microsoft YaHei" panose="020B0503020204020204" pitchFamily="34" charset="-122"/>
              <a:ea typeface="Microsoft YaHei" panose="020B0503020204020204" pitchFamily="34" charset="-122"/>
            </a:endParaRPr>
          </a:p>
        </p:txBody>
      </p:sp>
      <p:sp>
        <p:nvSpPr>
          <p:cNvPr id="9" name="文本框 8">
            <a:extLst>
              <a:ext uri="{FF2B5EF4-FFF2-40B4-BE49-F238E27FC236}">
                <a16:creationId xmlns:a16="http://schemas.microsoft.com/office/drawing/2014/main" id="{61B96C63-98AA-5304-20A6-4EEC8CC27696}"/>
              </a:ext>
            </a:extLst>
          </p:cNvPr>
          <p:cNvSpPr txBox="1"/>
          <p:nvPr/>
        </p:nvSpPr>
        <p:spPr>
          <a:xfrm>
            <a:off x="951672" y="4796134"/>
            <a:ext cx="10587658" cy="1200329"/>
          </a:xfrm>
          <a:prstGeom prst="rect">
            <a:avLst/>
          </a:prstGeom>
          <a:noFill/>
        </p:spPr>
        <p:txBody>
          <a:bodyPr wrap="square">
            <a:spAutoFit/>
          </a:bodyPr>
          <a:lstStyle/>
          <a:p>
            <a:r>
              <a:rPr lang="en-US" altLang="zh-CN"/>
              <a:t>GPT-4V </a:t>
            </a:r>
            <a:r>
              <a:rPr lang="zh-CN" altLang="en-US"/>
              <a:t>拥有强大的</a:t>
            </a:r>
            <a:r>
              <a:rPr lang="en-US" altLang="zh-CN"/>
              <a:t>OCR</a:t>
            </a:r>
            <a:r>
              <a:rPr lang="zh-CN" altLang="en-US"/>
              <a:t>能力，无法准确地告诉我们</a:t>
            </a:r>
            <a:r>
              <a:rPr lang="zh-CN" altLang="en-US">
                <a:solidFill>
                  <a:srgbClr val="FF0000"/>
                </a:solidFill>
              </a:rPr>
              <a:t>按钮在哪里</a:t>
            </a:r>
            <a:r>
              <a:rPr lang="zh-CN" altLang="en-US"/>
              <a:t>，使其无法执行操作。目前修改</a:t>
            </a:r>
            <a:r>
              <a:rPr lang="en-US" altLang="zh-CN"/>
              <a:t>GPT-4V</a:t>
            </a:r>
            <a:r>
              <a:rPr lang="zh-CN" altLang="en-US"/>
              <a:t>进行按钮</a:t>
            </a:r>
            <a:r>
              <a:rPr lang="en-US" altLang="zh-CN"/>
              <a:t>grounding</a:t>
            </a:r>
            <a:r>
              <a:rPr lang="zh-CN" altLang="en-US"/>
              <a:t>的最佳方法是</a:t>
            </a:r>
            <a:r>
              <a:rPr lang="en-US" altLang="zh-CN"/>
              <a:t>GPT-4V-SoM</a:t>
            </a:r>
            <a:r>
              <a:rPr lang="zh-CN" altLang="en-US"/>
              <a:t>，它使用语义</a:t>
            </a:r>
            <a:r>
              <a:rPr lang="en-US" altLang="zh-CN"/>
              <a:t>SAM</a:t>
            </a:r>
            <a:r>
              <a:rPr lang="zh-CN" altLang="en-US"/>
              <a:t>先对图像进行分割，然后对其进行标记，最后将其输入到</a:t>
            </a:r>
            <a:r>
              <a:rPr lang="en-US" altLang="zh-CN"/>
              <a:t>GPT-4V</a:t>
            </a:r>
            <a:r>
              <a:rPr lang="zh-CN" altLang="en-US"/>
              <a:t>中。由于界面元素的复杂性和多样性，</a:t>
            </a:r>
            <a:r>
              <a:rPr lang="en-US" altLang="zh-CN"/>
              <a:t>Semantic-SAM</a:t>
            </a:r>
            <a:r>
              <a:rPr lang="zh-CN" altLang="en-US"/>
              <a:t>的分割</a:t>
            </a:r>
            <a:r>
              <a:rPr lang="zh-CN" altLang="en-US">
                <a:solidFill>
                  <a:srgbClr val="FF0000"/>
                </a:solidFill>
              </a:rPr>
              <a:t>能力的不足</a:t>
            </a:r>
            <a:r>
              <a:rPr lang="zh-CN" altLang="en-US"/>
              <a:t>会直接导致</a:t>
            </a:r>
            <a:r>
              <a:rPr lang="en-US" altLang="zh-CN"/>
              <a:t>GPT-4V-SoM</a:t>
            </a:r>
            <a:r>
              <a:rPr lang="zh-CN" altLang="en-US"/>
              <a:t>的性能下降。</a:t>
            </a:r>
            <a:endParaRPr lang="en-US"/>
          </a:p>
        </p:txBody>
      </p:sp>
      <p:pic>
        <p:nvPicPr>
          <p:cNvPr id="3" name="图片 2">
            <a:extLst>
              <a:ext uri="{FF2B5EF4-FFF2-40B4-BE49-F238E27FC236}">
                <a16:creationId xmlns:a16="http://schemas.microsoft.com/office/drawing/2014/main" id="{CFDEA07D-A790-3EA7-CA2A-B4A947D9D579}"/>
              </a:ext>
            </a:extLst>
          </p:cNvPr>
          <p:cNvPicPr>
            <a:picLocks noChangeAspect="1"/>
          </p:cNvPicPr>
          <p:nvPr/>
        </p:nvPicPr>
        <p:blipFill>
          <a:blip r:embed="rId2"/>
          <a:stretch>
            <a:fillRect/>
          </a:stretch>
        </p:blipFill>
        <p:spPr>
          <a:xfrm>
            <a:off x="1463123" y="1753635"/>
            <a:ext cx="9086850" cy="2714625"/>
          </a:xfrm>
          <a:prstGeom prst="rect">
            <a:avLst/>
          </a:prstGeom>
        </p:spPr>
      </p:pic>
    </p:spTree>
    <p:extLst>
      <p:ext uri="{BB962C8B-B14F-4D97-AF65-F5344CB8AC3E}">
        <p14:creationId xmlns:p14="http://schemas.microsoft.com/office/powerpoint/2010/main" val="25633638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69576" y="532441"/>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284402" y="65988"/>
            <a:ext cx="8236669" cy="646331"/>
          </a:xfrm>
          <a:prstGeom prst="rect">
            <a:avLst/>
          </a:prstGeom>
          <a:noFill/>
        </p:spPr>
        <p:txBody>
          <a:bodyPr wrap="square">
            <a:spAutoFit/>
          </a:bodyPr>
          <a:lstStyle/>
          <a:p>
            <a:r>
              <a:rPr lang="en-US" altLang="zh-CN" b="0" i="0">
                <a:solidFill>
                  <a:srgbClr val="0D0B22"/>
                </a:solidFill>
                <a:effectLst/>
                <a:latin typeface="Microsoft YaHei" panose="020B0503020204020204" pitchFamily="34" charset="-122"/>
                <a:ea typeface="Microsoft YaHei" panose="020B0503020204020204" pitchFamily="34" charset="-122"/>
              </a:rPr>
              <a:t>ASSISTGUI:Task-Oriented Desktop Graphical User Interface Automation</a:t>
            </a:r>
            <a:br>
              <a:rPr lang="en-US" altLang="zh-CN"/>
            </a:br>
            <a:endParaRPr lang="en-US"/>
          </a:p>
        </p:txBody>
      </p:sp>
      <p:sp>
        <p:nvSpPr>
          <p:cNvPr id="11" name="文本框 10">
            <a:extLst>
              <a:ext uri="{FF2B5EF4-FFF2-40B4-BE49-F238E27FC236}">
                <a16:creationId xmlns:a16="http://schemas.microsoft.com/office/drawing/2014/main" id="{B5780F50-C246-0282-7C29-D4591720ADEC}"/>
              </a:ext>
            </a:extLst>
          </p:cNvPr>
          <p:cNvSpPr txBox="1"/>
          <p:nvPr/>
        </p:nvSpPr>
        <p:spPr>
          <a:xfrm>
            <a:off x="9541112" y="6374184"/>
            <a:ext cx="2100388" cy="369332"/>
          </a:xfrm>
          <a:prstGeom prst="rect">
            <a:avLst/>
          </a:prstGeom>
          <a:noFill/>
        </p:spPr>
        <p:txBody>
          <a:bodyPr wrap="square">
            <a:spAutoFit/>
          </a:bodyPr>
          <a:lstStyle/>
          <a:p>
            <a:r>
              <a:rPr lang="en-US" altLang="zh-CN" b="1">
                <a:solidFill>
                  <a:srgbClr val="05073B"/>
                </a:solidFill>
                <a:latin typeface="-apple-system"/>
              </a:rPr>
              <a:t>2024</a:t>
            </a:r>
            <a:r>
              <a:rPr lang="zh-CN" altLang="en-US" b="1">
                <a:solidFill>
                  <a:srgbClr val="05073B"/>
                </a:solidFill>
                <a:latin typeface="-apple-system"/>
              </a:rPr>
              <a:t>年</a:t>
            </a:r>
            <a:r>
              <a:rPr lang="en-US" altLang="zh-CN" b="1">
                <a:solidFill>
                  <a:srgbClr val="05073B"/>
                </a:solidFill>
                <a:latin typeface="-apple-system"/>
              </a:rPr>
              <a:t>1</a:t>
            </a:r>
            <a:r>
              <a:rPr lang="zh-CN" altLang="en-US" b="1">
                <a:solidFill>
                  <a:srgbClr val="05073B"/>
                </a:solidFill>
                <a:latin typeface="-apple-system"/>
              </a:rPr>
              <a:t>月发表</a:t>
            </a:r>
            <a:endParaRPr lang="en-US" altLang="zh-CN" b="1">
              <a:solidFill>
                <a:srgbClr val="05073B"/>
              </a:solidFill>
              <a:latin typeface="-apple-system"/>
            </a:endParaRPr>
          </a:p>
        </p:txBody>
      </p:sp>
      <p:sp>
        <p:nvSpPr>
          <p:cNvPr id="4" name="文本框 3">
            <a:extLst>
              <a:ext uri="{FF2B5EF4-FFF2-40B4-BE49-F238E27FC236}">
                <a16:creationId xmlns:a16="http://schemas.microsoft.com/office/drawing/2014/main" id="{4B0C29B3-4C6A-F245-99A0-F16983EBD553}"/>
              </a:ext>
            </a:extLst>
          </p:cNvPr>
          <p:cNvSpPr txBox="1"/>
          <p:nvPr/>
        </p:nvSpPr>
        <p:spPr>
          <a:xfrm>
            <a:off x="1037360" y="600114"/>
            <a:ext cx="10487319" cy="369332"/>
          </a:xfrm>
          <a:prstGeom prst="rect">
            <a:avLst/>
          </a:prstGeom>
          <a:noFill/>
        </p:spPr>
        <p:txBody>
          <a:bodyPr wrap="square">
            <a:spAutoFit/>
          </a:bodyPr>
          <a:lstStyle/>
          <a:p>
            <a:r>
              <a:rPr lang="zh-CN" altLang="en-US" sz="1800" b="1" u="none" strike="noStrike" kern="1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定性</a:t>
            </a:r>
            <a:r>
              <a:rPr lang="zh-CN" altLang="zh-CN" sz="1800" b="1" u="none" strike="noStrike" kern="1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结果</a:t>
            </a:r>
            <a:r>
              <a:rPr lang="zh-CN" altLang="en-US">
                <a:solidFill>
                  <a:srgbClr val="0D0B22"/>
                </a:solidFill>
                <a:latin typeface="Microsoft YaHei" panose="020B0503020204020204" pitchFamily="34" charset="-122"/>
                <a:ea typeface="Microsoft YaHei" panose="020B0503020204020204" pitchFamily="34" charset="-122"/>
              </a:rPr>
              <a:t>：</a:t>
            </a:r>
            <a:endParaRPr lang="en-US">
              <a:solidFill>
                <a:srgbClr val="0D0B22"/>
              </a:solidFill>
              <a:latin typeface="Microsoft YaHei" panose="020B0503020204020204" pitchFamily="34" charset="-122"/>
              <a:ea typeface="Microsoft YaHei" panose="020B0503020204020204" pitchFamily="34" charset="-122"/>
            </a:endParaRPr>
          </a:p>
        </p:txBody>
      </p:sp>
      <p:pic>
        <p:nvPicPr>
          <p:cNvPr id="7" name="图片 6">
            <a:extLst>
              <a:ext uri="{FF2B5EF4-FFF2-40B4-BE49-F238E27FC236}">
                <a16:creationId xmlns:a16="http://schemas.microsoft.com/office/drawing/2014/main" id="{FC136F6D-5E3D-1AB9-5C60-1BD6042F4FD1}"/>
              </a:ext>
            </a:extLst>
          </p:cNvPr>
          <p:cNvPicPr>
            <a:picLocks noChangeAspect="1"/>
          </p:cNvPicPr>
          <p:nvPr/>
        </p:nvPicPr>
        <p:blipFill>
          <a:blip r:embed="rId2"/>
          <a:stretch>
            <a:fillRect/>
          </a:stretch>
        </p:blipFill>
        <p:spPr>
          <a:xfrm>
            <a:off x="813766" y="1434754"/>
            <a:ext cx="10306050" cy="2676525"/>
          </a:xfrm>
          <a:prstGeom prst="rect">
            <a:avLst/>
          </a:prstGeom>
        </p:spPr>
      </p:pic>
      <p:sp>
        <p:nvSpPr>
          <p:cNvPr id="3" name="文本框 2">
            <a:extLst>
              <a:ext uri="{FF2B5EF4-FFF2-40B4-BE49-F238E27FC236}">
                <a16:creationId xmlns:a16="http://schemas.microsoft.com/office/drawing/2014/main" id="{1E3D295A-E8EE-9FA9-AD72-D90C58A534D2}"/>
              </a:ext>
            </a:extLst>
          </p:cNvPr>
          <p:cNvSpPr txBox="1"/>
          <p:nvPr/>
        </p:nvSpPr>
        <p:spPr>
          <a:xfrm>
            <a:off x="1150455" y="4795488"/>
            <a:ext cx="9762710" cy="369332"/>
          </a:xfrm>
          <a:prstGeom prst="rect">
            <a:avLst/>
          </a:prstGeom>
          <a:noFill/>
        </p:spPr>
        <p:txBody>
          <a:bodyPr wrap="square">
            <a:spAutoFit/>
          </a:bodyPr>
          <a:lstStyle/>
          <a:p>
            <a:r>
              <a:rPr lang="zh-CN" altLang="en-US"/>
              <a:t>需要使用 </a:t>
            </a:r>
            <a:r>
              <a:rPr lang="en-US" altLang="zh-CN"/>
              <a:t>roto </a:t>
            </a:r>
            <a:r>
              <a:rPr lang="zh-CN" altLang="en-US"/>
              <a:t>画笔来选择对象，这需要根据生成的边缘 进行连续调整；</a:t>
            </a:r>
            <a:endParaRPr lang="en-US"/>
          </a:p>
        </p:txBody>
      </p:sp>
      <p:sp>
        <p:nvSpPr>
          <p:cNvPr id="9" name="文本框 8">
            <a:extLst>
              <a:ext uri="{FF2B5EF4-FFF2-40B4-BE49-F238E27FC236}">
                <a16:creationId xmlns:a16="http://schemas.microsoft.com/office/drawing/2014/main" id="{D1E4184B-9951-9B43-638F-F4B8F6A577B9}"/>
              </a:ext>
            </a:extLst>
          </p:cNvPr>
          <p:cNvSpPr txBox="1"/>
          <p:nvPr/>
        </p:nvSpPr>
        <p:spPr>
          <a:xfrm>
            <a:off x="862221" y="5242748"/>
            <a:ext cx="9206118" cy="369332"/>
          </a:xfrm>
          <a:prstGeom prst="rect">
            <a:avLst/>
          </a:prstGeom>
          <a:noFill/>
        </p:spPr>
        <p:txBody>
          <a:bodyPr wrap="square">
            <a:spAutoFit/>
          </a:bodyPr>
          <a:lstStyle/>
          <a:p>
            <a:r>
              <a:rPr lang="zh-CN" altLang="en-US"/>
              <a:t>（</a:t>
            </a:r>
            <a:r>
              <a:rPr lang="en-US" altLang="zh-CN"/>
              <a:t>1</a:t>
            </a:r>
            <a:r>
              <a:rPr lang="zh-CN" altLang="en-US"/>
              <a:t>）不能根据生成的</a:t>
            </a:r>
            <a:r>
              <a:rPr lang="zh-CN" altLang="en-US">
                <a:solidFill>
                  <a:srgbClr val="FF0000"/>
                </a:solidFill>
              </a:rPr>
              <a:t>边缘</a:t>
            </a:r>
            <a:r>
              <a:rPr lang="zh-CN" altLang="en-US"/>
              <a:t>进行</a:t>
            </a:r>
            <a:r>
              <a:rPr lang="zh-CN" altLang="en-US">
                <a:solidFill>
                  <a:srgbClr val="FF0000"/>
                </a:solidFill>
              </a:rPr>
              <a:t>连续的</a:t>
            </a:r>
            <a:r>
              <a:rPr lang="zh-CN" altLang="en-US"/>
              <a:t>、必要的调整，以更准确地选择或处理目标对象；</a:t>
            </a:r>
            <a:endParaRPr lang="en-US"/>
          </a:p>
        </p:txBody>
      </p:sp>
    </p:spTree>
    <p:extLst>
      <p:ext uri="{BB962C8B-B14F-4D97-AF65-F5344CB8AC3E}">
        <p14:creationId xmlns:p14="http://schemas.microsoft.com/office/powerpoint/2010/main" val="39164625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69576" y="532441"/>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284402" y="65988"/>
            <a:ext cx="8236669" cy="646331"/>
          </a:xfrm>
          <a:prstGeom prst="rect">
            <a:avLst/>
          </a:prstGeom>
          <a:noFill/>
        </p:spPr>
        <p:txBody>
          <a:bodyPr wrap="square">
            <a:spAutoFit/>
          </a:bodyPr>
          <a:lstStyle/>
          <a:p>
            <a:r>
              <a:rPr lang="en-US" altLang="zh-CN" b="0" i="0">
                <a:solidFill>
                  <a:srgbClr val="0D0B22"/>
                </a:solidFill>
                <a:effectLst/>
                <a:latin typeface="Microsoft YaHei" panose="020B0503020204020204" pitchFamily="34" charset="-122"/>
                <a:ea typeface="Microsoft YaHei" panose="020B0503020204020204" pitchFamily="34" charset="-122"/>
              </a:rPr>
              <a:t>ASSISTGUI:Task-Oriented Desktop Graphical User Interface Automation</a:t>
            </a:r>
            <a:br>
              <a:rPr lang="en-US" altLang="zh-CN"/>
            </a:br>
            <a:endParaRPr lang="en-US"/>
          </a:p>
        </p:txBody>
      </p:sp>
      <p:sp>
        <p:nvSpPr>
          <p:cNvPr id="11" name="文本框 10">
            <a:extLst>
              <a:ext uri="{FF2B5EF4-FFF2-40B4-BE49-F238E27FC236}">
                <a16:creationId xmlns:a16="http://schemas.microsoft.com/office/drawing/2014/main" id="{B5780F50-C246-0282-7C29-D4591720ADEC}"/>
              </a:ext>
            </a:extLst>
          </p:cNvPr>
          <p:cNvSpPr txBox="1"/>
          <p:nvPr/>
        </p:nvSpPr>
        <p:spPr>
          <a:xfrm>
            <a:off x="9541112" y="6374184"/>
            <a:ext cx="2100388" cy="369332"/>
          </a:xfrm>
          <a:prstGeom prst="rect">
            <a:avLst/>
          </a:prstGeom>
          <a:noFill/>
        </p:spPr>
        <p:txBody>
          <a:bodyPr wrap="square">
            <a:spAutoFit/>
          </a:bodyPr>
          <a:lstStyle/>
          <a:p>
            <a:r>
              <a:rPr lang="en-US" altLang="zh-CN" b="1">
                <a:solidFill>
                  <a:srgbClr val="05073B"/>
                </a:solidFill>
                <a:latin typeface="-apple-system"/>
              </a:rPr>
              <a:t>2024</a:t>
            </a:r>
            <a:r>
              <a:rPr lang="zh-CN" altLang="en-US" b="1">
                <a:solidFill>
                  <a:srgbClr val="05073B"/>
                </a:solidFill>
                <a:latin typeface="-apple-system"/>
              </a:rPr>
              <a:t>年</a:t>
            </a:r>
            <a:r>
              <a:rPr lang="en-US" altLang="zh-CN" b="1">
                <a:solidFill>
                  <a:srgbClr val="05073B"/>
                </a:solidFill>
                <a:latin typeface="-apple-system"/>
              </a:rPr>
              <a:t>1</a:t>
            </a:r>
            <a:r>
              <a:rPr lang="zh-CN" altLang="en-US" b="1">
                <a:solidFill>
                  <a:srgbClr val="05073B"/>
                </a:solidFill>
                <a:latin typeface="-apple-system"/>
              </a:rPr>
              <a:t>月发表</a:t>
            </a:r>
            <a:endParaRPr lang="en-US" altLang="zh-CN" b="1">
              <a:solidFill>
                <a:srgbClr val="05073B"/>
              </a:solidFill>
              <a:latin typeface="-apple-system"/>
            </a:endParaRPr>
          </a:p>
        </p:txBody>
      </p:sp>
      <p:sp>
        <p:nvSpPr>
          <p:cNvPr id="4" name="文本框 3">
            <a:extLst>
              <a:ext uri="{FF2B5EF4-FFF2-40B4-BE49-F238E27FC236}">
                <a16:creationId xmlns:a16="http://schemas.microsoft.com/office/drawing/2014/main" id="{4B0C29B3-4C6A-F245-99A0-F16983EBD553}"/>
              </a:ext>
            </a:extLst>
          </p:cNvPr>
          <p:cNvSpPr txBox="1"/>
          <p:nvPr/>
        </p:nvSpPr>
        <p:spPr>
          <a:xfrm>
            <a:off x="1037360" y="600114"/>
            <a:ext cx="10487319" cy="369332"/>
          </a:xfrm>
          <a:prstGeom prst="rect">
            <a:avLst/>
          </a:prstGeom>
          <a:noFill/>
        </p:spPr>
        <p:txBody>
          <a:bodyPr wrap="square">
            <a:spAutoFit/>
          </a:bodyPr>
          <a:lstStyle/>
          <a:p>
            <a:r>
              <a:rPr lang="zh-CN" altLang="en-US" sz="1800" b="1" u="none" strike="noStrike" kern="1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定性</a:t>
            </a:r>
            <a:r>
              <a:rPr lang="zh-CN" altLang="zh-CN" sz="1800" b="1" u="none" strike="noStrike" kern="1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结果</a:t>
            </a:r>
            <a:r>
              <a:rPr lang="zh-CN" altLang="en-US">
                <a:solidFill>
                  <a:srgbClr val="0D0B22"/>
                </a:solidFill>
                <a:latin typeface="Microsoft YaHei" panose="020B0503020204020204" pitchFamily="34" charset="-122"/>
                <a:ea typeface="Microsoft YaHei" panose="020B0503020204020204" pitchFamily="34" charset="-122"/>
              </a:rPr>
              <a:t>：</a:t>
            </a:r>
            <a:endParaRPr lang="en-US">
              <a:solidFill>
                <a:srgbClr val="0D0B22"/>
              </a:solidFill>
              <a:latin typeface="Microsoft YaHei" panose="020B0503020204020204" pitchFamily="34" charset="-122"/>
              <a:ea typeface="Microsoft YaHei" panose="020B0503020204020204" pitchFamily="34" charset="-122"/>
            </a:endParaRPr>
          </a:p>
        </p:txBody>
      </p:sp>
      <p:pic>
        <p:nvPicPr>
          <p:cNvPr id="3" name="图片 2">
            <a:extLst>
              <a:ext uri="{FF2B5EF4-FFF2-40B4-BE49-F238E27FC236}">
                <a16:creationId xmlns:a16="http://schemas.microsoft.com/office/drawing/2014/main" id="{3A322856-C469-2825-E49C-4F49B692ACE3}"/>
              </a:ext>
            </a:extLst>
          </p:cNvPr>
          <p:cNvPicPr>
            <a:picLocks noChangeAspect="1"/>
          </p:cNvPicPr>
          <p:nvPr/>
        </p:nvPicPr>
        <p:blipFill>
          <a:blip r:embed="rId2"/>
          <a:stretch>
            <a:fillRect/>
          </a:stretch>
        </p:blipFill>
        <p:spPr>
          <a:xfrm>
            <a:off x="614156" y="1286081"/>
            <a:ext cx="10725150" cy="2238375"/>
          </a:xfrm>
          <a:prstGeom prst="rect">
            <a:avLst/>
          </a:prstGeom>
        </p:spPr>
      </p:pic>
      <p:sp>
        <p:nvSpPr>
          <p:cNvPr id="7" name="文本框 6">
            <a:extLst>
              <a:ext uri="{FF2B5EF4-FFF2-40B4-BE49-F238E27FC236}">
                <a16:creationId xmlns:a16="http://schemas.microsoft.com/office/drawing/2014/main" id="{5E34747E-0BA5-9C99-3517-EBB80C0F7739}"/>
              </a:ext>
            </a:extLst>
          </p:cNvPr>
          <p:cNvSpPr txBox="1"/>
          <p:nvPr/>
        </p:nvSpPr>
        <p:spPr>
          <a:xfrm>
            <a:off x="1160394" y="4479379"/>
            <a:ext cx="9216058" cy="1200329"/>
          </a:xfrm>
          <a:prstGeom prst="rect">
            <a:avLst/>
          </a:prstGeom>
          <a:noFill/>
        </p:spPr>
        <p:txBody>
          <a:bodyPr wrap="square">
            <a:spAutoFit/>
          </a:bodyPr>
          <a:lstStyle/>
          <a:p>
            <a:r>
              <a:rPr lang="zh-CN" altLang="en-US"/>
              <a:t>（</a:t>
            </a:r>
            <a:r>
              <a:rPr lang="en-US" altLang="zh-CN"/>
              <a:t>2</a:t>
            </a:r>
            <a:r>
              <a:rPr lang="zh-CN" altLang="en-US"/>
              <a:t>）模型难以理解</a:t>
            </a:r>
            <a:r>
              <a:rPr lang="zh-CN" altLang="en-US">
                <a:solidFill>
                  <a:srgbClr val="FF0000"/>
                </a:solidFill>
              </a:rPr>
              <a:t>模糊区域</a:t>
            </a:r>
            <a:r>
              <a:rPr lang="zh-CN" altLang="en-US"/>
              <a:t>，例如文档的</a:t>
            </a:r>
            <a:r>
              <a:rPr lang="zh-CN" altLang="en-US">
                <a:solidFill>
                  <a:srgbClr val="FF0000"/>
                </a:solidFill>
              </a:rPr>
              <a:t>边缘</a:t>
            </a:r>
            <a:r>
              <a:rPr lang="zh-CN" altLang="en-US"/>
              <a:t>、面板中的</a:t>
            </a:r>
            <a:r>
              <a:rPr lang="zh-CN" altLang="en-US">
                <a:solidFill>
                  <a:srgbClr val="FF0000"/>
                </a:solidFill>
              </a:rPr>
              <a:t>空白</a:t>
            </a:r>
            <a:r>
              <a:rPr lang="zh-CN" altLang="en-US"/>
              <a:t>区域，或者在涉及</a:t>
            </a:r>
            <a:r>
              <a:rPr lang="zh-CN" altLang="en-US">
                <a:solidFill>
                  <a:srgbClr val="FF0000"/>
                </a:solidFill>
              </a:rPr>
              <a:t>多个文件</a:t>
            </a:r>
            <a:r>
              <a:rPr lang="zh-CN" altLang="en-US"/>
              <a:t>时确定要选择哪个区域。</a:t>
            </a:r>
            <a:endParaRPr lang="en-US" altLang="zh-CN"/>
          </a:p>
          <a:p>
            <a:r>
              <a:rPr lang="zh-CN" altLang="en-US"/>
              <a:t>（</a:t>
            </a:r>
            <a:r>
              <a:rPr lang="en-US" altLang="zh-CN"/>
              <a:t>3</a:t>
            </a:r>
            <a:r>
              <a:rPr lang="zh-CN" altLang="en-US"/>
              <a:t>）</a:t>
            </a:r>
            <a:r>
              <a:rPr lang="zh-CN" altLang="en-US">
                <a:solidFill>
                  <a:srgbClr val="FF0000"/>
                </a:solidFill>
              </a:rPr>
              <a:t>密集文本</a:t>
            </a:r>
            <a:r>
              <a:rPr lang="zh-CN" altLang="en-US"/>
              <a:t>中的空间关系。</a:t>
            </a:r>
            <a:r>
              <a:rPr lang="en-US" altLang="zh-CN"/>
              <a:t>OCR </a:t>
            </a:r>
            <a:r>
              <a:rPr lang="zh-CN" altLang="en-US"/>
              <a:t>输出边界框的粒度是不可控的。在文本片段中选择特定的</a:t>
            </a:r>
            <a:r>
              <a:rPr lang="zh-CN" altLang="en-US">
                <a:solidFill>
                  <a:srgbClr val="FF0000"/>
                </a:solidFill>
              </a:rPr>
              <a:t>单词</a:t>
            </a:r>
            <a:r>
              <a:rPr lang="zh-CN" altLang="en-US"/>
              <a:t>或字符对于当前的 </a:t>
            </a:r>
            <a:r>
              <a:rPr lang="en-US" altLang="zh-CN"/>
              <a:t>OCR </a:t>
            </a:r>
            <a:r>
              <a:rPr lang="zh-CN" altLang="en-US"/>
              <a:t>预测并不简单。</a:t>
            </a:r>
            <a:endParaRPr lang="en-US"/>
          </a:p>
        </p:txBody>
      </p:sp>
    </p:spTree>
    <p:extLst>
      <p:ext uri="{BB962C8B-B14F-4D97-AF65-F5344CB8AC3E}">
        <p14:creationId xmlns:p14="http://schemas.microsoft.com/office/powerpoint/2010/main" val="1185231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69576" y="532441"/>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284402" y="65988"/>
            <a:ext cx="8236669" cy="646331"/>
          </a:xfrm>
          <a:prstGeom prst="rect">
            <a:avLst/>
          </a:prstGeom>
          <a:noFill/>
        </p:spPr>
        <p:txBody>
          <a:bodyPr wrap="square">
            <a:spAutoFit/>
          </a:bodyPr>
          <a:lstStyle/>
          <a:p>
            <a:r>
              <a:rPr lang="en-US" altLang="zh-CN" b="0" i="0">
                <a:solidFill>
                  <a:srgbClr val="0D0B22"/>
                </a:solidFill>
                <a:effectLst/>
                <a:latin typeface="Microsoft YaHei" panose="020B0503020204020204" pitchFamily="34" charset="-122"/>
                <a:ea typeface="Microsoft YaHei" panose="020B0503020204020204" pitchFamily="34" charset="-122"/>
              </a:rPr>
              <a:t>ASSISTGUI:Task-Oriented Desktop Graphical User Interface Automation</a:t>
            </a:r>
            <a:br>
              <a:rPr lang="en-US" altLang="zh-CN"/>
            </a:br>
            <a:endParaRPr lang="en-US"/>
          </a:p>
        </p:txBody>
      </p:sp>
      <p:sp>
        <p:nvSpPr>
          <p:cNvPr id="11" name="文本框 10">
            <a:extLst>
              <a:ext uri="{FF2B5EF4-FFF2-40B4-BE49-F238E27FC236}">
                <a16:creationId xmlns:a16="http://schemas.microsoft.com/office/drawing/2014/main" id="{B5780F50-C246-0282-7C29-D4591720ADEC}"/>
              </a:ext>
            </a:extLst>
          </p:cNvPr>
          <p:cNvSpPr txBox="1"/>
          <p:nvPr/>
        </p:nvSpPr>
        <p:spPr>
          <a:xfrm>
            <a:off x="9541112" y="6374184"/>
            <a:ext cx="2100388" cy="369332"/>
          </a:xfrm>
          <a:prstGeom prst="rect">
            <a:avLst/>
          </a:prstGeom>
          <a:noFill/>
        </p:spPr>
        <p:txBody>
          <a:bodyPr wrap="square">
            <a:spAutoFit/>
          </a:bodyPr>
          <a:lstStyle/>
          <a:p>
            <a:r>
              <a:rPr lang="en-US" altLang="zh-CN" b="1">
                <a:solidFill>
                  <a:srgbClr val="05073B"/>
                </a:solidFill>
                <a:latin typeface="-apple-system"/>
              </a:rPr>
              <a:t>2024</a:t>
            </a:r>
            <a:r>
              <a:rPr lang="zh-CN" altLang="en-US" b="1">
                <a:solidFill>
                  <a:srgbClr val="05073B"/>
                </a:solidFill>
                <a:latin typeface="-apple-system"/>
              </a:rPr>
              <a:t>年</a:t>
            </a:r>
            <a:r>
              <a:rPr lang="en-US" altLang="zh-CN" b="1">
                <a:solidFill>
                  <a:srgbClr val="05073B"/>
                </a:solidFill>
                <a:latin typeface="-apple-system"/>
              </a:rPr>
              <a:t>1</a:t>
            </a:r>
            <a:r>
              <a:rPr lang="zh-CN" altLang="en-US" b="1">
                <a:solidFill>
                  <a:srgbClr val="05073B"/>
                </a:solidFill>
                <a:latin typeface="-apple-system"/>
              </a:rPr>
              <a:t>月发表</a:t>
            </a:r>
            <a:endParaRPr lang="en-US" altLang="zh-CN" b="1">
              <a:solidFill>
                <a:srgbClr val="05073B"/>
              </a:solidFill>
              <a:latin typeface="-apple-system"/>
            </a:endParaRPr>
          </a:p>
        </p:txBody>
      </p:sp>
      <p:sp>
        <p:nvSpPr>
          <p:cNvPr id="4" name="文本框 3">
            <a:extLst>
              <a:ext uri="{FF2B5EF4-FFF2-40B4-BE49-F238E27FC236}">
                <a16:creationId xmlns:a16="http://schemas.microsoft.com/office/drawing/2014/main" id="{4B0C29B3-4C6A-F245-99A0-F16983EBD553}"/>
              </a:ext>
            </a:extLst>
          </p:cNvPr>
          <p:cNvSpPr txBox="1"/>
          <p:nvPr/>
        </p:nvSpPr>
        <p:spPr>
          <a:xfrm>
            <a:off x="1037360" y="600114"/>
            <a:ext cx="10487319" cy="369332"/>
          </a:xfrm>
          <a:prstGeom prst="rect">
            <a:avLst/>
          </a:prstGeom>
          <a:noFill/>
        </p:spPr>
        <p:txBody>
          <a:bodyPr wrap="square">
            <a:spAutoFit/>
          </a:bodyPr>
          <a:lstStyle/>
          <a:p>
            <a:r>
              <a:rPr lang="zh-CN" altLang="en-US" sz="1800" b="1" u="none" strike="noStrike" kern="1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定性</a:t>
            </a:r>
            <a:r>
              <a:rPr lang="zh-CN" altLang="zh-CN" sz="1800" b="1" u="none" strike="noStrike" kern="1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结果</a:t>
            </a:r>
            <a:r>
              <a:rPr lang="zh-CN" altLang="en-US">
                <a:solidFill>
                  <a:srgbClr val="0D0B22"/>
                </a:solidFill>
                <a:latin typeface="Microsoft YaHei" panose="020B0503020204020204" pitchFamily="34" charset="-122"/>
                <a:ea typeface="Microsoft YaHei" panose="020B0503020204020204" pitchFamily="34" charset="-122"/>
              </a:rPr>
              <a:t>：</a:t>
            </a:r>
            <a:endParaRPr lang="en-US">
              <a:solidFill>
                <a:srgbClr val="0D0B22"/>
              </a:solidFill>
              <a:latin typeface="Microsoft YaHei" panose="020B0503020204020204" pitchFamily="34" charset="-122"/>
              <a:ea typeface="Microsoft YaHei" panose="020B0503020204020204" pitchFamily="34" charset="-122"/>
            </a:endParaRPr>
          </a:p>
        </p:txBody>
      </p:sp>
      <p:pic>
        <p:nvPicPr>
          <p:cNvPr id="8" name="图片 7">
            <a:extLst>
              <a:ext uri="{FF2B5EF4-FFF2-40B4-BE49-F238E27FC236}">
                <a16:creationId xmlns:a16="http://schemas.microsoft.com/office/drawing/2014/main" id="{E3680807-8CFB-B858-DBE1-308D856F8F98}"/>
              </a:ext>
            </a:extLst>
          </p:cNvPr>
          <p:cNvPicPr>
            <a:picLocks noChangeAspect="1"/>
          </p:cNvPicPr>
          <p:nvPr/>
        </p:nvPicPr>
        <p:blipFill>
          <a:blip r:embed="rId2"/>
          <a:stretch>
            <a:fillRect/>
          </a:stretch>
        </p:blipFill>
        <p:spPr>
          <a:xfrm>
            <a:off x="1465608" y="1272208"/>
            <a:ext cx="3462327" cy="4887153"/>
          </a:xfrm>
          <a:prstGeom prst="rect">
            <a:avLst/>
          </a:prstGeom>
        </p:spPr>
      </p:pic>
      <p:sp>
        <p:nvSpPr>
          <p:cNvPr id="10" name="文本框 9">
            <a:extLst>
              <a:ext uri="{FF2B5EF4-FFF2-40B4-BE49-F238E27FC236}">
                <a16:creationId xmlns:a16="http://schemas.microsoft.com/office/drawing/2014/main" id="{23129876-1BAF-2575-8EC9-0F2A565CFCF7}"/>
              </a:ext>
            </a:extLst>
          </p:cNvPr>
          <p:cNvSpPr txBox="1"/>
          <p:nvPr/>
        </p:nvSpPr>
        <p:spPr>
          <a:xfrm>
            <a:off x="5265255" y="1766646"/>
            <a:ext cx="5836754" cy="1754326"/>
          </a:xfrm>
          <a:prstGeom prst="rect">
            <a:avLst/>
          </a:prstGeom>
          <a:noFill/>
        </p:spPr>
        <p:txBody>
          <a:bodyPr wrap="square">
            <a:spAutoFit/>
          </a:bodyPr>
          <a:lstStyle/>
          <a:p>
            <a:r>
              <a:rPr lang="zh-CN" altLang="en-US"/>
              <a:t>指出了</a:t>
            </a:r>
            <a:r>
              <a:rPr lang="en-US" altLang="zh-CN"/>
              <a:t>GPT-4</a:t>
            </a:r>
            <a:r>
              <a:rPr lang="zh-CN" altLang="en-US"/>
              <a:t>在规划任务时存在的一些缺陷，尤其是包含了</a:t>
            </a:r>
            <a:r>
              <a:rPr lang="zh-CN" altLang="en-US">
                <a:solidFill>
                  <a:srgbClr val="FF0000"/>
                </a:solidFill>
              </a:rPr>
              <a:t>冗余操作</a:t>
            </a:r>
            <a:r>
              <a:rPr lang="zh-CN" altLang="en-US"/>
              <a:t>。例如，任务</a:t>
            </a:r>
            <a:r>
              <a:rPr lang="en-US" altLang="zh-CN"/>
              <a:t>6“</a:t>
            </a:r>
            <a:r>
              <a:rPr lang="zh-CN" altLang="en-US"/>
              <a:t>返回编辑工作区”实际上并没有具体的操作内容，它更像是一个流程上的提示，而不是一个具体的任务步骤。这可能是因为</a:t>
            </a:r>
            <a:r>
              <a:rPr lang="en-US" altLang="zh-CN"/>
              <a:t>GPT-4</a:t>
            </a:r>
            <a:r>
              <a:rPr lang="zh-CN" altLang="en-US"/>
              <a:t>在生成规划时，受到了教学视频内容的影响，无法准确地判断哪些步骤是必要的，哪些步骤是可选的或者冗余的。</a:t>
            </a:r>
            <a:endParaRPr lang="en-US"/>
          </a:p>
        </p:txBody>
      </p:sp>
    </p:spTree>
    <p:extLst>
      <p:ext uri="{BB962C8B-B14F-4D97-AF65-F5344CB8AC3E}">
        <p14:creationId xmlns:p14="http://schemas.microsoft.com/office/powerpoint/2010/main" val="31391318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69576" y="532441"/>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284402" y="65988"/>
            <a:ext cx="8236669" cy="646331"/>
          </a:xfrm>
          <a:prstGeom prst="rect">
            <a:avLst/>
          </a:prstGeom>
          <a:noFill/>
        </p:spPr>
        <p:txBody>
          <a:bodyPr wrap="square">
            <a:spAutoFit/>
          </a:bodyPr>
          <a:lstStyle/>
          <a:p>
            <a:r>
              <a:rPr lang="en-US" altLang="zh-CN" b="0" i="0">
                <a:solidFill>
                  <a:srgbClr val="0D0B22"/>
                </a:solidFill>
                <a:effectLst/>
                <a:latin typeface="Microsoft YaHei" panose="020B0503020204020204" pitchFamily="34" charset="-122"/>
                <a:ea typeface="Microsoft YaHei" panose="020B0503020204020204" pitchFamily="34" charset="-122"/>
              </a:rPr>
              <a:t>ASSISTGUI:Task-Oriented Desktop Graphical User Interface Automation</a:t>
            </a:r>
            <a:br>
              <a:rPr lang="en-US" altLang="zh-CN"/>
            </a:br>
            <a:endParaRPr lang="en-US"/>
          </a:p>
        </p:txBody>
      </p:sp>
      <p:sp>
        <p:nvSpPr>
          <p:cNvPr id="11" name="文本框 10">
            <a:extLst>
              <a:ext uri="{FF2B5EF4-FFF2-40B4-BE49-F238E27FC236}">
                <a16:creationId xmlns:a16="http://schemas.microsoft.com/office/drawing/2014/main" id="{B5780F50-C246-0282-7C29-D4591720ADEC}"/>
              </a:ext>
            </a:extLst>
          </p:cNvPr>
          <p:cNvSpPr txBox="1"/>
          <p:nvPr/>
        </p:nvSpPr>
        <p:spPr>
          <a:xfrm>
            <a:off x="9541112" y="6374184"/>
            <a:ext cx="2100388" cy="369332"/>
          </a:xfrm>
          <a:prstGeom prst="rect">
            <a:avLst/>
          </a:prstGeom>
          <a:noFill/>
        </p:spPr>
        <p:txBody>
          <a:bodyPr wrap="square">
            <a:spAutoFit/>
          </a:bodyPr>
          <a:lstStyle/>
          <a:p>
            <a:r>
              <a:rPr lang="en-US" altLang="zh-CN" b="1">
                <a:solidFill>
                  <a:srgbClr val="05073B"/>
                </a:solidFill>
                <a:latin typeface="-apple-system"/>
              </a:rPr>
              <a:t>2024</a:t>
            </a:r>
            <a:r>
              <a:rPr lang="zh-CN" altLang="en-US" b="1">
                <a:solidFill>
                  <a:srgbClr val="05073B"/>
                </a:solidFill>
                <a:latin typeface="-apple-system"/>
              </a:rPr>
              <a:t>年</a:t>
            </a:r>
            <a:r>
              <a:rPr lang="en-US" altLang="zh-CN" b="1">
                <a:solidFill>
                  <a:srgbClr val="05073B"/>
                </a:solidFill>
                <a:latin typeface="-apple-system"/>
              </a:rPr>
              <a:t>1</a:t>
            </a:r>
            <a:r>
              <a:rPr lang="zh-CN" altLang="en-US" b="1">
                <a:solidFill>
                  <a:srgbClr val="05073B"/>
                </a:solidFill>
                <a:latin typeface="-apple-system"/>
              </a:rPr>
              <a:t>月发表</a:t>
            </a:r>
            <a:endParaRPr lang="en-US" altLang="zh-CN" b="1">
              <a:solidFill>
                <a:srgbClr val="05073B"/>
              </a:solidFill>
              <a:latin typeface="-apple-system"/>
            </a:endParaRPr>
          </a:p>
        </p:txBody>
      </p:sp>
      <p:sp>
        <p:nvSpPr>
          <p:cNvPr id="4" name="文本框 3">
            <a:extLst>
              <a:ext uri="{FF2B5EF4-FFF2-40B4-BE49-F238E27FC236}">
                <a16:creationId xmlns:a16="http://schemas.microsoft.com/office/drawing/2014/main" id="{4B0C29B3-4C6A-F245-99A0-F16983EBD553}"/>
              </a:ext>
            </a:extLst>
          </p:cNvPr>
          <p:cNvSpPr txBox="1"/>
          <p:nvPr/>
        </p:nvSpPr>
        <p:spPr>
          <a:xfrm>
            <a:off x="1037360" y="600114"/>
            <a:ext cx="10487319" cy="369332"/>
          </a:xfrm>
          <a:prstGeom prst="rect">
            <a:avLst/>
          </a:prstGeom>
          <a:noFill/>
        </p:spPr>
        <p:txBody>
          <a:bodyPr wrap="square">
            <a:spAutoFit/>
          </a:bodyPr>
          <a:lstStyle/>
          <a:p>
            <a:r>
              <a:rPr lang="zh-CN" altLang="en-US" sz="1800" b="1" u="none" strike="noStrike" kern="1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定性</a:t>
            </a:r>
            <a:r>
              <a:rPr lang="zh-CN" altLang="zh-CN" sz="1800" b="1" u="none" strike="noStrike" kern="1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结果</a:t>
            </a:r>
            <a:r>
              <a:rPr lang="zh-CN" altLang="en-US">
                <a:solidFill>
                  <a:srgbClr val="0D0B22"/>
                </a:solidFill>
                <a:latin typeface="Microsoft YaHei" panose="020B0503020204020204" pitchFamily="34" charset="-122"/>
                <a:ea typeface="Microsoft YaHei" panose="020B0503020204020204" pitchFamily="34" charset="-122"/>
              </a:rPr>
              <a:t>：</a:t>
            </a:r>
            <a:endParaRPr lang="en-US">
              <a:solidFill>
                <a:srgbClr val="0D0B22"/>
              </a:solidFill>
              <a:latin typeface="Microsoft YaHei" panose="020B0503020204020204" pitchFamily="34" charset="-122"/>
              <a:ea typeface="Microsoft YaHei" panose="020B0503020204020204" pitchFamily="34" charset="-122"/>
            </a:endParaRPr>
          </a:p>
        </p:txBody>
      </p:sp>
      <p:sp>
        <p:nvSpPr>
          <p:cNvPr id="3" name="文本框 2">
            <a:extLst>
              <a:ext uri="{FF2B5EF4-FFF2-40B4-BE49-F238E27FC236}">
                <a16:creationId xmlns:a16="http://schemas.microsoft.com/office/drawing/2014/main" id="{96761530-0E28-8C26-0A3A-7B62B7E2CA7B}"/>
              </a:ext>
            </a:extLst>
          </p:cNvPr>
          <p:cNvSpPr txBox="1"/>
          <p:nvPr/>
        </p:nvSpPr>
        <p:spPr>
          <a:xfrm>
            <a:off x="4937264" y="2737437"/>
            <a:ext cx="6117534" cy="1200329"/>
          </a:xfrm>
          <a:prstGeom prst="rect">
            <a:avLst/>
          </a:prstGeom>
          <a:noFill/>
        </p:spPr>
        <p:txBody>
          <a:bodyPr wrap="square">
            <a:spAutoFit/>
          </a:bodyPr>
          <a:lstStyle/>
          <a:p>
            <a:r>
              <a:rPr lang="zh-CN" altLang="en-US"/>
              <a:t>文本检测仍存在错误；是例如，时间戳的检测存在一些问题。左下角的时间戳应为 </a:t>
            </a:r>
            <a:r>
              <a:rPr lang="en-US" altLang="zh-CN">
                <a:solidFill>
                  <a:srgbClr val="FF0000"/>
                </a:solidFill>
              </a:rPr>
              <a:t>0</a:t>
            </a:r>
            <a:r>
              <a:rPr lang="zh-CN" altLang="en-US">
                <a:solidFill>
                  <a:srgbClr val="FF0000"/>
                </a:solidFill>
              </a:rPr>
              <a:t>：</a:t>
            </a:r>
            <a:r>
              <a:rPr lang="en-US" altLang="zh-CN">
                <a:solidFill>
                  <a:srgbClr val="FF0000"/>
                </a:solidFill>
              </a:rPr>
              <a:t>00</a:t>
            </a:r>
            <a:r>
              <a:rPr lang="zh-CN" altLang="en-US">
                <a:solidFill>
                  <a:srgbClr val="FF0000"/>
                </a:solidFill>
              </a:rPr>
              <a:t>：</a:t>
            </a:r>
            <a:r>
              <a:rPr lang="en-US" altLang="zh-CN">
                <a:solidFill>
                  <a:srgbClr val="FF0000"/>
                </a:solidFill>
              </a:rPr>
              <a:t>00</a:t>
            </a:r>
            <a:r>
              <a:rPr lang="zh-CN" altLang="en-US">
                <a:solidFill>
                  <a:srgbClr val="FF0000"/>
                </a:solidFill>
              </a:rPr>
              <a:t>：</a:t>
            </a:r>
            <a:r>
              <a:rPr lang="en-US" altLang="zh-CN">
                <a:solidFill>
                  <a:srgbClr val="FF0000"/>
                </a:solidFill>
              </a:rPr>
              <a:t>00</a:t>
            </a:r>
            <a:r>
              <a:rPr lang="zh-CN" altLang="en-US"/>
              <a:t>，但检测结果为 ： </a:t>
            </a:r>
            <a:r>
              <a:rPr lang="en-US" altLang="zh-CN">
                <a:solidFill>
                  <a:srgbClr val="FF0000"/>
                </a:solidFill>
              </a:rPr>
              <a:t>00 </a:t>
            </a:r>
            <a:r>
              <a:rPr lang="zh-CN" altLang="en-US">
                <a:solidFill>
                  <a:srgbClr val="FF0000"/>
                </a:solidFill>
              </a:rPr>
              <a:t>： </a:t>
            </a:r>
            <a:r>
              <a:rPr lang="en-US" altLang="zh-CN">
                <a:solidFill>
                  <a:srgbClr val="FF0000"/>
                </a:solidFill>
              </a:rPr>
              <a:t>00 </a:t>
            </a:r>
            <a:r>
              <a:rPr lang="zh-CN" altLang="en-US">
                <a:solidFill>
                  <a:srgbClr val="FF0000"/>
                </a:solidFill>
              </a:rPr>
              <a:t>： </a:t>
            </a:r>
            <a:r>
              <a:rPr lang="en-US" altLang="zh-CN">
                <a:solidFill>
                  <a:srgbClr val="FF0000"/>
                </a:solidFill>
              </a:rPr>
              <a:t>00</a:t>
            </a:r>
            <a:r>
              <a:rPr lang="zh-CN" altLang="en-US"/>
              <a:t>。未检测到左下角时间轴中的数字。模型也难以识别与每个图层相对应的长条等视觉元素。</a:t>
            </a:r>
            <a:endParaRPr lang="en-US"/>
          </a:p>
        </p:txBody>
      </p:sp>
      <p:sp>
        <p:nvSpPr>
          <p:cNvPr id="9" name="文本框 8">
            <a:extLst>
              <a:ext uri="{FF2B5EF4-FFF2-40B4-BE49-F238E27FC236}">
                <a16:creationId xmlns:a16="http://schemas.microsoft.com/office/drawing/2014/main" id="{D8FB221F-8D51-8126-30A3-87A933FB06F6}"/>
              </a:ext>
            </a:extLst>
          </p:cNvPr>
          <p:cNvSpPr txBox="1"/>
          <p:nvPr/>
        </p:nvSpPr>
        <p:spPr>
          <a:xfrm>
            <a:off x="4977021" y="2121212"/>
            <a:ext cx="6117534" cy="369332"/>
          </a:xfrm>
          <a:prstGeom prst="rect">
            <a:avLst/>
          </a:prstGeom>
          <a:noFill/>
        </p:spPr>
        <p:txBody>
          <a:bodyPr wrap="square">
            <a:spAutoFit/>
          </a:bodyPr>
          <a:lstStyle/>
          <a:p>
            <a:r>
              <a:rPr lang="zh-CN" altLang="en-US"/>
              <a:t>目前的方法无法理解一些曲线和数字 </a:t>
            </a:r>
            <a:endParaRPr lang="en-US"/>
          </a:p>
        </p:txBody>
      </p:sp>
      <p:pic>
        <p:nvPicPr>
          <p:cNvPr id="13" name="图片 12">
            <a:extLst>
              <a:ext uri="{FF2B5EF4-FFF2-40B4-BE49-F238E27FC236}">
                <a16:creationId xmlns:a16="http://schemas.microsoft.com/office/drawing/2014/main" id="{60DDB12A-35C7-7F0A-989F-B41E45EBE908}"/>
              </a:ext>
            </a:extLst>
          </p:cNvPr>
          <p:cNvPicPr>
            <a:picLocks noChangeAspect="1"/>
          </p:cNvPicPr>
          <p:nvPr/>
        </p:nvPicPr>
        <p:blipFill>
          <a:blip r:embed="rId2"/>
          <a:stretch>
            <a:fillRect/>
          </a:stretch>
        </p:blipFill>
        <p:spPr>
          <a:xfrm>
            <a:off x="747919" y="1331842"/>
            <a:ext cx="3725870" cy="4906203"/>
          </a:xfrm>
          <a:prstGeom prst="rect">
            <a:avLst/>
          </a:prstGeom>
        </p:spPr>
      </p:pic>
    </p:spTree>
    <p:extLst>
      <p:ext uri="{BB962C8B-B14F-4D97-AF65-F5344CB8AC3E}">
        <p14:creationId xmlns:p14="http://schemas.microsoft.com/office/powerpoint/2010/main" val="28625977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sz="6000" dirty="0">
                <a:latin typeface="等线 Light" panose="02010600030101010101" pitchFamily="2" charset="-122"/>
                <a:ea typeface="等线 Light" panose="02010600030101010101" pitchFamily="2" charset="-122"/>
              </a:rPr>
              <a:t>Thanks.</a:t>
            </a:r>
            <a:br>
              <a:rPr lang="en-US" altLang="zh-CN" dirty="0">
                <a:latin typeface="等线 Light" panose="02010600030101010101" pitchFamily="2" charset="-122"/>
                <a:ea typeface="等线 Light" panose="02010600030101010101" pitchFamily="2" charset="-122"/>
              </a:rPr>
            </a:br>
            <a:endParaRPr lang="zh-CN" altLang="en-US" dirty="0">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3875837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41296" y="777538"/>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284402" y="65988"/>
            <a:ext cx="8236669" cy="646331"/>
          </a:xfrm>
          <a:prstGeom prst="rect">
            <a:avLst/>
          </a:prstGeom>
          <a:noFill/>
        </p:spPr>
        <p:txBody>
          <a:bodyPr wrap="square">
            <a:spAutoFit/>
          </a:bodyPr>
          <a:lstStyle/>
          <a:p>
            <a:r>
              <a:rPr lang="en-US" altLang="zh-CN" b="0" i="0">
                <a:solidFill>
                  <a:srgbClr val="0D0B22"/>
                </a:solidFill>
                <a:effectLst/>
                <a:latin typeface="Microsoft YaHei" panose="020B0503020204020204" pitchFamily="34" charset="-122"/>
                <a:ea typeface="Microsoft YaHei" panose="020B0503020204020204" pitchFamily="34" charset="-122"/>
              </a:rPr>
              <a:t>ASSISTGUI:Task-Oriented Desktop Graphical User Interface Automation</a:t>
            </a:r>
            <a:br>
              <a:rPr lang="en-US" altLang="zh-CN"/>
            </a:br>
            <a:r>
              <a:rPr lang="en-US" altLang="zh-CN" b="0" i="0">
                <a:solidFill>
                  <a:srgbClr val="0D0B22"/>
                </a:solidFill>
                <a:effectLst/>
                <a:latin typeface="Microsoft YaHei" panose="020B0503020204020204" pitchFamily="34" charset="-122"/>
                <a:ea typeface="Microsoft YaHei" panose="020B0503020204020204" pitchFamily="34" charset="-122"/>
              </a:rPr>
              <a:t>ASSISTGUI</a:t>
            </a:r>
            <a:r>
              <a:rPr lang="zh-CN" altLang="en-US" b="0" i="0">
                <a:solidFill>
                  <a:srgbClr val="0D0B22"/>
                </a:solidFill>
                <a:effectLst/>
                <a:latin typeface="Microsoft YaHei" panose="020B0503020204020204" pitchFamily="34" charset="-122"/>
                <a:ea typeface="Microsoft YaHei" panose="020B0503020204020204" pitchFamily="34" charset="-122"/>
              </a:rPr>
              <a:t>：面向任务的桌面图形用户界面自动化</a:t>
            </a:r>
            <a:endParaRPr lang="en-US"/>
          </a:p>
        </p:txBody>
      </p:sp>
      <p:sp>
        <p:nvSpPr>
          <p:cNvPr id="11" name="文本框 10">
            <a:extLst>
              <a:ext uri="{FF2B5EF4-FFF2-40B4-BE49-F238E27FC236}">
                <a16:creationId xmlns:a16="http://schemas.microsoft.com/office/drawing/2014/main" id="{B5780F50-C246-0282-7C29-D4591720ADEC}"/>
              </a:ext>
            </a:extLst>
          </p:cNvPr>
          <p:cNvSpPr txBox="1"/>
          <p:nvPr/>
        </p:nvSpPr>
        <p:spPr>
          <a:xfrm>
            <a:off x="9767356" y="5572905"/>
            <a:ext cx="2100388" cy="369332"/>
          </a:xfrm>
          <a:prstGeom prst="rect">
            <a:avLst/>
          </a:prstGeom>
          <a:noFill/>
        </p:spPr>
        <p:txBody>
          <a:bodyPr wrap="square">
            <a:spAutoFit/>
          </a:bodyPr>
          <a:lstStyle/>
          <a:p>
            <a:r>
              <a:rPr lang="en-US" altLang="zh-CN" b="1">
                <a:solidFill>
                  <a:srgbClr val="05073B"/>
                </a:solidFill>
                <a:latin typeface="-apple-system"/>
              </a:rPr>
              <a:t>2024</a:t>
            </a:r>
            <a:r>
              <a:rPr lang="zh-CN" altLang="en-US" b="1">
                <a:solidFill>
                  <a:srgbClr val="05073B"/>
                </a:solidFill>
                <a:latin typeface="-apple-system"/>
              </a:rPr>
              <a:t>年</a:t>
            </a:r>
            <a:r>
              <a:rPr lang="en-US" altLang="zh-CN" b="1">
                <a:solidFill>
                  <a:srgbClr val="05073B"/>
                </a:solidFill>
                <a:latin typeface="-apple-system"/>
              </a:rPr>
              <a:t>1</a:t>
            </a:r>
            <a:r>
              <a:rPr lang="zh-CN" altLang="en-US" b="1">
                <a:solidFill>
                  <a:srgbClr val="05073B"/>
                </a:solidFill>
                <a:latin typeface="-apple-system"/>
              </a:rPr>
              <a:t>月发表</a:t>
            </a:r>
            <a:endParaRPr lang="en-US" altLang="zh-CN" b="1">
              <a:solidFill>
                <a:srgbClr val="05073B"/>
              </a:solidFill>
              <a:latin typeface="-apple-system"/>
            </a:endParaRPr>
          </a:p>
        </p:txBody>
      </p:sp>
      <p:sp>
        <p:nvSpPr>
          <p:cNvPr id="4" name="文本框 3">
            <a:extLst>
              <a:ext uri="{FF2B5EF4-FFF2-40B4-BE49-F238E27FC236}">
                <a16:creationId xmlns:a16="http://schemas.microsoft.com/office/drawing/2014/main" id="{4B0C29B3-4C6A-F245-99A0-F16983EBD553}"/>
              </a:ext>
            </a:extLst>
          </p:cNvPr>
          <p:cNvSpPr txBox="1"/>
          <p:nvPr/>
        </p:nvSpPr>
        <p:spPr>
          <a:xfrm>
            <a:off x="834272" y="1388890"/>
            <a:ext cx="10487319" cy="369332"/>
          </a:xfrm>
          <a:prstGeom prst="rect">
            <a:avLst/>
          </a:prstGeom>
          <a:noFill/>
        </p:spPr>
        <p:txBody>
          <a:bodyPr wrap="square">
            <a:spAutoFit/>
          </a:bodyPr>
          <a:lstStyle/>
          <a:p>
            <a:r>
              <a:rPr lang="zh-CN" altLang="en-US">
                <a:solidFill>
                  <a:srgbClr val="0D0B22"/>
                </a:solidFill>
                <a:latin typeface="Microsoft YaHei" panose="020B0503020204020204" pitchFamily="34" charset="-122"/>
                <a:ea typeface="Microsoft YaHei" panose="020B0503020204020204" pitchFamily="34" charset="-122"/>
              </a:rPr>
              <a:t>作者是怎么解决这个问题的：</a:t>
            </a:r>
            <a:endParaRPr lang="en-US">
              <a:solidFill>
                <a:srgbClr val="0D0B22"/>
              </a:solidFill>
              <a:latin typeface="Microsoft YaHei" panose="020B0503020204020204" pitchFamily="34" charset="-122"/>
              <a:ea typeface="Microsoft YaHei" panose="020B0503020204020204" pitchFamily="34" charset="-122"/>
            </a:endParaRPr>
          </a:p>
        </p:txBody>
      </p:sp>
      <p:sp>
        <p:nvSpPr>
          <p:cNvPr id="3" name="文本框 2">
            <a:extLst>
              <a:ext uri="{FF2B5EF4-FFF2-40B4-BE49-F238E27FC236}">
                <a16:creationId xmlns:a16="http://schemas.microsoft.com/office/drawing/2014/main" id="{F0791D9D-6B33-0865-A50E-6217E29E3851}"/>
              </a:ext>
            </a:extLst>
          </p:cNvPr>
          <p:cNvSpPr txBox="1"/>
          <p:nvPr/>
        </p:nvSpPr>
        <p:spPr>
          <a:xfrm>
            <a:off x="871979" y="2278633"/>
            <a:ext cx="8950751" cy="212763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a:t>开发了 一个高级 </a:t>
            </a:r>
            <a:r>
              <a:rPr lang="en-US" altLang="zh-CN"/>
              <a:t>GUI </a:t>
            </a:r>
            <a:r>
              <a:rPr lang="zh-CN" altLang="en-US"/>
              <a:t>解析器，可以识别各种 </a:t>
            </a:r>
            <a:r>
              <a:rPr lang="en-US" altLang="zh-CN"/>
              <a:t>UI </a:t>
            </a:r>
            <a:r>
              <a:rPr lang="zh-CN" altLang="en-US"/>
              <a:t>元素。</a:t>
            </a:r>
            <a:endParaRPr lang="en-US" altLang="zh-CN"/>
          </a:p>
          <a:p>
            <a:pPr marL="285750" indent="-285750">
              <a:lnSpc>
                <a:spcPct val="150000"/>
              </a:lnSpc>
              <a:buFont typeface="Arial" panose="020B0604020202020204" pitchFamily="34" charset="0"/>
              <a:buChar char="•"/>
            </a:pPr>
            <a:r>
              <a:rPr lang="zh-CN" altLang="en-US"/>
              <a:t>新颖的推理方法  ，允许对任务进行</a:t>
            </a:r>
            <a:r>
              <a:rPr lang="zh-CN" altLang="en-US">
                <a:solidFill>
                  <a:srgbClr val="FF0000"/>
                </a:solidFill>
              </a:rPr>
              <a:t>分层分解 </a:t>
            </a:r>
            <a:r>
              <a:rPr lang="zh-CN" altLang="en-US"/>
              <a:t>，</a:t>
            </a:r>
            <a:r>
              <a:rPr lang="zh-CN" altLang="zh-CN" sz="1800">
                <a:solidFill>
                  <a:srgbClr val="000000"/>
                </a:solidFill>
                <a:effectLst/>
                <a:ea typeface="宋体" panose="02010600030101010101" pitchFamily="2" charset="-122"/>
                <a:cs typeface="宋体" panose="02010600030101010101" pitchFamily="2" charset="-122"/>
              </a:rPr>
              <a:t>将一个大型任务分解成更小的、更易处理的子任务</a:t>
            </a:r>
            <a:r>
              <a:rPr lang="zh-CN" altLang="en-US"/>
              <a:t>并通过评估每个步骤的结果来</a:t>
            </a:r>
            <a:r>
              <a:rPr lang="zh-CN" altLang="en-US">
                <a:solidFill>
                  <a:srgbClr val="FF0000"/>
                </a:solidFill>
              </a:rPr>
              <a:t>动态</a:t>
            </a:r>
            <a:r>
              <a:rPr lang="zh-CN" altLang="en-US"/>
              <a:t>调整</a:t>
            </a:r>
            <a:endParaRPr lang="en-US" altLang="zh-CN"/>
          </a:p>
          <a:p>
            <a:pPr marL="285750" indent="-285750">
              <a:lnSpc>
                <a:spcPct val="150000"/>
              </a:lnSpc>
              <a:buFont typeface="Arial" panose="020B0604020202020204" pitchFamily="34" charset="0"/>
              <a:buChar char="•"/>
            </a:pPr>
            <a:r>
              <a:rPr lang="en-US">
                <a:solidFill>
                  <a:srgbClr val="FF0000"/>
                </a:solidFill>
              </a:rPr>
              <a:t>Actor-Critic</a:t>
            </a:r>
            <a:r>
              <a:rPr lang="zh-CN" altLang="en-US"/>
              <a:t>算法的精神，通过评估每一步的结果来指导未来的决策，从而提高了模型的效率和适应性。</a:t>
            </a:r>
            <a:endParaRPr lang="en-US"/>
          </a:p>
        </p:txBody>
      </p:sp>
    </p:spTree>
    <p:extLst>
      <p:ext uri="{BB962C8B-B14F-4D97-AF65-F5344CB8AC3E}">
        <p14:creationId xmlns:p14="http://schemas.microsoft.com/office/powerpoint/2010/main" val="1677283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41296" y="777538"/>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284402" y="65988"/>
            <a:ext cx="8236669" cy="646331"/>
          </a:xfrm>
          <a:prstGeom prst="rect">
            <a:avLst/>
          </a:prstGeom>
          <a:noFill/>
        </p:spPr>
        <p:txBody>
          <a:bodyPr wrap="square">
            <a:spAutoFit/>
          </a:bodyPr>
          <a:lstStyle/>
          <a:p>
            <a:r>
              <a:rPr lang="en-US" altLang="zh-CN" b="0" i="0">
                <a:solidFill>
                  <a:srgbClr val="0D0B22"/>
                </a:solidFill>
                <a:effectLst/>
                <a:latin typeface="Microsoft YaHei" panose="020B0503020204020204" pitchFamily="34" charset="-122"/>
                <a:ea typeface="Microsoft YaHei" panose="020B0503020204020204" pitchFamily="34" charset="-122"/>
              </a:rPr>
              <a:t>ASSISTGUI:Task-Oriented Desktop Graphical User Interface Automation</a:t>
            </a:r>
            <a:br>
              <a:rPr lang="en-US" altLang="zh-CN"/>
            </a:br>
            <a:r>
              <a:rPr lang="en-US" altLang="zh-CN" b="0" i="0">
                <a:solidFill>
                  <a:srgbClr val="0D0B22"/>
                </a:solidFill>
                <a:effectLst/>
                <a:latin typeface="Microsoft YaHei" panose="020B0503020204020204" pitchFamily="34" charset="-122"/>
                <a:ea typeface="Microsoft YaHei" panose="020B0503020204020204" pitchFamily="34" charset="-122"/>
              </a:rPr>
              <a:t>ASSISTGUI</a:t>
            </a:r>
            <a:r>
              <a:rPr lang="zh-CN" altLang="en-US" b="0" i="0">
                <a:solidFill>
                  <a:srgbClr val="0D0B22"/>
                </a:solidFill>
                <a:effectLst/>
                <a:latin typeface="Microsoft YaHei" panose="020B0503020204020204" pitchFamily="34" charset="-122"/>
                <a:ea typeface="Microsoft YaHei" panose="020B0503020204020204" pitchFamily="34" charset="-122"/>
              </a:rPr>
              <a:t>：面向任务的桌面图形用户界面自动化</a:t>
            </a:r>
            <a:endParaRPr lang="en-US"/>
          </a:p>
        </p:txBody>
      </p:sp>
      <p:sp>
        <p:nvSpPr>
          <p:cNvPr id="11" name="文本框 10">
            <a:extLst>
              <a:ext uri="{FF2B5EF4-FFF2-40B4-BE49-F238E27FC236}">
                <a16:creationId xmlns:a16="http://schemas.microsoft.com/office/drawing/2014/main" id="{B5780F50-C246-0282-7C29-D4591720ADEC}"/>
              </a:ext>
            </a:extLst>
          </p:cNvPr>
          <p:cNvSpPr txBox="1"/>
          <p:nvPr/>
        </p:nvSpPr>
        <p:spPr>
          <a:xfrm>
            <a:off x="9767356" y="5572905"/>
            <a:ext cx="2100388" cy="369332"/>
          </a:xfrm>
          <a:prstGeom prst="rect">
            <a:avLst/>
          </a:prstGeom>
          <a:noFill/>
        </p:spPr>
        <p:txBody>
          <a:bodyPr wrap="square">
            <a:spAutoFit/>
          </a:bodyPr>
          <a:lstStyle/>
          <a:p>
            <a:r>
              <a:rPr lang="en-US" altLang="zh-CN" b="1">
                <a:solidFill>
                  <a:srgbClr val="05073B"/>
                </a:solidFill>
                <a:latin typeface="-apple-system"/>
              </a:rPr>
              <a:t>2024</a:t>
            </a:r>
            <a:r>
              <a:rPr lang="zh-CN" altLang="en-US" b="1">
                <a:solidFill>
                  <a:srgbClr val="05073B"/>
                </a:solidFill>
                <a:latin typeface="-apple-system"/>
              </a:rPr>
              <a:t>年</a:t>
            </a:r>
            <a:r>
              <a:rPr lang="en-US" altLang="zh-CN" b="1">
                <a:solidFill>
                  <a:srgbClr val="05073B"/>
                </a:solidFill>
                <a:latin typeface="-apple-system"/>
              </a:rPr>
              <a:t>1</a:t>
            </a:r>
            <a:r>
              <a:rPr lang="zh-CN" altLang="en-US" b="1">
                <a:solidFill>
                  <a:srgbClr val="05073B"/>
                </a:solidFill>
                <a:latin typeface="-apple-system"/>
              </a:rPr>
              <a:t>月发表</a:t>
            </a:r>
            <a:endParaRPr lang="en-US" altLang="zh-CN" b="1">
              <a:solidFill>
                <a:srgbClr val="05073B"/>
              </a:solidFill>
              <a:latin typeface="-apple-system"/>
            </a:endParaRPr>
          </a:p>
        </p:txBody>
      </p:sp>
      <p:sp>
        <p:nvSpPr>
          <p:cNvPr id="4" name="文本框 3">
            <a:extLst>
              <a:ext uri="{FF2B5EF4-FFF2-40B4-BE49-F238E27FC236}">
                <a16:creationId xmlns:a16="http://schemas.microsoft.com/office/drawing/2014/main" id="{4B0C29B3-4C6A-F245-99A0-F16983EBD553}"/>
              </a:ext>
            </a:extLst>
          </p:cNvPr>
          <p:cNvSpPr txBox="1"/>
          <p:nvPr/>
        </p:nvSpPr>
        <p:spPr>
          <a:xfrm>
            <a:off x="834272" y="1388890"/>
            <a:ext cx="10487319" cy="369332"/>
          </a:xfrm>
          <a:prstGeom prst="rect">
            <a:avLst/>
          </a:prstGeom>
          <a:noFill/>
        </p:spPr>
        <p:txBody>
          <a:bodyPr wrap="square">
            <a:spAutoFit/>
          </a:bodyPr>
          <a:lstStyle/>
          <a:p>
            <a:r>
              <a:rPr lang="zh-CN" altLang="en-US">
                <a:solidFill>
                  <a:srgbClr val="0D0B22"/>
                </a:solidFill>
                <a:latin typeface="Microsoft YaHei" panose="020B0503020204020204" pitchFamily="34" charset="-122"/>
                <a:ea typeface="Microsoft YaHei" panose="020B0503020204020204" pitchFamily="34" charset="-122"/>
              </a:rPr>
              <a:t>高级 </a:t>
            </a:r>
            <a:r>
              <a:rPr lang="en-US" altLang="zh-CN">
                <a:solidFill>
                  <a:srgbClr val="0D0B22"/>
                </a:solidFill>
                <a:latin typeface="Microsoft YaHei" panose="020B0503020204020204" pitchFamily="34" charset="-122"/>
                <a:ea typeface="Microsoft YaHei" panose="020B0503020204020204" pitchFamily="34" charset="-122"/>
              </a:rPr>
              <a:t>GUI </a:t>
            </a:r>
            <a:r>
              <a:rPr lang="zh-CN" altLang="en-US">
                <a:solidFill>
                  <a:srgbClr val="0D0B22"/>
                </a:solidFill>
                <a:latin typeface="Microsoft YaHei" panose="020B0503020204020204" pitchFamily="34" charset="-122"/>
                <a:ea typeface="Microsoft YaHei" panose="020B0503020204020204" pitchFamily="34" charset="-122"/>
              </a:rPr>
              <a:t>解析器：</a:t>
            </a:r>
            <a:endParaRPr lang="en-US">
              <a:solidFill>
                <a:srgbClr val="0D0B22"/>
              </a:solidFill>
              <a:latin typeface="Microsoft YaHei" panose="020B0503020204020204" pitchFamily="34" charset="-122"/>
              <a:ea typeface="Microsoft YaHei" panose="020B0503020204020204" pitchFamily="34" charset="-122"/>
            </a:endParaRPr>
          </a:p>
        </p:txBody>
      </p:sp>
      <p:sp>
        <p:nvSpPr>
          <p:cNvPr id="3" name="文本框 2">
            <a:extLst>
              <a:ext uri="{FF2B5EF4-FFF2-40B4-BE49-F238E27FC236}">
                <a16:creationId xmlns:a16="http://schemas.microsoft.com/office/drawing/2014/main" id="{F0791D9D-6B33-0865-A50E-6217E29E3851}"/>
              </a:ext>
            </a:extLst>
          </p:cNvPr>
          <p:cNvSpPr txBox="1"/>
          <p:nvPr/>
        </p:nvSpPr>
        <p:spPr>
          <a:xfrm>
            <a:off x="928540" y="2108951"/>
            <a:ext cx="8950751" cy="2543132"/>
          </a:xfrm>
          <a:prstGeom prst="rect">
            <a:avLst/>
          </a:prstGeom>
          <a:noFill/>
        </p:spPr>
        <p:txBody>
          <a:bodyPr wrap="square">
            <a:spAutoFit/>
          </a:bodyPr>
          <a:lstStyle/>
          <a:p>
            <a:pPr>
              <a:lnSpc>
                <a:spcPct val="150000"/>
              </a:lnSpc>
            </a:pPr>
            <a:r>
              <a:rPr lang="zh-CN" altLang="zh-CN" sz="1800">
                <a:solidFill>
                  <a:srgbClr val="000000"/>
                </a:solidFill>
                <a:effectLst/>
                <a:ea typeface="Calibri" panose="020F0502020204030204" pitchFamily="34" charset="0"/>
              </a:rPr>
              <a:t>基于</a:t>
            </a:r>
            <a:r>
              <a:rPr lang="en-US" altLang="zh-CN" sz="1800">
                <a:solidFill>
                  <a:srgbClr val="000000"/>
                </a:solidFill>
                <a:effectLst/>
                <a:ea typeface="Calibri" panose="020F0502020204030204" pitchFamily="34" charset="0"/>
              </a:rPr>
              <a:t> LLM </a:t>
            </a:r>
            <a:r>
              <a:rPr lang="zh-CN" altLang="zh-CN" sz="1800">
                <a:solidFill>
                  <a:srgbClr val="000000"/>
                </a:solidFill>
                <a:effectLst/>
                <a:ea typeface="Calibri" panose="020F0502020204030204" pitchFamily="34" charset="0"/>
              </a:rPr>
              <a:t>的两阶段方法</a:t>
            </a:r>
            <a:endParaRPr lang="en-US" altLang="zh-CN"/>
          </a:p>
          <a:p>
            <a:pPr marL="342900" indent="-342900">
              <a:lnSpc>
                <a:spcPct val="150000"/>
              </a:lnSpc>
              <a:buFont typeface="+mj-lt"/>
              <a:buAutoNum type="arabicPeriod"/>
            </a:pPr>
            <a:r>
              <a:rPr lang="zh-CN" altLang="en-US"/>
              <a:t>理解复杂的图形界面观察</a:t>
            </a:r>
            <a:r>
              <a:rPr lang="en-US" altLang="zh-CN"/>
              <a:t>: </a:t>
            </a:r>
            <a:r>
              <a:rPr lang="zh-CN" altLang="en-US"/>
              <a:t>这个阶段涉及到将图形用户界面中的各种元素进行</a:t>
            </a:r>
            <a:r>
              <a:rPr lang="zh-CN" altLang="en-US">
                <a:solidFill>
                  <a:srgbClr val="FF0000"/>
                </a:solidFill>
              </a:rPr>
              <a:t>语义理解和解析</a:t>
            </a:r>
            <a:r>
              <a:rPr lang="zh-CN" altLang="en-US"/>
              <a:t>，以便后续生成可执行的操作步骤。将 </a:t>
            </a:r>
            <a:r>
              <a:rPr lang="en-US" altLang="zh-CN"/>
              <a:t>GUI </a:t>
            </a:r>
            <a:r>
              <a:rPr lang="zh-CN" altLang="en-US"/>
              <a:t>转换为 </a:t>
            </a:r>
            <a:r>
              <a:rPr lang="en-US" altLang="zh-CN">
                <a:solidFill>
                  <a:srgbClr val="FF0000"/>
                </a:solidFill>
              </a:rPr>
              <a:t>HTML </a:t>
            </a:r>
            <a:r>
              <a:rPr lang="zh-CN" altLang="en-US">
                <a:solidFill>
                  <a:srgbClr val="FF0000"/>
                </a:solidFill>
              </a:rPr>
              <a:t>代码表示</a:t>
            </a:r>
            <a:r>
              <a:rPr lang="zh-CN" altLang="en-US"/>
              <a:t>或</a:t>
            </a:r>
            <a:r>
              <a:rPr lang="zh-CN" altLang="en-US">
                <a:solidFill>
                  <a:srgbClr val="FF0000"/>
                </a:solidFill>
              </a:rPr>
              <a:t>自然语言</a:t>
            </a:r>
            <a:r>
              <a:rPr lang="zh-CN" altLang="en-US"/>
              <a:t>句子 </a:t>
            </a:r>
            <a:endParaRPr lang="en-US" altLang="zh-CN"/>
          </a:p>
          <a:p>
            <a:pPr marL="342900" indent="-342900">
              <a:lnSpc>
                <a:spcPct val="150000"/>
              </a:lnSpc>
              <a:buFont typeface="+mj-lt"/>
              <a:buAutoNum type="arabicPeriod"/>
            </a:pPr>
            <a:r>
              <a:rPr lang="zh-CN" altLang="en-US"/>
              <a:t>规划实现各种任务一旦对图形界面进行了理解和解析，</a:t>
            </a:r>
            <a:r>
              <a:rPr lang="zh-CN" altLang="en-US">
                <a:solidFill>
                  <a:srgbClr val="FF0000"/>
                </a:solidFill>
              </a:rPr>
              <a:t>分层规划</a:t>
            </a:r>
            <a:r>
              <a:rPr lang="zh-CN" altLang="en-US"/>
              <a:t>和</a:t>
            </a:r>
            <a:r>
              <a:rPr lang="zh-CN" altLang="en-US">
                <a:solidFill>
                  <a:srgbClr val="FF0000"/>
                </a:solidFill>
              </a:rPr>
              <a:t>批评机制</a:t>
            </a:r>
            <a:r>
              <a:rPr lang="zh-CN" altLang="en-US"/>
              <a:t>并根据用户需求生成相应的操作步骤。</a:t>
            </a:r>
            <a:endParaRPr lang="en-US"/>
          </a:p>
        </p:txBody>
      </p:sp>
    </p:spTree>
    <p:extLst>
      <p:ext uri="{BB962C8B-B14F-4D97-AF65-F5344CB8AC3E}">
        <p14:creationId xmlns:p14="http://schemas.microsoft.com/office/powerpoint/2010/main" val="2084517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41296" y="777538"/>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284402" y="65988"/>
            <a:ext cx="8236669" cy="646331"/>
          </a:xfrm>
          <a:prstGeom prst="rect">
            <a:avLst/>
          </a:prstGeom>
          <a:noFill/>
        </p:spPr>
        <p:txBody>
          <a:bodyPr wrap="square">
            <a:spAutoFit/>
          </a:bodyPr>
          <a:lstStyle/>
          <a:p>
            <a:r>
              <a:rPr lang="en-US" altLang="zh-CN" b="0" i="0">
                <a:solidFill>
                  <a:srgbClr val="0D0B22"/>
                </a:solidFill>
                <a:effectLst/>
                <a:latin typeface="Microsoft YaHei" panose="020B0503020204020204" pitchFamily="34" charset="-122"/>
                <a:ea typeface="Microsoft YaHei" panose="020B0503020204020204" pitchFamily="34" charset="-122"/>
              </a:rPr>
              <a:t>ASSISTGUI:Task-Oriented Desktop Graphical User Interface Automation</a:t>
            </a:r>
            <a:br>
              <a:rPr lang="en-US" altLang="zh-CN"/>
            </a:br>
            <a:r>
              <a:rPr lang="en-US" altLang="zh-CN" b="0" i="0">
                <a:solidFill>
                  <a:srgbClr val="0D0B22"/>
                </a:solidFill>
                <a:effectLst/>
                <a:latin typeface="Microsoft YaHei" panose="020B0503020204020204" pitchFamily="34" charset="-122"/>
                <a:ea typeface="Microsoft YaHei" panose="020B0503020204020204" pitchFamily="34" charset="-122"/>
              </a:rPr>
              <a:t>ASSISTGUI</a:t>
            </a:r>
            <a:r>
              <a:rPr lang="zh-CN" altLang="en-US" b="0" i="0">
                <a:solidFill>
                  <a:srgbClr val="0D0B22"/>
                </a:solidFill>
                <a:effectLst/>
                <a:latin typeface="Microsoft YaHei" panose="020B0503020204020204" pitchFamily="34" charset="-122"/>
                <a:ea typeface="Microsoft YaHei" panose="020B0503020204020204" pitchFamily="34" charset="-122"/>
              </a:rPr>
              <a:t>：面向任务的桌面图形用户界面自动化</a:t>
            </a:r>
            <a:endParaRPr lang="en-US"/>
          </a:p>
        </p:txBody>
      </p:sp>
      <p:sp>
        <p:nvSpPr>
          <p:cNvPr id="11" name="文本框 10">
            <a:extLst>
              <a:ext uri="{FF2B5EF4-FFF2-40B4-BE49-F238E27FC236}">
                <a16:creationId xmlns:a16="http://schemas.microsoft.com/office/drawing/2014/main" id="{B5780F50-C246-0282-7C29-D4591720ADEC}"/>
              </a:ext>
            </a:extLst>
          </p:cNvPr>
          <p:cNvSpPr txBox="1"/>
          <p:nvPr/>
        </p:nvSpPr>
        <p:spPr>
          <a:xfrm>
            <a:off x="9776783" y="6364757"/>
            <a:ext cx="2100388" cy="369332"/>
          </a:xfrm>
          <a:prstGeom prst="rect">
            <a:avLst/>
          </a:prstGeom>
          <a:noFill/>
        </p:spPr>
        <p:txBody>
          <a:bodyPr wrap="square">
            <a:spAutoFit/>
          </a:bodyPr>
          <a:lstStyle/>
          <a:p>
            <a:r>
              <a:rPr lang="en-US" altLang="zh-CN" b="1">
                <a:solidFill>
                  <a:srgbClr val="05073B"/>
                </a:solidFill>
                <a:latin typeface="-apple-system"/>
              </a:rPr>
              <a:t>2024</a:t>
            </a:r>
            <a:r>
              <a:rPr lang="zh-CN" altLang="en-US" b="1">
                <a:solidFill>
                  <a:srgbClr val="05073B"/>
                </a:solidFill>
                <a:latin typeface="-apple-system"/>
              </a:rPr>
              <a:t>年</a:t>
            </a:r>
            <a:r>
              <a:rPr lang="en-US" altLang="zh-CN" b="1">
                <a:solidFill>
                  <a:srgbClr val="05073B"/>
                </a:solidFill>
                <a:latin typeface="-apple-system"/>
              </a:rPr>
              <a:t>1</a:t>
            </a:r>
            <a:r>
              <a:rPr lang="zh-CN" altLang="en-US" b="1">
                <a:solidFill>
                  <a:srgbClr val="05073B"/>
                </a:solidFill>
                <a:latin typeface="-apple-system"/>
              </a:rPr>
              <a:t>月发表</a:t>
            </a:r>
            <a:endParaRPr lang="en-US" altLang="zh-CN" b="1">
              <a:solidFill>
                <a:srgbClr val="05073B"/>
              </a:solidFill>
              <a:latin typeface="-apple-system"/>
            </a:endParaRPr>
          </a:p>
        </p:txBody>
      </p:sp>
      <p:sp>
        <p:nvSpPr>
          <p:cNvPr id="4" name="文本框 3">
            <a:extLst>
              <a:ext uri="{FF2B5EF4-FFF2-40B4-BE49-F238E27FC236}">
                <a16:creationId xmlns:a16="http://schemas.microsoft.com/office/drawing/2014/main" id="{4B0C29B3-4C6A-F245-99A0-F16983EBD553}"/>
              </a:ext>
            </a:extLst>
          </p:cNvPr>
          <p:cNvSpPr txBox="1"/>
          <p:nvPr/>
        </p:nvSpPr>
        <p:spPr>
          <a:xfrm>
            <a:off x="805992" y="1238062"/>
            <a:ext cx="10487319" cy="369332"/>
          </a:xfrm>
          <a:prstGeom prst="rect">
            <a:avLst/>
          </a:prstGeom>
          <a:noFill/>
        </p:spPr>
        <p:txBody>
          <a:bodyPr wrap="square">
            <a:spAutoFit/>
          </a:bodyPr>
          <a:lstStyle/>
          <a:p>
            <a:r>
              <a:rPr lang="en-US" altLang="zh-CN">
                <a:solidFill>
                  <a:srgbClr val="0D0B22"/>
                </a:solidFill>
                <a:latin typeface="Microsoft YaHei" panose="020B0503020204020204" pitchFamily="34" charset="-122"/>
                <a:ea typeface="Microsoft YaHei" panose="020B0503020204020204" pitchFamily="34" charset="-122"/>
              </a:rPr>
              <a:t>ASSISTGUI Benchmark</a:t>
            </a:r>
            <a:r>
              <a:rPr lang="zh-CN" altLang="en-US">
                <a:solidFill>
                  <a:srgbClr val="0D0B22"/>
                </a:solidFill>
                <a:latin typeface="Microsoft YaHei" panose="020B0503020204020204" pitchFamily="34" charset="-122"/>
                <a:ea typeface="Microsoft YaHei" panose="020B0503020204020204" pitchFamily="34" charset="-122"/>
              </a:rPr>
              <a:t>：</a:t>
            </a:r>
            <a:endParaRPr lang="en-US">
              <a:solidFill>
                <a:srgbClr val="0D0B22"/>
              </a:solidFill>
              <a:latin typeface="Microsoft YaHei" panose="020B0503020204020204" pitchFamily="34" charset="-122"/>
              <a:ea typeface="Microsoft YaHei" panose="020B0503020204020204" pitchFamily="34" charset="-122"/>
            </a:endParaRPr>
          </a:p>
        </p:txBody>
      </p:sp>
      <p:sp>
        <p:nvSpPr>
          <p:cNvPr id="3" name="文本框 2">
            <a:extLst>
              <a:ext uri="{FF2B5EF4-FFF2-40B4-BE49-F238E27FC236}">
                <a16:creationId xmlns:a16="http://schemas.microsoft.com/office/drawing/2014/main" id="{F0791D9D-6B33-0865-A50E-6217E29E3851}"/>
              </a:ext>
            </a:extLst>
          </p:cNvPr>
          <p:cNvSpPr txBox="1"/>
          <p:nvPr/>
        </p:nvSpPr>
        <p:spPr>
          <a:xfrm>
            <a:off x="881404" y="1713027"/>
            <a:ext cx="10609869" cy="4205126"/>
          </a:xfrm>
          <a:prstGeom prst="rect">
            <a:avLst/>
          </a:prstGeom>
          <a:noFill/>
        </p:spPr>
        <p:txBody>
          <a:bodyPr wrap="square">
            <a:spAutoFit/>
          </a:bodyPr>
          <a:lstStyle/>
          <a:p>
            <a:pPr marL="400050" indent="-400050">
              <a:lnSpc>
                <a:spcPct val="150000"/>
              </a:lnSpc>
              <a:buFont typeface="+mj-ea"/>
              <a:buAutoNum type="ea1JpnChsDbPeriod"/>
            </a:pPr>
            <a:r>
              <a:rPr lang="zh-CN" altLang="en-US"/>
              <a:t>任务制定</a:t>
            </a:r>
            <a:r>
              <a:rPr lang="en-US" altLang="zh-CN"/>
              <a:t>【</a:t>
            </a:r>
            <a:r>
              <a:rPr lang="zh-CN" altLang="en-US"/>
              <a:t>自然语言查询</a:t>
            </a:r>
            <a:r>
              <a:rPr lang="en-US" altLang="zh-CN">
                <a:sym typeface="Wingdings" panose="05000000000000000000" pitchFamily="2" charset="2"/>
              </a:rPr>
              <a:t></a:t>
            </a:r>
            <a:r>
              <a:rPr lang="zh-CN" altLang="en-US"/>
              <a:t>特定任务</a:t>
            </a:r>
            <a:r>
              <a:rPr lang="en-US" altLang="zh-CN">
                <a:sym typeface="Wingdings" panose="05000000000000000000" pitchFamily="2" charset="2"/>
              </a:rPr>
              <a:t></a:t>
            </a:r>
            <a:r>
              <a:rPr lang="zh-CN" altLang="en-US"/>
              <a:t>教学视频作为补充</a:t>
            </a:r>
            <a:r>
              <a:rPr lang="en-US" altLang="zh-CN">
                <a:sym typeface="Wingdings" panose="05000000000000000000" pitchFamily="2" charset="2"/>
              </a:rPr>
              <a:t></a:t>
            </a:r>
            <a:r>
              <a:rPr lang="zh-CN" altLang="en-US"/>
              <a:t>详细地说明如何完成</a:t>
            </a:r>
            <a:r>
              <a:rPr lang="en-US" altLang="zh-CN">
                <a:sym typeface="Wingdings" panose="05000000000000000000" pitchFamily="2" charset="2"/>
              </a:rPr>
              <a:t> </a:t>
            </a:r>
            <a:r>
              <a:rPr lang="zh-CN" altLang="en-US"/>
              <a:t>应用程序 </a:t>
            </a:r>
            <a:r>
              <a:rPr lang="en-US" altLang="zh-CN"/>
              <a:t>= </a:t>
            </a:r>
            <a:r>
              <a:rPr lang="zh-CN" altLang="en-US"/>
              <a:t>系列</a:t>
            </a:r>
            <a:r>
              <a:rPr lang="en-US" altLang="zh-CN"/>
              <a:t>UI</a:t>
            </a:r>
            <a:r>
              <a:rPr lang="zh-CN" altLang="en-US"/>
              <a:t>操作 </a:t>
            </a:r>
            <a:r>
              <a:rPr lang="en-US" altLang="zh-CN"/>
              <a:t>】</a:t>
            </a:r>
          </a:p>
          <a:p>
            <a:pPr marL="800100" lvl="1" indent="-342900">
              <a:lnSpc>
                <a:spcPct val="150000"/>
              </a:lnSpc>
              <a:buFont typeface="+mj-lt"/>
              <a:buAutoNum type="arabicPeriod"/>
            </a:pPr>
            <a:r>
              <a:rPr lang="zh-CN" altLang="en-US" b="1"/>
              <a:t>任务描述</a:t>
            </a:r>
            <a:r>
              <a:rPr lang="en-US" altLang="zh-CN" b="1"/>
              <a:t>;</a:t>
            </a:r>
          </a:p>
          <a:p>
            <a:pPr marL="1257300" lvl="2" indent="-342900">
              <a:lnSpc>
                <a:spcPct val="150000"/>
              </a:lnSpc>
              <a:buFont typeface="+mj-ea"/>
              <a:buAutoNum type="circleNumDbPlain"/>
            </a:pPr>
            <a:r>
              <a:rPr lang="zh-CN" altLang="en-US">
                <a:solidFill>
                  <a:srgbClr val="FF0000"/>
                </a:solidFill>
              </a:rPr>
              <a:t>文本</a:t>
            </a:r>
            <a:r>
              <a:rPr lang="zh-CN" altLang="zh-CN">
                <a:solidFill>
                  <a:srgbClr val="FF0000"/>
                </a:solidFill>
              </a:rPr>
              <a:t>请求 </a:t>
            </a:r>
            <a:r>
              <a:rPr lang="en-US" altLang="zh-CN">
                <a:solidFill>
                  <a:srgbClr val="FF0000"/>
                </a:solidFill>
              </a:rPr>
              <a:t>q </a:t>
            </a:r>
            <a:r>
              <a:rPr lang="en-US" altLang="zh-CN" b="1">
                <a:solidFill>
                  <a:srgbClr val="FF0000"/>
                </a:solidFill>
              </a:rPr>
              <a:t>+ </a:t>
            </a:r>
            <a:r>
              <a:rPr lang="zh-CN" altLang="en-US">
                <a:solidFill>
                  <a:srgbClr val="FF0000"/>
                </a:solidFill>
              </a:rPr>
              <a:t>教学视频 </a:t>
            </a:r>
            <a:r>
              <a:rPr lang="en-US" altLang="zh-CN">
                <a:solidFill>
                  <a:srgbClr val="FF0000"/>
                </a:solidFill>
              </a:rPr>
              <a:t>v</a:t>
            </a:r>
          </a:p>
          <a:p>
            <a:pPr marL="1257300" lvl="2" indent="-342900">
              <a:lnSpc>
                <a:spcPct val="150000"/>
              </a:lnSpc>
              <a:buFont typeface="+mj-ea"/>
              <a:buAutoNum type="circleNumDbPlain"/>
            </a:pPr>
            <a:r>
              <a:rPr lang="zh-CN" altLang="en-US">
                <a:solidFill>
                  <a:srgbClr val="FF0000"/>
                </a:solidFill>
              </a:rPr>
              <a:t>方法：</a:t>
            </a:r>
            <a:r>
              <a:rPr lang="en-US" altLang="zh-CN">
                <a:solidFill>
                  <a:srgbClr val="FF0000"/>
                </a:solidFill>
              </a:rPr>
              <a:t>an Actor-Critic Embodied agent ACE</a:t>
            </a:r>
          </a:p>
          <a:p>
            <a:pPr lvl="2">
              <a:lnSpc>
                <a:spcPct val="150000"/>
              </a:lnSpc>
            </a:pPr>
            <a:endParaRPr lang="en-US" altLang="zh-CN">
              <a:solidFill>
                <a:srgbClr val="FF0000"/>
              </a:solidFill>
            </a:endParaRPr>
          </a:p>
          <a:p>
            <a:pPr marL="800100" lvl="1" indent="-342900">
              <a:lnSpc>
                <a:spcPct val="150000"/>
              </a:lnSpc>
              <a:buFont typeface="+mj-ea"/>
              <a:buAutoNum type="arabicPeriod"/>
            </a:pPr>
            <a:r>
              <a:rPr lang="zh-CN" altLang="en-US" b="1"/>
              <a:t>状态观察</a:t>
            </a:r>
            <a:r>
              <a:rPr lang="en-US" altLang="zh-CN" b="1"/>
              <a:t>;</a:t>
            </a:r>
            <a:r>
              <a:rPr lang="zh-CN" altLang="en-US" b="1"/>
              <a:t> </a:t>
            </a:r>
            <a:r>
              <a:rPr lang="zh-CN" altLang="en-US">
                <a:solidFill>
                  <a:srgbClr val="FF0000"/>
                </a:solidFill>
              </a:rPr>
              <a:t>元数据（面板和弹出窗口的布局 ）</a:t>
            </a:r>
            <a:r>
              <a:rPr lang="en-US" altLang="zh-CN" b="1">
                <a:solidFill>
                  <a:srgbClr val="FF0000"/>
                </a:solidFill>
              </a:rPr>
              <a:t>+ </a:t>
            </a:r>
            <a:r>
              <a:rPr lang="zh-CN" altLang="en-US">
                <a:solidFill>
                  <a:srgbClr val="FF0000"/>
                </a:solidFill>
              </a:rPr>
              <a:t>屏幕截图</a:t>
            </a:r>
            <a:endParaRPr lang="en-US" altLang="zh-CN">
              <a:solidFill>
                <a:srgbClr val="FF0000"/>
              </a:solidFill>
            </a:endParaRPr>
          </a:p>
          <a:p>
            <a:pPr marL="800100" lvl="1" indent="-342900">
              <a:lnSpc>
                <a:spcPct val="150000"/>
              </a:lnSpc>
              <a:buFont typeface="+mj-ea"/>
              <a:buAutoNum type="arabicPeriod"/>
            </a:pPr>
            <a:r>
              <a:rPr lang="zh-CN" altLang="en-US" b="1"/>
              <a:t>行动空间</a:t>
            </a:r>
            <a:r>
              <a:rPr lang="en-US" altLang="zh-CN" b="1"/>
              <a:t>;</a:t>
            </a:r>
            <a:r>
              <a:rPr lang="zh-CN" altLang="en-US" b="1"/>
              <a:t> </a:t>
            </a:r>
            <a:r>
              <a:rPr lang="en-US" altLang="zh-CN">
                <a:solidFill>
                  <a:srgbClr val="FF0000"/>
                </a:solidFill>
              </a:rPr>
              <a:t>Python </a:t>
            </a:r>
            <a:r>
              <a:rPr lang="zh-CN" altLang="en-US">
                <a:solidFill>
                  <a:srgbClr val="FF0000"/>
                </a:solidFill>
              </a:rPr>
              <a:t>库来控制鼠标和键盘，鼠标向下和向上</a:t>
            </a:r>
            <a:r>
              <a:rPr lang="en-US" altLang="zh-CN">
                <a:solidFill>
                  <a:srgbClr val="FF0000"/>
                </a:solidFill>
              </a:rPr>
              <a:t>mouseDown</a:t>
            </a:r>
            <a:r>
              <a:rPr lang="zh-CN" altLang="en-US">
                <a:solidFill>
                  <a:srgbClr val="FF0000"/>
                </a:solidFill>
              </a:rPr>
              <a:t>（）</a:t>
            </a:r>
            <a:r>
              <a:rPr lang="en-US" altLang="zh-CN">
                <a:solidFill>
                  <a:srgbClr val="FF0000"/>
                </a:solidFill>
              </a:rPr>
              <a:t>; mouseUp</a:t>
            </a:r>
            <a:r>
              <a:rPr lang="zh-CN" altLang="en-US">
                <a:solidFill>
                  <a:srgbClr val="FF0000"/>
                </a:solidFill>
              </a:rPr>
              <a:t>（）</a:t>
            </a:r>
            <a:endParaRPr lang="en-US" altLang="zh-CN">
              <a:solidFill>
                <a:srgbClr val="FF0000"/>
              </a:solidFill>
            </a:endParaRPr>
          </a:p>
          <a:p>
            <a:pPr marL="342900" indent="-342900">
              <a:lnSpc>
                <a:spcPct val="150000"/>
              </a:lnSpc>
              <a:buFont typeface="+mj-lt"/>
              <a:buAutoNum type="ea1JpnChsDbPeriod"/>
            </a:pPr>
            <a:r>
              <a:rPr lang="zh-CN" altLang="en-US"/>
              <a:t>数据采集</a:t>
            </a:r>
            <a:endParaRPr lang="en-US" altLang="zh-CN"/>
          </a:p>
          <a:p>
            <a:pPr marL="342900" indent="-342900">
              <a:lnSpc>
                <a:spcPct val="150000"/>
              </a:lnSpc>
              <a:buFont typeface="+mj-lt"/>
              <a:buAutoNum type="ea1JpnChsDbPeriod"/>
            </a:pPr>
            <a:r>
              <a:rPr lang="zh-CN" altLang="en-US"/>
              <a:t>评估结果</a:t>
            </a:r>
            <a:endParaRPr lang="en-US"/>
          </a:p>
        </p:txBody>
      </p:sp>
    </p:spTree>
    <p:extLst>
      <p:ext uri="{BB962C8B-B14F-4D97-AF65-F5344CB8AC3E}">
        <p14:creationId xmlns:p14="http://schemas.microsoft.com/office/powerpoint/2010/main" val="2736466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9CC199C-03BA-C67D-F7E8-1DDF2CD1DFA0}"/>
              </a:ext>
            </a:extLst>
          </p:cNvPr>
          <p:cNvSpPr txBox="1"/>
          <p:nvPr/>
        </p:nvSpPr>
        <p:spPr>
          <a:xfrm>
            <a:off x="1284402" y="65988"/>
            <a:ext cx="8236669" cy="646331"/>
          </a:xfrm>
          <a:prstGeom prst="rect">
            <a:avLst/>
          </a:prstGeom>
          <a:noFill/>
        </p:spPr>
        <p:txBody>
          <a:bodyPr wrap="square">
            <a:spAutoFit/>
          </a:bodyPr>
          <a:lstStyle/>
          <a:p>
            <a:r>
              <a:rPr lang="en-US" altLang="zh-CN" b="0" i="0">
                <a:solidFill>
                  <a:srgbClr val="0D0B22"/>
                </a:solidFill>
                <a:effectLst/>
                <a:latin typeface="Microsoft YaHei" panose="020B0503020204020204" pitchFamily="34" charset="-122"/>
                <a:ea typeface="Microsoft YaHei" panose="020B0503020204020204" pitchFamily="34" charset="-122"/>
              </a:rPr>
              <a:t>ASSISTGUI:Task-Oriented Desktop Graphical User Interface Automation</a:t>
            </a:r>
            <a:br>
              <a:rPr lang="en-US" altLang="zh-CN"/>
            </a:br>
            <a:endParaRPr lang="en-US"/>
          </a:p>
        </p:txBody>
      </p:sp>
      <p:sp>
        <p:nvSpPr>
          <p:cNvPr id="11" name="文本框 10">
            <a:extLst>
              <a:ext uri="{FF2B5EF4-FFF2-40B4-BE49-F238E27FC236}">
                <a16:creationId xmlns:a16="http://schemas.microsoft.com/office/drawing/2014/main" id="{B5780F50-C246-0282-7C29-D4591720ADEC}"/>
              </a:ext>
            </a:extLst>
          </p:cNvPr>
          <p:cNvSpPr txBox="1"/>
          <p:nvPr/>
        </p:nvSpPr>
        <p:spPr>
          <a:xfrm>
            <a:off x="9644808" y="6374183"/>
            <a:ext cx="2100388" cy="369332"/>
          </a:xfrm>
          <a:prstGeom prst="rect">
            <a:avLst/>
          </a:prstGeom>
          <a:noFill/>
        </p:spPr>
        <p:txBody>
          <a:bodyPr wrap="square">
            <a:spAutoFit/>
          </a:bodyPr>
          <a:lstStyle/>
          <a:p>
            <a:r>
              <a:rPr lang="en-US" altLang="zh-CN" b="1">
                <a:solidFill>
                  <a:srgbClr val="05073B"/>
                </a:solidFill>
                <a:latin typeface="-apple-system"/>
              </a:rPr>
              <a:t>2024</a:t>
            </a:r>
            <a:r>
              <a:rPr lang="zh-CN" altLang="en-US" b="1">
                <a:solidFill>
                  <a:srgbClr val="05073B"/>
                </a:solidFill>
                <a:latin typeface="-apple-system"/>
              </a:rPr>
              <a:t>年</a:t>
            </a:r>
            <a:r>
              <a:rPr lang="en-US" altLang="zh-CN" b="1">
                <a:solidFill>
                  <a:srgbClr val="05073B"/>
                </a:solidFill>
                <a:latin typeface="-apple-system"/>
              </a:rPr>
              <a:t>1</a:t>
            </a:r>
            <a:r>
              <a:rPr lang="zh-CN" altLang="en-US" b="1">
                <a:solidFill>
                  <a:srgbClr val="05073B"/>
                </a:solidFill>
                <a:latin typeface="-apple-system"/>
              </a:rPr>
              <a:t>月发表</a:t>
            </a:r>
            <a:endParaRPr lang="en-US" altLang="zh-CN" b="1">
              <a:solidFill>
                <a:srgbClr val="05073B"/>
              </a:solidFill>
              <a:latin typeface="-apple-system"/>
            </a:endParaRPr>
          </a:p>
        </p:txBody>
      </p:sp>
      <p:sp>
        <p:nvSpPr>
          <p:cNvPr id="4" name="文本框 3">
            <a:extLst>
              <a:ext uri="{FF2B5EF4-FFF2-40B4-BE49-F238E27FC236}">
                <a16:creationId xmlns:a16="http://schemas.microsoft.com/office/drawing/2014/main" id="{4B0C29B3-4C6A-F245-99A0-F16983EBD553}"/>
              </a:ext>
            </a:extLst>
          </p:cNvPr>
          <p:cNvSpPr txBox="1"/>
          <p:nvPr/>
        </p:nvSpPr>
        <p:spPr>
          <a:xfrm>
            <a:off x="903846" y="654522"/>
            <a:ext cx="10487319" cy="369332"/>
          </a:xfrm>
          <a:prstGeom prst="rect">
            <a:avLst/>
          </a:prstGeom>
          <a:noFill/>
        </p:spPr>
        <p:txBody>
          <a:bodyPr wrap="square">
            <a:spAutoFit/>
          </a:bodyPr>
          <a:lstStyle/>
          <a:p>
            <a:r>
              <a:rPr lang="en-US" altLang="zh-CN">
                <a:solidFill>
                  <a:srgbClr val="0D0B22"/>
                </a:solidFill>
                <a:latin typeface="Microsoft YaHei" panose="020B0503020204020204" pitchFamily="34" charset="-122"/>
                <a:ea typeface="Microsoft YaHei" panose="020B0503020204020204" pitchFamily="34" charset="-122"/>
              </a:rPr>
              <a:t>ASSISTGUI Benchmark</a:t>
            </a:r>
            <a:r>
              <a:rPr lang="zh-CN" altLang="en-US">
                <a:solidFill>
                  <a:srgbClr val="0D0B22"/>
                </a:solidFill>
                <a:latin typeface="Microsoft YaHei" panose="020B0503020204020204" pitchFamily="34" charset="-122"/>
                <a:ea typeface="Microsoft YaHei" panose="020B0503020204020204" pitchFamily="34" charset="-122"/>
              </a:rPr>
              <a:t>：</a:t>
            </a:r>
            <a:endParaRPr lang="en-US">
              <a:solidFill>
                <a:srgbClr val="0D0B22"/>
              </a:solidFill>
              <a:latin typeface="Microsoft YaHei" panose="020B0503020204020204" pitchFamily="34" charset="-122"/>
              <a:ea typeface="Microsoft YaHei" panose="020B0503020204020204" pitchFamily="34" charset="-122"/>
            </a:endParaRPr>
          </a:p>
        </p:txBody>
      </p:sp>
      <p:sp>
        <p:nvSpPr>
          <p:cNvPr id="3" name="文本框 2">
            <a:extLst>
              <a:ext uri="{FF2B5EF4-FFF2-40B4-BE49-F238E27FC236}">
                <a16:creationId xmlns:a16="http://schemas.microsoft.com/office/drawing/2014/main" id="{F0791D9D-6B33-0865-A50E-6217E29E3851}"/>
              </a:ext>
            </a:extLst>
          </p:cNvPr>
          <p:cNvSpPr txBox="1"/>
          <p:nvPr/>
        </p:nvSpPr>
        <p:spPr>
          <a:xfrm>
            <a:off x="564479" y="1110633"/>
            <a:ext cx="10609869" cy="3374129"/>
          </a:xfrm>
          <a:prstGeom prst="rect">
            <a:avLst/>
          </a:prstGeom>
          <a:noFill/>
        </p:spPr>
        <p:txBody>
          <a:bodyPr wrap="square">
            <a:spAutoFit/>
          </a:bodyPr>
          <a:lstStyle/>
          <a:p>
            <a:pPr marL="400050" indent="-400050">
              <a:lnSpc>
                <a:spcPct val="150000"/>
              </a:lnSpc>
              <a:buFont typeface="+mj-ea"/>
              <a:buAutoNum type="ea1JpnChsDbPeriod"/>
            </a:pPr>
            <a:r>
              <a:rPr lang="zh-CN" altLang="en-US"/>
              <a:t>任务制定</a:t>
            </a:r>
            <a:r>
              <a:rPr lang="en-US" altLang="zh-CN"/>
              <a:t>【</a:t>
            </a:r>
            <a:r>
              <a:rPr lang="zh-CN" altLang="en-US"/>
              <a:t>自然语言查询</a:t>
            </a:r>
            <a:r>
              <a:rPr lang="en-US" altLang="zh-CN">
                <a:sym typeface="Wingdings" panose="05000000000000000000" pitchFamily="2" charset="2"/>
              </a:rPr>
              <a:t></a:t>
            </a:r>
            <a:r>
              <a:rPr lang="zh-CN" altLang="en-US"/>
              <a:t>特定任务</a:t>
            </a:r>
            <a:r>
              <a:rPr lang="en-US" altLang="zh-CN">
                <a:sym typeface="Wingdings" panose="05000000000000000000" pitchFamily="2" charset="2"/>
              </a:rPr>
              <a:t></a:t>
            </a:r>
            <a:r>
              <a:rPr lang="zh-CN" altLang="en-US"/>
              <a:t>教学视频作为补充</a:t>
            </a:r>
            <a:r>
              <a:rPr lang="en-US" altLang="zh-CN">
                <a:sym typeface="Wingdings" panose="05000000000000000000" pitchFamily="2" charset="2"/>
              </a:rPr>
              <a:t></a:t>
            </a:r>
            <a:r>
              <a:rPr lang="zh-CN" altLang="en-US"/>
              <a:t>详细地说明如何完成</a:t>
            </a:r>
            <a:r>
              <a:rPr lang="en-US" altLang="zh-CN">
                <a:sym typeface="Wingdings" panose="05000000000000000000" pitchFamily="2" charset="2"/>
              </a:rPr>
              <a:t> </a:t>
            </a:r>
            <a:r>
              <a:rPr lang="zh-CN" altLang="en-US"/>
              <a:t>应用程序 </a:t>
            </a:r>
            <a:r>
              <a:rPr lang="en-US" altLang="zh-CN"/>
              <a:t>= </a:t>
            </a:r>
            <a:r>
              <a:rPr lang="zh-CN" altLang="en-US"/>
              <a:t>系列</a:t>
            </a:r>
            <a:r>
              <a:rPr lang="en-US" altLang="zh-CN"/>
              <a:t>UI</a:t>
            </a:r>
            <a:r>
              <a:rPr lang="zh-CN" altLang="en-US"/>
              <a:t>操作 </a:t>
            </a:r>
            <a:r>
              <a:rPr lang="en-US" altLang="zh-CN"/>
              <a:t>】</a:t>
            </a:r>
          </a:p>
          <a:p>
            <a:pPr marL="800100" lvl="1" indent="-342900">
              <a:lnSpc>
                <a:spcPct val="150000"/>
              </a:lnSpc>
              <a:buFont typeface="+mj-lt"/>
              <a:buAutoNum type="arabicPeriod"/>
            </a:pPr>
            <a:r>
              <a:rPr lang="zh-CN" altLang="en-US" b="1"/>
              <a:t>任务描述</a:t>
            </a:r>
            <a:r>
              <a:rPr lang="en-US" altLang="zh-CN" b="1"/>
              <a:t>;</a:t>
            </a:r>
          </a:p>
          <a:p>
            <a:pPr marL="1257300" lvl="2" indent="-342900">
              <a:lnSpc>
                <a:spcPct val="150000"/>
              </a:lnSpc>
              <a:buFont typeface="+mj-ea"/>
              <a:buAutoNum type="circleNumDbPlain"/>
            </a:pPr>
            <a:r>
              <a:rPr lang="zh-CN" altLang="en-US">
                <a:solidFill>
                  <a:srgbClr val="FF0000"/>
                </a:solidFill>
              </a:rPr>
              <a:t>文本</a:t>
            </a:r>
            <a:r>
              <a:rPr lang="zh-CN" altLang="zh-CN">
                <a:solidFill>
                  <a:srgbClr val="FF0000"/>
                </a:solidFill>
              </a:rPr>
              <a:t>请求 </a:t>
            </a:r>
            <a:r>
              <a:rPr lang="en-US" altLang="zh-CN">
                <a:solidFill>
                  <a:srgbClr val="FF0000"/>
                </a:solidFill>
              </a:rPr>
              <a:t>q </a:t>
            </a:r>
            <a:r>
              <a:rPr lang="en-US" altLang="zh-CN" b="1">
                <a:solidFill>
                  <a:srgbClr val="FF0000"/>
                </a:solidFill>
              </a:rPr>
              <a:t>+ </a:t>
            </a:r>
            <a:r>
              <a:rPr lang="zh-CN" altLang="en-US">
                <a:solidFill>
                  <a:srgbClr val="FF0000"/>
                </a:solidFill>
              </a:rPr>
              <a:t>教学视频 </a:t>
            </a:r>
            <a:r>
              <a:rPr lang="en-US" altLang="zh-CN">
                <a:solidFill>
                  <a:srgbClr val="FF0000"/>
                </a:solidFill>
              </a:rPr>
              <a:t>v</a:t>
            </a:r>
          </a:p>
          <a:p>
            <a:pPr marL="1257300" lvl="2" indent="-342900">
              <a:lnSpc>
                <a:spcPct val="150000"/>
              </a:lnSpc>
              <a:buFont typeface="+mj-ea"/>
              <a:buAutoNum type="circleNumDbPlain"/>
            </a:pPr>
            <a:r>
              <a:rPr lang="zh-CN" altLang="en-US">
                <a:solidFill>
                  <a:srgbClr val="FF0000"/>
                </a:solidFill>
              </a:rPr>
              <a:t>方法：引入 </a:t>
            </a:r>
            <a:r>
              <a:rPr lang="en-US" altLang="zh-CN">
                <a:solidFill>
                  <a:srgbClr val="FF0000"/>
                </a:solidFill>
              </a:rPr>
              <a:t>an Actor-Critic Embodied agent ACE</a:t>
            </a:r>
          </a:p>
          <a:p>
            <a:pPr lvl="3">
              <a:lnSpc>
                <a:spcPct val="150000"/>
              </a:lnSpc>
            </a:pPr>
            <a:r>
              <a:rPr lang="zh-CN" altLang="en-US">
                <a:solidFill>
                  <a:srgbClr val="FF0000"/>
                </a:solidFill>
              </a:rPr>
              <a:t>第一阶段，给定 </a:t>
            </a:r>
            <a:r>
              <a:rPr lang="en-US" altLang="zh-CN">
                <a:solidFill>
                  <a:srgbClr val="FF0000"/>
                </a:solidFill>
              </a:rPr>
              <a:t>q </a:t>
            </a:r>
            <a:r>
              <a:rPr lang="zh-CN" altLang="en-US">
                <a:solidFill>
                  <a:srgbClr val="FF0000"/>
                </a:solidFill>
              </a:rPr>
              <a:t>和 </a:t>
            </a:r>
            <a:r>
              <a:rPr lang="en-US" altLang="zh-CN">
                <a:solidFill>
                  <a:srgbClr val="FF0000"/>
                </a:solidFill>
              </a:rPr>
              <a:t>v</a:t>
            </a:r>
            <a:r>
              <a:rPr lang="zh-CN" altLang="en-US">
                <a:solidFill>
                  <a:srgbClr val="FF0000"/>
                </a:solidFill>
              </a:rPr>
              <a:t>，</a:t>
            </a:r>
            <a:r>
              <a:rPr lang="en-US" altLang="zh-CN">
                <a:solidFill>
                  <a:srgbClr val="FF0000"/>
                </a:solidFill>
              </a:rPr>
              <a:t>Planner</a:t>
            </a:r>
            <a:r>
              <a:rPr lang="zh-CN" altLang="en-US">
                <a:solidFill>
                  <a:srgbClr val="FF0000"/>
                </a:solidFill>
              </a:rPr>
              <a:t>创建一个高级计划，概述任务的</a:t>
            </a:r>
            <a:r>
              <a:rPr lang="en-US" altLang="zh-CN">
                <a:solidFill>
                  <a:srgbClr val="FF0000"/>
                </a:solidFill>
              </a:rPr>
              <a:t>key milestones </a:t>
            </a:r>
            <a:r>
              <a:rPr lang="zh-CN" altLang="en-US">
                <a:solidFill>
                  <a:srgbClr val="FF0000"/>
                </a:solidFill>
              </a:rPr>
              <a:t>和</a:t>
            </a:r>
            <a:r>
              <a:rPr lang="en-US" altLang="zh-CN">
                <a:solidFill>
                  <a:srgbClr val="FF0000"/>
                </a:solidFill>
              </a:rPr>
              <a:t>subtasks</a:t>
            </a:r>
            <a:r>
              <a:rPr lang="zh-CN" altLang="en-US">
                <a:solidFill>
                  <a:srgbClr val="FF0000"/>
                </a:solidFill>
              </a:rPr>
              <a:t>；</a:t>
            </a:r>
            <a:endParaRPr lang="en-US" altLang="zh-CN">
              <a:solidFill>
                <a:srgbClr val="FF0000"/>
              </a:solidFill>
            </a:endParaRPr>
          </a:p>
          <a:p>
            <a:pPr lvl="3">
              <a:lnSpc>
                <a:spcPct val="150000"/>
              </a:lnSpc>
            </a:pPr>
            <a:r>
              <a:rPr lang="en-US" altLang="zh-CN">
                <a:solidFill>
                  <a:srgbClr val="FF0000"/>
                </a:solidFill>
              </a:rPr>
              <a:t>	Planner </a:t>
            </a:r>
            <a:r>
              <a:rPr lang="zh-CN" altLang="en-US">
                <a:solidFill>
                  <a:srgbClr val="FF0000"/>
                </a:solidFill>
              </a:rPr>
              <a:t>旨在输出分层任务树 </a:t>
            </a:r>
            <a:endParaRPr lang="en-US" altLang="zh-CN">
              <a:solidFill>
                <a:srgbClr val="FF0000"/>
              </a:solidFill>
            </a:endParaRPr>
          </a:p>
          <a:p>
            <a:pPr lvl="3">
              <a:lnSpc>
                <a:spcPct val="150000"/>
              </a:lnSpc>
            </a:pPr>
            <a:r>
              <a:rPr lang="en-US" altLang="zh-CN">
                <a:solidFill>
                  <a:srgbClr val="FF0000"/>
                </a:solidFill>
              </a:rPr>
              <a:t>	</a:t>
            </a:r>
            <a:r>
              <a:rPr lang="zh-CN" altLang="en-US">
                <a:solidFill>
                  <a:srgbClr val="FF0000"/>
                </a:solidFill>
              </a:rPr>
              <a:t>每个 </a:t>
            </a:r>
            <a:r>
              <a:rPr lang="en-US" altLang="zh-CN">
                <a:solidFill>
                  <a:srgbClr val="FF0000"/>
                </a:solidFill>
              </a:rPr>
              <a:t>pi </a:t>
            </a:r>
            <a:r>
              <a:rPr lang="zh-CN" altLang="en-US">
                <a:solidFill>
                  <a:srgbClr val="FF0000"/>
                </a:solidFill>
              </a:rPr>
              <a:t>对应一个子任务列表 </a:t>
            </a:r>
            <a:endParaRPr lang="en-US" altLang="zh-CN">
              <a:solidFill>
                <a:srgbClr val="FF0000"/>
              </a:solidFill>
            </a:endParaRPr>
          </a:p>
        </p:txBody>
      </p:sp>
      <p:pic>
        <p:nvPicPr>
          <p:cNvPr id="9" name="图片 8">
            <a:extLst>
              <a:ext uri="{FF2B5EF4-FFF2-40B4-BE49-F238E27FC236}">
                <a16:creationId xmlns:a16="http://schemas.microsoft.com/office/drawing/2014/main" id="{DF1EE0B7-8FA8-4F56-7950-1AF8802F8832}"/>
              </a:ext>
            </a:extLst>
          </p:cNvPr>
          <p:cNvPicPr>
            <a:picLocks noChangeAspect="1"/>
          </p:cNvPicPr>
          <p:nvPr/>
        </p:nvPicPr>
        <p:blipFill>
          <a:blip r:embed="rId2"/>
          <a:stretch>
            <a:fillRect/>
          </a:stretch>
        </p:blipFill>
        <p:spPr>
          <a:xfrm>
            <a:off x="5387565" y="4186041"/>
            <a:ext cx="1190625" cy="352425"/>
          </a:xfrm>
          <a:prstGeom prst="rect">
            <a:avLst/>
          </a:prstGeom>
        </p:spPr>
      </p:pic>
      <p:pic>
        <p:nvPicPr>
          <p:cNvPr id="12" name="图片 11">
            <a:extLst>
              <a:ext uri="{FF2B5EF4-FFF2-40B4-BE49-F238E27FC236}">
                <a16:creationId xmlns:a16="http://schemas.microsoft.com/office/drawing/2014/main" id="{F2A59494-1455-1B7A-E09A-CDB378A86A83}"/>
              </a:ext>
            </a:extLst>
          </p:cNvPr>
          <p:cNvPicPr>
            <a:picLocks noChangeAspect="1"/>
          </p:cNvPicPr>
          <p:nvPr/>
        </p:nvPicPr>
        <p:blipFill>
          <a:blip r:embed="rId3"/>
          <a:stretch>
            <a:fillRect/>
          </a:stretch>
        </p:blipFill>
        <p:spPr>
          <a:xfrm>
            <a:off x="5387811" y="3705274"/>
            <a:ext cx="2057400" cy="352425"/>
          </a:xfrm>
          <a:prstGeom prst="rect">
            <a:avLst/>
          </a:prstGeom>
        </p:spPr>
      </p:pic>
      <p:cxnSp>
        <p:nvCxnSpPr>
          <p:cNvPr id="13" name="直接连接符 12">
            <a:extLst>
              <a:ext uri="{FF2B5EF4-FFF2-40B4-BE49-F238E27FC236}">
                <a16:creationId xmlns:a16="http://schemas.microsoft.com/office/drawing/2014/main" id="{52AA4E55-B997-504E-7412-EB9617AC4A11}"/>
              </a:ext>
            </a:extLst>
          </p:cNvPr>
          <p:cNvCxnSpPr>
            <a:cxnSpLocks/>
          </p:cNvCxnSpPr>
          <p:nvPr/>
        </p:nvCxnSpPr>
        <p:spPr>
          <a:xfrm>
            <a:off x="3579003" y="607855"/>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id="{CC190AF2-D328-0B98-0F86-642C23FC9585}"/>
              </a:ext>
            </a:extLst>
          </p:cNvPr>
          <p:cNvPicPr>
            <a:picLocks noChangeAspect="1"/>
          </p:cNvPicPr>
          <p:nvPr/>
        </p:nvPicPr>
        <p:blipFill rotWithShape="1">
          <a:blip r:embed="rId4"/>
          <a:srcRect r="10596" b="8950"/>
          <a:stretch/>
        </p:blipFill>
        <p:spPr>
          <a:xfrm>
            <a:off x="6820096" y="4162131"/>
            <a:ext cx="306568" cy="381589"/>
          </a:xfrm>
          <a:prstGeom prst="rect">
            <a:avLst/>
          </a:prstGeom>
        </p:spPr>
      </p:pic>
      <p:sp>
        <p:nvSpPr>
          <p:cNvPr id="19" name="文本框 18">
            <a:extLst>
              <a:ext uri="{FF2B5EF4-FFF2-40B4-BE49-F238E27FC236}">
                <a16:creationId xmlns:a16="http://schemas.microsoft.com/office/drawing/2014/main" id="{60AC7A5B-6807-948C-A2BF-B4030C263262}"/>
              </a:ext>
            </a:extLst>
          </p:cNvPr>
          <p:cNvSpPr txBox="1"/>
          <p:nvPr/>
        </p:nvSpPr>
        <p:spPr>
          <a:xfrm>
            <a:off x="7235072" y="4179943"/>
            <a:ext cx="6117996" cy="369332"/>
          </a:xfrm>
          <a:prstGeom prst="rect">
            <a:avLst/>
          </a:prstGeom>
          <a:noFill/>
        </p:spPr>
        <p:txBody>
          <a:bodyPr wrap="square">
            <a:spAutoFit/>
          </a:bodyPr>
          <a:lstStyle/>
          <a:p>
            <a:r>
              <a:rPr lang="en-US" altLang="zh-CN"/>
              <a:t>j-th subtask for i-th milestone</a:t>
            </a:r>
            <a:endParaRPr lang="en-US"/>
          </a:p>
        </p:txBody>
      </p:sp>
      <p:pic>
        <p:nvPicPr>
          <p:cNvPr id="5" name="图片 4">
            <a:extLst>
              <a:ext uri="{FF2B5EF4-FFF2-40B4-BE49-F238E27FC236}">
                <a16:creationId xmlns:a16="http://schemas.microsoft.com/office/drawing/2014/main" id="{FABD1B4B-ADBF-C1FD-E33A-AED82FEFCDF4}"/>
              </a:ext>
            </a:extLst>
          </p:cNvPr>
          <p:cNvPicPr>
            <a:picLocks noChangeAspect="1"/>
          </p:cNvPicPr>
          <p:nvPr/>
        </p:nvPicPr>
        <p:blipFill>
          <a:blip r:embed="rId5"/>
          <a:stretch>
            <a:fillRect/>
          </a:stretch>
        </p:blipFill>
        <p:spPr>
          <a:xfrm>
            <a:off x="1207376" y="4799599"/>
            <a:ext cx="4772025" cy="1704975"/>
          </a:xfrm>
          <a:prstGeom prst="rect">
            <a:avLst/>
          </a:prstGeom>
        </p:spPr>
      </p:pic>
      <p:sp>
        <p:nvSpPr>
          <p:cNvPr id="8" name="文本框 7">
            <a:extLst>
              <a:ext uri="{FF2B5EF4-FFF2-40B4-BE49-F238E27FC236}">
                <a16:creationId xmlns:a16="http://schemas.microsoft.com/office/drawing/2014/main" id="{90D1F8E7-A1A2-13E3-D1BA-297BF12E3DC4}"/>
              </a:ext>
            </a:extLst>
          </p:cNvPr>
          <p:cNvSpPr txBox="1"/>
          <p:nvPr/>
        </p:nvSpPr>
        <p:spPr>
          <a:xfrm>
            <a:off x="7113565" y="4606643"/>
            <a:ext cx="6624430" cy="369332"/>
          </a:xfrm>
          <a:prstGeom prst="rect">
            <a:avLst/>
          </a:prstGeom>
          <a:noFill/>
        </p:spPr>
        <p:txBody>
          <a:bodyPr wrap="square">
            <a:spAutoFit/>
          </a:bodyPr>
          <a:lstStyle/>
          <a:p>
            <a:r>
              <a:rPr lang="zh-CN" altLang="en-US"/>
              <a:t>第 </a:t>
            </a:r>
            <a:r>
              <a:rPr lang="en-US" altLang="zh-CN"/>
              <a:t>i </a:t>
            </a:r>
            <a:r>
              <a:rPr lang="zh-CN" altLang="en-US"/>
              <a:t>个</a:t>
            </a:r>
            <a:r>
              <a:rPr lang="en-US" altLang="zh-CN"/>
              <a:t>milestone</a:t>
            </a:r>
            <a:r>
              <a:rPr lang="zh-CN" altLang="en-US"/>
              <a:t>的第 </a:t>
            </a:r>
            <a:r>
              <a:rPr lang="en-US" altLang="zh-CN"/>
              <a:t>j </a:t>
            </a:r>
            <a:r>
              <a:rPr lang="zh-CN" altLang="en-US"/>
              <a:t>个</a:t>
            </a:r>
            <a:r>
              <a:rPr lang="en-US" altLang="zh-CN"/>
              <a:t>subtask</a:t>
            </a:r>
            <a:r>
              <a:rPr lang="zh-CN" altLang="en-US"/>
              <a:t>。</a:t>
            </a:r>
            <a:endParaRPr lang="en-US"/>
          </a:p>
        </p:txBody>
      </p:sp>
    </p:spTree>
    <p:extLst>
      <p:ext uri="{BB962C8B-B14F-4D97-AF65-F5344CB8AC3E}">
        <p14:creationId xmlns:p14="http://schemas.microsoft.com/office/powerpoint/2010/main" val="3347769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9CC199C-03BA-C67D-F7E8-1DDF2CD1DFA0}"/>
              </a:ext>
            </a:extLst>
          </p:cNvPr>
          <p:cNvSpPr txBox="1"/>
          <p:nvPr/>
        </p:nvSpPr>
        <p:spPr>
          <a:xfrm>
            <a:off x="1293829" y="122549"/>
            <a:ext cx="8236669" cy="646331"/>
          </a:xfrm>
          <a:prstGeom prst="rect">
            <a:avLst/>
          </a:prstGeom>
          <a:noFill/>
        </p:spPr>
        <p:txBody>
          <a:bodyPr wrap="square">
            <a:spAutoFit/>
          </a:bodyPr>
          <a:lstStyle/>
          <a:p>
            <a:r>
              <a:rPr lang="en-US" altLang="zh-CN" b="0" i="0">
                <a:solidFill>
                  <a:srgbClr val="0D0B22"/>
                </a:solidFill>
                <a:effectLst/>
                <a:latin typeface="Microsoft YaHei" panose="020B0503020204020204" pitchFamily="34" charset="-122"/>
                <a:ea typeface="Microsoft YaHei" panose="020B0503020204020204" pitchFamily="34" charset="-122"/>
              </a:rPr>
              <a:t>ASSISTGUI:Task-Oriented Desktop Graphical User Interface Automation</a:t>
            </a:r>
            <a:br>
              <a:rPr lang="en-US" altLang="zh-CN"/>
            </a:br>
            <a:endParaRPr lang="en-US"/>
          </a:p>
        </p:txBody>
      </p:sp>
      <p:sp>
        <p:nvSpPr>
          <p:cNvPr id="11" name="文本框 10">
            <a:extLst>
              <a:ext uri="{FF2B5EF4-FFF2-40B4-BE49-F238E27FC236}">
                <a16:creationId xmlns:a16="http://schemas.microsoft.com/office/drawing/2014/main" id="{B5780F50-C246-0282-7C29-D4591720ADEC}"/>
              </a:ext>
            </a:extLst>
          </p:cNvPr>
          <p:cNvSpPr txBox="1"/>
          <p:nvPr/>
        </p:nvSpPr>
        <p:spPr>
          <a:xfrm>
            <a:off x="9748502" y="6308196"/>
            <a:ext cx="2100388" cy="369332"/>
          </a:xfrm>
          <a:prstGeom prst="rect">
            <a:avLst/>
          </a:prstGeom>
          <a:noFill/>
        </p:spPr>
        <p:txBody>
          <a:bodyPr wrap="square">
            <a:spAutoFit/>
          </a:bodyPr>
          <a:lstStyle/>
          <a:p>
            <a:r>
              <a:rPr lang="en-US" altLang="zh-CN" b="1">
                <a:solidFill>
                  <a:srgbClr val="05073B"/>
                </a:solidFill>
                <a:latin typeface="-apple-system"/>
              </a:rPr>
              <a:t>2024</a:t>
            </a:r>
            <a:r>
              <a:rPr lang="zh-CN" altLang="en-US" b="1">
                <a:solidFill>
                  <a:srgbClr val="05073B"/>
                </a:solidFill>
                <a:latin typeface="-apple-system"/>
              </a:rPr>
              <a:t>年</a:t>
            </a:r>
            <a:r>
              <a:rPr lang="en-US" altLang="zh-CN" b="1">
                <a:solidFill>
                  <a:srgbClr val="05073B"/>
                </a:solidFill>
                <a:latin typeface="-apple-system"/>
              </a:rPr>
              <a:t>1</a:t>
            </a:r>
            <a:r>
              <a:rPr lang="zh-CN" altLang="en-US" b="1">
                <a:solidFill>
                  <a:srgbClr val="05073B"/>
                </a:solidFill>
                <a:latin typeface="-apple-system"/>
              </a:rPr>
              <a:t>月发表</a:t>
            </a:r>
            <a:endParaRPr lang="en-US" altLang="zh-CN" b="1">
              <a:solidFill>
                <a:srgbClr val="05073B"/>
              </a:solidFill>
              <a:latin typeface="-apple-system"/>
            </a:endParaRPr>
          </a:p>
        </p:txBody>
      </p:sp>
      <p:sp>
        <p:nvSpPr>
          <p:cNvPr id="4" name="文本框 3">
            <a:extLst>
              <a:ext uri="{FF2B5EF4-FFF2-40B4-BE49-F238E27FC236}">
                <a16:creationId xmlns:a16="http://schemas.microsoft.com/office/drawing/2014/main" id="{4B0C29B3-4C6A-F245-99A0-F16983EBD553}"/>
              </a:ext>
            </a:extLst>
          </p:cNvPr>
          <p:cNvSpPr txBox="1"/>
          <p:nvPr/>
        </p:nvSpPr>
        <p:spPr>
          <a:xfrm>
            <a:off x="871979" y="870417"/>
            <a:ext cx="10487319" cy="369332"/>
          </a:xfrm>
          <a:prstGeom prst="rect">
            <a:avLst/>
          </a:prstGeom>
          <a:noFill/>
        </p:spPr>
        <p:txBody>
          <a:bodyPr wrap="square">
            <a:spAutoFit/>
          </a:bodyPr>
          <a:lstStyle/>
          <a:p>
            <a:r>
              <a:rPr lang="en-US" altLang="zh-CN">
                <a:solidFill>
                  <a:srgbClr val="0D0B22"/>
                </a:solidFill>
                <a:latin typeface="Microsoft YaHei" panose="020B0503020204020204" pitchFamily="34" charset="-122"/>
                <a:ea typeface="Microsoft YaHei" panose="020B0503020204020204" pitchFamily="34" charset="-122"/>
              </a:rPr>
              <a:t>ASSISTGUI Benchmark</a:t>
            </a:r>
            <a:r>
              <a:rPr lang="zh-CN" altLang="en-US">
                <a:solidFill>
                  <a:srgbClr val="0D0B22"/>
                </a:solidFill>
                <a:latin typeface="Microsoft YaHei" panose="020B0503020204020204" pitchFamily="34" charset="-122"/>
                <a:ea typeface="Microsoft YaHei" panose="020B0503020204020204" pitchFamily="34" charset="-122"/>
              </a:rPr>
              <a:t>：</a:t>
            </a:r>
            <a:endParaRPr lang="en-US">
              <a:solidFill>
                <a:srgbClr val="0D0B22"/>
              </a:solidFill>
              <a:latin typeface="Microsoft YaHei" panose="020B0503020204020204" pitchFamily="34" charset="-122"/>
              <a:ea typeface="Microsoft YaHei" panose="020B0503020204020204" pitchFamily="34" charset="-122"/>
            </a:endParaRPr>
          </a:p>
        </p:txBody>
      </p:sp>
      <p:sp>
        <p:nvSpPr>
          <p:cNvPr id="3" name="文本框 2">
            <a:extLst>
              <a:ext uri="{FF2B5EF4-FFF2-40B4-BE49-F238E27FC236}">
                <a16:creationId xmlns:a16="http://schemas.microsoft.com/office/drawing/2014/main" id="{F0791D9D-6B33-0865-A50E-6217E29E3851}"/>
              </a:ext>
            </a:extLst>
          </p:cNvPr>
          <p:cNvSpPr txBox="1"/>
          <p:nvPr/>
        </p:nvSpPr>
        <p:spPr>
          <a:xfrm>
            <a:off x="259234" y="1175698"/>
            <a:ext cx="10609869" cy="465640"/>
          </a:xfrm>
          <a:prstGeom prst="rect">
            <a:avLst/>
          </a:prstGeom>
          <a:noFill/>
        </p:spPr>
        <p:txBody>
          <a:bodyPr wrap="square">
            <a:spAutoFit/>
          </a:bodyPr>
          <a:lstStyle/>
          <a:p>
            <a:pPr marL="400050" indent="-400050">
              <a:lnSpc>
                <a:spcPct val="150000"/>
              </a:lnSpc>
              <a:buFont typeface="+mj-ea"/>
              <a:buAutoNum type="ea1JpnChsDbPeriod"/>
            </a:pPr>
            <a:r>
              <a:rPr lang="zh-CN" altLang="en-US"/>
              <a:t>任务制定</a:t>
            </a:r>
            <a:r>
              <a:rPr lang="en-US" altLang="zh-CN">
                <a:solidFill>
                  <a:srgbClr val="FF0000"/>
                </a:solidFill>
              </a:rPr>
              <a:t>		</a:t>
            </a:r>
          </a:p>
        </p:txBody>
      </p:sp>
      <p:sp>
        <p:nvSpPr>
          <p:cNvPr id="7" name="文本框 6">
            <a:extLst>
              <a:ext uri="{FF2B5EF4-FFF2-40B4-BE49-F238E27FC236}">
                <a16:creationId xmlns:a16="http://schemas.microsoft.com/office/drawing/2014/main" id="{BD614297-5D9B-63C9-8B20-9A35AEE7647C}"/>
              </a:ext>
            </a:extLst>
          </p:cNvPr>
          <p:cNvSpPr txBox="1"/>
          <p:nvPr/>
        </p:nvSpPr>
        <p:spPr>
          <a:xfrm>
            <a:off x="5468672" y="3127708"/>
            <a:ext cx="5651370" cy="881139"/>
          </a:xfrm>
          <a:prstGeom prst="rect">
            <a:avLst/>
          </a:prstGeom>
          <a:noFill/>
        </p:spPr>
        <p:txBody>
          <a:bodyPr wrap="square">
            <a:spAutoFit/>
          </a:bodyPr>
          <a:lstStyle/>
          <a:p>
            <a:pPr lvl="3">
              <a:lnSpc>
                <a:spcPct val="150000"/>
              </a:lnSpc>
            </a:pPr>
            <a:r>
              <a:rPr lang="zh-CN" altLang="en-US">
                <a:solidFill>
                  <a:srgbClr val="FF0000"/>
                </a:solidFill>
              </a:rPr>
              <a:t>使用遍历算法 按顺序遍历叶节点并发送相应的子任务</a:t>
            </a:r>
            <a:endParaRPr lang="en-US" altLang="zh-CN">
              <a:solidFill>
                <a:srgbClr val="FF0000"/>
              </a:solidFill>
            </a:endParaRPr>
          </a:p>
        </p:txBody>
      </p:sp>
      <p:pic>
        <p:nvPicPr>
          <p:cNvPr id="10" name="图片 9">
            <a:extLst>
              <a:ext uri="{FF2B5EF4-FFF2-40B4-BE49-F238E27FC236}">
                <a16:creationId xmlns:a16="http://schemas.microsoft.com/office/drawing/2014/main" id="{0DF045F0-53AB-887E-C4EF-D8BCA747C1E2}"/>
              </a:ext>
            </a:extLst>
          </p:cNvPr>
          <p:cNvPicPr>
            <a:picLocks noChangeAspect="1"/>
          </p:cNvPicPr>
          <p:nvPr/>
        </p:nvPicPr>
        <p:blipFill>
          <a:blip r:embed="rId2"/>
          <a:stretch>
            <a:fillRect/>
          </a:stretch>
        </p:blipFill>
        <p:spPr>
          <a:xfrm>
            <a:off x="1711751" y="1746724"/>
            <a:ext cx="4123441" cy="4604045"/>
          </a:xfrm>
          <a:prstGeom prst="rect">
            <a:avLst/>
          </a:prstGeom>
        </p:spPr>
      </p:pic>
      <p:cxnSp>
        <p:nvCxnSpPr>
          <p:cNvPr id="13" name="直接连接符 12">
            <a:extLst>
              <a:ext uri="{FF2B5EF4-FFF2-40B4-BE49-F238E27FC236}">
                <a16:creationId xmlns:a16="http://schemas.microsoft.com/office/drawing/2014/main" id="{AA6ECD42-5ECC-50E7-80AF-7A1CA844ED06}"/>
              </a:ext>
            </a:extLst>
          </p:cNvPr>
          <p:cNvCxnSpPr>
            <a:cxnSpLocks/>
          </p:cNvCxnSpPr>
          <p:nvPr/>
        </p:nvCxnSpPr>
        <p:spPr>
          <a:xfrm>
            <a:off x="3579003" y="607855"/>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873AE9AF-AB42-2A65-0CE3-2C31AE888C9E}"/>
              </a:ext>
            </a:extLst>
          </p:cNvPr>
          <p:cNvSpPr txBox="1"/>
          <p:nvPr/>
        </p:nvSpPr>
        <p:spPr>
          <a:xfrm>
            <a:off x="6835638" y="2181496"/>
            <a:ext cx="4196796" cy="923330"/>
          </a:xfrm>
          <a:prstGeom prst="rect">
            <a:avLst/>
          </a:prstGeom>
          <a:noFill/>
        </p:spPr>
        <p:txBody>
          <a:bodyPr wrap="square">
            <a:spAutoFit/>
          </a:bodyPr>
          <a:lstStyle/>
          <a:p>
            <a:r>
              <a:rPr lang="zh-CN" altLang="en-US"/>
              <a:t>提示 </a:t>
            </a:r>
            <a:r>
              <a:rPr lang="en-US"/>
              <a:t>LLM </a:t>
            </a:r>
            <a:r>
              <a:rPr lang="zh-CN" altLang="en-US"/>
              <a:t>根据视频的字幕   </a:t>
            </a:r>
            <a:r>
              <a:rPr lang="en-US"/>
              <a:t>subtitles of the video</a:t>
            </a:r>
            <a:r>
              <a:rPr lang="zh-CN" altLang="en-US"/>
              <a:t>提取分层步骤。随后，请求 </a:t>
            </a:r>
            <a:r>
              <a:rPr lang="en-US"/>
              <a:t>LLM </a:t>
            </a:r>
            <a:r>
              <a:rPr lang="zh-CN" altLang="en-US"/>
              <a:t>根据用户的查询修改提取的步骤</a:t>
            </a:r>
            <a:endParaRPr lang="en-US"/>
          </a:p>
        </p:txBody>
      </p:sp>
      <p:sp>
        <p:nvSpPr>
          <p:cNvPr id="8" name="文本框 7">
            <a:extLst>
              <a:ext uri="{FF2B5EF4-FFF2-40B4-BE49-F238E27FC236}">
                <a16:creationId xmlns:a16="http://schemas.microsoft.com/office/drawing/2014/main" id="{D9A7832B-EC52-7AFD-FE0A-604257F74E0A}"/>
              </a:ext>
            </a:extLst>
          </p:cNvPr>
          <p:cNvSpPr txBox="1"/>
          <p:nvPr/>
        </p:nvSpPr>
        <p:spPr>
          <a:xfrm>
            <a:off x="2389695" y="3193032"/>
            <a:ext cx="6117996" cy="246221"/>
          </a:xfrm>
          <a:prstGeom prst="rect">
            <a:avLst/>
          </a:prstGeom>
          <a:noFill/>
        </p:spPr>
        <p:txBody>
          <a:bodyPr wrap="square">
            <a:spAutoFit/>
          </a:bodyPr>
          <a:lstStyle/>
          <a:p>
            <a:r>
              <a:rPr lang="zh-CN" altLang="en-US" sz="1000"/>
              <a:t>将字幕翻译成特定步骤，以实现遵循给定格式的。</a:t>
            </a:r>
            <a:endParaRPr lang="en-US" sz="1000"/>
          </a:p>
        </p:txBody>
      </p:sp>
      <p:sp>
        <p:nvSpPr>
          <p:cNvPr id="12" name="文本框 11">
            <a:extLst>
              <a:ext uri="{FF2B5EF4-FFF2-40B4-BE49-F238E27FC236}">
                <a16:creationId xmlns:a16="http://schemas.microsoft.com/office/drawing/2014/main" id="{825B3806-B9E8-64E4-142D-CF665CF9C2D2}"/>
              </a:ext>
            </a:extLst>
          </p:cNvPr>
          <p:cNvSpPr txBox="1"/>
          <p:nvPr/>
        </p:nvSpPr>
        <p:spPr>
          <a:xfrm>
            <a:off x="4265629" y="3576628"/>
            <a:ext cx="6117996" cy="246221"/>
          </a:xfrm>
          <a:prstGeom prst="rect">
            <a:avLst/>
          </a:prstGeom>
          <a:noFill/>
        </p:spPr>
        <p:txBody>
          <a:bodyPr wrap="square">
            <a:spAutoFit/>
          </a:bodyPr>
          <a:lstStyle/>
          <a:p>
            <a:r>
              <a:rPr lang="zh-CN" altLang="en-US" sz="1000"/>
              <a:t>创建新合成</a:t>
            </a:r>
            <a:endParaRPr lang="en-US" sz="1000"/>
          </a:p>
        </p:txBody>
      </p:sp>
      <p:sp>
        <p:nvSpPr>
          <p:cNvPr id="15" name="文本框 14">
            <a:extLst>
              <a:ext uri="{FF2B5EF4-FFF2-40B4-BE49-F238E27FC236}">
                <a16:creationId xmlns:a16="http://schemas.microsoft.com/office/drawing/2014/main" id="{1ED48242-E837-947F-E201-D03B5D83AD05}"/>
              </a:ext>
            </a:extLst>
          </p:cNvPr>
          <p:cNvSpPr txBox="1"/>
          <p:nvPr/>
        </p:nvSpPr>
        <p:spPr>
          <a:xfrm>
            <a:off x="3502058" y="4010262"/>
            <a:ext cx="6117996" cy="246221"/>
          </a:xfrm>
          <a:prstGeom prst="rect">
            <a:avLst/>
          </a:prstGeom>
          <a:noFill/>
        </p:spPr>
        <p:txBody>
          <a:bodyPr wrap="square">
            <a:spAutoFit/>
          </a:bodyPr>
          <a:lstStyle/>
          <a:p>
            <a:r>
              <a:rPr lang="zh-CN" altLang="en-US" sz="1000"/>
              <a:t>添加文本图层</a:t>
            </a:r>
            <a:endParaRPr lang="en-US" sz="1000"/>
          </a:p>
        </p:txBody>
      </p:sp>
      <p:sp>
        <p:nvSpPr>
          <p:cNvPr id="17" name="文本框 16">
            <a:extLst>
              <a:ext uri="{FF2B5EF4-FFF2-40B4-BE49-F238E27FC236}">
                <a16:creationId xmlns:a16="http://schemas.microsoft.com/office/drawing/2014/main" id="{DD7F5C70-5D2F-9B7E-A160-9B478ADD38B4}"/>
              </a:ext>
            </a:extLst>
          </p:cNvPr>
          <p:cNvSpPr txBox="1"/>
          <p:nvPr/>
        </p:nvSpPr>
        <p:spPr>
          <a:xfrm>
            <a:off x="2879889" y="5216891"/>
            <a:ext cx="6117996" cy="246221"/>
          </a:xfrm>
          <a:prstGeom prst="rect">
            <a:avLst/>
          </a:prstGeom>
          <a:noFill/>
        </p:spPr>
        <p:txBody>
          <a:bodyPr wrap="square">
            <a:spAutoFit/>
          </a:bodyPr>
          <a:lstStyle/>
          <a:p>
            <a:r>
              <a:rPr lang="zh-CN" altLang="en-US" sz="1000"/>
              <a:t>根据以下查询优化步骤：</a:t>
            </a:r>
            <a:endParaRPr lang="en-US" sz="1000"/>
          </a:p>
        </p:txBody>
      </p:sp>
    </p:spTree>
    <p:extLst>
      <p:ext uri="{BB962C8B-B14F-4D97-AF65-F5344CB8AC3E}">
        <p14:creationId xmlns:p14="http://schemas.microsoft.com/office/powerpoint/2010/main" val="2647071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41296" y="777538"/>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284402" y="65988"/>
            <a:ext cx="8236669" cy="646331"/>
          </a:xfrm>
          <a:prstGeom prst="rect">
            <a:avLst/>
          </a:prstGeom>
          <a:noFill/>
        </p:spPr>
        <p:txBody>
          <a:bodyPr wrap="square">
            <a:spAutoFit/>
          </a:bodyPr>
          <a:lstStyle/>
          <a:p>
            <a:r>
              <a:rPr lang="en-US" altLang="zh-CN" b="0" i="0">
                <a:solidFill>
                  <a:srgbClr val="0D0B22"/>
                </a:solidFill>
                <a:effectLst/>
                <a:latin typeface="Microsoft YaHei" panose="020B0503020204020204" pitchFamily="34" charset="-122"/>
                <a:ea typeface="Microsoft YaHei" panose="020B0503020204020204" pitchFamily="34" charset="-122"/>
              </a:rPr>
              <a:t>ASSISTGUI:Task-Oriented Desktop Graphical User Interface Automation</a:t>
            </a:r>
            <a:br>
              <a:rPr lang="en-US" altLang="zh-CN"/>
            </a:br>
            <a:r>
              <a:rPr lang="en-US" altLang="zh-CN" b="0" i="0">
                <a:solidFill>
                  <a:srgbClr val="0D0B22"/>
                </a:solidFill>
                <a:effectLst/>
                <a:latin typeface="Microsoft YaHei" panose="020B0503020204020204" pitchFamily="34" charset="-122"/>
                <a:ea typeface="Microsoft YaHei" panose="020B0503020204020204" pitchFamily="34" charset="-122"/>
              </a:rPr>
              <a:t>ASSISTGUI</a:t>
            </a:r>
            <a:r>
              <a:rPr lang="zh-CN" altLang="en-US" b="0" i="0">
                <a:solidFill>
                  <a:srgbClr val="0D0B22"/>
                </a:solidFill>
                <a:effectLst/>
                <a:latin typeface="Microsoft YaHei" panose="020B0503020204020204" pitchFamily="34" charset="-122"/>
                <a:ea typeface="Microsoft YaHei" panose="020B0503020204020204" pitchFamily="34" charset="-122"/>
              </a:rPr>
              <a:t>：面向任务的桌面图形用户界面自动化</a:t>
            </a:r>
            <a:endParaRPr lang="en-US"/>
          </a:p>
        </p:txBody>
      </p:sp>
      <p:sp>
        <p:nvSpPr>
          <p:cNvPr id="11" name="文本框 10">
            <a:extLst>
              <a:ext uri="{FF2B5EF4-FFF2-40B4-BE49-F238E27FC236}">
                <a16:creationId xmlns:a16="http://schemas.microsoft.com/office/drawing/2014/main" id="{B5780F50-C246-0282-7C29-D4591720ADEC}"/>
              </a:ext>
            </a:extLst>
          </p:cNvPr>
          <p:cNvSpPr txBox="1"/>
          <p:nvPr/>
        </p:nvSpPr>
        <p:spPr>
          <a:xfrm>
            <a:off x="9767356" y="5572905"/>
            <a:ext cx="2100388" cy="369332"/>
          </a:xfrm>
          <a:prstGeom prst="rect">
            <a:avLst/>
          </a:prstGeom>
          <a:noFill/>
        </p:spPr>
        <p:txBody>
          <a:bodyPr wrap="square">
            <a:spAutoFit/>
          </a:bodyPr>
          <a:lstStyle/>
          <a:p>
            <a:r>
              <a:rPr lang="en-US" altLang="zh-CN" b="1">
                <a:solidFill>
                  <a:srgbClr val="05073B"/>
                </a:solidFill>
                <a:latin typeface="-apple-system"/>
              </a:rPr>
              <a:t>2024</a:t>
            </a:r>
            <a:r>
              <a:rPr lang="zh-CN" altLang="en-US" b="1">
                <a:solidFill>
                  <a:srgbClr val="05073B"/>
                </a:solidFill>
                <a:latin typeface="-apple-system"/>
              </a:rPr>
              <a:t>年</a:t>
            </a:r>
            <a:r>
              <a:rPr lang="en-US" altLang="zh-CN" b="1">
                <a:solidFill>
                  <a:srgbClr val="05073B"/>
                </a:solidFill>
                <a:latin typeface="-apple-system"/>
              </a:rPr>
              <a:t>1</a:t>
            </a:r>
            <a:r>
              <a:rPr lang="zh-CN" altLang="en-US" b="1">
                <a:solidFill>
                  <a:srgbClr val="05073B"/>
                </a:solidFill>
                <a:latin typeface="-apple-system"/>
              </a:rPr>
              <a:t>月发表</a:t>
            </a:r>
            <a:endParaRPr lang="en-US" altLang="zh-CN" b="1">
              <a:solidFill>
                <a:srgbClr val="05073B"/>
              </a:solidFill>
              <a:latin typeface="-apple-system"/>
            </a:endParaRPr>
          </a:p>
        </p:txBody>
      </p:sp>
      <p:sp>
        <p:nvSpPr>
          <p:cNvPr id="4" name="文本框 3">
            <a:extLst>
              <a:ext uri="{FF2B5EF4-FFF2-40B4-BE49-F238E27FC236}">
                <a16:creationId xmlns:a16="http://schemas.microsoft.com/office/drawing/2014/main" id="{4B0C29B3-4C6A-F245-99A0-F16983EBD553}"/>
              </a:ext>
            </a:extLst>
          </p:cNvPr>
          <p:cNvSpPr txBox="1"/>
          <p:nvPr/>
        </p:nvSpPr>
        <p:spPr>
          <a:xfrm>
            <a:off x="692871" y="983537"/>
            <a:ext cx="10487319" cy="369332"/>
          </a:xfrm>
          <a:prstGeom prst="rect">
            <a:avLst/>
          </a:prstGeom>
          <a:noFill/>
        </p:spPr>
        <p:txBody>
          <a:bodyPr wrap="square">
            <a:spAutoFit/>
          </a:bodyPr>
          <a:lstStyle/>
          <a:p>
            <a:r>
              <a:rPr lang="en-US" altLang="zh-CN">
                <a:solidFill>
                  <a:srgbClr val="0D0B22"/>
                </a:solidFill>
                <a:latin typeface="Microsoft YaHei" panose="020B0503020204020204" pitchFamily="34" charset="-122"/>
                <a:ea typeface="Microsoft YaHei" panose="020B0503020204020204" pitchFamily="34" charset="-122"/>
              </a:rPr>
              <a:t>ASSISTGUI Benchmark</a:t>
            </a:r>
            <a:r>
              <a:rPr lang="zh-CN" altLang="en-US">
                <a:solidFill>
                  <a:srgbClr val="0D0B22"/>
                </a:solidFill>
                <a:latin typeface="Microsoft YaHei" panose="020B0503020204020204" pitchFamily="34" charset="-122"/>
                <a:ea typeface="Microsoft YaHei" panose="020B0503020204020204" pitchFamily="34" charset="-122"/>
              </a:rPr>
              <a:t>：</a:t>
            </a:r>
            <a:endParaRPr lang="en-US">
              <a:solidFill>
                <a:srgbClr val="0D0B22"/>
              </a:solidFill>
              <a:latin typeface="Microsoft YaHei" panose="020B0503020204020204" pitchFamily="34" charset="-122"/>
              <a:ea typeface="Microsoft YaHei" panose="020B0503020204020204" pitchFamily="34" charset="-122"/>
            </a:endParaRPr>
          </a:p>
        </p:txBody>
      </p:sp>
      <p:sp>
        <p:nvSpPr>
          <p:cNvPr id="3" name="文本框 2">
            <a:extLst>
              <a:ext uri="{FF2B5EF4-FFF2-40B4-BE49-F238E27FC236}">
                <a16:creationId xmlns:a16="http://schemas.microsoft.com/office/drawing/2014/main" id="{F0791D9D-6B33-0865-A50E-6217E29E3851}"/>
              </a:ext>
            </a:extLst>
          </p:cNvPr>
          <p:cNvSpPr txBox="1"/>
          <p:nvPr/>
        </p:nvSpPr>
        <p:spPr>
          <a:xfrm>
            <a:off x="928538" y="1364235"/>
            <a:ext cx="10609869" cy="2543132"/>
          </a:xfrm>
          <a:prstGeom prst="rect">
            <a:avLst/>
          </a:prstGeom>
          <a:noFill/>
        </p:spPr>
        <p:txBody>
          <a:bodyPr wrap="square">
            <a:spAutoFit/>
          </a:bodyPr>
          <a:lstStyle/>
          <a:p>
            <a:pPr marL="400050" indent="-400050">
              <a:lnSpc>
                <a:spcPct val="150000"/>
              </a:lnSpc>
              <a:buFont typeface="+mj-ea"/>
              <a:buAutoNum type="ea1JpnChsDbPeriod"/>
            </a:pPr>
            <a:r>
              <a:rPr lang="zh-CN" altLang="en-US"/>
              <a:t>任务制定</a:t>
            </a:r>
            <a:endParaRPr lang="en-US" altLang="zh-CN"/>
          </a:p>
          <a:p>
            <a:pPr marL="857250" lvl="1" indent="-400050">
              <a:lnSpc>
                <a:spcPct val="150000"/>
              </a:lnSpc>
              <a:buFont typeface="+mj-ea"/>
              <a:buAutoNum type="arabicPeriod"/>
            </a:pPr>
            <a:r>
              <a:rPr lang="zh-CN" altLang="en-US" b="1"/>
              <a:t>任务描述</a:t>
            </a:r>
            <a:r>
              <a:rPr lang="en-US" altLang="zh-CN" b="1"/>
              <a:t>;</a:t>
            </a:r>
            <a:endParaRPr lang="en-US" altLang="zh-CN">
              <a:solidFill>
                <a:srgbClr val="FF0000"/>
              </a:solidFill>
            </a:endParaRPr>
          </a:p>
          <a:p>
            <a:pPr marL="800100" lvl="1" indent="-342900">
              <a:lnSpc>
                <a:spcPct val="150000"/>
              </a:lnSpc>
              <a:buFont typeface="+mj-ea"/>
              <a:buAutoNum type="arabicPeriod"/>
            </a:pPr>
            <a:r>
              <a:rPr lang="zh-CN" altLang="en-US" b="1"/>
              <a:t> 状态观察</a:t>
            </a:r>
            <a:r>
              <a:rPr lang="en-US" altLang="zh-CN" b="1"/>
              <a:t>;</a:t>
            </a:r>
            <a:r>
              <a:rPr lang="zh-CN" altLang="en-US">
                <a:solidFill>
                  <a:srgbClr val="FF0000"/>
                </a:solidFill>
              </a:rPr>
              <a:t>元数据</a:t>
            </a:r>
            <a:r>
              <a:rPr lang="en-US" altLang="zh-CN">
                <a:solidFill>
                  <a:srgbClr val="FF0000"/>
                </a:solidFill>
              </a:rPr>
              <a:t>--</a:t>
            </a:r>
            <a:r>
              <a:rPr lang="zh-CN" altLang="en-US">
                <a:solidFill>
                  <a:srgbClr val="FF0000"/>
                </a:solidFill>
              </a:rPr>
              <a:t>面板和弹出窗口的布局 </a:t>
            </a:r>
            <a:r>
              <a:rPr lang="en-US" altLang="zh-CN" b="1">
                <a:solidFill>
                  <a:srgbClr val="FF0000"/>
                </a:solidFill>
              </a:rPr>
              <a:t>+ </a:t>
            </a:r>
            <a:r>
              <a:rPr lang="zh-CN" altLang="en-US">
                <a:solidFill>
                  <a:srgbClr val="FF0000"/>
                </a:solidFill>
              </a:rPr>
              <a:t>屏幕截图</a:t>
            </a:r>
            <a:endParaRPr lang="en-US" altLang="zh-CN">
              <a:solidFill>
                <a:srgbClr val="FF0000"/>
              </a:solidFill>
            </a:endParaRPr>
          </a:p>
          <a:p>
            <a:pPr lvl="1">
              <a:lnSpc>
                <a:spcPct val="150000"/>
              </a:lnSpc>
            </a:pPr>
            <a:r>
              <a:rPr lang="en-US" altLang="zh-CN"/>
              <a:t>GUI</a:t>
            </a:r>
            <a:r>
              <a:rPr lang="zh-CN" altLang="en-US"/>
              <a:t>解析器的目标是将一个观察到的屏幕截图转换为一种结构化的文本表示，这种表示类似于文档对象模型（</a:t>
            </a:r>
            <a:r>
              <a:rPr lang="en-US" altLang="zh-CN"/>
              <a:t>DOM</a:t>
            </a:r>
            <a:r>
              <a:rPr lang="zh-CN" altLang="en-US"/>
              <a:t>）</a:t>
            </a:r>
            <a:endParaRPr lang="en-US" altLang="zh-CN"/>
          </a:p>
          <a:p>
            <a:pPr lvl="1">
              <a:lnSpc>
                <a:spcPct val="150000"/>
              </a:lnSpc>
            </a:pPr>
            <a:r>
              <a:rPr lang="en-US" altLang="zh-CN"/>
              <a:t>	</a:t>
            </a:r>
            <a:endParaRPr lang="en-US" altLang="zh-CN">
              <a:solidFill>
                <a:srgbClr val="FF0000"/>
              </a:solidFill>
            </a:endParaRPr>
          </a:p>
        </p:txBody>
      </p:sp>
      <p:sp>
        <p:nvSpPr>
          <p:cNvPr id="7" name="文本框 6">
            <a:extLst>
              <a:ext uri="{FF2B5EF4-FFF2-40B4-BE49-F238E27FC236}">
                <a16:creationId xmlns:a16="http://schemas.microsoft.com/office/drawing/2014/main" id="{ECD1F7BA-1A27-4E89-AA9A-E1D108FAE45A}"/>
              </a:ext>
            </a:extLst>
          </p:cNvPr>
          <p:cNvSpPr txBox="1"/>
          <p:nvPr/>
        </p:nvSpPr>
        <p:spPr>
          <a:xfrm>
            <a:off x="776175" y="3704710"/>
            <a:ext cx="10609868" cy="1296637"/>
          </a:xfrm>
          <a:prstGeom prst="rect">
            <a:avLst/>
          </a:prstGeom>
          <a:noFill/>
        </p:spPr>
        <p:txBody>
          <a:bodyPr wrap="square">
            <a:spAutoFit/>
          </a:bodyPr>
          <a:lstStyle/>
          <a:p>
            <a:pPr lvl="1">
              <a:lnSpc>
                <a:spcPct val="150000"/>
              </a:lnSpc>
            </a:pPr>
            <a:r>
              <a:rPr lang="zh-CN" altLang="en-US" b="1"/>
              <a:t>挑战：</a:t>
            </a:r>
            <a:r>
              <a:rPr lang="zh-CN" altLang="en-US"/>
              <a:t>由于桌面软件通常包含各种各样的</a:t>
            </a:r>
            <a:r>
              <a:rPr lang="en-US" altLang="zh-CN"/>
              <a:t>UI</a:t>
            </a:r>
            <a:r>
              <a:rPr lang="zh-CN" altLang="en-US"/>
              <a:t>元素（如按钮、文本框、图标等），单一的模型很难提取出所有的信息。因此，解析器采用了类似于</a:t>
            </a:r>
            <a:r>
              <a:rPr lang="en-US" altLang="zh-CN"/>
              <a:t>MMReAct</a:t>
            </a:r>
            <a:r>
              <a:rPr lang="zh-CN" altLang="en-US"/>
              <a:t>和</a:t>
            </a:r>
            <a:r>
              <a:rPr lang="en-US" altLang="zh-CN"/>
              <a:t>VisualClues</a:t>
            </a:r>
            <a:r>
              <a:rPr lang="zh-CN" altLang="en-US"/>
              <a:t>的方法，这些方法使用</a:t>
            </a:r>
            <a:r>
              <a:rPr lang="zh-CN" altLang="en-US">
                <a:solidFill>
                  <a:srgbClr val="FF0000"/>
                </a:solidFill>
              </a:rPr>
              <a:t>多个工具来提取信息</a:t>
            </a:r>
            <a:r>
              <a:rPr lang="zh-CN" altLang="en-US"/>
              <a:t>。</a:t>
            </a:r>
            <a:endParaRPr lang="en-US" altLang="zh-CN"/>
          </a:p>
        </p:txBody>
      </p:sp>
    </p:spTree>
    <p:extLst>
      <p:ext uri="{BB962C8B-B14F-4D97-AF65-F5344CB8AC3E}">
        <p14:creationId xmlns:p14="http://schemas.microsoft.com/office/powerpoint/2010/main" val="14534587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3908</Words>
  <Application>Microsoft Office PowerPoint</Application>
  <PresentationFormat>宽屏</PresentationFormat>
  <Paragraphs>273</Paragraphs>
  <Slides>36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36</vt:i4>
      </vt:variant>
    </vt:vector>
  </HeadingPairs>
  <TitlesOfParts>
    <vt:vector size="48" baseType="lpstr">
      <vt:lpstr>-apple-system</vt:lpstr>
      <vt:lpstr>OPPOSans R</vt:lpstr>
      <vt:lpstr>PingFang-SC-Regular</vt:lpstr>
      <vt:lpstr>等线</vt:lpstr>
      <vt:lpstr>等线 Light</vt:lpstr>
      <vt:lpstr>宋体</vt:lpstr>
      <vt:lpstr>Microsoft YaHei</vt:lpstr>
      <vt:lpstr>Arial</vt:lpstr>
      <vt:lpstr>Calibri</vt:lpstr>
      <vt:lpstr>Cambria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远欣 毛</dc:creator>
  <cp:lastModifiedBy>远欣 毛</cp:lastModifiedBy>
  <cp:revision>17</cp:revision>
  <dcterms:created xsi:type="dcterms:W3CDTF">2024-04-21T04:12:25Z</dcterms:created>
  <dcterms:modified xsi:type="dcterms:W3CDTF">2024-04-21T12:41:36Z</dcterms:modified>
</cp:coreProperties>
</file>