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3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.xml" ContentType="application/vnd.openxmlformats-officedocument.presentationml.notesSlide+xml"/>
  <Override PartName="/ppt/tags/tag145.xml" ContentType="application/vnd.openxmlformats-officedocument.presentationml.tags+xml"/>
  <Override PartName="/ppt/notesSlides/notesSlide4.xml" ContentType="application/vnd.openxmlformats-officedocument.presentationml.notesSlide+xml"/>
  <Override PartName="/ppt/tags/tag146.xml" ContentType="application/vnd.openxmlformats-officedocument.presentationml.tags+xml"/>
  <Override PartName="/ppt/notesSlides/notesSlide5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6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7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8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9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0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1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4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15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6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7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8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2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21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2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97" r:id="rId7"/>
    <p:sldId id="298" r:id="rId8"/>
    <p:sldId id="299" r:id="rId9"/>
    <p:sldId id="304" r:id="rId10"/>
    <p:sldId id="266" r:id="rId11"/>
    <p:sldId id="267" r:id="rId12"/>
    <p:sldId id="300" r:id="rId13"/>
    <p:sldId id="305" r:id="rId14"/>
    <p:sldId id="283" r:id="rId15"/>
    <p:sldId id="301" r:id="rId16"/>
    <p:sldId id="284" r:id="rId17"/>
    <p:sldId id="288" r:id="rId18"/>
    <p:sldId id="307" r:id="rId19"/>
    <p:sldId id="308" r:id="rId20"/>
    <p:sldId id="309" r:id="rId21"/>
    <p:sldId id="289" r:id="rId22"/>
    <p:sldId id="290" r:id="rId23"/>
    <p:sldId id="291" r:id="rId24"/>
    <p:sldId id="310" r:id="rId25"/>
    <p:sldId id="311" r:id="rId26"/>
    <p:sldId id="296" r:id="rId27"/>
    <p:sldId id="312" r:id="rId28"/>
    <p:sldId id="293" r:id="rId29"/>
    <p:sldId id="295" r:id="rId30"/>
    <p:sldId id="314" r:id="rId31"/>
    <p:sldId id="313" r:id="rId32"/>
    <p:sldId id="282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276" autoAdjust="0"/>
  </p:normalViewPr>
  <p:slideViewPr>
    <p:cSldViewPr snapToGrid="0">
      <p:cViewPr varScale="1">
        <p:scale>
          <a:sx n="84" d="100"/>
          <a:sy n="84" d="100"/>
        </p:scale>
        <p:origin x="10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一个风险意识强化学习框架，捕捉稍纵即逝的盘中交易机会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2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3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8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2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47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6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4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08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45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1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3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63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41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4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6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04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46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image" Target="../media/image2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microsoft.com/office/2007/relationships/hdphoto" Target="../media/hdphoto2.wdp"/><Relationship Id="rId4" Type="http://schemas.openxmlformats.org/officeDocument/2006/relationships/tags" Target="../tags/tag37.xml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microsoft.com/office/2007/relationships/hdphoto" Target="../media/hdphoto3.wdp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image" Target="../media/image5.png"/><Relationship Id="rId2" Type="http://schemas.openxmlformats.org/officeDocument/2006/relationships/tags" Target="../tags/tag42.xml"/><Relationship Id="rId16" Type="http://schemas.openxmlformats.org/officeDocument/2006/relationships/image" Target="../media/image4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microsoft.com/office/2007/relationships/hdphoto" Target="../media/hdphoto3.wdp"/><Relationship Id="rId2" Type="http://schemas.openxmlformats.org/officeDocument/2006/relationships/tags" Target="../tags/tag86.xml"/><Relationship Id="rId16" Type="http://schemas.openxmlformats.org/officeDocument/2006/relationships/image" Target="../media/image5.pn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393867 w 12192000"/>
              <a:gd name="connsiteY0" fmla="*/ 210060 h 6858001"/>
              <a:gd name="connsiteX1" fmla="*/ 209550 w 12192000"/>
              <a:gd name="connsiteY1" fmla="*/ 394377 h 6858001"/>
              <a:gd name="connsiteX2" fmla="*/ 209550 w 12192000"/>
              <a:gd name="connsiteY2" fmla="*/ 6463623 h 6858001"/>
              <a:gd name="connsiteX3" fmla="*/ 393867 w 12192000"/>
              <a:gd name="connsiteY3" fmla="*/ 6647940 h 6858001"/>
              <a:gd name="connsiteX4" fmla="*/ 11798133 w 12192000"/>
              <a:gd name="connsiteY4" fmla="*/ 6647940 h 6858001"/>
              <a:gd name="connsiteX5" fmla="*/ 11982450 w 12192000"/>
              <a:gd name="connsiteY5" fmla="*/ 6463623 h 6858001"/>
              <a:gd name="connsiteX6" fmla="*/ 11982450 w 12192000"/>
              <a:gd name="connsiteY6" fmla="*/ 394377 h 6858001"/>
              <a:gd name="connsiteX7" fmla="*/ 11798133 w 12192000"/>
              <a:gd name="connsiteY7" fmla="*/ 210060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393867" y="210060"/>
                </a:moveTo>
                <a:cubicBezTo>
                  <a:pt x="292072" y="210060"/>
                  <a:pt x="209550" y="292582"/>
                  <a:pt x="209550" y="394377"/>
                </a:cubicBezTo>
                <a:lnTo>
                  <a:pt x="209550" y="6463623"/>
                </a:lnTo>
                <a:cubicBezTo>
                  <a:pt x="209550" y="6565418"/>
                  <a:pt x="292072" y="6647940"/>
                  <a:pt x="393867" y="6647940"/>
                </a:cubicBezTo>
                <a:lnTo>
                  <a:pt x="11798133" y="6647940"/>
                </a:lnTo>
                <a:cubicBezTo>
                  <a:pt x="11899928" y="6647940"/>
                  <a:pt x="11982450" y="6565418"/>
                  <a:pt x="11982450" y="6463623"/>
                </a:cubicBezTo>
                <a:lnTo>
                  <a:pt x="11982450" y="394377"/>
                </a:lnTo>
                <a:cubicBezTo>
                  <a:pt x="11982450" y="292582"/>
                  <a:pt x="11899928" y="210060"/>
                  <a:pt x="11798133" y="2100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45000">
                <a:schemeClr val="accent1">
                  <a:alpha val="23000"/>
                </a:schemeClr>
              </a:gs>
              <a:gs pos="100000">
                <a:schemeClr val="accent1">
                  <a:alpha val="4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2"/>
            </p:custDataLst>
          </p:nvPr>
        </p:nvSpPr>
        <p:spPr>
          <a:xfrm>
            <a:off x="1520410" y="1352910"/>
            <a:ext cx="4186489" cy="4186489"/>
          </a:xfrm>
          <a:prstGeom prst="ellipse">
            <a:avLst/>
          </a:prstGeom>
          <a:gradFill flip="none" rotWithShape="1">
            <a:gsLst>
              <a:gs pos="56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t="28863" r="15447" b="27063"/>
          <a:stretch>
            <a:fillRect/>
          </a:stretch>
        </p:blipFill>
        <p:spPr>
          <a:xfrm>
            <a:off x="1338540" y="1630295"/>
            <a:ext cx="5096727" cy="36604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/>
            <p:custDataLst>
              <p:tags r:id="rId4"/>
            </p:custDataLst>
          </p:nvPr>
        </p:nvSpPr>
        <p:spPr>
          <a:xfrm>
            <a:off x="6059488" y="1838014"/>
            <a:ext cx="5257800" cy="2154060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 userDrawn="1">
            <p:ph type="body" sz="quarter" idx="13" hasCustomPrompt="1"/>
            <p:custDataLst>
              <p:tags r:id="rId8"/>
            </p:custDataLst>
          </p:nvPr>
        </p:nvSpPr>
        <p:spPr>
          <a:xfrm>
            <a:off x="8424588" y="783400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9"/>
            </p:custDataLst>
          </p:nvPr>
        </p:nvSpPr>
        <p:spPr>
          <a:xfrm>
            <a:off x="8437288" y="4286496"/>
            <a:ext cx="2867300" cy="50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cxnSp>
        <p:nvCxnSpPr>
          <p:cNvPr id="11" name="直接连接符 10"/>
          <p:cNvCxnSpPr/>
          <p:nvPr userDrawn="1">
            <p:custDataLst>
              <p:tags r:id="rId10"/>
            </p:custDataLst>
          </p:nvPr>
        </p:nvCxnSpPr>
        <p:spPr>
          <a:xfrm>
            <a:off x="2263569" y="5928715"/>
            <a:ext cx="9053719" cy="0"/>
          </a:xfrm>
          <a:prstGeom prst="line">
            <a:avLst/>
          </a:prstGeom>
          <a:ln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 userDrawn="1">
            <p:custDataLst>
              <p:tags r:id="rId11"/>
            </p:custDataLst>
          </p:nvPr>
        </p:nvSpPr>
        <p:spPr>
          <a:xfrm>
            <a:off x="901739" y="5877745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 userDrawn="1">
            <p:custDataLst>
              <p:tags r:id="rId12"/>
            </p:custDataLst>
          </p:nvPr>
        </p:nvSpPr>
        <p:spPr>
          <a:xfrm>
            <a:off x="1090973" y="5877745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 userDrawn="1">
            <p:custDataLst>
              <p:tags r:id="rId13"/>
            </p:custDataLst>
          </p:nvPr>
        </p:nvSpPr>
        <p:spPr>
          <a:xfrm>
            <a:off x="1280207" y="5877745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14"/>
            </p:custDataLst>
          </p:nvPr>
        </p:nvSpPr>
        <p:spPr>
          <a:xfrm>
            <a:off x="1469440" y="5877745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393867 w 12192000"/>
              <a:gd name="connsiteY0" fmla="*/ 210060 h 6858001"/>
              <a:gd name="connsiteX1" fmla="*/ 209550 w 12192000"/>
              <a:gd name="connsiteY1" fmla="*/ 394377 h 6858001"/>
              <a:gd name="connsiteX2" fmla="*/ 209550 w 12192000"/>
              <a:gd name="connsiteY2" fmla="*/ 6463623 h 6858001"/>
              <a:gd name="connsiteX3" fmla="*/ 393867 w 12192000"/>
              <a:gd name="connsiteY3" fmla="*/ 6647940 h 6858001"/>
              <a:gd name="connsiteX4" fmla="*/ 11798133 w 12192000"/>
              <a:gd name="connsiteY4" fmla="*/ 6647940 h 6858001"/>
              <a:gd name="connsiteX5" fmla="*/ 11982450 w 12192000"/>
              <a:gd name="connsiteY5" fmla="*/ 6463623 h 6858001"/>
              <a:gd name="connsiteX6" fmla="*/ 11982450 w 12192000"/>
              <a:gd name="connsiteY6" fmla="*/ 394377 h 6858001"/>
              <a:gd name="connsiteX7" fmla="*/ 11798133 w 12192000"/>
              <a:gd name="connsiteY7" fmla="*/ 210060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393867" y="210060"/>
                </a:moveTo>
                <a:cubicBezTo>
                  <a:pt x="292072" y="210060"/>
                  <a:pt x="209550" y="292582"/>
                  <a:pt x="209550" y="394377"/>
                </a:cubicBezTo>
                <a:lnTo>
                  <a:pt x="209550" y="6463623"/>
                </a:lnTo>
                <a:cubicBezTo>
                  <a:pt x="209550" y="6565418"/>
                  <a:pt x="292072" y="6647940"/>
                  <a:pt x="393867" y="6647940"/>
                </a:cubicBezTo>
                <a:lnTo>
                  <a:pt x="11798133" y="6647940"/>
                </a:lnTo>
                <a:cubicBezTo>
                  <a:pt x="11899928" y="6647940"/>
                  <a:pt x="11982450" y="6565418"/>
                  <a:pt x="11982450" y="6463623"/>
                </a:cubicBezTo>
                <a:lnTo>
                  <a:pt x="11982450" y="394377"/>
                </a:lnTo>
                <a:cubicBezTo>
                  <a:pt x="11982450" y="292582"/>
                  <a:pt x="11899928" y="210060"/>
                  <a:pt x="11798133" y="2100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45000">
                <a:schemeClr val="accent1">
                  <a:alpha val="23000"/>
                </a:schemeClr>
              </a:gs>
              <a:gs pos="100000">
                <a:schemeClr val="accent1">
                  <a:alpha val="4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2"/>
            </p:custDataLst>
          </p:nvPr>
        </p:nvSpPr>
        <p:spPr>
          <a:xfrm>
            <a:off x="10090688" y="210060"/>
            <a:ext cx="1891762" cy="1536190"/>
          </a:xfrm>
          <a:custGeom>
            <a:avLst/>
            <a:gdLst>
              <a:gd name="connsiteX0" fmla="*/ 0 w 1891762"/>
              <a:gd name="connsiteY0" fmla="*/ 0 h 1536190"/>
              <a:gd name="connsiteX1" fmla="*/ 1707445 w 1891762"/>
              <a:gd name="connsiteY1" fmla="*/ 0 h 1536190"/>
              <a:gd name="connsiteX2" fmla="*/ 1891762 w 1891762"/>
              <a:gd name="connsiteY2" fmla="*/ 184317 h 1536190"/>
              <a:gd name="connsiteX3" fmla="*/ 1891762 w 1891762"/>
              <a:gd name="connsiteY3" fmla="*/ 1509387 h 1536190"/>
              <a:gd name="connsiteX4" fmla="*/ 1770597 w 1891762"/>
              <a:gd name="connsiteY4" fmla="*/ 1527879 h 1536190"/>
              <a:gd name="connsiteX5" fmla="*/ 1606012 w 1891762"/>
              <a:gd name="connsiteY5" fmla="*/ 1536190 h 1536190"/>
              <a:gd name="connsiteX6" fmla="*/ 4598 w 1891762"/>
              <a:gd name="connsiteY6" fmla="*/ 91050 h 15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762" h="1536190">
                <a:moveTo>
                  <a:pt x="0" y="0"/>
                </a:moveTo>
                <a:lnTo>
                  <a:pt x="1707445" y="0"/>
                </a:lnTo>
                <a:cubicBezTo>
                  <a:pt x="1809240" y="0"/>
                  <a:pt x="1891762" y="82522"/>
                  <a:pt x="1891762" y="184317"/>
                </a:cubicBezTo>
                <a:lnTo>
                  <a:pt x="1891762" y="1509387"/>
                </a:lnTo>
                <a:lnTo>
                  <a:pt x="1770597" y="1527879"/>
                </a:lnTo>
                <a:cubicBezTo>
                  <a:pt x="1716483" y="1533375"/>
                  <a:pt x="1661576" y="1536190"/>
                  <a:pt x="1606012" y="1536190"/>
                </a:cubicBezTo>
                <a:cubicBezTo>
                  <a:pt x="772549" y="1536190"/>
                  <a:pt x="87032" y="902764"/>
                  <a:pt x="4598" y="91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" contrast="1000"/>
                    </a14:imgEffect>
                    <a14:imgEffect>
                      <a14:saturation sat="12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30" t="8034" r="13947" b="7599"/>
          <a:stretch>
            <a:fillRect/>
          </a:stretch>
        </p:blipFill>
        <p:spPr>
          <a:xfrm>
            <a:off x="9914925" y="352821"/>
            <a:ext cx="1798839" cy="1496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39788" y="768400"/>
            <a:ext cx="1674812" cy="1081088"/>
          </a:xfrm>
        </p:spPr>
        <p:txBody>
          <a:bodyPr wrap="square" anchor="ctr" anchorCtr="0">
            <a:norm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393867 w 12192000"/>
              <a:gd name="connsiteY0" fmla="*/ 210060 h 6858001"/>
              <a:gd name="connsiteX1" fmla="*/ 209550 w 12192000"/>
              <a:gd name="connsiteY1" fmla="*/ 394377 h 6858001"/>
              <a:gd name="connsiteX2" fmla="*/ 209550 w 12192000"/>
              <a:gd name="connsiteY2" fmla="*/ 6463623 h 6858001"/>
              <a:gd name="connsiteX3" fmla="*/ 393867 w 12192000"/>
              <a:gd name="connsiteY3" fmla="*/ 6647940 h 6858001"/>
              <a:gd name="connsiteX4" fmla="*/ 11798133 w 12192000"/>
              <a:gd name="connsiteY4" fmla="*/ 6647940 h 6858001"/>
              <a:gd name="connsiteX5" fmla="*/ 11982450 w 12192000"/>
              <a:gd name="connsiteY5" fmla="*/ 6463623 h 6858001"/>
              <a:gd name="connsiteX6" fmla="*/ 11982450 w 12192000"/>
              <a:gd name="connsiteY6" fmla="*/ 394377 h 6858001"/>
              <a:gd name="connsiteX7" fmla="*/ 11798133 w 12192000"/>
              <a:gd name="connsiteY7" fmla="*/ 210060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393867" y="210060"/>
                </a:moveTo>
                <a:cubicBezTo>
                  <a:pt x="292072" y="210060"/>
                  <a:pt x="209550" y="292582"/>
                  <a:pt x="209550" y="394377"/>
                </a:cubicBezTo>
                <a:lnTo>
                  <a:pt x="209550" y="6463623"/>
                </a:lnTo>
                <a:cubicBezTo>
                  <a:pt x="209550" y="6565418"/>
                  <a:pt x="292072" y="6647940"/>
                  <a:pt x="393867" y="6647940"/>
                </a:cubicBezTo>
                <a:lnTo>
                  <a:pt x="11798133" y="6647940"/>
                </a:lnTo>
                <a:cubicBezTo>
                  <a:pt x="11899928" y="6647940"/>
                  <a:pt x="11982450" y="6565418"/>
                  <a:pt x="11982450" y="6463623"/>
                </a:cubicBezTo>
                <a:lnTo>
                  <a:pt x="11982450" y="394377"/>
                </a:lnTo>
                <a:cubicBezTo>
                  <a:pt x="11982450" y="292582"/>
                  <a:pt x="11899928" y="210060"/>
                  <a:pt x="11798133" y="2100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45000">
                <a:schemeClr val="accent1">
                  <a:alpha val="23000"/>
                </a:schemeClr>
              </a:gs>
              <a:gs pos="100000">
                <a:schemeClr val="accent1">
                  <a:alpha val="4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2"/>
            </p:custDataLst>
          </p:nvPr>
        </p:nvSpPr>
        <p:spPr>
          <a:xfrm>
            <a:off x="6563698" y="1438284"/>
            <a:ext cx="4624439" cy="4624439"/>
          </a:xfrm>
          <a:prstGeom prst="ellipse">
            <a:avLst/>
          </a:prstGeom>
          <a:gradFill flip="none" rotWithShape="1">
            <a:gsLst>
              <a:gs pos="59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2" t="27032" r="15989" b="28718"/>
          <a:stretch>
            <a:fillRect/>
          </a:stretch>
        </p:blipFill>
        <p:spPr>
          <a:xfrm flipH="1">
            <a:off x="6356274" y="1950958"/>
            <a:ext cx="5129819" cy="34755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539" t="12621" r="32312" b="76459"/>
          <a:stretch>
            <a:fillRect/>
          </a:stretch>
        </p:blipFill>
        <p:spPr>
          <a:xfrm flipH="1">
            <a:off x="6287062" y="2980657"/>
            <a:ext cx="687711" cy="596818"/>
          </a:xfrm>
          <a:prstGeom prst="rect">
            <a:avLst/>
          </a:prstGeom>
        </p:spPr>
      </p:pic>
      <p:cxnSp>
        <p:nvCxnSpPr>
          <p:cNvPr id="22" name="直接连接符 21"/>
          <p:cNvCxnSpPr/>
          <p:nvPr userDrawn="1">
            <p:custDataLst>
              <p:tags r:id="rId5"/>
            </p:custDataLst>
          </p:nvPr>
        </p:nvCxnSpPr>
        <p:spPr>
          <a:xfrm>
            <a:off x="2263569" y="5928715"/>
            <a:ext cx="9053719" cy="0"/>
          </a:xfrm>
          <a:prstGeom prst="line">
            <a:avLst/>
          </a:prstGeom>
          <a:ln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>
            <p:custDataLst>
              <p:tags r:id="rId6"/>
            </p:custDataLst>
          </p:nvPr>
        </p:nvSpPr>
        <p:spPr>
          <a:xfrm>
            <a:off x="901739" y="5877745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椭圆 23"/>
          <p:cNvSpPr/>
          <p:nvPr userDrawn="1">
            <p:custDataLst>
              <p:tags r:id="rId7"/>
            </p:custDataLst>
          </p:nvPr>
        </p:nvSpPr>
        <p:spPr>
          <a:xfrm>
            <a:off x="1090973" y="5877745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8"/>
            </p:custDataLst>
          </p:nvPr>
        </p:nvSpPr>
        <p:spPr>
          <a:xfrm>
            <a:off x="1280207" y="5877745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 userDrawn="1">
            <p:custDataLst>
              <p:tags r:id="rId9"/>
            </p:custDataLst>
          </p:nvPr>
        </p:nvSpPr>
        <p:spPr>
          <a:xfrm>
            <a:off x="1469440" y="5877745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7113" y="3347719"/>
            <a:ext cx="4918392" cy="2393500"/>
          </a:xfrm>
        </p:spPr>
        <p:txBody>
          <a:bodyPr wrap="square" anchor="t" anchorCtr="0">
            <a:norm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74713" y="1556649"/>
            <a:ext cx="4918392" cy="1654544"/>
          </a:xfrm>
        </p:spPr>
        <p:txBody>
          <a:bodyPr wrap="none" anchor="b" anchorCtr="0">
            <a:normAutofit/>
          </a:bodyPr>
          <a:lstStyle>
            <a:lvl1pPr marL="0" indent="0" algn="l">
              <a:buNone/>
              <a:defRPr sz="6600" b="1">
                <a:gradFill>
                  <a:gsLst>
                    <a:gs pos="25000">
                      <a:schemeClr val="accent1"/>
                    </a:gs>
                    <a:gs pos="70000">
                      <a:schemeClr val="accent2"/>
                    </a:gs>
                  </a:gsLst>
                  <a:lin ang="2700000" scaled="1"/>
                </a:gra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393867 w 12192000"/>
              <a:gd name="connsiteY0" fmla="*/ 210060 h 6858001"/>
              <a:gd name="connsiteX1" fmla="*/ 209550 w 12192000"/>
              <a:gd name="connsiteY1" fmla="*/ 394377 h 6858001"/>
              <a:gd name="connsiteX2" fmla="*/ 209550 w 12192000"/>
              <a:gd name="connsiteY2" fmla="*/ 6463623 h 6858001"/>
              <a:gd name="connsiteX3" fmla="*/ 393867 w 12192000"/>
              <a:gd name="connsiteY3" fmla="*/ 6647940 h 6858001"/>
              <a:gd name="connsiteX4" fmla="*/ 11798133 w 12192000"/>
              <a:gd name="connsiteY4" fmla="*/ 6647940 h 6858001"/>
              <a:gd name="connsiteX5" fmla="*/ 11982450 w 12192000"/>
              <a:gd name="connsiteY5" fmla="*/ 6463623 h 6858001"/>
              <a:gd name="connsiteX6" fmla="*/ 11982450 w 12192000"/>
              <a:gd name="connsiteY6" fmla="*/ 394377 h 6858001"/>
              <a:gd name="connsiteX7" fmla="*/ 11798133 w 12192000"/>
              <a:gd name="connsiteY7" fmla="*/ 210060 h 6858001"/>
              <a:gd name="connsiteX8" fmla="*/ 0 w 12192000"/>
              <a:gd name="connsiteY8" fmla="*/ 0 h 6858001"/>
              <a:gd name="connsiteX9" fmla="*/ 12192000 w 12192000"/>
              <a:gd name="connsiteY9" fmla="*/ 0 h 6858001"/>
              <a:gd name="connsiteX10" fmla="*/ 12192000 w 12192000"/>
              <a:gd name="connsiteY10" fmla="*/ 6858001 h 6858001"/>
              <a:gd name="connsiteX11" fmla="*/ 0 w 12192000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1">
                <a:moveTo>
                  <a:pt x="393867" y="210060"/>
                </a:moveTo>
                <a:cubicBezTo>
                  <a:pt x="292072" y="210060"/>
                  <a:pt x="209550" y="292582"/>
                  <a:pt x="209550" y="394377"/>
                </a:cubicBezTo>
                <a:lnTo>
                  <a:pt x="209550" y="6463623"/>
                </a:lnTo>
                <a:cubicBezTo>
                  <a:pt x="209550" y="6565418"/>
                  <a:pt x="292072" y="6647940"/>
                  <a:pt x="393867" y="6647940"/>
                </a:cubicBezTo>
                <a:lnTo>
                  <a:pt x="11798133" y="6647940"/>
                </a:lnTo>
                <a:cubicBezTo>
                  <a:pt x="11899928" y="6647940"/>
                  <a:pt x="11982450" y="6565418"/>
                  <a:pt x="11982450" y="6463623"/>
                </a:cubicBezTo>
                <a:lnTo>
                  <a:pt x="11982450" y="394377"/>
                </a:lnTo>
                <a:cubicBezTo>
                  <a:pt x="11982450" y="292582"/>
                  <a:pt x="11899928" y="210060"/>
                  <a:pt x="11798133" y="21006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45000">
                <a:schemeClr val="accent1">
                  <a:alpha val="23000"/>
                </a:schemeClr>
              </a:gs>
              <a:gs pos="100000">
                <a:schemeClr val="accent1">
                  <a:alpha val="4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2"/>
            </p:custDataLst>
          </p:nvPr>
        </p:nvSpPr>
        <p:spPr>
          <a:xfrm>
            <a:off x="1331177" y="1477439"/>
            <a:ext cx="4186489" cy="4186489"/>
          </a:xfrm>
          <a:prstGeom prst="ellipse">
            <a:avLst/>
          </a:prstGeom>
          <a:gradFill flip="none" rotWithShape="1">
            <a:gsLst>
              <a:gs pos="42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"/>
                    </a14:imgEffect>
                    <a14:imgEffect>
                      <a14:saturation sat="1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03" t="12621" r="16821" b="18395"/>
          <a:stretch>
            <a:fillRect/>
          </a:stretch>
        </p:blipFill>
        <p:spPr>
          <a:xfrm>
            <a:off x="719851" y="1698346"/>
            <a:ext cx="5201977" cy="3655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909128" y="1967673"/>
            <a:ext cx="5402343" cy="1965406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424926" y="770700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8444171" y="4270769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333333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cxnSp>
        <p:nvCxnSpPr>
          <p:cNvPr id="18" name="直接连接符 17"/>
          <p:cNvCxnSpPr/>
          <p:nvPr userDrawn="1">
            <p:custDataLst>
              <p:tags r:id="rId10"/>
            </p:custDataLst>
          </p:nvPr>
        </p:nvCxnSpPr>
        <p:spPr>
          <a:xfrm>
            <a:off x="2263569" y="5928715"/>
            <a:ext cx="9053719" cy="0"/>
          </a:xfrm>
          <a:prstGeom prst="line">
            <a:avLst/>
          </a:prstGeom>
          <a:ln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 userDrawn="1">
            <p:custDataLst>
              <p:tags r:id="rId11"/>
            </p:custDataLst>
          </p:nvPr>
        </p:nvSpPr>
        <p:spPr>
          <a:xfrm>
            <a:off x="901739" y="5877745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椭圆 21"/>
          <p:cNvSpPr/>
          <p:nvPr userDrawn="1">
            <p:custDataLst>
              <p:tags r:id="rId12"/>
            </p:custDataLst>
          </p:nvPr>
        </p:nvSpPr>
        <p:spPr>
          <a:xfrm>
            <a:off x="1090973" y="5877745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 userDrawn="1">
            <p:custDataLst>
              <p:tags r:id="rId13"/>
            </p:custDataLst>
          </p:nvPr>
        </p:nvSpPr>
        <p:spPr>
          <a:xfrm>
            <a:off x="1280207" y="5877745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14"/>
            </p:custDataLst>
          </p:nvPr>
        </p:nvSpPr>
        <p:spPr>
          <a:xfrm>
            <a:off x="1469440" y="5877745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5" Type="http://schemas.openxmlformats.org/officeDocument/2006/relationships/tags" Target="../tags/tag14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13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23" Type="http://schemas.openxmlformats.org/officeDocument/2006/relationships/tags" Target="../tags/tag12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Relationship Id="rId22" Type="http://schemas.openxmlformats.org/officeDocument/2006/relationships/tags" Target="../tags/tag11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91000">
                <a:schemeClr val="accent1">
                  <a:alpha val="18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14"/>
            </p:custDataLst>
          </p:nvPr>
        </p:nvSpPr>
        <p:spPr>
          <a:xfrm>
            <a:off x="11229340" y="5959475"/>
            <a:ext cx="962660" cy="898525"/>
          </a:xfrm>
          <a:custGeom>
            <a:avLst/>
            <a:gdLst>
              <a:gd name="connsiteX0" fmla="*/ 962603 w 962603"/>
              <a:gd name="connsiteY0" fmla="*/ 0 h 893272"/>
              <a:gd name="connsiteX1" fmla="*/ 962603 w 962603"/>
              <a:gd name="connsiteY1" fmla="*/ 893272 h 893272"/>
              <a:gd name="connsiteX2" fmla="*/ 0 w 962603"/>
              <a:gd name="connsiteY2" fmla="*/ 893272 h 893272"/>
              <a:gd name="connsiteX3" fmla="*/ 64673 w 962603"/>
              <a:gd name="connsiteY3" fmla="*/ 779991 h 893272"/>
              <a:gd name="connsiteX4" fmla="*/ 885689 w 962603"/>
              <a:gd name="connsiteY4" fmla="*/ 34483 h 89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2603" h="893272">
                <a:moveTo>
                  <a:pt x="962603" y="0"/>
                </a:moveTo>
                <a:lnTo>
                  <a:pt x="962603" y="893272"/>
                </a:lnTo>
                <a:lnTo>
                  <a:pt x="0" y="893272"/>
                </a:lnTo>
                <a:lnTo>
                  <a:pt x="64673" y="779991"/>
                </a:lnTo>
                <a:cubicBezTo>
                  <a:pt x="265151" y="463105"/>
                  <a:pt x="549131" y="204294"/>
                  <a:pt x="885689" y="3448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 rotWithShape="1"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70" t="15369" r="21085" b="16072"/>
          <a:stretch>
            <a:fillRect/>
          </a:stretch>
        </p:blipFill>
        <p:spPr>
          <a:xfrm flipH="1">
            <a:off x="10962813" y="5698875"/>
            <a:ext cx="1149325" cy="1080000"/>
          </a:xfrm>
          <a:prstGeom prst="rect">
            <a:avLst/>
          </a:prstGeom>
        </p:spPr>
      </p:pic>
      <p:sp>
        <p:nvSpPr>
          <p:cNvPr id="12" name="椭圆 11"/>
          <p:cNvSpPr/>
          <p:nvPr userDrawn="1">
            <p:custDataLst>
              <p:tags r:id="rId16"/>
            </p:custDataLst>
          </p:nvPr>
        </p:nvSpPr>
        <p:spPr>
          <a:xfrm>
            <a:off x="10863547" y="849666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 userDrawn="1">
            <p:custDataLst>
              <p:tags r:id="rId17"/>
            </p:custDataLst>
          </p:nvPr>
        </p:nvSpPr>
        <p:spPr>
          <a:xfrm>
            <a:off x="11052781" y="849666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 userDrawn="1">
            <p:custDataLst>
              <p:tags r:id="rId18"/>
            </p:custDataLst>
          </p:nvPr>
        </p:nvSpPr>
        <p:spPr>
          <a:xfrm>
            <a:off x="11242015" y="849666"/>
            <a:ext cx="101940" cy="101940"/>
          </a:xfrm>
          <a:prstGeom prst="ellipse">
            <a:avLst/>
          </a:prstGeom>
          <a:gradFill flip="none" rotWithShape="1">
            <a:gsLst>
              <a:gs pos="23000">
                <a:schemeClr val="accent5"/>
              </a:gs>
              <a:gs pos="88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 userDrawn="1">
            <p:custDataLst>
              <p:tags r:id="rId19"/>
            </p:custDataLst>
          </p:nvPr>
        </p:nvSpPr>
        <p:spPr>
          <a:xfrm>
            <a:off x="11431248" y="849666"/>
            <a:ext cx="101940" cy="101940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slideLayout" Target="../slideLayouts/slideLayout14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4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4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8.jpe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7.jpeg"/><Relationship Id="rId5" Type="http://schemas.openxmlformats.org/officeDocument/2006/relationships/tags" Target="../tags/tag13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59487" y="105141"/>
            <a:ext cx="5733927" cy="3323859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 err="1"/>
              <a:t>DeepScalper</a:t>
            </a:r>
            <a:r>
              <a:rPr lang="en-US" altLang="zh-CN" sz="3600" b="0" dirty="0"/>
              <a:t>: A Risk-Aware Reinforcement Learning Framework to Capture Fleeting Intraday Trading Opportunities</a:t>
            </a:r>
            <a:endParaRPr lang="zh-CN" altLang="en-US" sz="3600" b="0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7378108" y="3974076"/>
            <a:ext cx="2867300" cy="504000"/>
          </a:xfrm>
        </p:spPr>
        <p:txBody>
          <a:bodyPr/>
          <a:lstStyle/>
          <a:p>
            <a:r>
              <a:rPr lang="zh-CN" altLang="en-US" dirty="0"/>
              <a:t>汇报人：才佳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2775DE-3D1D-E17F-9E8F-F5A31DB5C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480" y="4606956"/>
            <a:ext cx="4655820" cy="19847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/>
          <a:lstStyle/>
          <a:p>
            <a:r>
              <a:rPr lang="zh-CN" altLang="en-US" sz="3200" dirty="0"/>
              <a:t>更低的佣金促进了日内交易的发展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5B1FD-7EEF-1D51-03B2-478302145C52}"/>
              </a:ext>
            </a:extLst>
          </p:cNvPr>
          <p:cNvSpPr txBox="1"/>
          <p:nvPr/>
        </p:nvSpPr>
        <p:spPr>
          <a:xfrm>
            <a:off x="696000" y="1745166"/>
            <a:ext cx="10470088" cy="466306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传统日内交易：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动量交易（趋势的持续）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均值回归（关注转折点）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3.GCN</a:t>
            </a:r>
            <a:r>
              <a:rPr lang="zh-CN" altLang="en-US" sz="2400" dirty="0"/>
              <a:t>、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、</a:t>
            </a:r>
            <a:r>
              <a:rPr lang="en-US" altLang="zh-CN" sz="2400" dirty="0"/>
              <a:t>LGBM</a:t>
            </a:r>
            <a:r>
              <a:rPr lang="zh-CN" altLang="en-US" sz="2400" dirty="0"/>
              <a:t>预测未来的价格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其他数据源，经济新闻、价格频率、社交媒体和投资行为。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489609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zh-CN" altLang="en-US" dirty="0"/>
              <a:t>人类日内交易者的工作流程如下：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E6118-0441-AE36-526E-EE9F759F5F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91D535-F746-9805-EE42-2186D8259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467" y="2004059"/>
            <a:ext cx="6969798" cy="29920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90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489609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zh-CN" altLang="en-US" dirty="0"/>
              <a:t>三点贡献：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E6118-0441-AE36-526E-EE9F759F5F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1.dueling q network</a:t>
            </a:r>
            <a:r>
              <a:rPr lang="zh-CN" altLang="en-US" dirty="0"/>
              <a:t>，优化高位细粒度动作空间，后见之明的奖励功能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多模态</a:t>
            </a:r>
            <a:r>
              <a:rPr lang="en-US" altLang="zh-CN" dirty="0"/>
              <a:t>encoder-decoder</a:t>
            </a:r>
            <a:r>
              <a:rPr lang="zh-CN" altLang="en-US" dirty="0"/>
              <a:t>，将微观、宏观的市场信息和风险信息嵌入。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六个金融期货，超过三年的真实市场数据。</a:t>
            </a:r>
            <a:r>
              <a:rPr lang="en-US" altLang="zh-CN" dirty="0" err="1"/>
              <a:t>deepscalper</a:t>
            </a:r>
            <a:r>
              <a:rPr lang="zh-CN" altLang="en-US" dirty="0"/>
              <a:t>在四个金融标准上优于最先进的</a:t>
            </a:r>
            <a:r>
              <a:rPr lang="en-US" altLang="zh-CN" dirty="0"/>
              <a:t>baseline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62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C0669-2F11-16EB-CACD-71D1BA40F0FD}"/>
              </a:ext>
            </a:extLst>
          </p:cNvPr>
          <p:cNvSpPr txBox="1">
            <a:spLocks/>
          </p:cNvSpPr>
          <p:nvPr/>
        </p:nvSpPr>
        <p:spPr>
          <a:xfrm>
            <a:off x="696000" y="13379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传统技术分析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动量分析（时间序列动量</a:t>
            </a:r>
            <a:r>
              <a:rPr lang="en-US" altLang="zh-CN" dirty="0"/>
              <a:t>[24]</a:t>
            </a:r>
            <a:r>
              <a:rPr lang="zh-CN" altLang="en-US" dirty="0"/>
              <a:t>和横截面动量</a:t>
            </a:r>
            <a:r>
              <a:rPr lang="en-US" altLang="zh-CN" dirty="0"/>
              <a:t>[16]</a:t>
            </a:r>
            <a:r>
              <a:rPr lang="zh-CN" altLang="en-US" dirty="0"/>
              <a:t>），均值回归（布林带</a:t>
            </a:r>
            <a:r>
              <a:rPr lang="en-US" altLang="zh-CN" dirty="0"/>
              <a:t>[4]</a:t>
            </a:r>
            <a:r>
              <a:rPr lang="zh-CN" altLang="en-US" dirty="0"/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基于预测的方法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监督学习，预测未来收益（回归），价格走势（分类），</a:t>
            </a:r>
            <a:r>
              <a:rPr lang="en-US" altLang="zh-CN" dirty="0"/>
              <a:t>top-k</a:t>
            </a:r>
            <a:r>
              <a:rPr lang="zh-CN" altLang="en-US" dirty="0"/>
              <a:t>。注意力机制结合</a:t>
            </a:r>
            <a:r>
              <a:rPr lang="en-US" altLang="zh-CN" dirty="0"/>
              <a:t>LSTM</a:t>
            </a:r>
            <a:r>
              <a:rPr lang="zh-CN" altLang="en-US" dirty="0"/>
              <a:t>，对抗性训练。新的状态频率记忆</a:t>
            </a:r>
            <a:r>
              <a:rPr lang="en-US" altLang="zh-CN" dirty="0"/>
              <a:t>(SFM)</a:t>
            </a:r>
            <a:r>
              <a:rPr lang="zh-CN" altLang="en-US" dirty="0"/>
              <a:t>循环网络与离散傅里叶变换</a:t>
            </a:r>
            <a:r>
              <a:rPr lang="en-US" altLang="zh-CN" dirty="0"/>
              <a:t>(DFT)</a:t>
            </a:r>
            <a:r>
              <a:rPr lang="zh-CN" altLang="en-US" dirty="0"/>
              <a:t>来发现股票市场的</a:t>
            </a:r>
            <a:r>
              <a:rPr lang="zh-CN" altLang="en-US" b="1" dirty="0"/>
              <a:t>多频率模式</a:t>
            </a:r>
            <a:r>
              <a:rPr lang="zh-CN" altLang="en-US" dirty="0"/>
              <a:t>。</a:t>
            </a:r>
            <a:r>
              <a:rPr lang="en-US" altLang="zh-CN" dirty="0"/>
              <a:t>Liu</a:t>
            </a:r>
            <a:r>
              <a:rPr lang="zh-CN" altLang="en-US" dirty="0"/>
              <a:t>等</a:t>
            </a:r>
            <a:r>
              <a:rPr lang="en-US" altLang="zh-CN" dirty="0"/>
              <a:t>[20]</a:t>
            </a:r>
            <a:r>
              <a:rPr lang="zh-CN" altLang="en-US" dirty="0"/>
              <a:t>引入了一种</a:t>
            </a:r>
            <a:r>
              <a:rPr lang="zh-CN" altLang="en-US" b="1" dirty="0"/>
              <a:t>多尺度双向神经网络</a:t>
            </a:r>
            <a:r>
              <a:rPr lang="zh-CN" altLang="en-US" dirty="0"/>
              <a:t>来预测股票走势。</a:t>
            </a:r>
            <a:r>
              <a:rPr lang="en-US" altLang="zh-CN" dirty="0"/>
              <a:t>Sun</a:t>
            </a:r>
            <a:r>
              <a:rPr lang="zh-CN" altLang="en-US" dirty="0"/>
              <a:t>等</a:t>
            </a:r>
            <a:r>
              <a:rPr lang="en-US" altLang="zh-CN" dirty="0"/>
              <a:t>[32]</a:t>
            </a:r>
            <a:r>
              <a:rPr lang="zh-CN" altLang="en-US" dirty="0"/>
              <a:t>提出了一个</a:t>
            </a:r>
            <a:r>
              <a:rPr lang="zh-CN" altLang="en-US" b="1" dirty="0"/>
              <a:t>集成学习框架</a:t>
            </a:r>
            <a:r>
              <a:rPr lang="zh-CN" altLang="en-US" dirty="0"/>
              <a:t>来训练混合交易专家。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强化学习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q-learning</a:t>
            </a:r>
            <a:r>
              <a:rPr lang="zh-CN" altLang="en-US" dirty="0"/>
              <a:t>、</a:t>
            </a:r>
            <a:r>
              <a:rPr lang="en-US" altLang="zh-CN" dirty="0" err="1"/>
              <a:t>rrl</a:t>
            </a:r>
            <a:r>
              <a:rPr lang="zh-CN" altLang="en-US" dirty="0"/>
              <a:t>。嵌入市场信息：</a:t>
            </a:r>
            <a:r>
              <a:rPr lang="en-US" altLang="zh-CN" dirty="0" err="1"/>
              <a:t>ddpg</a:t>
            </a:r>
            <a:r>
              <a:rPr lang="zh-CN" altLang="en-US" dirty="0"/>
              <a:t>、模糊学习和深度学习、基于模型的</a:t>
            </a:r>
            <a:r>
              <a:rPr lang="en-US" altLang="zh-CN" dirty="0" err="1"/>
              <a:t>rl</a:t>
            </a:r>
            <a:r>
              <a:rPr lang="zh-CN" altLang="en-US" dirty="0"/>
              <a:t>框架、自适应</a:t>
            </a:r>
            <a:r>
              <a:rPr lang="en-US" altLang="zh-CN" dirty="0" err="1"/>
              <a:t>ddpg</a:t>
            </a:r>
            <a:r>
              <a:rPr lang="zh-CN" altLang="en-US" dirty="0"/>
              <a:t>模仿学习框架、基于</a:t>
            </a:r>
            <a:r>
              <a:rPr lang="en-US" altLang="zh-CN" dirty="0"/>
              <a:t>DPG</a:t>
            </a:r>
            <a:r>
              <a:rPr lang="zh-CN" altLang="en-US" dirty="0"/>
              <a:t>的状态增强</a:t>
            </a:r>
            <a:r>
              <a:rPr lang="en-US" altLang="zh-CN" dirty="0" err="1"/>
              <a:t>rl</a:t>
            </a:r>
            <a:r>
              <a:rPr lang="zh-CN" altLang="en-US" dirty="0"/>
              <a:t>框架，将财经新闻作为附加状态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问题公式化</a:t>
            </a:r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0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5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zh-CN" altLang="en-US" sz="3600" dirty="0">
                <a:latin typeface="+mn-ea"/>
                <a:ea typeface="+mn-ea"/>
              </a:rPr>
              <a:t>马尔可夫决策过程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7A33632-D600-DF52-AD47-31E0CE7653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9243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马尔可夫决策过程：</a:t>
            </a:r>
            <a:r>
              <a:rPr lang="en-US" altLang="zh-CN" dirty="0"/>
              <a:t>Markov Decision Process (MDP)</a:t>
            </a:r>
          </a:p>
          <a:p>
            <a:r>
              <a:rPr lang="en-US" altLang="zh-CN" dirty="0"/>
              <a:t>lob level</a:t>
            </a:r>
            <a:r>
              <a:rPr lang="zh-CN" altLang="en-US" dirty="0"/>
              <a:t>：价格层级，某一价格上买方和卖方的意愿订单数量</a:t>
            </a:r>
          </a:p>
          <a:p>
            <a:r>
              <a:rPr lang="zh-CN" altLang="en-US" dirty="0"/>
              <a:t>一些定义量：</a:t>
            </a:r>
            <a:r>
              <a:rPr lang="en-US" altLang="zh-CN" dirty="0"/>
              <a:t>OHLCV</a:t>
            </a:r>
            <a:r>
              <a:rPr lang="zh-CN" altLang="en-US" dirty="0"/>
              <a:t>，</a:t>
            </a:r>
            <a:r>
              <a:rPr lang="en-US" altLang="zh-CN" dirty="0"/>
              <a:t>LOB</a:t>
            </a:r>
            <a:r>
              <a:rPr lang="zh-CN" altLang="en-US" dirty="0"/>
              <a:t>，</a:t>
            </a:r>
            <a:r>
              <a:rPr lang="en-US" altLang="zh-CN" dirty="0"/>
              <a:t>POS</a:t>
            </a:r>
            <a:r>
              <a:rPr lang="zh-CN" altLang="en-US" dirty="0"/>
              <a:t>，</a:t>
            </a:r>
            <a:r>
              <a:rPr lang="en-US" altLang="zh-CN" dirty="0"/>
              <a:t>Net Value</a:t>
            </a:r>
          </a:p>
          <a:p>
            <a:r>
              <a:rPr lang="zh-CN" altLang="en-US" dirty="0"/>
              <a:t>交易流程：每个交易日获得一些现金，分析市场做出交易决策后将订单提交给系统，匹配系统将最佳可用价格执行订单，结果返回给交易者，交易日结束平仓，避免隔夜风险。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MDP</a:t>
            </a:r>
            <a:r>
              <a:rPr lang="zh-CN" altLang="en-US" sz="3600" dirty="0">
                <a:latin typeface="+mn-ea"/>
                <a:ea typeface="+mn-ea"/>
              </a:rPr>
              <a:t>构建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BDBC783-0E88-9904-9CF8-F9B14566FC02}"/>
              </a:ext>
            </a:extLst>
          </p:cNvPr>
          <p:cNvSpPr txBox="1">
            <a:spLocks/>
          </p:cNvSpPr>
          <p:nvPr/>
        </p:nvSpPr>
        <p:spPr>
          <a:xfrm>
            <a:off x="696000" y="14903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state</a:t>
            </a:r>
            <a:r>
              <a:rPr lang="zh-CN" altLang="en-US" dirty="0"/>
              <a:t>：宏观层面的市场状态、微观层面的市场状态、交易者的私有状态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宏观：包含</a:t>
            </a:r>
            <a:r>
              <a:rPr lang="en-US" altLang="zh-CN" dirty="0"/>
              <a:t>11</a:t>
            </a:r>
            <a:r>
              <a:rPr lang="zh-CN" altLang="en-US" dirty="0"/>
              <a:t>个技术指标的向量</a:t>
            </a:r>
            <a:r>
              <a:rPr lang="en-US" altLang="zh-CN" dirty="0" err="1"/>
              <a:t>yt+OHLCV</a:t>
            </a:r>
            <a:endParaRPr lang="en-US" altLang="zh-CN" dirty="0"/>
          </a:p>
          <a:p>
            <a:r>
              <a:rPr lang="zh-CN" altLang="en-US" dirty="0"/>
              <a:t>微观：历史</a:t>
            </a:r>
            <a:r>
              <a:rPr lang="en-US" altLang="zh-CN" dirty="0"/>
              <a:t>LOB</a:t>
            </a:r>
            <a:r>
              <a:rPr lang="zh-CN" altLang="en-US" dirty="0"/>
              <a:t>序列</a:t>
            </a:r>
          </a:p>
          <a:p>
            <a:r>
              <a:rPr lang="zh-CN" altLang="en-US" dirty="0"/>
              <a:t>私有：</a:t>
            </a:r>
            <a:r>
              <a:rPr lang="en-US" altLang="zh-CN" dirty="0"/>
              <a:t>pos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，当前仓位、现金、剩余时间</a:t>
            </a:r>
          </a:p>
          <a:p>
            <a:r>
              <a:rPr lang="zh-CN" altLang="en-US" dirty="0"/>
              <a:t>与之前的公式相比，我们引入了</a:t>
            </a:r>
            <a:r>
              <a:rPr lang="en-US" altLang="zh-CN" dirty="0"/>
              <a:t>LOB</a:t>
            </a:r>
            <a:r>
              <a:rPr lang="zh-CN" altLang="en-US" dirty="0"/>
              <a:t>和交易者的私有状态作为额外的信息，以有效地捕捉日内交易机会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MDP</a:t>
            </a:r>
            <a:r>
              <a:rPr lang="zh-CN" altLang="en-US" sz="3600" dirty="0">
                <a:latin typeface="+mn-ea"/>
                <a:ea typeface="+mn-ea"/>
              </a:rPr>
              <a:t>构建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BDBC783-0E88-9904-9CF8-F9B14566FC02}"/>
              </a:ext>
            </a:extLst>
          </p:cNvPr>
          <p:cNvSpPr txBox="1">
            <a:spLocks/>
          </p:cNvSpPr>
          <p:nvPr/>
        </p:nvSpPr>
        <p:spPr>
          <a:xfrm>
            <a:off x="696000" y="14903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action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从前低频交易场景使用粗动作空间：多头、持有、空头</a:t>
            </a:r>
          </a:p>
          <a:p>
            <a:r>
              <a:rPr lang="zh-CN" altLang="en-US" dirty="0"/>
              <a:t>高频交易：限价订单表示为元组</a:t>
            </a:r>
            <a:r>
              <a:rPr lang="en-US" altLang="zh-CN" dirty="0"/>
              <a:t>(</a:t>
            </a:r>
            <a:r>
              <a:rPr lang="zh-CN" altLang="en-US" dirty="0"/>
              <a:t>𝑝𝑡𝑎𝑟𝑔𝑒𝑡，</a:t>
            </a:r>
            <a:r>
              <a:rPr lang="en-US" altLang="zh-CN" dirty="0"/>
              <a:t>±</a:t>
            </a:r>
            <a:r>
              <a:rPr lang="zh-CN" altLang="en-US" dirty="0"/>
              <a:t>𝑞𝑡𝑎𝑟𝑔𝑒𝑡</a:t>
            </a:r>
            <a:r>
              <a:rPr lang="en-US" altLang="zh-CN" dirty="0"/>
              <a:t>)</a:t>
            </a:r>
            <a:r>
              <a:rPr lang="zh-CN" altLang="en-US" dirty="0"/>
              <a:t>。𝑝𝑡𝑎𝑟𝑔𝑒𝑡为目标的价格，𝑞𝑡𝑎𝑟𝑔𝑒𝑡为目标数量，</a:t>
            </a:r>
            <a:r>
              <a:rPr lang="en-US" altLang="zh-CN" dirty="0"/>
              <a:t>±</a:t>
            </a:r>
            <a:r>
              <a:rPr lang="zh-CN" altLang="en-US" dirty="0"/>
              <a:t>为交易方向</a:t>
            </a:r>
            <a:r>
              <a:rPr lang="en-US" altLang="zh-CN" dirty="0"/>
              <a:t>(</a:t>
            </a:r>
            <a:r>
              <a:rPr lang="zh-CN" altLang="en-US" dirty="0"/>
              <a:t>多头</a:t>
            </a:r>
            <a:r>
              <a:rPr lang="en-US" altLang="zh-CN" dirty="0"/>
              <a:t>/</a:t>
            </a:r>
            <a:r>
              <a:rPr lang="zh-CN" altLang="en-US" dirty="0"/>
              <a:t>空头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MDP</a:t>
            </a:r>
            <a:r>
              <a:rPr lang="zh-CN" altLang="en-US" sz="3600" dirty="0">
                <a:latin typeface="+mn-ea"/>
                <a:ea typeface="+mn-ea"/>
              </a:rPr>
              <a:t>构建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BDBC783-0E88-9904-9CF8-F9B14566FC02}"/>
              </a:ext>
            </a:extLst>
          </p:cNvPr>
          <p:cNvSpPr txBox="1">
            <a:spLocks/>
          </p:cNvSpPr>
          <p:nvPr/>
        </p:nvSpPr>
        <p:spPr>
          <a:xfrm>
            <a:off x="696000" y="149034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账户损益变化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时刻收盘价格，</a:t>
            </a:r>
            <a:r>
              <a:rPr lang="en-US" altLang="zh-CN" dirty="0"/>
              <a:t>δ</a:t>
            </a:r>
            <a:r>
              <a:rPr lang="zh-CN" altLang="en-US" dirty="0"/>
              <a:t>为交易费率，</a:t>
            </a:r>
            <a:r>
              <a:rPr lang="en-US" altLang="zh-CN" dirty="0"/>
              <a:t>pos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时刻仓位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FF05E8-F1BB-7A07-6E25-484F9B1C0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31" y="2690709"/>
            <a:ext cx="7249537" cy="1476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0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Deep Scalper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0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73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>
            <p:custDataLst>
              <p:tags r:id="rId2"/>
            </p:custDataLst>
          </p:nvPr>
        </p:nvSpPr>
        <p:spPr>
          <a:xfrm>
            <a:off x="874713" y="2351276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 rot="16200000">
            <a:off x="2019148" y="2890139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>
            <p:custDataLst>
              <p:tags r:id="rId4"/>
            </p:custDataLst>
          </p:nvPr>
        </p:nvSpPr>
        <p:spPr>
          <a:xfrm>
            <a:off x="874713" y="3581649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5"/>
            </p:custDataLst>
          </p:nvPr>
        </p:nvCxnSpPr>
        <p:spPr>
          <a:xfrm rot="16200000">
            <a:off x="2019148" y="4120511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>
            <p:custDataLst>
              <p:tags r:id="rId6"/>
            </p:custDataLst>
          </p:nvPr>
        </p:nvSpPr>
        <p:spPr>
          <a:xfrm>
            <a:off x="874713" y="4812023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 rot="16200000">
            <a:off x="2019148" y="5350886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/>
          <p:cNvSpPr/>
          <p:nvPr>
            <p:custDataLst>
              <p:tags r:id="rId8"/>
            </p:custDataLst>
          </p:nvPr>
        </p:nvSpPr>
        <p:spPr>
          <a:xfrm>
            <a:off x="6169289" y="2351276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9"/>
            </p:custDataLst>
          </p:nvPr>
        </p:nvCxnSpPr>
        <p:spPr>
          <a:xfrm rot="16200000">
            <a:off x="7313724" y="2890139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>
            <p:custDataLst>
              <p:tags r:id="rId10"/>
            </p:custDataLst>
          </p:nvPr>
        </p:nvSpPr>
        <p:spPr>
          <a:xfrm>
            <a:off x="6169289" y="3581649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1"/>
            </p:custDataLst>
          </p:nvPr>
        </p:nvCxnSpPr>
        <p:spPr>
          <a:xfrm rot="16200000">
            <a:off x="7313724" y="4120511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4" name="项标题"/>
          <p:cNvSpPr txBox="1"/>
          <p:nvPr>
            <p:custDataLst>
              <p:tags r:id="rId13"/>
            </p:custDataLst>
          </p:nvPr>
        </p:nvSpPr>
        <p:spPr>
          <a:xfrm>
            <a:off x="2640458" y="2500078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2"/>
                </a:solidFill>
                <a:latin typeface="+mn-ea"/>
              </a:rPr>
              <a:t>论文基本信息</a:t>
            </a:r>
          </a:p>
        </p:txBody>
      </p:sp>
      <p:sp>
        <p:nvSpPr>
          <p:cNvPr id="26" name="序号"/>
          <p:cNvSpPr txBox="1"/>
          <p:nvPr>
            <p:custDataLst>
              <p:tags r:id="rId14"/>
            </p:custDataLst>
          </p:nvPr>
        </p:nvSpPr>
        <p:spPr>
          <a:xfrm>
            <a:off x="1026190" y="2351276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01</a:t>
            </a:r>
          </a:p>
        </p:txBody>
      </p:sp>
      <p:sp>
        <p:nvSpPr>
          <p:cNvPr id="35" name="项标题"/>
          <p:cNvSpPr txBox="1"/>
          <p:nvPr>
            <p:custDataLst>
              <p:tags r:id="rId15"/>
            </p:custDataLst>
          </p:nvPr>
        </p:nvSpPr>
        <p:spPr>
          <a:xfrm>
            <a:off x="2640458" y="3730451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2"/>
                </a:solidFill>
                <a:latin typeface="+mn-ea"/>
              </a:rPr>
              <a:t>方法论解读</a:t>
            </a:r>
          </a:p>
        </p:txBody>
      </p:sp>
      <p:sp>
        <p:nvSpPr>
          <p:cNvPr id="37" name="序号"/>
          <p:cNvSpPr txBox="1"/>
          <p:nvPr>
            <p:custDataLst>
              <p:tags r:id="rId16"/>
            </p:custDataLst>
          </p:nvPr>
        </p:nvSpPr>
        <p:spPr>
          <a:xfrm>
            <a:off x="1026190" y="3581649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03</a:t>
            </a:r>
          </a:p>
        </p:txBody>
      </p:sp>
      <p:sp>
        <p:nvSpPr>
          <p:cNvPr id="3" name="项标题"/>
          <p:cNvSpPr txBox="1"/>
          <p:nvPr>
            <p:custDataLst>
              <p:tags r:id="rId17"/>
            </p:custDataLst>
          </p:nvPr>
        </p:nvSpPr>
        <p:spPr>
          <a:xfrm>
            <a:off x="2640458" y="4960825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2"/>
                </a:solidFill>
                <a:latin typeface="+mn-ea"/>
                <a:sym typeface="+mn-ea"/>
              </a:rPr>
              <a:t>实验及结果</a:t>
            </a:r>
            <a:endParaRPr lang="zh-CN" altLang="en-US" b="1" spc="3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序号"/>
          <p:cNvSpPr txBox="1"/>
          <p:nvPr>
            <p:custDataLst>
              <p:tags r:id="rId18"/>
            </p:custDataLst>
          </p:nvPr>
        </p:nvSpPr>
        <p:spPr>
          <a:xfrm>
            <a:off x="1026190" y="4812023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05</a:t>
            </a:r>
          </a:p>
        </p:txBody>
      </p:sp>
      <p:sp>
        <p:nvSpPr>
          <p:cNvPr id="23" name="项标题"/>
          <p:cNvSpPr txBox="1"/>
          <p:nvPr>
            <p:custDataLst>
              <p:tags r:id="rId19"/>
            </p:custDataLst>
          </p:nvPr>
        </p:nvSpPr>
        <p:spPr>
          <a:xfrm>
            <a:off x="7935034" y="2500078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2"/>
                </a:solidFill>
                <a:latin typeface="+mn-ea"/>
              </a:rPr>
              <a:t>存在的问题</a:t>
            </a:r>
          </a:p>
        </p:txBody>
      </p:sp>
      <p:sp>
        <p:nvSpPr>
          <p:cNvPr id="25" name="序号"/>
          <p:cNvSpPr txBox="1"/>
          <p:nvPr>
            <p:custDataLst>
              <p:tags r:id="rId20"/>
            </p:custDataLst>
          </p:nvPr>
        </p:nvSpPr>
        <p:spPr>
          <a:xfrm>
            <a:off x="6320766" y="2351276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02</a:t>
            </a:r>
          </a:p>
        </p:txBody>
      </p:sp>
      <p:sp>
        <p:nvSpPr>
          <p:cNvPr id="28" name="项标题"/>
          <p:cNvSpPr txBox="1"/>
          <p:nvPr>
            <p:custDataLst>
              <p:tags r:id="rId21"/>
            </p:custDataLst>
          </p:nvPr>
        </p:nvSpPr>
        <p:spPr>
          <a:xfrm>
            <a:off x="7935034" y="3730451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2"/>
                </a:solidFill>
                <a:latin typeface="+mn-ea"/>
              </a:rPr>
              <a:t>主体模块</a:t>
            </a:r>
          </a:p>
        </p:txBody>
      </p:sp>
      <p:sp>
        <p:nvSpPr>
          <p:cNvPr id="30" name="序号"/>
          <p:cNvSpPr txBox="1"/>
          <p:nvPr>
            <p:custDataLst>
              <p:tags r:id="rId22"/>
            </p:custDataLst>
          </p:nvPr>
        </p:nvSpPr>
        <p:spPr>
          <a:xfrm>
            <a:off x="6320766" y="3581649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04</a:t>
            </a:r>
          </a:p>
        </p:txBody>
      </p:sp>
      <p:sp>
        <p:nvSpPr>
          <p:cNvPr id="7" name="任意多边形: 形状 10"/>
          <p:cNvSpPr/>
          <p:nvPr userDrawn="1">
            <p:custDataLst>
              <p:tags r:id="rId23"/>
            </p:custDataLst>
          </p:nvPr>
        </p:nvSpPr>
        <p:spPr>
          <a:xfrm>
            <a:off x="2711841" y="973166"/>
            <a:ext cx="4880482" cy="671556"/>
          </a:xfrm>
          <a:custGeom>
            <a:avLst/>
            <a:gdLst/>
            <a:ahLst/>
            <a:cxnLst/>
            <a:rect l="l" t="t" r="r" b="b"/>
            <a:pathLst>
              <a:path w="2328337" h="320380">
                <a:moveTo>
                  <a:pt x="438541" y="57196"/>
                </a:moveTo>
                <a:cubicBezTo>
                  <a:pt x="412676" y="57196"/>
                  <a:pt x="392310" y="66796"/>
                  <a:pt x="377445" y="85995"/>
                </a:cubicBezTo>
                <a:cubicBezTo>
                  <a:pt x="362579" y="105193"/>
                  <a:pt x="355146" y="130059"/>
                  <a:pt x="355146" y="160590"/>
                </a:cubicBezTo>
                <a:cubicBezTo>
                  <a:pt x="355146" y="190722"/>
                  <a:pt x="362412" y="215353"/>
                  <a:pt x="376945" y="234485"/>
                </a:cubicBezTo>
                <a:cubicBezTo>
                  <a:pt x="391477" y="253618"/>
                  <a:pt x="411409" y="263184"/>
                  <a:pt x="436741" y="263184"/>
                </a:cubicBezTo>
                <a:cubicBezTo>
                  <a:pt x="462606" y="263184"/>
                  <a:pt x="482738" y="254018"/>
                  <a:pt x="497137" y="235685"/>
                </a:cubicBezTo>
                <a:cubicBezTo>
                  <a:pt x="511536" y="217353"/>
                  <a:pt x="518736" y="192721"/>
                  <a:pt x="518736" y="161790"/>
                </a:cubicBezTo>
                <a:cubicBezTo>
                  <a:pt x="518736" y="129525"/>
                  <a:pt x="511736" y="104027"/>
                  <a:pt x="497737" y="85295"/>
                </a:cubicBezTo>
                <a:cubicBezTo>
                  <a:pt x="483738" y="66562"/>
                  <a:pt x="464006" y="57196"/>
                  <a:pt x="438541" y="57196"/>
                </a:cubicBezTo>
                <a:close/>
                <a:moveTo>
                  <a:pt x="1838251" y="5199"/>
                </a:moveTo>
                <a:lnTo>
                  <a:pt x="2081036" y="5199"/>
                </a:lnTo>
                <a:lnTo>
                  <a:pt x="2081036" y="59196"/>
                </a:lnTo>
                <a:lnTo>
                  <a:pt x="1992641" y="59196"/>
                </a:lnTo>
                <a:lnTo>
                  <a:pt x="1992641" y="314981"/>
                </a:lnTo>
                <a:lnTo>
                  <a:pt x="1926445" y="314981"/>
                </a:lnTo>
                <a:lnTo>
                  <a:pt x="1926445" y="59196"/>
                </a:lnTo>
                <a:lnTo>
                  <a:pt x="1838251" y="59196"/>
                </a:lnTo>
                <a:close/>
                <a:moveTo>
                  <a:pt x="1514824" y="5199"/>
                </a:moveTo>
                <a:lnTo>
                  <a:pt x="1586820" y="5199"/>
                </a:lnTo>
                <a:lnTo>
                  <a:pt x="1713212" y="199988"/>
                </a:lnTo>
                <a:cubicBezTo>
                  <a:pt x="1721611" y="212920"/>
                  <a:pt x="1726744" y="221120"/>
                  <a:pt x="1728611" y="224586"/>
                </a:cubicBezTo>
                <a:lnTo>
                  <a:pt x="1729611" y="224586"/>
                </a:lnTo>
                <a:cubicBezTo>
                  <a:pt x="1728278" y="217120"/>
                  <a:pt x="1727611" y="202854"/>
                  <a:pt x="1727611" y="181789"/>
                </a:cubicBezTo>
                <a:lnTo>
                  <a:pt x="1727611" y="5199"/>
                </a:lnTo>
                <a:lnTo>
                  <a:pt x="1790207" y="5199"/>
                </a:lnTo>
                <a:lnTo>
                  <a:pt x="1790207" y="314981"/>
                </a:lnTo>
                <a:lnTo>
                  <a:pt x="1722611" y="314981"/>
                </a:lnTo>
                <a:lnTo>
                  <a:pt x="1591419" y="114593"/>
                </a:lnTo>
                <a:cubicBezTo>
                  <a:pt x="1584620" y="104193"/>
                  <a:pt x="1579687" y="95794"/>
                  <a:pt x="1576620" y="89394"/>
                </a:cubicBezTo>
                <a:lnTo>
                  <a:pt x="1575620" y="89394"/>
                </a:lnTo>
                <a:cubicBezTo>
                  <a:pt x="1576820" y="100060"/>
                  <a:pt x="1577420" y="116526"/>
                  <a:pt x="1577420" y="138791"/>
                </a:cubicBezTo>
                <a:lnTo>
                  <a:pt x="1577420" y="314981"/>
                </a:lnTo>
                <a:lnTo>
                  <a:pt x="1514824" y="314981"/>
                </a:lnTo>
                <a:close/>
                <a:moveTo>
                  <a:pt x="1267174" y="5199"/>
                </a:moveTo>
                <a:lnTo>
                  <a:pt x="1443363" y="5199"/>
                </a:lnTo>
                <a:lnTo>
                  <a:pt x="1443363" y="59196"/>
                </a:lnTo>
                <a:lnTo>
                  <a:pt x="1333170" y="59196"/>
                </a:lnTo>
                <a:lnTo>
                  <a:pt x="1333170" y="132192"/>
                </a:lnTo>
                <a:lnTo>
                  <a:pt x="1435564" y="132192"/>
                </a:lnTo>
                <a:lnTo>
                  <a:pt x="1435564" y="185988"/>
                </a:lnTo>
                <a:lnTo>
                  <a:pt x="1333170" y="185988"/>
                </a:lnTo>
                <a:lnTo>
                  <a:pt x="1333170" y="260984"/>
                </a:lnTo>
                <a:lnTo>
                  <a:pt x="1450563" y="260984"/>
                </a:lnTo>
                <a:lnTo>
                  <a:pt x="1450563" y="314981"/>
                </a:lnTo>
                <a:lnTo>
                  <a:pt x="1267174" y="314981"/>
                </a:lnTo>
                <a:close/>
                <a:moveTo>
                  <a:pt x="971476" y="5199"/>
                </a:moveTo>
                <a:lnTo>
                  <a:pt x="1214261" y="5199"/>
                </a:lnTo>
                <a:lnTo>
                  <a:pt x="1214261" y="59196"/>
                </a:lnTo>
                <a:lnTo>
                  <a:pt x="1125866" y="59196"/>
                </a:lnTo>
                <a:lnTo>
                  <a:pt x="1125866" y="314981"/>
                </a:lnTo>
                <a:lnTo>
                  <a:pt x="1059670" y="314981"/>
                </a:lnTo>
                <a:lnTo>
                  <a:pt x="1059670" y="59196"/>
                </a:lnTo>
                <a:lnTo>
                  <a:pt x="971476" y="59196"/>
                </a:lnTo>
                <a:close/>
                <a:moveTo>
                  <a:pt x="648049" y="5199"/>
                </a:moveTo>
                <a:lnTo>
                  <a:pt x="720045" y="5199"/>
                </a:lnTo>
                <a:lnTo>
                  <a:pt x="846437" y="199988"/>
                </a:lnTo>
                <a:cubicBezTo>
                  <a:pt x="854836" y="212920"/>
                  <a:pt x="859969" y="221120"/>
                  <a:pt x="861836" y="224586"/>
                </a:cubicBezTo>
                <a:lnTo>
                  <a:pt x="862836" y="224586"/>
                </a:lnTo>
                <a:cubicBezTo>
                  <a:pt x="861503" y="217120"/>
                  <a:pt x="860836" y="202854"/>
                  <a:pt x="860836" y="181789"/>
                </a:cubicBezTo>
                <a:lnTo>
                  <a:pt x="860836" y="5199"/>
                </a:lnTo>
                <a:lnTo>
                  <a:pt x="923432" y="5199"/>
                </a:lnTo>
                <a:lnTo>
                  <a:pt x="923432" y="314981"/>
                </a:lnTo>
                <a:lnTo>
                  <a:pt x="855836" y="314981"/>
                </a:lnTo>
                <a:lnTo>
                  <a:pt x="724644" y="114593"/>
                </a:lnTo>
                <a:cubicBezTo>
                  <a:pt x="717845" y="104193"/>
                  <a:pt x="712912" y="95794"/>
                  <a:pt x="709845" y="89394"/>
                </a:cubicBezTo>
                <a:lnTo>
                  <a:pt x="708845" y="89394"/>
                </a:lnTo>
                <a:cubicBezTo>
                  <a:pt x="710045" y="100060"/>
                  <a:pt x="710645" y="116526"/>
                  <a:pt x="710645" y="138791"/>
                </a:cubicBezTo>
                <a:lnTo>
                  <a:pt x="710645" y="314981"/>
                </a:lnTo>
                <a:lnTo>
                  <a:pt x="648049" y="314981"/>
                </a:lnTo>
                <a:close/>
                <a:moveTo>
                  <a:pt x="2238543" y="0"/>
                </a:moveTo>
                <a:cubicBezTo>
                  <a:pt x="2268807" y="0"/>
                  <a:pt x="2294206" y="3933"/>
                  <a:pt x="2314738" y="11799"/>
                </a:cubicBezTo>
                <a:lnTo>
                  <a:pt x="2314738" y="73795"/>
                </a:lnTo>
                <a:cubicBezTo>
                  <a:pt x="2293939" y="59663"/>
                  <a:pt x="2269607" y="52597"/>
                  <a:pt x="2241742" y="52597"/>
                </a:cubicBezTo>
                <a:cubicBezTo>
                  <a:pt x="2225477" y="52597"/>
                  <a:pt x="2212478" y="55563"/>
                  <a:pt x="2202745" y="61496"/>
                </a:cubicBezTo>
                <a:cubicBezTo>
                  <a:pt x="2193012" y="67429"/>
                  <a:pt x="2188146" y="75395"/>
                  <a:pt x="2188146" y="85395"/>
                </a:cubicBezTo>
                <a:cubicBezTo>
                  <a:pt x="2188146" y="93394"/>
                  <a:pt x="2191479" y="100760"/>
                  <a:pt x="2198145" y="107493"/>
                </a:cubicBezTo>
                <a:cubicBezTo>
                  <a:pt x="2204811" y="114226"/>
                  <a:pt x="2221277" y="123326"/>
                  <a:pt x="2247542" y="134792"/>
                </a:cubicBezTo>
                <a:cubicBezTo>
                  <a:pt x="2278340" y="147991"/>
                  <a:pt x="2299505" y="161923"/>
                  <a:pt x="2311038" y="176589"/>
                </a:cubicBezTo>
                <a:cubicBezTo>
                  <a:pt x="2322571" y="191255"/>
                  <a:pt x="2328337" y="208720"/>
                  <a:pt x="2328337" y="228986"/>
                </a:cubicBezTo>
                <a:cubicBezTo>
                  <a:pt x="2328337" y="258717"/>
                  <a:pt x="2317804" y="281383"/>
                  <a:pt x="2296739" y="296982"/>
                </a:cubicBezTo>
                <a:cubicBezTo>
                  <a:pt x="2275674" y="312581"/>
                  <a:pt x="2245742" y="320380"/>
                  <a:pt x="2206944" y="320380"/>
                </a:cubicBezTo>
                <a:cubicBezTo>
                  <a:pt x="2171480" y="320380"/>
                  <a:pt x="2142415" y="314647"/>
                  <a:pt x="2119750" y="303181"/>
                </a:cubicBezTo>
                <a:lnTo>
                  <a:pt x="2119750" y="236985"/>
                </a:lnTo>
                <a:cubicBezTo>
                  <a:pt x="2144682" y="257651"/>
                  <a:pt x="2173013" y="267983"/>
                  <a:pt x="2204745" y="267983"/>
                </a:cubicBezTo>
                <a:cubicBezTo>
                  <a:pt x="2222744" y="267983"/>
                  <a:pt x="2236276" y="264884"/>
                  <a:pt x="2245342" y="258684"/>
                </a:cubicBezTo>
                <a:cubicBezTo>
                  <a:pt x="2254408" y="252484"/>
                  <a:pt x="2258941" y="244518"/>
                  <a:pt x="2258941" y="234785"/>
                </a:cubicBezTo>
                <a:cubicBezTo>
                  <a:pt x="2258941" y="226386"/>
                  <a:pt x="2255342" y="218453"/>
                  <a:pt x="2248142" y="210987"/>
                </a:cubicBezTo>
                <a:cubicBezTo>
                  <a:pt x="2240942" y="203521"/>
                  <a:pt x="2221944" y="193388"/>
                  <a:pt x="2191145" y="180589"/>
                </a:cubicBezTo>
                <a:cubicBezTo>
                  <a:pt x="2142748" y="160057"/>
                  <a:pt x="2118550" y="130192"/>
                  <a:pt x="2118550" y="90994"/>
                </a:cubicBezTo>
                <a:cubicBezTo>
                  <a:pt x="2118550" y="62196"/>
                  <a:pt x="2129516" y="39831"/>
                  <a:pt x="2151448" y="23898"/>
                </a:cubicBezTo>
                <a:cubicBezTo>
                  <a:pt x="2173380" y="7966"/>
                  <a:pt x="2202411" y="0"/>
                  <a:pt x="2238543" y="0"/>
                </a:cubicBezTo>
                <a:close/>
                <a:moveTo>
                  <a:pt x="440541" y="0"/>
                </a:moveTo>
                <a:cubicBezTo>
                  <a:pt x="484805" y="0"/>
                  <a:pt x="520436" y="14732"/>
                  <a:pt x="547434" y="44197"/>
                </a:cubicBezTo>
                <a:cubicBezTo>
                  <a:pt x="574433" y="73662"/>
                  <a:pt x="587932" y="111526"/>
                  <a:pt x="587932" y="157790"/>
                </a:cubicBezTo>
                <a:cubicBezTo>
                  <a:pt x="587932" y="206054"/>
                  <a:pt x="573899" y="245218"/>
                  <a:pt x="545834" y="275283"/>
                </a:cubicBezTo>
                <a:cubicBezTo>
                  <a:pt x="517769" y="305348"/>
                  <a:pt x="481005" y="320380"/>
                  <a:pt x="435541" y="320380"/>
                </a:cubicBezTo>
                <a:cubicBezTo>
                  <a:pt x="391144" y="320380"/>
                  <a:pt x="355079" y="305814"/>
                  <a:pt x="327348" y="276683"/>
                </a:cubicBezTo>
                <a:cubicBezTo>
                  <a:pt x="299616" y="247551"/>
                  <a:pt x="285750" y="210054"/>
                  <a:pt x="285750" y="164190"/>
                </a:cubicBezTo>
                <a:cubicBezTo>
                  <a:pt x="285750" y="115659"/>
                  <a:pt x="299916" y="76162"/>
                  <a:pt x="328248" y="45697"/>
                </a:cubicBezTo>
                <a:cubicBezTo>
                  <a:pt x="356579" y="15232"/>
                  <a:pt x="394010" y="0"/>
                  <a:pt x="440541" y="0"/>
                </a:cubicBezTo>
                <a:close/>
                <a:moveTo>
                  <a:pt x="164390" y="0"/>
                </a:moveTo>
                <a:cubicBezTo>
                  <a:pt x="194655" y="0"/>
                  <a:pt x="219987" y="3933"/>
                  <a:pt x="240385" y="11799"/>
                </a:cubicBezTo>
                <a:lnTo>
                  <a:pt x="240385" y="75595"/>
                </a:lnTo>
                <a:cubicBezTo>
                  <a:pt x="219453" y="63329"/>
                  <a:pt x="195722" y="57196"/>
                  <a:pt x="169190" y="57196"/>
                </a:cubicBezTo>
                <a:cubicBezTo>
                  <a:pt x="138925" y="57196"/>
                  <a:pt x="114727" y="66862"/>
                  <a:pt x="96594" y="86195"/>
                </a:cubicBezTo>
                <a:cubicBezTo>
                  <a:pt x="78462" y="105527"/>
                  <a:pt x="69396" y="130792"/>
                  <a:pt x="69396" y="161990"/>
                </a:cubicBezTo>
                <a:cubicBezTo>
                  <a:pt x="69396" y="192388"/>
                  <a:pt x="77995" y="216853"/>
                  <a:pt x="95194" y="235385"/>
                </a:cubicBezTo>
                <a:cubicBezTo>
                  <a:pt x="112393" y="253918"/>
                  <a:pt x="135659" y="263184"/>
                  <a:pt x="164990" y="263184"/>
                </a:cubicBezTo>
                <a:cubicBezTo>
                  <a:pt x="192588" y="263184"/>
                  <a:pt x="217720" y="256517"/>
                  <a:pt x="240385" y="243185"/>
                </a:cubicBezTo>
                <a:lnTo>
                  <a:pt x="240385" y="303781"/>
                </a:lnTo>
                <a:cubicBezTo>
                  <a:pt x="217854" y="314847"/>
                  <a:pt x="188455" y="320380"/>
                  <a:pt x="152191" y="320380"/>
                </a:cubicBezTo>
                <a:cubicBezTo>
                  <a:pt x="105527" y="320380"/>
                  <a:pt x="68496" y="306414"/>
                  <a:pt x="41098" y="278483"/>
                </a:cubicBezTo>
                <a:cubicBezTo>
                  <a:pt x="13699" y="250551"/>
                  <a:pt x="0" y="213320"/>
                  <a:pt x="0" y="166790"/>
                </a:cubicBezTo>
                <a:cubicBezTo>
                  <a:pt x="0" y="117859"/>
                  <a:pt x="15299" y="77828"/>
                  <a:pt x="45897" y="46697"/>
                </a:cubicBezTo>
                <a:cubicBezTo>
                  <a:pt x="76496" y="15566"/>
                  <a:pt x="115993" y="0"/>
                  <a:pt x="1643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D6EB92-686E-DF99-D580-5FF0EBD334F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169289" y="4801925"/>
            <a:ext cx="5148000" cy="1077724"/>
          </a:xfrm>
          <a:prstGeom prst="roundRect">
            <a:avLst>
              <a:gd name="adj" fmla="val 6375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项标题">
            <a:extLst>
              <a:ext uri="{FF2B5EF4-FFF2-40B4-BE49-F238E27FC236}">
                <a16:creationId xmlns:a16="http://schemas.microsoft.com/office/drawing/2014/main" id="{807D8710-3517-9118-990D-3B351749E27D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935034" y="4950727"/>
            <a:ext cx="3226086" cy="78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2"/>
                </a:solidFill>
                <a:latin typeface="+mn-ea"/>
                <a:sym typeface="+mn-ea"/>
              </a:rPr>
              <a:t>论文不足与改进思考</a:t>
            </a:r>
            <a:endParaRPr lang="zh-CN" altLang="en-US" b="1" spc="30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0FD8F70-1746-1385-6195-C3B32A7C9B10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 rot="16200000">
            <a:off x="7313724" y="5350886"/>
            <a:ext cx="360000" cy="0"/>
          </a:xfrm>
          <a:prstGeom prst="line">
            <a:avLst/>
          </a:prstGeom>
          <a:ln w="25400" cap="rnd">
            <a:solidFill>
              <a:schemeClr val="accent1">
                <a:lumMod val="40000"/>
                <a:lumOff val="6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序号">
            <a:extLst>
              <a:ext uri="{FF2B5EF4-FFF2-40B4-BE49-F238E27FC236}">
                <a16:creationId xmlns:a16="http://schemas.microsoft.com/office/drawing/2014/main" id="{85C0CEFD-179D-DA1D-DD66-3647E7DEB65E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6320766" y="4812023"/>
            <a:ext cx="925900" cy="107772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gradFill flip="none" rotWithShape="1">
                  <a:gsLst>
                    <a:gs pos="19000">
                      <a:schemeClr val="accent1"/>
                    </a:gs>
                    <a:gs pos="74000">
                      <a:schemeClr val="accent2"/>
                    </a:gs>
                  </a:gsLst>
                  <a:lin ang="2700000" scaled="1"/>
                  <a:tileRect/>
                </a:gradFill>
                <a:latin typeface="+mn-ea"/>
              </a:rPr>
              <a:t>06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Deep Scalper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478178A-5CA6-1CE2-66A5-63D235D29BA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5E7FDE-2F2D-FE13-4F1B-5A2D8C482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6" y="1337588"/>
            <a:ext cx="11098174" cy="4839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11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5">
            <a:extLst>
              <a:ext uri="{FF2B5EF4-FFF2-40B4-BE49-F238E27FC236}">
                <a16:creationId xmlns:a16="http://schemas.microsoft.com/office/drawing/2014/main" id="{713BC9CE-ECFE-BBFD-72D1-6C28A1990D6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带有决斗分支的</a:t>
            </a:r>
            <a:r>
              <a:rPr lang="en-US" altLang="zh-CN" dirty="0"/>
              <a:t>q network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08FA2C8-0C90-C5B1-9AD7-B6DB675C2C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二维细粒度动作空间：</a:t>
            </a:r>
            <a:r>
              <a:rPr lang="zh-CN" altLang="en-US" b="1" dirty="0"/>
              <a:t>价格</a:t>
            </a:r>
            <a:r>
              <a:rPr lang="zh-CN" altLang="en-US" dirty="0"/>
              <a:t>和数量。</a:t>
            </a:r>
          </a:p>
          <a:p>
            <a:r>
              <a:rPr lang="zh-CN" altLang="en-US" dirty="0"/>
              <a:t>面临挑战：动作空间大，</a:t>
            </a:r>
            <a:r>
              <a:rPr lang="en-US" altLang="zh-CN" dirty="0" err="1"/>
              <a:t>rl</a:t>
            </a:r>
            <a:r>
              <a:rPr lang="zh-CN" altLang="en-US" dirty="0"/>
              <a:t>从头开始学习难度大。</a:t>
            </a:r>
          </a:p>
          <a:p>
            <a:r>
              <a:rPr lang="zh-CN" altLang="en-US" dirty="0"/>
              <a:t>采用分支</a:t>
            </a:r>
            <a:r>
              <a:rPr lang="en-US" altLang="zh-CN" dirty="0"/>
              <a:t>dueling q network</a:t>
            </a:r>
            <a:r>
              <a:rPr lang="zh-CN" altLang="en-US" dirty="0"/>
              <a:t>分别表示状态依赖行为的</a:t>
            </a:r>
            <a:r>
              <a:rPr lang="zh-CN" altLang="en-US" b="1" dirty="0"/>
              <a:t>优势</a:t>
            </a:r>
            <a:r>
              <a:rPr lang="zh-CN" altLang="en-US" dirty="0"/>
              <a:t>和状态值函数</a:t>
            </a:r>
          </a:p>
          <a:p>
            <a:r>
              <a:rPr lang="zh-CN" altLang="en-US" dirty="0"/>
              <a:t>价格和数量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57E2E71-8E07-E112-A584-4AA67EE399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5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B7ACE61-B739-1ED0-0526-DAD4263EA02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事后奖励功能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B7701F-5A17-B472-3460-C78A7C13A3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为后见之明的获益赋予权重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B7ACE61-B739-1ED0-0526-DAD4263EA02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日内市场嵌入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B7701F-5A17-B472-3460-C78A7C13A3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encoder-decoder</a:t>
            </a:r>
            <a:r>
              <a:rPr lang="zh-CN" altLang="en-US" dirty="0"/>
              <a:t>网络</a:t>
            </a:r>
          </a:p>
          <a:p>
            <a:r>
              <a:rPr lang="zh-CN" altLang="en-US" dirty="0"/>
              <a:t>微观：</a:t>
            </a:r>
            <a:r>
              <a:rPr lang="en-US" altLang="zh-CN" dirty="0"/>
              <a:t>LOB</a:t>
            </a:r>
            <a:r>
              <a:rPr lang="zh-CN" altLang="en-US" dirty="0"/>
              <a:t>数据和交易者的私有状态作为两个不同的</a:t>
            </a:r>
            <a:r>
              <a:rPr lang="en-US" altLang="zh-CN" dirty="0" err="1"/>
              <a:t>lstm</a:t>
            </a:r>
            <a:r>
              <a:rPr lang="zh-CN" altLang="en-US" dirty="0"/>
              <a:t>层</a:t>
            </a:r>
          </a:p>
          <a:p>
            <a:r>
              <a:rPr lang="zh-CN" altLang="en-US" dirty="0"/>
              <a:t>宏观：</a:t>
            </a:r>
            <a:r>
              <a:rPr lang="en-US" altLang="zh-CN" dirty="0"/>
              <a:t>OHLCV</a:t>
            </a:r>
            <a:r>
              <a:rPr lang="zh-CN" altLang="en-US" dirty="0"/>
              <a:t>数据和技术指标作为</a:t>
            </a:r>
            <a:r>
              <a:rPr lang="en-US" altLang="zh-CN" dirty="0"/>
              <a:t>MLP</a:t>
            </a:r>
            <a:r>
              <a:rPr lang="zh-CN" altLang="en-US" dirty="0"/>
              <a:t>嵌入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9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id="{6B7ACE61-B739-1ED0-0526-DAD4263EA02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sz="3200" dirty="0"/>
              <a:t>风险意识辅助任务</a:t>
            </a:r>
            <a:endParaRPr lang="zh-CN" altLang="en-US" sz="4800" dirty="0">
              <a:latin typeface="+mn-ea"/>
              <a:ea typeface="+mn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B7701F-5A17-B472-3460-C78A7C13A3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通过预测波动性来考虑市场风险</a:t>
            </a:r>
          </a:p>
          <a:p>
            <a:r>
              <a:rPr lang="zh-CN" altLang="en-US" dirty="0"/>
              <a:t>原因：</a:t>
            </a:r>
            <a:r>
              <a:rPr lang="en-US" altLang="zh-CN" dirty="0"/>
              <a:t>1.</a:t>
            </a:r>
            <a:r>
              <a:rPr lang="zh-CN" altLang="en-US" dirty="0"/>
              <a:t>交易的目标就是风险与利润的权衡。</a:t>
            </a:r>
            <a:r>
              <a:rPr lang="en-US" altLang="zh-CN" dirty="0"/>
              <a:t>2.</a:t>
            </a:r>
            <a:r>
              <a:rPr lang="zh-CN" altLang="en-US" dirty="0"/>
              <a:t>与未来价格相比，未来的波动性的预测更容易。</a:t>
            </a:r>
            <a:r>
              <a:rPr lang="en-US" altLang="zh-CN" dirty="0"/>
              <a:t>3.</a:t>
            </a:r>
            <a:r>
              <a:rPr lang="zh-CN" altLang="en-US" dirty="0"/>
              <a:t>预测未来价格和波动性密切相关，同时学习值函数逼近和波动率预测。</a:t>
            </a:r>
          </a:p>
          <a:p>
            <a:r>
              <a:rPr lang="zh-CN" altLang="en-US" dirty="0"/>
              <a:t>回归，输入：市场嵌入。中间：单层感知机（</a:t>
            </a:r>
            <a:r>
              <a:rPr lang="en-US" altLang="zh-CN" dirty="0"/>
              <a:t>MLP</a:t>
            </a:r>
            <a:r>
              <a:rPr lang="zh-CN" altLang="en-US" dirty="0"/>
              <a:t>）。输出：预测波动率。</a:t>
            </a:r>
          </a:p>
          <a:p>
            <a:r>
              <a:rPr lang="en-US" altLang="zh-CN" dirty="0"/>
              <a:t>loss</a:t>
            </a:r>
            <a:r>
              <a:rPr lang="zh-CN" altLang="en-US" dirty="0"/>
              <a:t>最小化均方误差。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2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实验及结果</a:t>
            </a:r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0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0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en-US" altLang="zh-CN" sz="4000" dirty="0"/>
              <a:t>Dataset</a:t>
            </a:r>
            <a:r>
              <a:rPr lang="zh-CN" altLang="en-US" sz="4000" dirty="0"/>
              <a:t>：</a:t>
            </a:r>
            <a:endParaRPr lang="zh-CN" altLang="en-US" sz="1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B0FEA-C413-767C-74DA-B11B78C112C0}"/>
              </a:ext>
            </a:extLst>
          </p:cNvPr>
          <p:cNvSpPr txBox="1">
            <a:spLocks/>
          </p:cNvSpPr>
          <p:nvPr/>
        </p:nvSpPr>
        <p:spPr>
          <a:xfrm>
            <a:off x="777240" y="20050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中国市场，</a:t>
            </a:r>
            <a:r>
              <a:rPr lang="en-US" altLang="zh-CN" dirty="0"/>
              <a:t>wind3</a:t>
            </a:r>
            <a:r>
              <a:rPr lang="zh-CN" altLang="en-US" dirty="0"/>
              <a:t>，三年，两个（股票和国债）数据集中的六种金融资产。</a:t>
            </a:r>
          </a:p>
          <a:p>
            <a:r>
              <a:rPr lang="zh-CN" altLang="en-US" dirty="0"/>
              <a:t>分钟级</a:t>
            </a:r>
            <a:r>
              <a:rPr lang="en-US" altLang="zh-CN" dirty="0"/>
              <a:t>OHLCV</a:t>
            </a:r>
            <a:r>
              <a:rPr lang="zh-CN" altLang="en-US" dirty="0"/>
              <a:t>和五级</a:t>
            </a:r>
            <a:r>
              <a:rPr lang="en-US" altLang="zh-CN" dirty="0"/>
              <a:t>LOB</a:t>
            </a:r>
            <a:r>
              <a:rPr lang="zh-CN" altLang="en-US" dirty="0"/>
              <a:t>数据集。</a:t>
            </a:r>
          </a:p>
          <a:p>
            <a:r>
              <a:rPr lang="zh-CN" altLang="en-US" dirty="0"/>
              <a:t>股票：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月至</a:t>
            </a:r>
            <a:r>
              <a:rPr lang="en-US" altLang="zh-CN" dirty="0"/>
              <a:t>12</a:t>
            </a:r>
            <a:r>
              <a:rPr lang="zh-CN" altLang="en-US" dirty="0"/>
              <a:t>月进行训练，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月至</a:t>
            </a:r>
            <a:r>
              <a:rPr lang="en-US" altLang="zh-CN" dirty="0"/>
              <a:t>4</a:t>
            </a:r>
            <a:r>
              <a:rPr lang="zh-CN" altLang="en-US" dirty="0"/>
              <a:t>月进行测试</a:t>
            </a:r>
          </a:p>
          <a:p>
            <a:r>
              <a:rPr lang="zh-CN" altLang="en-US" dirty="0"/>
              <a:t>国债：使用</a:t>
            </a:r>
            <a:r>
              <a:rPr lang="en-US" altLang="zh-CN" dirty="0"/>
              <a:t>2017/11/29 - 20/4/29</a:t>
            </a:r>
            <a:r>
              <a:rPr lang="zh-CN" altLang="en-US" dirty="0"/>
              <a:t>进行培训，</a:t>
            </a:r>
            <a:r>
              <a:rPr lang="en-US" altLang="zh-CN" dirty="0"/>
              <a:t>20/04/30 - 20/07/17</a:t>
            </a:r>
            <a:r>
              <a:rPr lang="zh-CN" altLang="en-US" dirty="0"/>
              <a:t>进行测试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2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评价指标：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B0FEA-C413-767C-74DA-B11B78C112C0}"/>
              </a:ext>
            </a:extLst>
          </p:cNvPr>
          <p:cNvSpPr txBox="1">
            <a:spLocks/>
          </p:cNvSpPr>
          <p:nvPr/>
        </p:nvSpPr>
        <p:spPr>
          <a:xfrm>
            <a:off x="696000" y="1456400"/>
            <a:ext cx="10515600" cy="5195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1.</a:t>
            </a:r>
            <a:r>
              <a:rPr lang="zh-CN" altLang="en-US" sz="2000" dirty="0"/>
              <a:t>总回报率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夏普（</a:t>
            </a:r>
            <a:r>
              <a:rPr lang="en-US" altLang="zh-CN" sz="2000" dirty="0" err="1"/>
              <a:t>sharpe</a:t>
            </a:r>
            <a:r>
              <a:rPr lang="zh-CN" altLang="en-US" sz="2000" dirty="0"/>
              <a:t>）比率</a:t>
            </a:r>
          </a:p>
          <a:p>
            <a:pPr marL="0" indent="0">
              <a:buNone/>
            </a:pPr>
            <a:r>
              <a:rPr lang="zh-CN" altLang="en-US" sz="2000" dirty="0"/>
              <a:t>    它代表投资者额外承受的每一单位风险所获得的额外收益。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卡尔玛（</a:t>
            </a:r>
            <a:r>
              <a:rPr lang="en-US" altLang="zh-CN" sz="2000" dirty="0" err="1"/>
              <a:t>calmar</a:t>
            </a:r>
            <a:r>
              <a:rPr lang="zh-CN" altLang="en-US" sz="2000" dirty="0"/>
              <a:t>）比率</a:t>
            </a:r>
          </a:p>
          <a:p>
            <a:pPr marL="0" indent="0">
              <a:buNone/>
            </a:pPr>
            <a:r>
              <a:rPr lang="zh-CN" altLang="en-US" sz="2000" b="1" dirty="0"/>
              <a:t>    卡尔玛比率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（复合年增长率 </a:t>
            </a:r>
            <a:r>
              <a:rPr lang="en-US" altLang="zh-CN" sz="2000" b="1" dirty="0"/>
              <a:t>- </a:t>
            </a:r>
            <a:r>
              <a:rPr lang="zh-CN" altLang="en-US" sz="2000" b="1" dirty="0"/>
              <a:t>无风险利率）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最大回撤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衡量投资组合的风险调整后的表现</a:t>
            </a: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索提诺（</a:t>
            </a:r>
            <a:r>
              <a:rPr lang="en-US" altLang="zh-CN" sz="2000" dirty="0" err="1"/>
              <a:t>sortino</a:t>
            </a:r>
            <a:r>
              <a:rPr lang="zh-CN" altLang="en-US" sz="2000" dirty="0"/>
              <a:t>）比率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Sortino</a:t>
            </a:r>
            <a:r>
              <a:rPr lang="en-US" altLang="zh-CN" sz="2000" dirty="0"/>
              <a:t> Ratio=(Rp-Rf)/DR</a:t>
            </a:r>
            <a:r>
              <a:rPr lang="zh-CN" altLang="en-US" sz="2000" dirty="0"/>
              <a:t>，其中，</a:t>
            </a:r>
            <a:r>
              <a:rPr lang="en-US" altLang="zh-CN" sz="2000" dirty="0"/>
              <a:t>Rp</a:t>
            </a:r>
            <a:r>
              <a:rPr lang="zh-CN" altLang="en-US" sz="2000" dirty="0"/>
              <a:t>为平均值，</a:t>
            </a:r>
            <a:r>
              <a:rPr lang="en-US" altLang="zh-CN" sz="2000" dirty="0"/>
              <a:t>Rf</a:t>
            </a:r>
            <a:r>
              <a:rPr lang="zh-CN" altLang="en-US" sz="2000" dirty="0"/>
              <a:t>为无风险利率，</a:t>
            </a:r>
            <a:r>
              <a:rPr lang="en-US" altLang="zh-CN" sz="2000" dirty="0"/>
              <a:t>DR</a:t>
            </a:r>
            <a:r>
              <a:rPr lang="zh-CN" altLang="en-US" sz="2000" dirty="0"/>
              <a:t>为下行标准差</a:t>
            </a:r>
          </a:p>
          <a:p>
            <a:pPr marL="0" indent="0">
              <a:buNone/>
            </a:pPr>
            <a:r>
              <a:rPr lang="zh-CN" altLang="en-US" sz="2000" dirty="0"/>
              <a:t>    索提诺比率越高，说明投资组合在承受下行风险时的风险调整后收益越好，投资效率越高。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76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Baseline</a:t>
            </a:r>
            <a:endParaRPr lang="zh-CN" altLang="en-US" sz="14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4D90A38-1240-6969-65BA-DA56332430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三种传统金融方法、三种基于预测的方法、三种强化学习方法</a:t>
            </a:r>
          </a:p>
          <a:p>
            <a:r>
              <a:rPr lang="zh-CN" altLang="en-US" b="1" dirty="0"/>
              <a:t>传统：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买入并持有。在交易开始时买入预选金融资产并持有到交易结束。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均值回归。假设金融资产的价格最终会回归到长期均值。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时间序列动量。以过去的增加（减少）趋势来做多（做空）金融资产。符合金融市场强者恒强的原则。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67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Baseline</a:t>
            </a:r>
            <a:endParaRPr lang="zh-CN" altLang="en-US" sz="14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4D90A38-1240-6969-65BA-DA56332430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预测：</a:t>
            </a:r>
            <a:endParaRPr lang="zh-CN" altLang="en-US" dirty="0"/>
          </a:p>
          <a:p>
            <a:r>
              <a:rPr lang="en-US" altLang="zh-CN" dirty="0"/>
              <a:t>1.MLP</a:t>
            </a:r>
            <a:r>
              <a:rPr lang="zh-CN" altLang="en-US" dirty="0"/>
              <a:t>，多层感知机。</a:t>
            </a:r>
            <a:r>
              <a:rPr lang="en-US" altLang="zh-CN" dirty="0"/>
              <a:t>128*</a:t>
            </a:r>
            <a:r>
              <a:rPr lang="zh-CN" altLang="en-US" dirty="0"/>
              <a:t>三层</a:t>
            </a:r>
          </a:p>
          <a:p>
            <a:r>
              <a:rPr lang="en-US" altLang="zh-CN" dirty="0"/>
              <a:t>2.GRU</a:t>
            </a:r>
            <a:r>
              <a:rPr lang="zh-CN" altLang="en-US" dirty="0"/>
              <a:t>，带有门控循环单元的循环网络。</a:t>
            </a:r>
            <a:r>
              <a:rPr lang="en-US" altLang="zh-CN" dirty="0"/>
              <a:t>64*</a:t>
            </a:r>
            <a:r>
              <a:rPr lang="zh-CN" altLang="en-US" dirty="0"/>
              <a:t>双层</a:t>
            </a:r>
          </a:p>
          <a:p>
            <a:r>
              <a:rPr lang="en-US" altLang="zh-CN" dirty="0"/>
              <a:t>3.LGBM</a:t>
            </a:r>
            <a:r>
              <a:rPr lang="zh-CN" altLang="en-US" dirty="0"/>
              <a:t>，基于梯度的单边采样的专属特征捆绑的梯度增强决策树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5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论文基本信息</a:t>
            </a:r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Baseline</a:t>
            </a:r>
            <a:endParaRPr lang="zh-CN" altLang="en-US" sz="14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4D90A38-1240-6969-65BA-DA56332430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强化学习：</a:t>
            </a:r>
            <a:endParaRPr lang="zh-CN" altLang="en-US" dirty="0"/>
          </a:p>
          <a:p>
            <a:r>
              <a:rPr lang="en-US" altLang="zh-CN" dirty="0"/>
              <a:t>1.DQN</a:t>
            </a:r>
          </a:p>
          <a:p>
            <a:r>
              <a:rPr lang="en-US" altLang="zh-CN" dirty="0"/>
              <a:t>2.DS-nh</a:t>
            </a:r>
            <a:r>
              <a:rPr lang="zh-CN" altLang="en-US" dirty="0"/>
              <a:t>，删除事后奖励。</a:t>
            </a:r>
          </a:p>
          <a:p>
            <a:r>
              <a:rPr lang="en-US" altLang="zh-CN" dirty="0"/>
              <a:t>3.DS-na</a:t>
            </a:r>
            <a:r>
              <a:rPr lang="zh-CN" altLang="en-US" dirty="0"/>
              <a:t>，删除风险感知辅助任务。</a:t>
            </a:r>
          </a:p>
          <a:p>
            <a:r>
              <a:rPr lang="zh-CN" altLang="en-US" dirty="0"/>
              <a:t>模型部件烧蚀研究实验证明每个模型组件的有效性。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0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23538" y="1916723"/>
            <a:ext cx="3966963" cy="1834648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汇报人：才佳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dirty="0"/>
              <a:t>作者与机构</a:t>
            </a:r>
          </a:p>
        </p:txBody>
      </p:sp>
      <p:sp>
        <p:nvSpPr>
          <p:cNvPr id="20" name="圆角矩形 19"/>
          <p:cNvSpPr/>
          <p:nvPr>
            <p:custDataLst>
              <p:tags r:id="rId3"/>
            </p:custDataLst>
          </p:nvPr>
        </p:nvSpPr>
        <p:spPr>
          <a:xfrm>
            <a:off x="1819893" y="4788210"/>
            <a:ext cx="2570872" cy="577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uFillTx/>
                <a:latin typeface="+mn-ea"/>
                <a:cs typeface="+mn-ea"/>
                <a:sym typeface="+mn-ea"/>
              </a:rPr>
              <a:t>作者信息</a:t>
            </a:r>
          </a:p>
        </p:txBody>
      </p:sp>
      <p:pic>
        <p:nvPicPr>
          <p:cNvPr id="11" name="图片 10" descr="/data/temp/0d9e5e32-2d38-11ef-87e8-522aea9e72eb.jpg@base@tag=imgScale&amp;m=1&amp;w=679&amp;h=679&amp;q=950d9e5e32-2d38-11ef-87e8-522aea9e72eb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1"/>
          <a:srcRect l="16683" r="16683"/>
          <a:stretch>
            <a:fillRect/>
          </a:stretch>
        </p:blipFill>
        <p:spPr>
          <a:xfrm>
            <a:off x="1877844" y="2144102"/>
            <a:ext cx="2455045" cy="2455045"/>
          </a:xfrm>
          <a:prstGeom prst="ellipse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7781871" y="4788210"/>
            <a:ext cx="2570236" cy="5776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000" b="1" dirty="0">
                <a:uFillTx/>
                <a:latin typeface="+mn-ea"/>
                <a:cs typeface="+mn-ea"/>
                <a:sym typeface="+mn-ea"/>
              </a:rPr>
              <a:t>所属机构</a:t>
            </a:r>
          </a:p>
        </p:txBody>
      </p:sp>
      <p:pic>
        <p:nvPicPr>
          <p:cNvPr id="13" name="图片 12" descr="/data/temp/0d9e5edd-2d38-11ef-87e8-522aea9e72eb.jpg@base@tag=imgScale&amp;m=1&amp;w=711&amp;h=679&amp;q=950d9e5edd-2d38-11ef-87e8-522aea9e72eb"/>
          <p:cNvPicPr/>
          <p:nvPr>
            <p:custDataLst>
              <p:tags r:id="rId6"/>
            </p:custDataLst>
          </p:nvPr>
        </p:nvPicPr>
        <p:blipFill rotWithShape="1">
          <a:blip r:embed="rId12"/>
          <a:srcRect t="18175" b="18175"/>
          <a:stretch>
            <a:fillRect/>
          </a:stretch>
        </p:blipFill>
        <p:spPr>
          <a:xfrm>
            <a:off x="7781871" y="2144102"/>
            <a:ext cx="2570236" cy="2455045"/>
          </a:xfrm>
          <a:prstGeom prst="ellipse">
            <a:avLst/>
          </a:pr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486508" y="5450510"/>
            <a:ext cx="5908429" cy="897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/>
              <a:t>Shuo</a:t>
            </a:r>
            <a:r>
              <a:rPr lang="en-US" altLang="zh-CN" sz="1600" dirty="0"/>
              <a:t> Sun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Wanqi</a:t>
            </a:r>
            <a:r>
              <a:rPr lang="en-US" altLang="zh-CN" sz="1600" dirty="0"/>
              <a:t> Xue</a:t>
            </a:r>
            <a:r>
              <a:rPr lang="zh-CN" altLang="en-US" sz="1600" dirty="0"/>
              <a:t>，</a:t>
            </a:r>
            <a:r>
              <a:rPr lang="en-US" altLang="zh-CN" sz="1600" b="1" dirty="0" err="1"/>
              <a:t>Rundong</a:t>
            </a:r>
            <a:r>
              <a:rPr lang="en-US" altLang="zh-CN" sz="1600" b="1" dirty="0"/>
              <a:t> Wang</a:t>
            </a:r>
            <a:r>
              <a:rPr lang="zh-CN" altLang="en-US" sz="1600" dirty="0"/>
              <a:t>，</a:t>
            </a:r>
            <a:r>
              <a:rPr lang="en-US" altLang="zh-CN" sz="1600" dirty="0"/>
              <a:t>Xu He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Junlei</a:t>
            </a:r>
            <a:r>
              <a:rPr lang="en-US" altLang="zh-CN" sz="1600" dirty="0"/>
              <a:t> Zhu</a:t>
            </a:r>
            <a:r>
              <a:rPr lang="zh-CN" altLang="en-US" sz="1600" dirty="0"/>
              <a:t>，</a:t>
            </a:r>
            <a:r>
              <a:rPr lang="en-US" altLang="zh-CN" sz="1600" dirty="0"/>
              <a:t>Jian Li</a:t>
            </a:r>
            <a:r>
              <a:rPr lang="zh-CN" altLang="en-US" sz="1600" dirty="0"/>
              <a:t>，</a:t>
            </a:r>
            <a:r>
              <a:rPr lang="en-US" altLang="zh-CN" sz="1600" dirty="0"/>
              <a:t>Bo An</a:t>
            </a:r>
            <a:endParaRPr lang="en-US" altLang="zh-CN" sz="1600" baseline="30000" dirty="0"/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7449204" y="5460340"/>
            <a:ext cx="3235569" cy="8979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南洋理工大学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，华为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Noah Ark Lab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，清华大学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0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23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RL</a:t>
            </a:r>
            <a:r>
              <a:rPr lang="zh-CN" altLang="en-US" sz="3600" dirty="0">
                <a:latin typeface="+mn-ea"/>
                <a:ea typeface="+mn-ea"/>
              </a:rPr>
              <a:t>在金融领域的应用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DE20D0-6F0C-A0E1-8168-3EE0D4DC90F3}"/>
              </a:ext>
            </a:extLst>
          </p:cNvPr>
          <p:cNvSpPr txBox="1"/>
          <p:nvPr/>
        </p:nvSpPr>
        <p:spPr>
          <a:xfrm>
            <a:off x="813428" y="1644263"/>
            <a:ext cx="8292472" cy="279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一般应用：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投资组合管理和算法交易，低频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日内交易：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最赚钱，风险最大的任务之一，高波动性，嘈杂性。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1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E1B88B3-E294-D82F-7583-3D77DD3E68AE}"/>
              </a:ext>
            </a:extLst>
          </p:cNvPr>
          <p:cNvSpPr txBox="1">
            <a:spLocks/>
          </p:cNvSpPr>
          <p:nvPr/>
        </p:nvSpPr>
        <p:spPr>
          <a:xfrm>
            <a:off x="838200" y="419100"/>
            <a:ext cx="10515600" cy="6593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要捕捉日内投资机会有以下挑战：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5BE60B1-5823-75AA-B3F2-4A3E8C2E0100}"/>
              </a:ext>
            </a:extLst>
          </p:cNvPr>
          <p:cNvSpPr txBox="1">
            <a:spLocks/>
          </p:cNvSpPr>
          <p:nvPr/>
        </p:nvSpPr>
        <p:spPr>
          <a:xfrm>
            <a:off x="741184" y="178697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1)</a:t>
            </a:r>
            <a:r>
              <a:rPr lang="zh-CN" altLang="en-US" dirty="0"/>
              <a:t>高维细粒度的动作空间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学习有意义的多模态市场表征来理解金融市场的日内行为，兼顾宏观市场、微观市场和风险。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6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E1B88B3-E294-D82F-7583-3D77DD3E68AE}"/>
              </a:ext>
            </a:extLst>
          </p:cNvPr>
          <p:cNvSpPr txBox="1">
            <a:spLocks/>
          </p:cNvSpPr>
          <p:nvPr/>
        </p:nvSpPr>
        <p:spPr>
          <a:xfrm>
            <a:off x="838200" y="419100"/>
            <a:ext cx="10515600" cy="6593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论文包含四个部分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5BE60B1-5823-75AA-B3F2-4A3E8C2E0100}"/>
              </a:ext>
            </a:extLst>
          </p:cNvPr>
          <p:cNvSpPr txBox="1">
            <a:spLocks/>
          </p:cNvSpPr>
          <p:nvPr/>
        </p:nvSpPr>
        <p:spPr>
          <a:xfrm>
            <a:off x="741184" y="178697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1)</a:t>
            </a:r>
            <a:r>
              <a:rPr lang="zh-CN" altLang="en-US" dirty="0"/>
              <a:t>具有动作分支的决斗</a:t>
            </a:r>
            <a:r>
              <a:rPr lang="en-US" altLang="zh-CN" b="1" dirty="0"/>
              <a:t>Q network</a:t>
            </a:r>
            <a:r>
              <a:rPr lang="zh-CN" altLang="en-US" dirty="0"/>
              <a:t>，用于处理日内交易的大动作空间，以实现有效的</a:t>
            </a:r>
            <a:r>
              <a:rPr lang="en-US" altLang="zh-CN" dirty="0"/>
              <a:t>RL</a:t>
            </a:r>
            <a:r>
              <a:rPr lang="zh-CN" altLang="en-US" dirty="0"/>
              <a:t>优化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一种新颖的</a:t>
            </a:r>
            <a:r>
              <a:rPr lang="zh-CN" altLang="en-US" b="1" dirty="0"/>
              <a:t>奖励</a:t>
            </a:r>
            <a:r>
              <a:rPr lang="zh-CN" altLang="en-US" dirty="0"/>
              <a:t>功能，带有</a:t>
            </a:r>
            <a:r>
              <a:rPr lang="zh-CN" altLang="en-US" b="1" dirty="0"/>
              <a:t>后</a:t>
            </a:r>
            <a:r>
              <a:rPr lang="zh-CN" altLang="en-US" dirty="0"/>
              <a:t>见之明奖金，以鼓励</a:t>
            </a:r>
            <a:r>
              <a:rPr lang="en-US" altLang="zh-CN" dirty="0"/>
              <a:t>RL</a:t>
            </a:r>
            <a:r>
              <a:rPr lang="zh-CN" altLang="en-US" dirty="0"/>
              <a:t>代理在整个交易日的长期视野下做出交易决策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一种学习多模态时间市场嵌入的</a:t>
            </a:r>
            <a:r>
              <a:rPr lang="zh-CN" altLang="en-US" b="1" dirty="0"/>
              <a:t>编码器</a:t>
            </a:r>
            <a:r>
              <a:rPr lang="en-US" altLang="zh-CN" b="1" dirty="0"/>
              <a:t>-</a:t>
            </a:r>
            <a:r>
              <a:rPr lang="zh-CN" altLang="en-US" b="1" dirty="0"/>
              <a:t>解码器</a:t>
            </a:r>
            <a:r>
              <a:rPr lang="zh-CN" altLang="en-US" dirty="0"/>
              <a:t>架构，该架构同时包含宏观和微观层面的</a:t>
            </a:r>
            <a:r>
              <a:rPr lang="zh-CN" altLang="en-US" b="1" dirty="0"/>
              <a:t>市场信息</a:t>
            </a:r>
            <a:endParaRPr lang="zh-CN" altLang="en-US" dirty="0"/>
          </a:p>
          <a:p>
            <a:r>
              <a:rPr lang="en-US" altLang="zh-CN" dirty="0"/>
              <a:t>4)</a:t>
            </a:r>
            <a:r>
              <a:rPr lang="zh-CN" altLang="en-US" dirty="0"/>
              <a:t>有风险意识的辅助任务，在利润最大化和风险最小化之间保持惊人的</a:t>
            </a:r>
            <a:r>
              <a:rPr lang="zh-CN" altLang="en-US" b="1" dirty="0"/>
              <a:t>平衡</a:t>
            </a:r>
            <a:r>
              <a:rPr lang="zh-CN" altLang="en-US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b="0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M2Njg4ZTRiMjA5NzYyN2I4NWZiMjNlOGY4M2M3MW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97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单击此处&#10;添加文档标题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5971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VALUE" val="30"/>
  <p:tag name="KSO_WM_UNIT_PRESET_TEXT" val="汇报人：WP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6"/>
  <p:tag name="KSO_WM_DIAGRAM_GROUP_CODE" val="l1-1"/>
  <p:tag name="KSO_WM_BEAUTIFY_FLAG" val="#wm#"/>
  <p:tag name="KSO_WM_TEMPLATE_INDEX" val="20235971"/>
  <p:tag name="KSO_WM_TEMPLATE_CATEGORY" val="custom"/>
  <p:tag name="KSO_WM_SLIDE_INDEX" val="6"/>
  <p:tag name="KSO_WM_SLIDE_ID" val="custom20235971_6"/>
  <p:tag name="KSO_WM_TEMPLATE_MASTER_TYPE" val="0"/>
  <p:tag name="KSO_WM_SLIDE_LAYOUT" val="a_l"/>
  <p:tag name="KSO_WM_SLIDE_LAYOUT_CNT" val="1_1"/>
  <p:tag name="KSO_WM_SLIDE_DIAGTYPE" val="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1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1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3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3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5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2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2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4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4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DIAGRAM_COLOR_TRICK" val="1"/>
  <p:tag name="KSO_WM_DIAGRAM_COLOR_TEXT_CAN_REMOVE" val="n"/>
  <p:tag name="KSO_WM_UNIT_ID" val="custom20235971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目录"/>
  <p:tag name="KSO_WM_UNIT_TEXT_FILL_FORE_SCHEMECOLOR_INDEX" val="15"/>
  <p:tag name="KSO_WM_UNIT_TEXT_FILL_TYPE" val="1"/>
  <p:tag name="KSO_WM_UNIT_USESOURCEFORMAT_APPLY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1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1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6"/>
  <p:tag name="KSO_WM_UNIT_USESOURCEFORMAT_APPLY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3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3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6"/>
  <p:tag name="KSO_WM_UNIT_USESOURCEFORMAT_APPLY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5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5"/>
  <p:tag name="KSO_WM_UNIT_TEXT_FILL_FORE_SCHEMECOLOR_INDEX" val="6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2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2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6"/>
  <p:tag name="KSO_WM_UNIT_USESOURCEFORMAT_APPLY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4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4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6"/>
  <p:tag name="KSO_WM_UNIT_USESOURCEFORMAT_APPLY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GROUP_CODE" val="l1-1"/>
  <p:tag name="KSO_WM_DIAGRAM_COLOR_TRICK" val="1"/>
  <p:tag name="KSO_WM_DIAGRAM_COLOR_TEXT_CAN_REMOVE" val="n"/>
  <p:tag name="KSO_WM_UNIT_ID" val="custom20235971_6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FILL_FORE_SCHEMECOLOR_INDEX" val="4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f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5"/>
  <p:tag name="KSO_WM_UNIT_TEXT_FILL_TYPE" val="1"/>
  <p:tag name="KSO_WM_UNIT_USESOURCEFORMAT_APPLY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5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.20000000298023224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5_3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5971_6*l_h_i*1_5_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5971"/>
  <p:tag name="KSO_WM_TEMPLATE_CATEGORY" val="custom"/>
  <p:tag name="KSO_WM_DIAGRAM_MAX_ITEMCNT" val="6"/>
  <p:tag name="KSO_WM_DIAGRAM_MIN_ITEMCNT" val="2"/>
  <p:tag name="KSO_WM_DIAGRAM_VIRTUALLY_FRAME" val="{&quot;height&quot;:278.6197637795276,&quot;left&quot;:68.44154602531371,&quot;top&quot;:185.13984251968503,&quot;width&quot;:823.1170654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899999976158142,&quot;transparency&quot;:0},{&quot;brightness&quot;:0,&quot;colorType&quot;:1,&quot;foreColorIndex&quot;:6,&quot;pos&quot;:0.7400000095367432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5"/>
  <p:tag name="KSO_WM_UNIT_TEXT_FILL_FORE_SCHEMECOLOR_INDEX" val="6"/>
  <p:tag name="KSO_WM_UNIT_USESOURCEFORMAT_APPLY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71"/>
  <p:tag name="KSO_WM_TEMPLATE_CATEGORY" val="custom"/>
  <p:tag name="KSO_WM_SLIDE_INDEX" val="7"/>
  <p:tag name="KSO_WM_SLIDE_ID" val="custom20235971_7"/>
  <p:tag name="KSO_WM_TEMPLATE_MASTER_TYPE" val="0"/>
  <p:tag name="KSO_WM_SLIDE_LAYOUT" val="a_e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添加章节标题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71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0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diag"/>
  <p:tag name="KSO_WM_SLIDE_SIZE" val="830.425*329.603"/>
  <p:tag name="KSO_WM_SLIDE_POSITION" val="63.975*169.551"/>
  <p:tag name="KSO_WM_TEMPLATE_INDEX" val="20235971"/>
  <p:tag name="KSO_WM_TEMPLATE_SUBCATEGORY" val="0"/>
  <p:tag name="KSO_WM_SLIDE_INDEX" val="1"/>
  <p:tag name="KSO_WM_TAG_VERSION" val="3.0"/>
  <p:tag name="KSO_WM_SLIDE_ID" val="custom20231902_1"/>
  <p:tag name="KSO_WM_SLIDE_ITEM_CNT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TEMPLATE_INDEX" val="20231902"/>
  <p:tag name="KSO_WM_UNIT_ID" val="custom20231902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015_1*l_h_a*1_1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79*67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1015_1*l_h_d*1_1_1"/>
  <p:tag name="KSO_WM_TEMPLATE_CATEGORY" val="diagram"/>
  <p:tag name="KSO_WM_TEMPLATE_INDEX" val="20231015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015_1*l_h_a*1_2_1"/>
  <p:tag name="KSO_WM_TEMPLATE_CATEGORY" val="diagram"/>
  <p:tag name="KSO_WM_TEMPLATE_INDEX" val="20231015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14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1"/>
  <p:tag name="KSO_WM_DIAGRAM_COLOR_TEXT_CAN_REMOVE" val="n"/>
  <p:tag name="KSO_WM_UNIT_TEXT_FILL_TYPE" val="1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79*7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1015_1*l_h_d*1_2_1"/>
  <p:tag name="KSO_WM_TEMPLATE_CATEGORY" val="diagram"/>
  <p:tag name="KSO_WM_TEMPLATE_INDEX" val="20231015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13"/>
  <p:tag name="KSO_WM_UNIT_LINE_FILL_TYPE" val="2"/>
  <p:tag name="KSO_WM_UNIT_USESOURCEFORMAT_APPLY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15_1*l_h_f*1_1_1"/>
  <p:tag name="KSO_WM_TEMPLATE_CATEGORY" val="diagram"/>
  <p:tag name="KSO_WM_TEMPLATE_INDEX" val="2023101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您的项正文，文字是您思想的提炼，请尽量言简意赅地阐述观点"/>
  <p:tag name="KSO_WM_UNIT_TEXT_FILL_FORE_SCHEMECOLOR_INDEX" val="1"/>
  <p:tag name="KSO_WM_UNIT_TEXT_FILL_TYPE" val="1"/>
  <p:tag name="KSO_WM_UNIT_USESOURCEFORMAT_APPLY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15_1*l_h_f*1_2_1"/>
  <p:tag name="KSO_WM_TEMPLATE_CATEGORY" val="diagram"/>
  <p:tag name="KSO_WM_TEMPLATE_INDEX" val="2023101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1.04998779296875,&quot;width&quot;:830.424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请单击此处添加您的项正文，文字是您思想的提炼，请尽量言简意赅地阐述观点"/>
  <p:tag name="KSO_WM_UNIT_TEXT_FILL_FORE_SCHEMECOLOR_INDEX" val="1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971"/>
  <p:tag name="KSO_WM_TEMPLATE_CATEGORY" val="custom"/>
  <p:tag name="KSO_WM_TEMPLATE_MASTER_TYPE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968"/>
  <p:tag name="KSO_WM_TEMPLATE_CATEGORY" val="diagram"/>
  <p:tag name="KSO_WM_SLIDE_INDEX" val="7"/>
  <p:tag name="KSO_WM_SLIDE_ID" val="custom20235971_7"/>
  <p:tag name="KSO_WM_TEMPLATE_MASTER_TYPE" val="0"/>
  <p:tag name="KSO_WM_SLIDE_LAYOUT" val="a_e"/>
  <p:tag name="KSO_WM_SLIDE_LAYOUT_CNT" val="1_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添加章节标题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71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0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968"/>
  <p:tag name="KSO_WM_TEMPLATE_CATEGORY" val="diagram"/>
  <p:tag name="KSO_WM_SLIDE_INDEX" val="7"/>
  <p:tag name="KSO_WM_SLIDE_ID" val="custom20235971_7"/>
  <p:tag name="KSO_WM_TEMPLATE_MASTER_TYPE" val="0"/>
  <p:tag name="KSO_WM_SLIDE_LAYOUT" val="a_e"/>
  <p:tag name="KSO_WM_SLIDE_LAYOUT_CNT" val="1_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添加章节标题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71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diagram"/>
  <p:tag name="KSO_WM_SLIDE_TYPE" val="text"/>
  <p:tag name="KSO_WM_SLIDE_SUBTYPE" val="diag"/>
  <p:tag name="KSO_WM_SLIDE_SIZE" val="803.821*349.04"/>
  <p:tag name="KSO_WM_SLIDE_POSITION" val="77.9171*147.934"/>
  <p:tag name="KSO_WM_SLIDE_LAYOUT" val="a_q"/>
  <p:tag name="KSO_WM_SLIDE_LAYOUT_CNT" val="1_1"/>
  <p:tag name="KSO_WM_SPECIAL_SOURCE" val="bdnull"/>
  <p:tag name="ISLIDE.ICON" val="#369596;#136401;#391220;#405201;#369653;#370866;"/>
  <p:tag name="KSO_WM_DIAGRAM_GROUP_CODE" val="q1-1"/>
  <p:tag name="KSO_WM_SLIDE_DIAGTYPE" val="q"/>
  <p:tag name="KSO_WM_TEMPLATE_INDEX" val="20230968"/>
  <p:tag name="KSO_WM_TEMPLATE_SUBCATEGORY" val="0"/>
  <p:tag name="KSO_WM_SLIDE_INDEX" val="1"/>
  <p:tag name="KSO_WM_TAG_VERSION" val="3.0"/>
  <p:tag name="KSO_WM_SLIDE_ID" val="custom20231850_1"/>
  <p:tag name="KSO_WM_SLIDE_ITEM_CNT" val="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GROUP_CODE" val="q1-1"/>
  <p:tag name="KSO_WM_TEMPLATE_INDEX" val="20231850"/>
  <p:tag name="KSO_WM_UNIT_ID" val="custom20231850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968"/>
  <p:tag name="KSO_WM_TEMPLATE_CATEGORY" val="diagram"/>
  <p:tag name="KSO_WM_SLIDE_INDEX" val="7"/>
  <p:tag name="KSO_WM_SLIDE_ID" val="custom20235971_7"/>
  <p:tag name="KSO_WM_TEMPLATE_MASTER_TYPE" val="0"/>
  <p:tag name="KSO_WM_SLIDE_LAYOUT" val="a_e"/>
  <p:tag name="KSO_WM_SLIDE_LAYOUT_CNT" val="1_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添加章节标题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71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0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968"/>
  <p:tag name="KSO_WM_TEMPLATE_CATEGORY" val="diagram"/>
  <p:tag name="KSO_WM_SLIDE_INDEX" val="7"/>
  <p:tag name="KSO_WM_SLIDE_ID" val="custom20235971_7"/>
  <p:tag name="KSO_WM_TEMPLATE_MASTER_TYPE" val="0"/>
  <p:tag name="KSO_WM_SLIDE_LAYOUT" val="a_e"/>
  <p:tag name="KSO_WM_SLIDE_LAYOUT_CNT" val="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添加章节标题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71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0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68"/>
  <p:tag name="KSO_WM_SLIDE_ID" val="diagram20233315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850.394*297.555"/>
  <p:tag name="KSO_WM_SLIDE_POSITION" val="54.8032*139.28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315_2*a*1"/>
  <p:tag name="KSO_WM_TEMPLATE_CATEGORY" val="diagram"/>
  <p:tag name="KSO_WM_TEMPLATE_INDEX" val="2023331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单击此处添加标题内容"/>
  <p:tag name="KSO_WM_UNIT_VALUE" val="26"/>
  <p:tag name="KSO_WM_UNIT_TEXT_FILL_FORE_SCHEMECOLOR_INDEX" val="15"/>
  <p:tag name="KSO_WM_UNIT_TEXT_FILL_TYPE" val="1"/>
  <p:tag name="KSO_WM_UNIT_USESOURCEFORMAT_APPLY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71"/>
  <p:tag name="KSO_WM_TEMPLATE_CATEGORY" val="custom"/>
  <p:tag name="KSO_WM_SLIDE_INDEX" val="7"/>
  <p:tag name="KSO_WM_SLIDE_ID" val="custom20235971_7"/>
  <p:tag name="KSO_WM_TEMPLATE_MASTER_TYPE" val="0"/>
  <p:tag name="KSO_WM_SLIDE_LAYOUT" val="a_e"/>
  <p:tag name="KSO_WM_SLIDE_LAYOUT_CNT" val="1_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添加章节标题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971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PRESET_TEXT" val="0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diagra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968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diagra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968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diagra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968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diagra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968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diagram"/>
  <p:tag name="KSO_WM_SLIDE_TYPE" val="text"/>
  <p:tag name="KSO_WM_SLIDE_SUBTYPE" val="picTxt"/>
  <p:tag name="KSO_WM_SLIDE_SIZE" val="379.843*192.756"/>
  <p:tag name="KSO_WM_SLIDE_POSITION" val="134.165*104.60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0968"/>
  <p:tag name="KSO_WM_TEMPLATE_SUBCATEGORY" val="0"/>
  <p:tag name="KSO_WM_SLIDE_INDEX" val="1"/>
  <p:tag name="KSO_WM_TAG_VERSION" val="3.0"/>
  <p:tag name="KSO_WM_SLIDE_ID" val="custom20231934_1"/>
  <p:tag name="KSO_WM_SLIDE_ITEM_CNT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934"/>
  <p:tag name="KSO_WM_UNIT_ID" val="custom20231934_1*a*1"/>
  <p:tag name="KSO_WM_UNIT_TEXT_FILL_FORE_SCHEMECOLOR_INDEX" val="13"/>
  <p:tag name="KSO_WM_UNIT_TEXT_FILL_TYPE" val="1"/>
  <p:tag name="KSO_WM_UNIT_USESOURCEFORMAT_APPLY" val="0"/>
  <p:tag name="KSO_WM_UNIT_PRESET_TEXT" val="单击此处添加标题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968"/>
  <p:tag name="KSO_WM_TEMPLATE_CATEGORY" val="diagram"/>
  <p:tag name="KSO_WM_SLIDE_INDEX" val="9"/>
  <p:tag name="KSO_WM_SLIDE_ID" val="custom20235971_9"/>
  <p:tag name="KSO_WM_TEMPLATE_MASTER_TYPE" val="0"/>
  <p:tag name="KSO_WM_SLIDE_LAYOUT" val="a_f"/>
  <p:tag name="KSO_WM_SLIDE_LAYOUT_CNT" val="1_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71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ISCONTENTSTITLE" val="0"/>
  <p:tag name="KSO_WM_UNIT_PRESET_TEXT" val="感谢观看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5971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71"/>
  <p:tag name="KSO_WM_TEMPLATE_CATEGORY" val="custom"/>
  <p:tag name="KSO_WM_UNIT_VALUE" val="30"/>
  <p:tag name="KSO_WM_UNIT_PRESET_TEXT" val="汇报人：WP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97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5971"/>
  <p:tag name="KSO_WM_TEMPLATE_CATEGORY" val="custom"/>
  <p:tag name="KSO_WM_SLIDE_INDEX" val="1"/>
  <p:tag name="KSO_WM_SLIDE_ID" val="custom20235971_1"/>
  <p:tag name="KSO_WM_TEMPLATE_MASTER_TYPE" val="0"/>
  <p:tag name="KSO_WM_SLIDE_LAYOUT" val="a_f"/>
  <p:tag name="KSO_WM_SLIDE_LAYOUT_CNT" val="1_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0325-1">
      <a:dk1>
        <a:srgbClr val="333333"/>
      </a:dk1>
      <a:lt1>
        <a:sysClr val="window" lastClr="FFFFFF"/>
      </a:lt1>
      <a:dk2>
        <a:srgbClr val="000000"/>
      </a:dk2>
      <a:lt2>
        <a:srgbClr val="E7F3FD"/>
      </a:lt2>
      <a:accent1>
        <a:srgbClr val="84C1F4"/>
      </a:accent1>
      <a:accent2>
        <a:srgbClr val="1A48D8"/>
      </a:accent2>
      <a:accent3>
        <a:srgbClr val="C299D9"/>
      </a:accent3>
      <a:accent4>
        <a:srgbClr val="766BC9"/>
      </a:accent4>
      <a:accent5>
        <a:srgbClr val="FAC348"/>
      </a:accent5>
      <a:accent6>
        <a:srgbClr val="F88A20"/>
      </a:accent6>
      <a:hlink>
        <a:srgbClr val="0026E5"/>
      </a:hlink>
      <a:folHlink>
        <a:srgbClr val="7E1FAD"/>
      </a:folHlink>
    </a:clrScheme>
    <a:fontScheme name="qm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accent2"/>
            </a:gs>
            <a:gs pos="0">
              <a:schemeClr val="accent1"/>
            </a:gs>
          </a:gsLst>
          <a:lin ang="54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rmAutofit/>
      </a:bodyPr>
      <a:lstStyle>
        <a:defPPr>
          <a:lnSpc>
            <a:spcPct val="140000"/>
          </a:lnSpc>
          <a:defRPr lang="zh-CN" altLang="en-US"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1417</Words>
  <Application>Microsoft Office PowerPoint</Application>
  <PresentationFormat>宽屏</PresentationFormat>
  <Paragraphs>162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Arial</vt:lpstr>
      <vt:lpstr>Calibri</vt:lpstr>
      <vt:lpstr>WPS</vt:lpstr>
      <vt:lpstr>Office 主题​​</vt:lpstr>
      <vt:lpstr>DeepScalper: A Risk-Aware Reinforcement Learning Framework to Capture Fleeting Intraday Trading Opportunities</vt:lpstr>
      <vt:lpstr>目录</vt:lpstr>
      <vt:lpstr>论文基本信息</vt:lpstr>
      <vt:lpstr>作者与机构</vt:lpstr>
      <vt:lpstr>摘要</vt:lpstr>
      <vt:lpstr>RL在金融领域的应用</vt:lpstr>
      <vt:lpstr>PowerPoint 演示文稿</vt:lpstr>
      <vt:lpstr>PowerPoint 演示文稿</vt:lpstr>
      <vt:lpstr>Introduction</vt:lpstr>
      <vt:lpstr>更低的佣金促进了日内交易的发展</vt:lpstr>
      <vt:lpstr>人类日内交易者的工作流程如下：</vt:lpstr>
      <vt:lpstr>三点贡献：</vt:lpstr>
      <vt:lpstr>相关工作</vt:lpstr>
      <vt:lpstr>问题公式化</vt:lpstr>
      <vt:lpstr>马尔可夫决策过程</vt:lpstr>
      <vt:lpstr>MDP构建</vt:lpstr>
      <vt:lpstr>MDP构建</vt:lpstr>
      <vt:lpstr>MDP构建</vt:lpstr>
      <vt:lpstr>Deep Scalper</vt:lpstr>
      <vt:lpstr>Deep Scalper</vt:lpstr>
      <vt:lpstr>1.带有决斗分支的q network</vt:lpstr>
      <vt:lpstr>2.事后奖励功能</vt:lpstr>
      <vt:lpstr>3.日内市场嵌入</vt:lpstr>
      <vt:lpstr>4.风险意识辅助任务</vt:lpstr>
      <vt:lpstr>实验及结果</vt:lpstr>
      <vt:lpstr>Dataset：</vt:lpstr>
      <vt:lpstr>评价指标：</vt:lpstr>
      <vt:lpstr>Baseline</vt:lpstr>
      <vt:lpstr>Baseline</vt:lpstr>
      <vt:lpstr>Baseline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佳 才</cp:lastModifiedBy>
  <cp:revision>23</cp:revision>
  <dcterms:created xsi:type="dcterms:W3CDTF">2023-08-09T12:44:00Z</dcterms:created>
  <dcterms:modified xsi:type="dcterms:W3CDTF">2024-08-03T13:04:39Z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