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webp" ContentType="image/webp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57" r:id="rId6"/>
    <p:sldId id="272" r:id="rId7"/>
    <p:sldId id="273" r:id="rId8"/>
    <p:sldId id="277" r:id="rId9"/>
    <p:sldId id="274" r:id="rId10"/>
    <p:sldId id="262" r:id="rId11"/>
    <p:sldId id="258" r:id="rId12"/>
    <p:sldId id="261" r:id="rId13"/>
    <p:sldId id="263" r:id="rId14"/>
    <p:sldId id="264" r:id="rId15"/>
    <p:sldId id="265" r:id="rId16"/>
    <p:sldId id="267" r:id="rId17"/>
    <p:sldId id="278" r:id="rId18"/>
    <p:sldId id="266" r:id="rId19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gs" Target="tags/tag8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朴实无华的一张图，甚至还有点土，大家可能会说，冰琪你做</a:t>
            </a:r>
            <a:r>
              <a:rPr lang="en-US" altLang="zh-CN"/>
              <a:t>ppt</a:t>
            </a:r>
            <a:r>
              <a:rPr lang="zh-CN" altLang="en-US"/>
              <a:t>的水平越来越低了，为什么放着张图呢，这张是</a:t>
            </a:r>
            <a:r>
              <a:rPr lang="en-US" altLang="zh-CN"/>
              <a:t>AnyText</a:t>
            </a:r>
            <a:r>
              <a:rPr lang="zh-CN" altLang="en-US"/>
              <a:t>画出的，就是我们今天要分享的</a:t>
            </a:r>
            <a:r>
              <a:rPr lang="zh-CN" altLang="en-US"/>
              <a:t>模型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在文</a:t>
            </a:r>
            <a:r>
              <a:rPr lang="zh-CN" altLang="en-US"/>
              <a:t>生图合成的文本通常包含模糊、不可读或不正确的字符，使视觉文本生成成为这一领域最具挑战性的问题之一，现在有一些风格比较真实的模型，画出来是很写实的，这时我们按以往经验，人的话就看手，多个指头少个指头是吧，景的话就看字，而中文又是比拉丁文更加复杂的，难以训练，而</a:t>
            </a:r>
            <a:r>
              <a:rPr lang="en-US" altLang="zh-CN"/>
              <a:t>ANYTEXT,</a:t>
            </a:r>
            <a:r>
              <a:rPr lang="zh-CN" altLang="en-US"/>
              <a:t>在这一问题上取得了比较不错</a:t>
            </a:r>
            <a:r>
              <a:rPr lang="zh-CN" altLang="en-US"/>
              <a:t>的效果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应用变分自编码器，生成潜在表示</a:t>
            </a:r>
            <a:r>
              <a:rPr lang="en-US" altLang="zh-CN">
                <a:sym typeface="+mn-ea"/>
              </a:rPr>
              <a:t>Z0</a:t>
            </a:r>
            <a:r>
              <a:rPr lang="zh-CN" altLang="en-US">
                <a:sym typeface="+mn-ea"/>
              </a:rPr>
              <a:t>，</a:t>
            </a:r>
            <a:r>
              <a:rPr lang="zh-CN" altLang="en-US"/>
              <a:t>。然后扩散算法逐步向z0添加噪声，并产生一个带噪声的潜图像zt，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--</a:t>
            </a:r>
            <a:r>
              <a:rPr lang="zh-CN" altLang="en-US"/>
              <a:t>，为了控制文本的生成，我们添加za</a:t>
            </a:r>
            <a:endParaRPr lang="zh-CN" altLang="en-US"/>
          </a:p>
          <a:p>
            <a:r>
              <a:rPr lang="zh-CN" altLang="en-US"/>
              <a:t>输入UNet编码层的可训练副本(称为TextControlNet)，并将zt</a:t>
            </a:r>
            <a:endParaRPr lang="zh-CN" altLang="en-US"/>
          </a:p>
          <a:p>
            <a:r>
              <a:rPr lang="zh-CN" altLang="en-US"/>
              <a:t>并将它们输入参数冻结的UNet。这使TextControlNet能够专注于文本生成，同时保留基本模型生成没有文本的图像的能力。此外，</a:t>
            </a:r>
            <a:endParaRPr lang="zh-CN" altLang="en-US"/>
          </a:p>
          <a:p>
            <a:r>
              <a:rPr lang="zh-CN" altLang="en-US"/>
              <a:t>通过模块化绑定，广泛的基础模型也可以生成文本。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，利用三种辅助条件生成潜在特征映射za</a:t>
            </a:r>
            <a:endParaRPr lang="zh-CN" altLang="en-US"/>
          </a:p>
          <a:p>
            <a:r>
              <a:rPr lang="zh-CN" altLang="en-US"/>
              <a:t>:字形lg、位置lp和掩码图像lm。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Glyphlg</a:t>
            </a:r>
            <a:endParaRPr lang="zh-CN" altLang="en-US"/>
          </a:p>
          <a:p>
            <a:r>
              <a:rPr lang="zh-CN" altLang="en-US"/>
              <a:t>是</a:t>
            </a:r>
            <a:endParaRPr lang="zh-CN" altLang="en-US"/>
          </a:p>
          <a:p>
            <a:r>
              <a:rPr lang="zh-CN" altLang="en-US"/>
              <a:t>通过使用统一的字体样式(即“Arial Unicode”)将文本渲染到基于其位置的图像上而生成的。</a:t>
            </a:r>
            <a:endParaRPr lang="zh-CN" altLang="en-US"/>
          </a:p>
          <a:p>
            <a:r>
              <a:rPr lang="zh-CN" altLang="en-US"/>
              <a:t>在弯曲或不规则区域准确渲染字符是相当具有挑战性的。因此，我们通过基于文本位置的封</a:t>
            </a:r>
            <a:endParaRPr lang="zh-CN" altLang="en-US"/>
          </a:p>
          <a:p>
            <a:r>
              <a:rPr lang="zh-CN" altLang="en-US"/>
              <a:t>闭矩形来渲染字符来简化这个过程。通过结合特殊位置lp</a:t>
            </a:r>
            <a:endParaRPr lang="zh-CN" altLang="en-US"/>
          </a:p>
          <a:p>
            <a:r>
              <a:rPr lang="zh-CN" altLang="en-US"/>
              <a:t>，我们仍然可以在非矩形区域生成</a:t>
            </a:r>
            <a:endParaRPr lang="zh-CN" altLang="en-US"/>
          </a:p>
          <a:p>
            <a:r>
              <a:rPr lang="zh-CN" altLang="en-US"/>
              <a:t>文本，如图3所示。位置lp是通过在图像上标记文本位置来生成的。在训练阶段，文本位置要</a:t>
            </a:r>
            <a:endParaRPr lang="zh-CN" altLang="en-US"/>
          </a:p>
          <a:p>
            <a:r>
              <a:rPr lang="zh-CN" altLang="en-US"/>
              <a:t>么通过OCR检测获得，要么通过人工标注获得。在推理阶段，从用户的输入中获得lp</a:t>
            </a:r>
            <a:endParaRPr lang="zh-CN" altLang="en-US"/>
          </a:p>
          <a:p>
            <a:r>
              <a:rPr lang="zh-CN" altLang="en-US"/>
              <a:t>，他们</a:t>
            </a:r>
            <a:endParaRPr lang="zh-CN" altLang="en-US"/>
          </a:p>
          <a:p>
            <a:r>
              <a:rPr lang="zh-CN" altLang="en-US"/>
              <a:t>在其中指定文本生成所需的区域。此外，位置信息允许文本感知损失精确地定位文本区域。</a:t>
            </a:r>
            <a:endParaRPr lang="zh-CN" altLang="en-US"/>
          </a:p>
          <a:p>
            <a:r>
              <a:rPr lang="zh-CN" altLang="en-US"/>
              <a:t>关于这一点的细节将在第3.4节中讨论。最后一个辅助信息是掩码图像lm</a:t>
            </a:r>
            <a:endParaRPr lang="zh-CN" altLang="en-US"/>
          </a:p>
          <a:p>
            <a:r>
              <a:rPr lang="zh-CN" altLang="en-US"/>
              <a:t>，它表示在扩散过程</a:t>
            </a:r>
            <a:endParaRPr lang="zh-CN" altLang="en-US"/>
          </a:p>
          <a:p>
            <a:r>
              <a:rPr lang="zh-CN" altLang="en-US"/>
              <a:t>中应该保留图像中的哪个区域。在文本转图像模式下，lm</a:t>
            </a:r>
            <a:endParaRPr lang="zh-CN" altLang="en-US"/>
          </a:p>
          <a:p>
            <a:r>
              <a:rPr lang="zh-CN" altLang="en-US"/>
              <a:t>被设置为全掩码，而在文本编辑模</a:t>
            </a:r>
            <a:endParaRPr lang="zh-CN" altLang="en-US"/>
          </a:p>
          <a:p>
            <a:r>
              <a:rPr lang="zh-CN" altLang="en-US"/>
              <a:t>式下，lm被设置为掩码文本区域。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文本编码器擅长从标题中提取语义信息，但要渲染的文本的语义信息可以忽略不计。此外，</a:t>
            </a:r>
            <a:endParaRPr lang="zh-CN" altLang="en-US"/>
          </a:p>
          <a:p>
            <a:r>
              <a:rPr lang="zh-CN" altLang="en-US"/>
              <a:t>大多数预训练的文本编码器都是在基于拉丁语的数据上训练的，不能很好地理解其他语言。</a:t>
            </a:r>
            <a:endParaRPr lang="zh-CN" altLang="en-US"/>
          </a:p>
          <a:p>
            <a:r>
              <a:rPr lang="zh-CN" altLang="en-US"/>
              <a:t>在AnyText中，我们提出了一种新颖的方法来解决多语言文本生成问题。具体来说，我们将</a:t>
            </a:r>
            <a:endParaRPr lang="zh-CN" altLang="en-US"/>
          </a:p>
          <a:p>
            <a:r>
              <a:rPr lang="zh-CN" altLang="en-US"/>
              <a:t>字形行渲染成图像，对字形信息进行编码，并从标题标记替换其嵌入。文本嵌入不是逐个</a:t>
            </a:r>
            <a:endParaRPr lang="zh-CN" altLang="en-US"/>
          </a:p>
          <a:p>
            <a:r>
              <a:rPr lang="zh-CN" altLang="en-US"/>
              <a:t>字符学习的，而是利用预训练的视觉模型，特别是Li等人(2022)的PP-OCRv3识别模型。然</a:t>
            </a:r>
            <a:endParaRPr lang="zh-CN" altLang="en-US"/>
          </a:p>
          <a:p>
            <a:r>
              <a:rPr lang="zh-CN" altLang="en-US"/>
              <a:t>后将替换的嵌入作为标记馈送到基于转换器的文本编码器中，以获得融合的中间表示，然</a:t>
            </a:r>
            <a:endParaRPr lang="zh-CN" altLang="en-US"/>
          </a:p>
          <a:p>
            <a:r>
              <a:rPr lang="zh-CN" altLang="en-US"/>
              <a:t>后使用交叉注意机制将其映射到UNet的中间层。PP-OCRv3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。假设εt</a:t>
            </a:r>
            <a:endParaRPr lang="zh-CN" altLang="en-US"/>
          </a:p>
          <a:p>
            <a:r>
              <a:rPr lang="zh-CN" altLang="en-US"/>
              <a:t>测的噪声，我们可以结合时间步长t和噪声潜在图像zt</a:t>
            </a:r>
            <a:endParaRPr lang="zh-CN" altLang="en-US"/>
          </a:p>
          <a:p>
            <a:r>
              <a:rPr lang="zh-CN" altLang="en-US"/>
              <a:t>代表去噪网络ϵθ</a:t>
            </a:r>
            <a:endParaRPr lang="zh-CN" altLang="en-US"/>
          </a:p>
          <a:p>
            <a:r>
              <a:rPr lang="zh-CN" altLang="en-US"/>
              <a:t>预</a:t>
            </a:r>
            <a:endParaRPr lang="zh-CN" altLang="en-US"/>
          </a:p>
          <a:p>
            <a:r>
              <a:rPr lang="zh-CN" altLang="en-US"/>
              <a:t>来预测z0，如Ho et al.(2020)所述。这可</a:t>
            </a:r>
            <a:endParaRPr lang="zh-CN" altLang="en-US"/>
          </a:p>
          <a:p>
            <a:r>
              <a:rPr lang="zh-CN" altLang="en-US"/>
              <a:t>以进一步与VAE解码器一起使用，以获得原始输入图像的近似重建，记为x′</a:t>
            </a:r>
            <a:endParaRPr lang="zh-CN" altLang="en-US"/>
          </a:p>
          <a:p>
            <a:r>
              <a:rPr lang="zh-CN" altLang="en-US"/>
              <a:t>间过渡到图像空间，我们可以进一步监督像素级的文本生成。在位置条件lp</a:t>
            </a:r>
            <a:endParaRPr lang="zh-CN" altLang="en-US"/>
          </a:p>
          <a:p>
            <a:r>
              <a:rPr lang="zh-CN" altLang="en-US"/>
              <a:t>0。通过从潜在空</a:t>
            </a:r>
            <a:endParaRPr lang="zh-CN" altLang="en-US"/>
          </a:p>
          <a:p>
            <a:r>
              <a:rPr lang="zh-CN" altLang="en-US"/>
              <a:t>的帮助下，我们</a:t>
            </a:r>
            <a:endParaRPr lang="zh-CN" altLang="en-US"/>
          </a:p>
          <a:p>
            <a:r>
              <a:rPr lang="zh-CN" altLang="en-US"/>
              <a:t>可以准确定位生成文本的区域。我们的目标是将该区域与原始图像x0</a:t>
            </a:r>
            <a:endParaRPr lang="zh-CN" altLang="en-US"/>
          </a:p>
          <a:p>
            <a:r>
              <a:rPr lang="zh-CN" altLang="en-US"/>
              <a:t>中的对应区域进行比较，</a:t>
            </a:r>
            <a:endParaRPr lang="zh-CN" altLang="en-US"/>
          </a:p>
          <a:p>
            <a:r>
              <a:rPr lang="zh-CN" altLang="en-US"/>
              <a:t>并仅关注文本本身的书写正确性，排除背景、字符位置偏差、颜色或字体样式等因素。因</a:t>
            </a:r>
            <a:endParaRPr lang="zh-CN" altLang="en-US"/>
          </a:p>
          <a:p>
            <a:r>
              <a:rPr lang="zh-CN" altLang="en-US"/>
              <a:t>此，我们采用第3.2节中提到的PP-OCRv3模型作为图像编码器。通过裁剪、仿射变换、填充</a:t>
            </a:r>
            <a:endParaRPr lang="zh-CN" altLang="en-US"/>
          </a:p>
          <a:p>
            <a:r>
              <a:rPr lang="zh-CN" altLang="en-US"/>
              <a:t>和归一化等操作处理位置p处的x0</a:t>
            </a:r>
            <a:endParaRPr lang="zh-CN" altLang="en-US"/>
          </a:p>
          <a:p>
            <a:r>
              <a:rPr lang="zh-CN" altLang="en-US"/>
              <a:t>和x '0，我们获得图像pg和p′</a:t>
            </a:r>
            <a:endParaRPr lang="zh-CN" altLang="en-US"/>
          </a:p>
          <a:p>
            <a:r>
              <a:rPr lang="zh-CN" altLang="en-US"/>
              <a:t>g，用作OCR模型的输入。我们</a:t>
            </a:r>
            <a:endParaRPr lang="zh-CN" altLang="en-US"/>
          </a:p>
          <a:p>
            <a:r>
              <a:rPr lang="zh-CN" altLang="en-US"/>
              <a:t>利用完全连接层之前的特征映射m´p，mˆ′p</a:t>
            </a:r>
            <a:endParaRPr lang="zh-CN" altLang="en-US"/>
          </a:p>
          <a:p>
            <a:r>
              <a:rPr lang="zh-CN" altLang="en-US"/>
              <a:t>中的文本书写信息。文本感知损失表示为</a:t>
            </a:r>
            <a:endParaRPr lang="zh-CN" altLang="en-US"/>
          </a:p>
          <a:p>
            <a:r>
              <a:rPr lang="zh-CN" altLang="en-US"/>
              <a:t>∈Rh×w×c分别表示p位置的原始图像和预测图像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5.xml"/><Relationship Id="rId3" Type="http://schemas.openxmlformats.org/officeDocument/2006/relationships/image" Target="../media/image1.webp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9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hyperlink" Target="https://www.bilibili.com/video/BV1m5411y71g?vd_source=284af4b1f1d4f8b67d494726bad25556&#13;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2869565" y="0"/>
            <a:ext cx="6852285" cy="68580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08380" y="1413510"/>
            <a:ext cx="10009505" cy="4836160"/>
          </a:xfrm>
          <a:prstGeom prst="rect">
            <a:avLst/>
          </a:prstGeom>
        </p:spPr>
      </p:pic>
      <p:sp>
        <p:nvSpPr>
          <p:cNvPr id="5" name="任意多边形 4"/>
          <p:cNvSpPr/>
          <p:nvPr/>
        </p:nvSpPr>
        <p:spPr>
          <a:xfrm>
            <a:off x="-164465" y="0"/>
            <a:ext cx="12775565" cy="725424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119" h="11424">
                <a:moveTo>
                  <a:pt x="2650" y="5021"/>
                </a:moveTo>
                <a:lnTo>
                  <a:pt x="2650" y="8842"/>
                </a:lnTo>
                <a:lnTo>
                  <a:pt x="12150" y="8842"/>
                </a:lnTo>
                <a:lnTo>
                  <a:pt x="12150" y="5021"/>
                </a:lnTo>
                <a:lnTo>
                  <a:pt x="2650" y="5021"/>
                </a:lnTo>
                <a:close/>
                <a:moveTo>
                  <a:pt x="0" y="0"/>
                </a:moveTo>
                <a:lnTo>
                  <a:pt x="20119" y="0"/>
                </a:lnTo>
                <a:lnTo>
                  <a:pt x="20119" y="11424"/>
                </a:lnTo>
                <a:lnTo>
                  <a:pt x="0" y="1142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  <a:alpha val="61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文本控制</a:t>
            </a:r>
            <a:r>
              <a:rPr lang="zh-CN" altLang="en-US"/>
              <a:t>扩散管道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08380" y="1413510"/>
            <a:ext cx="10009505" cy="4836160"/>
          </a:xfrm>
          <a:prstGeom prst="rect">
            <a:avLst/>
          </a:prstGeom>
        </p:spPr>
      </p:pic>
      <p:sp>
        <p:nvSpPr>
          <p:cNvPr id="5" name="任意多边形 4"/>
          <p:cNvSpPr/>
          <p:nvPr/>
        </p:nvSpPr>
        <p:spPr>
          <a:xfrm>
            <a:off x="-269240" y="-86995"/>
            <a:ext cx="12775565" cy="725424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119" h="11424">
                <a:moveTo>
                  <a:pt x="2814" y="3182"/>
                </a:moveTo>
                <a:lnTo>
                  <a:pt x="2814" y="5702"/>
                </a:lnTo>
                <a:lnTo>
                  <a:pt x="6874" y="5702"/>
                </a:lnTo>
                <a:lnTo>
                  <a:pt x="6874" y="3182"/>
                </a:lnTo>
                <a:lnTo>
                  <a:pt x="2814" y="3182"/>
                </a:lnTo>
                <a:close/>
                <a:moveTo>
                  <a:pt x="0" y="0"/>
                </a:moveTo>
                <a:lnTo>
                  <a:pt x="20119" y="0"/>
                </a:lnTo>
                <a:lnTo>
                  <a:pt x="20119" y="11424"/>
                </a:lnTo>
                <a:lnTo>
                  <a:pt x="0" y="1142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  <a:alpha val="61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辅助潜在特征</a:t>
            </a:r>
            <a:r>
              <a:rPr lang="zh-CN" altLang="en-US"/>
              <a:t>模块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08380" y="1413510"/>
            <a:ext cx="10009505" cy="4836160"/>
          </a:xfrm>
          <a:prstGeom prst="rect">
            <a:avLst/>
          </a:prstGeom>
        </p:spPr>
      </p:pic>
      <p:sp>
        <p:nvSpPr>
          <p:cNvPr id="5" name="任意多边形 4"/>
          <p:cNvSpPr/>
          <p:nvPr/>
        </p:nvSpPr>
        <p:spPr>
          <a:xfrm>
            <a:off x="-269240" y="-86995"/>
            <a:ext cx="12775565" cy="725424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119" h="11424">
                <a:moveTo>
                  <a:pt x="7084" y="3202"/>
                </a:moveTo>
                <a:lnTo>
                  <a:pt x="7084" y="5722"/>
                </a:lnTo>
                <a:lnTo>
                  <a:pt x="13904" y="5722"/>
                </a:lnTo>
                <a:lnTo>
                  <a:pt x="13904" y="3202"/>
                </a:lnTo>
                <a:lnTo>
                  <a:pt x="7084" y="3202"/>
                </a:lnTo>
                <a:close/>
                <a:moveTo>
                  <a:pt x="0" y="0"/>
                </a:moveTo>
                <a:lnTo>
                  <a:pt x="20119" y="0"/>
                </a:lnTo>
                <a:lnTo>
                  <a:pt x="20119" y="11424"/>
                </a:lnTo>
                <a:lnTo>
                  <a:pt x="0" y="1142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  <a:alpha val="61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文本嵌入</a:t>
            </a:r>
            <a:r>
              <a:rPr lang="zh-CN" altLang="en-US"/>
              <a:t>模块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08380" y="1413510"/>
            <a:ext cx="10009505" cy="4836160"/>
          </a:xfrm>
          <a:prstGeom prst="rect">
            <a:avLst/>
          </a:prstGeom>
        </p:spPr>
      </p:pic>
      <p:sp>
        <p:nvSpPr>
          <p:cNvPr id="5" name="任意多边形 4"/>
          <p:cNvSpPr/>
          <p:nvPr/>
        </p:nvSpPr>
        <p:spPr>
          <a:xfrm>
            <a:off x="-269240" y="-86995"/>
            <a:ext cx="12775565" cy="725424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119" h="11424">
                <a:moveTo>
                  <a:pt x="11934" y="5762"/>
                </a:moveTo>
                <a:lnTo>
                  <a:pt x="11934" y="8582"/>
                </a:lnTo>
                <a:lnTo>
                  <a:pt x="16214" y="8582"/>
                </a:lnTo>
                <a:lnTo>
                  <a:pt x="16214" y="5762"/>
                </a:lnTo>
                <a:lnTo>
                  <a:pt x="11934" y="5762"/>
                </a:lnTo>
                <a:close/>
                <a:moveTo>
                  <a:pt x="0" y="0"/>
                </a:moveTo>
                <a:lnTo>
                  <a:pt x="20119" y="0"/>
                </a:lnTo>
                <a:lnTo>
                  <a:pt x="20119" y="11424"/>
                </a:lnTo>
                <a:lnTo>
                  <a:pt x="0" y="1142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  <a:alpha val="61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文本</a:t>
            </a:r>
            <a:r>
              <a:rPr lang="zh-CN" altLang="en-US"/>
              <a:t>感知损失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45235" y="372745"/>
            <a:ext cx="9150350" cy="61131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90750" y="494665"/>
            <a:ext cx="7810500" cy="2362200"/>
          </a:xfrm>
          <a:prstGeom prst="rect">
            <a:avLst/>
          </a:prstGeom>
        </p:spPr>
      </p:pic>
      <p:pic>
        <p:nvPicPr>
          <p:cNvPr id="5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660" y="3277870"/>
            <a:ext cx="9248775" cy="34239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贡献：文本</a:t>
            </a:r>
            <a:r>
              <a:rPr lang="zh-CN" altLang="en-US"/>
              <a:t>生成任务数据集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84935" y="1490345"/>
            <a:ext cx="9414510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8460" y="969645"/>
            <a:ext cx="11198860" cy="52800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120" y="608330"/>
            <a:ext cx="11911330" cy="1242060"/>
          </a:xfrm>
        </p:spPr>
        <p:txBody>
          <a:bodyPr>
            <a:noAutofit/>
          </a:bodyPr>
          <a:p>
            <a:r>
              <a:rPr lang="zh-CN" altLang="en-US" sz="2800"/>
              <a:t>ANYTEXT:</a:t>
            </a:r>
            <a:br>
              <a:rPr lang="zh-CN" altLang="en-US" sz="2800"/>
            </a:br>
            <a:r>
              <a:rPr lang="en-US" altLang="zh-CN" sz="2800"/>
              <a:t>	</a:t>
            </a:r>
            <a:r>
              <a:rPr lang="zh-CN" altLang="en-US" sz="2800"/>
              <a:t> </a:t>
            </a:r>
            <a:r>
              <a:rPr lang="zh-CN" altLang="en-US" sz="2400"/>
              <a:t>MULTILINGUAL VISUAL TEXT GENERATION AND EDITING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2097405"/>
            <a:ext cx="10968990" cy="4152265"/>
          </a:xfrm>
        </p:spPr>
        <p:txBody>
          <a:bodyPr/>
          <a:p>
            <a:r>
              <a:rPr lang="zh-CN" altLang="en-US">
                <a:hlinkClick r:id="rId1" action="ppaction://hlinkfile"/>
              </a:rPr>
              <a:t>【AI模型社 | AnyText：破解绘画模型生成文字难题】</a:t>
            </a:r>
            <a:endParaRPr lang="zh-CN" altLang="en-US">
              <a:hlinkClick r:id="rId1" action="ppaction://hlinkfile"/>
            </a:endParaRPr>
          </a:p>
          <a:p>
            <a:r>
              <a:rPr lang="zh-CN" altLang="en-US">
                <a:sym typeface="+mn-ea"/>
              </a:rPr>
              <a:t>https://www.bilibili.com/video/BV1m5411y71g?vd_source=284af4b1f1d4f8b67d494726bad25556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3845" y="520065"/>
            <a:ext cx="11077575" cy="61106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1305" y="307975"/>
            <a:ext cx="11321415" cy="62414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8445" y="469265"/>
            <a:ext cx="10201275" cy="56273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608330"/>
            <a:ext cx="10522585" cy="58127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22015"/>
            <a:ext cx="10969200" cy="705600"/>
          </a:xfrm>
        </p:spPr>
        <p:txBody>
          <a:bodyPr/>
          <a:p>
            <a:r>
              <a:rPr lang="en-US" altLang="zh-CN"/>
              <a:t>A</a:t>
            </a:r>
            <a:r>
              <a:rPr lang="en-US" altLang="zh-CN"/>
              <a:t>nyText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095" y="897890"/>
            <a:ext cx="11939905" cy="57696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412115"/>
            <a:ext cx="5487670" cy="5837555"/>
          </a:xfrm>
        </p:spPr>
        <p:txBody>
          <a:bodyPr/>
          <a:p>
            <a:pPr marL="0" indent="0">
              <a:buNone/>
            </a:pPr>
            <a:r>
              <a:rPr lang="zh-CN" altLang="en-US" sz="3200">
                <a:solidFill>
                  <a:schemeClr val="tx1"/>
                </a:solidFill>
                <a:sym typeface="+mn-ea"/>
              </a:rPr>
              <a:t>辅助潜在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特征模块：</a:t>
            </a:r>
            <a:endParaRPr lang="zh-CN" altLang="en-US" sz="3200">
              <a:solidFill>
                <a:schemeClr val="tx1"/>
              </a:solidFill>
              <a:sym typeface="+mn-ea"/>
            </a:endParaRPr>
          </a:p>
          <a:p>
            <a:r>
              <a:rPr lang="zh-CN" altLang="en-US" sz="3200">
                <a:sym typeface="+mn-ea"/>
              </a:rPr>
              <a:t>文本字形</a:t>
            </a:r>
            <a:endParaRPr lang="zh-CN" altLang="en-US" sz="3200">
              <a:sym typeface="+mn-ea"/>
            </a:endParaRPr>
          </a:p>
          <a:p>
            <a:r>
              <a:rPr lang="zh-CN" altLang="en-US" sz="3200">
                <a:sym typeface="+mn-ea"/>
              </a:rPr>
              <a:t>位置</a:t>
            </a:r>
            <a:endParaRPr lang="zh-CN" altLang="en-US" sz="3200">
              <a:sym typeface="+mn-ea"/>
            </a:endParaRPr>
          </a:p>
          <a:p>
            <a:r>
              <a:rPr lang="zh-CN" altLang="en-US" sz="3200">
                <a:sym typeface="+mn-ea"/>
              </a:rPr>
              <a:t>遮罩图像</a:t>
            </a:r>
            <a:endParaRPr lang="zh-CN" altLang="en-US" sz="3200">
              <a:sym typeface="+mn-ea"/>
            </a:endParaRPr>
          </a:p>
          <a:p>
            <a:pPr marL="0" indent="0">
              <a:buNone/>
            </a:pPr>
            <a:r>
              <a:rPr lang="zh-CN" altLang="en-US" sz="3200">
                <a:sym typeface="+mn-ea"/>
              </a:rPr>
              <a:t>生成用于文本生成或编辑的潜在特征。</a:t>
            </a:r>
            <a:endParaRPr lang="zh-CN" altLang="en-US" sz="320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96000" y="412750"/>
            <a:ext cx="5778500" cy="58369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None/>
            </a:pPr>
            <a:r>
              <a:rPr lang="zh-CN" altLang="en-US" sz="3200" spc="150">
                <a:uFillTx/>
              </a:rPr>
              <a:t>文本嵌入模块：</a:t>
            </a:r>
            <a:endParaRPr lang="zh-CN" altLang="en-US" sz="3200" spc="150">
              <a:uFillTx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None/>
            </a:pPr>
            <a:endParaRPr lang="zh-CN" altLang="en-US" sz="3200" spc="150">
              <a:uFillTx/>
            </a:endParaRPr>
          </a:p>
          <a:p>
            <a:pPr indent="-22860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lang="zh-CN" altLang="en-US" sz="32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OCR</a:t>
            </a:r>
            <a:endParaRPr lang="zh-CN" altLang="en-US" sz="3200" spc="150">
              <a:solidFill>
                <a:schemeClr val="tx1">
                  <a:lumMod val="65000"/>
                  <a:lumOff val="35000"/>
                </a:schemeClr>
              </a:solidFill>
              <a:uFillTx/>
              <a:sym typeface="+mn-ea"/>
            </a:endParaRPr>
          </a:p>
          <a:p>
            <a:pPr indent="-22860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endParaRPr lang="zh-CN" altLang="en-US" sz="3200" spc="150">
              <a:solidFill>
                <a:schemeClr val="tx1">
                  <a:lumMod val="65000"/>
                  <a:lumOff val="35000"/>
                </a:schemeClr>
              </a:solidFill>
              <a:uFillTx/>
              <a:sym typeface="+mn-ea"/>
            </a:endParaRPr>
          </a:p>
          <a:p>
            <a:pPr indent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32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模型对笔画数据进行编码作为嵌入</a:t>
            </a:r>
            <a:endParaRPr lang="zh-CN" altLang="en-US" sz="3200" spc="15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1970" y="5888990"/>
            <a:ext cx="104660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文本控制扩散</a:t>
            </a:r>
            <a:r>
              <a:rPr lang="zh-CN" altLang="en-US" sz="2800"/>
              <a:t>管道、文</a:t>
            </a:r>
            <a:r>
              <a:rPr lang="zh-CN" altLang="en-US" sz="2800"/>
              <a:t>本感知损失模块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commondata" val="eyJoZGlkIjoiNzljYzRmNDU0NjcxNGEwZTgwNDgzNmY5YTM0ZmFmNzgifQ==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</Words>
  <Application>WPS 演示</Application>
  <PresentationFormat>宽屏</PresentationFormat>
  <Paragraphs>31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ANYTEXT: 	 MULTILINGUAL VISUAL TEXT GENERATION AND EDITING</vt:lpstr>
      <vt:lpstr>PowerPoint 演示文稿</vt:lpstr>
      <vt:lpstr>PowerPoint 演示文稿</vt:lpstr>
      <vt:lpstr>PowerPoint 演示文稿</vt:lpstr>
      <vt:lpstr>PowerPoint 演示文稿</vt:lpstr>
      <vt:lpstr>AnyText</vt:lpstr>
      <vt:lpstr>PowerPoint 演示文稿</vt:lpstr>
      <vt:lpstr>文本控制扩散管道</vt:lpstr>
      <vt:lpstr>辅助潜在特征模块</vt:lpstr>
      <vt:lpstr>文本嵌入模块</vt:lpstr>
      <vt:lpstr>文本感知损失</vt:lpstr>
      <vt:lpstr>PowerPoint 演示文稿</vt:lpstr>
      <vt:lpstr>PowerPoint 演示文稿</vt:lpstr>
      <vt:lpstr>贡献：文本生成任务数据集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Pressure</cp:lastModifiedBy>
  <cp:revision>156</cp:revision>
  <dcterms:created xsi:type="dcterms:W3CDTF">2019-06-19T02:08:00Z</dcterms:created>
  <dcterms:modified xsi:type="dcterms:W3CDTF">2024-09-02T05:29:05Z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2052-12.1.0.18196</vt:lpwstr>
  </property>
  <property fmtid="{D5CDD505-2E9C-101B-9397-08002B2CF9AE}" pid="3" name="ICV">
    <vt:lpwstr>72CC84DA5C9646E2BC5CD774442C3225_11</vt:lpwstr>
  </property>
</Properties>
</file>