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31165800" cy="41478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5C2160-EE0C-4128-8330-CC22F601496E}">
  <a:tblStyle styleId="{445C2160-EE0C-4128-8330-CC22F601496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7"/>
    <p:restoredTop sz="94676"/>
  </p:normalViewPr>
  <p:slideViewPr>
    <p:cSldViewPr snapToGrid="0" snapToObjects="1">
      <p:cViewPr>
        <p:scale>
          <a:sx n="30" d="100"/>
          <a:sy n="30" d="100"/>
        </p:scale>
        <p:origin x="202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195325" y="3110850"/>
            <a:ext cx="20778225" cy="155543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3116575" y="19702125"/>
            <a:ext cx="24932625" cy="18665175"/>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3116575" y="19702125"/>
            <a:ext cx="24932625" cy="18665175"/>
          </a:xfrm>
          <a:prstGeom prst="rect">
            <a:avLst/>
          </a:prstGeom>
          <a:noFill/>
          <a:ln>
            <a:noFill/>
          </a:ln>
        </p:spPr>
        <p:txBody>
          <a:bodyPr wrap="square" lIns="91425" tIns="91425" rIns="91425" bIns="91425" anchor="ctr" anchorCtr="0">
            <a:noAutofit/>
          </a:bodyPr>
          <a:lstStyle/>
          <a:p>
            <a:pPr marL="0" lvl="0" indent="0">
              <a:spcBef>
                <a:spcPts val="0"/>
              </a:spcBef>
              <a:buNone/>
            </a:pPr>
            <a:endParaRPr dirty="0"/>
          </a:p>
        </p:txBody>
      </p:sp>
      <p:sp>
        <p:nvSpPr>
          <p:cNvPr id="82" name="Shape 82"/>
          <p:cNvSpPr>
            <a:spLocks noGrp="1" noRot="1" noChangeAspect="1"/>
          </p:cNvSpPr>
          <p:nvPr>
            <p:ph type="sldImg" idx="2"/>
          </p:nvPr>
        </p:nvSpPr>
        <p:spPr>
          <a:xfrm>
            <a:off x="5214938" y="3111500"/>
            <a:ext cx="20739100" cy="155543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1"/>
        <p:cNvGrpSpPr/>
        <p:nvPr/>
      </p:nvGrpSpPr>
      <p:grpSpPr>
        <a:xfrm>
          <a:off x="0" y="0"/>
          <a:ext cx="0" cy="0"/>
          <a:chOff x="0" y="0"/>
          <a:chExt cx="0" cy="0"/>
        </a:xfrm>
      </p:grpSpPr>
      <p:sp>
        <p:nvSpPr>
          <p:cNvPr id="12" name="Shape 12"/>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strike="noStrike" cap="none">
                <a:solidFill>
                  <a:schemeClr val="dk1"/>
                </a:solidFill>
                <a:latin typeface="Times New Roman"/>
                <a:ea typeface="Times New Roman"/>
                <a:cs typeface="Times New Roman"/>
                <a:sym typeface="Times New Roman"/>
              </a:rPr>
              <a:t>‹#›</a:t>
            </a:fld>
            <a:endParaRPr lang="en-US" sz="6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70" name="Shape 70"/>
          <p:cNvSpPr txBox="1">
            <a:spLocks noGrp="1"/>
          </p:cNvSpPr>
          <p:nvPr>
            <p:ph type="body" idx="1"/>
          </p:nvPr>
        </p:nvSpPr>
        <p:spPr>
          <a:xfrm>
            <a:off x="2743200" y="7924800"/>
            <a:ext cx="31089601" cy="16459200"/>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2" name="Shape 72"/>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2743575" y="8522091"/>
            <a:ext cx="31088854" cy="5879838"/>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76" name="Shape 76"/>
          <p:cNvSpPr txBox="1">
            <a:spLocks noGrp="1"/>
          </p:cNvSpPr>
          <p:nvPr>
            <p:ph type="subTitle" idx="1"/>
          </p:nvPr>
        </p:nvSpPr>
        <p:spPr>
          <a:xfrm>
            <a:off x="5487147" y="15544973"/>
            <a:ext cx="25601707" cy="7010458"/>
          </a:xfrm>
          <a:prstGeom prst="rect">
            <a:avLst/>
          </a:prstGeom>
          <a:noFill/>
          <a:ln>
            <a:noFill/>
          </a:ln>
        </p:spPr>
        <p:txBody>
          <a:bodyPr wrap="square" lIns="91425" tIns="91425" rIns="91425" bIns="91425" anchor="t" anchorCtr="0"/>
          <a:lstStyle>
            <a:lvl1pPr marL="0" marR="0" lvl="0" indent="0" algn="ctr" rtl="0">
              <a:spcBef>
                <a:spcPts val="2940"/>
              </a:spcBef>
              <a:spcAft>
                <a:spcPts val="0"/>
              </a:spcAft>
              <a:buClr>
                <a:schemeClr val="dk1"/>
              </a:buClr>
              <a:buSzPts val="14700"/>
              <a:buFont typeface="Times New Roman"/>
              <a:buNone/>
              <a:defRPr sz="14700" b="0" i="0" u="none" strike="noStrike" cap="none">
                <a:solidFill>
                  <a:schemeClr val="dk1"/>
                </a:solidFill>
                <a:latin typeface="Times New Roman"/>
                <a:ea typeface="Times New Roman"/>
                <a:cs typeface="Times New Roman"/>
                <a:sym typeface="Times New Roman"/>
              </a:defRPr>
            </a:lvl1pPr>
            <a:lvl2pPr marL="457200" marR="0" lvl="1" indent="0" algn="ctr" rtl="0">
              <a:spcBef>
                <a:spcPts val="2560"/>
              </a:spcBef>
              <a:spcAft>
                <a:spcPts val="0"/>
              </a:spcAft>
              <a:buClr>
                <a:schemeClr val="dk1"/>
              </a:buClr>
              <a:buSzPts val="12800"/>
              <a:buFont typeface="Times New Roman"/>
              <a:buNone/>
              <a:defRPr sz="12800" b="0" i="0" u="none" strike="noStrike" cap="none">
                <a:solidFill>
                  <a:schemeClr val="dk1"/>
                </a:solidFill>
                <a:latin typeface="Times New Roman"/>
                <a:ea typeface="Times New Roman"/>
                <a:cs typeface="Times New Roman"/>
                <a:sym typeface="Times New Roman"/>
              </a:defRPr>
            </a:lvl2pPr>
            <a:lvl3pPr marL="914400" marR="0" lvl="2" indent="0" algn="ctr" rtl="0">
              <a:spcBef>
                <a:spcPts val="2200"/>
              </a:spcBef>
              <a:spcAft>
                <a:spcPts val="0"/>
              </a:spcAft>
              <a:buClr>
                <a:schemeClr val="dk1"/>
              </a:buClr>
              <a:buSzPts val="11000"/>
              <a:buFont typeface="Times New Roman"/>
              <a:buNone/>
              <a:defRPr sz="11000" b="0" i="0" u="none" strike="noStrike" cap="none">
                <a:solidFill>
                  <a:schemeClr val="dk1"/>
                </a:solidFill>
                <a:latin typeface="Times New Roman"/>
                <a:ea typeface="Times New Roman"/>
                <a:cs typeface="Times New Roman"/>
                <a:sym typeface="Times New Roman"/>
              </a:defRPr>
            </a:lvl3pPr>
            <a:lvl4pPr marL="1371600" marR="0" lvl="3"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4pPr>
            <a:lvl5pPr marL="1828800" marR="0" lvl="4"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5pPr>
            <a:lvl6pPr marL="2286000" marR="0" lvl="5"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6pPr>
            <a:lvl7pPr marL="2743200" marR="0" lvl="6"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7pPr>
            <a:lvl8pPr marL="3200400" marR="0" lvl="7"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8pPr>
            <a:lvl9pPr marL="3657600" marR="0" lvl="8" indent="0" algn="ctr" rtl="0">
              <a:spcBef>
                <a:spcPts val="1820"/>
              </a:spcBef>
              <a:spcAft>
                <a:spcPts val="0"/>
              </a:spcAft>
              <a:buClr>
                <a:schemeClr val="dk1"/>
              </a:buClr>
              <a:buSzPts val="9100"/>
              <a:buFont typeface="Times New Roman"/>
              <a:buNone/>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8" name="Shape 78"/>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79" name="Shape 79"/>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rot="5400000">
            <a:off x="18973988" y="9525445"/>
            <a:ext cx="21945600" cy="777128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
          </p:nvPr>
        </p:nvSpPr>
        <p:spPr>
          <a:xfrm rot="5400000">
            <a:off x="3339916" y="1841945"/>
            <a:ext cx="21945600" cy="23138278"/>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20" name="Shape 20"/>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23" name="Shape 23"/>
          <p:cNvSpPr txBox="1">
            <a:spLocks noGrp="1"/>
          </p:cNvSpPr>
          <p:nvPr>
            <p:ph type="body" idx="1"/>
          </p:nvPr>
        </p:nvSpPr>
        <p:spPr>
          <a:xfrm rot="5400000">
            <a:off x="10058400" y="609600"/>
            <a:ext cx="16459200" cy="31089601"/>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169898" y="19202919"/>
            <a:ext cx="21944853" cy="226641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29" name="Shape 29"/>
          <p:cNvSpPr>
            <a:spLocks noGrp="1"/>
          </p:cNvSpPr>
          <p:nvPr>
            <p:ph type="pic" idx="2"/>
          </p:nvPr>
        </p:nvSpPr>
        <p:spPr>
          <a:xfrm>
            <a:off x="7169898" y="2450710"/>
            <a:ext cx="21944853" cy="16459199"/>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SzPts val="1400"/>
              <a:buFont typeface="Times New Roman"/>
              <a:buNone/>
              <a:defRPr sz="3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560"/>
              </a:spcBef>
              <a:spcAft>
                <a:spcPts val="0"/>
              </a:spcAft>
              <a:buClr>
                <a:schemeClr val="dk1"/>
              </a:buClr>
              <a:buSzPts val="1400"/>
              <a:buFont typeface="Times New Roman"/>
              <a:buNone/>
              <a:defRPr sz="2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480"/>
              </a:spcBef>
              <a:spcAft>
                <a:spcPts val="0"/>
              </a:spcAft>
              <a:buClr>
                <a:schemeClr val="dk1"/>
              </a:buClr>
              <a:buSzPts val="1400"/>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400"/>
              </a:spcBef>
              <a:spcAft>
                <a:spcPts val="0"/>
              </a:spcAft>
              <a:buClr>
                <a:schemeClr val="dk1"/>
              </a:buClr>
              <a:buSzPts val="14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body" idx="1"/>
          </p:nvPr>
        </p:nvSpPr>
        <p:spPr>
          <a:xfrm>
            <a:off x="7169898" y="21469331"/>
            <a:ext cx="21944853" cy="3219986"/>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700"/>
              <a:buFont typeface="Times New Roman"/>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40"/>
              </a:spcBef>
              <a:spcAft>
                <a:spcPts val="0"/>
              </a:spcAft>
              <a:buClr>
                <a:schemeClr val="dk1"/>
              </a:buClr>
              <a:buSzPts val="12800"/>
              <a:buFont typeface="Times New Roman"/>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00"/>
              </a:spcBef>
              <a:spcAft>
                <a:spcPts val="0"/>
              </a:spcAft>
              <a:buClr>
                <a:schemeClr val="dk1"/>
              </a:buClr>
              <a:buSzPts val="1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33" name="Shape 33"/>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828427" y="1092311"/>
            <a:ext cx="12033249" cy="464775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36" name="Shape 36"/>
          <p:cNvSpPr txBox="1">
            <a:spLocks noGrp="1"/>
          </p:cNvSpPr>
          <p:nvPr>
            <p:ph type="body" idx="1"/>
          </p:nvPr>
        </p:nvSpPr>
        <p:spPr>
          <a:xfrm>
            <a:off x="14300573" y="1092311"/>
            <a:ext cx="20447000" cy="23412712"/>
          </a:xfrm>
          <a:prstGeom prst="rect">
            <a:avLst/>
          </a:prstGeom>
          <a:noFill/>
          <a:ln>
            <a:noFill/>
          </a:ln>
        </p:spPr>
        <p:txBody>
          <a:bodyPr wrap="square" lIns="91425" tIns="91425" rIns="91425" bIns="91425" anchor="t" anchorCtr="0"/>
          <a:lstStyle>
            <a:lvl1pPr marL="1568450" marR="0" lvl="0" indent="-136525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3395663" marR="0" lvl="1" indent="-1135062"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5224463" marR="0" lvl="2" indent="-893762"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7312025" marR="0" lvl="3" indent="-923925"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9402763" marR="0" lvl="4"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9859963" marR="0" lvl="5"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10317163" marR="0" lvl="6"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10774363" marR="0" lvl="7"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11231563" marR="0" lvl="8" indent="-919163"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body" idx="2"/>
          </p:nvPr>
        </p:nvSpPr>
        <p:spPr>
          <a:xfrm>
            <a:off x="1828427" y="5740064"/>
            <a:ext cx="12033249" cy="1876495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ts val="14700"/>
              <a:buFont typeface="Times New Roman"/>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40"/>
              </a:spcBef>
              <a:spcAft>
                <a:spcPts val="0"/>
              </a:spcAft>
              <a:buClr>
                <a:schemeClr val="dk1"/>
              </a:buClr>
              <a:buSzPts val="12800"/>
              <a:buFont typeface="Times New Roman"/>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00"/>
              </a:spcBef>
              <a:spcAft>
                <a:spcPts val="0"/>
              </a:spcAft>
              <a:buClr>
                <a:schemeClr val="dk1"/>
              </a:buClr>
              <a:buSzPts val="1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chemeClr val="dk1"/>
              </a:buClr>
              <a:buSzPts val="91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39" name="Shape 39"/>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40" name="Shape 40"/>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43" name="Shape 43"/>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45" name="Shape 45"/>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828428" y="1098523"/>
            <a:ext cx="32919147" cy="4572173"/>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48" name="Shape 48"/>
          <p:cNvSpPr txBox="1">
            <a:spLocks noGrp="1"/>
          </p:cNvSpPr>
          <p:nvPr>
            <p:ph type="body" idx="1"/>
          </p:nvPr>
        </p:nvSpPr>
        <p:spPr>
          <a:xfrm>
            <a:off x="1828428" y="6140751"/>
            <a:ext cx="16160748" cy="2558387"/>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ts val="14700"/>
              <a:buFont typeface="Times New Roman"/>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dk1"/>
              </a:buClr>
              <a:buSzPts val="12800"/>
              <a:buFont typeface="Times New Roman"/>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dk1"/>
              </a:buClr>
              <a:buSzPts val="110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Shape 49"/>
          <p:cNvSpPr txBox="1">
            <a:spLocks noGrp="1"/>
          </p:cNvSpPr>
          <p:nvPr>
            <p:ph type="body" idx="2"/>
          </p:nvPr>
        </p:nvSpPr>
        <p:spPr>
          <a:xfrm>
            <a:off x="1828428" y="8699139"/>
            <a:ext cx="16160748" cy="15805884"/>
          </a:xfrm>
          <a:prstGeom prst="rect">
            <a:avLst/>
          </a:prstGeom>
          <a:noFill/>
          <a:ln>
            <a:noFill/>
          </a:ln>
        </p:spPr>
        <p:txBody>
          <a:bodyPr wrap="square" lIns="91425" tIns="91425" rIns="91425" bIns="91425" anchor="t" anchorCtr="0"/>
          <a:lstStyle>
            <a:lvl1pPr marL="1568450" marR="0" lvl="0" indent="-141605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3395663" marR="0" lvl="1" indent="-11858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5224463" marR="0" lvl="2" indent="-931862"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7312025" marR="0" lvl="3" indent="-949325"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9402763" marR="0" lvl="4"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9859963" marR="0" lvl="5"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10317163" marR="0" lvl="6"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10774363" marR="0" lvl="7"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11231563" marR="0" lvl="8"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body" idx="3"/>
          </p:nvPr>
        </p:nvSpPr>
        <p:spPr>
          <a:xfrm>
            <a:off x="18579353" y="6140751"/>
            <a:ext cx="16168221" cy="2558387"/>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ts val="14700"/>
              <a:buFont typeface="Times New Roman"/>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chemeClr val="dk1"/>
              </a:buClr>
              <a:buSzPts val="12800"/>
              <a:buFont typeface="Times New Roman"/>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chemeClr val="dk1"/>
              </a:buClr>
              <a:buSzPts val="110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chemeClr val="dk1"/>
              </a:buClr>
              <a:buSzPts val="91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4"/>
          </p:nvPr>
        </p:nvSpPr>
        <p:spPr>
          <a:xfrm>
            <a:off x="18579353" y="8699139"/>
            <a:ext cx="16168221" cy="15805884"/>
          </a:xfrm>
          <a:prstGeom prst="rect">
            <a:avLst/>
          </a:prstGeom>
          <a:noFill/>
          <a:ln>
            <a:noFill/>
          </a:ln>
        </p:spPr>
        <p:txBody>
          <a:bodyPr wrap="square" lIns="91425" tIns="91425" rIns="91425" bIns="91425" anchor="t" anchorCtr="0"/>
          <a:lstStyle>
            <a:lvl1pPr marL="1568450" marR="0" lvl="0" indent="-141605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3395663" marR="0" lvl="1" indent="-11858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5224463" marR="0" lvl="2" indent="-931862"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7312025" marR="0" lvl="3" indent="-949325"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9402763" marR="0" lvl="4"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9859963" marR="0" lvl="5"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10317163" marR="0" lvl="6"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10774363" marR="0" lvl="7"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11231563" marR="0" lvl="8" indent="-944563"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54" name="Shape 54"/>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57" name="Shape 57"/>
          <p:cNvSpPr txBox="1">
            <a:spLocks noGrp="1"/>
          </p:cNvSpPr>
          <p:nvPr>
            <p:ph type="body" idx="1"/>
          </p:nvPr>
        </p:nvSpPr>
        <p:spPr>
          <a:xfrm>
            <a:off x="2743574" y="7924685"/>
            <a:ext cx="15454780" cy="16459200"/>
          </a:xfrm>
          <a:prstGeom prst="rect">
            <a:avLst/>
          </a:prstGeom>
          <a:noFill/>
          <a:ln>
            <a:noFill/>
          </a:ln>
        </p:spPr>
        <p:txBody>
          <a:bodyPr wrap="square" lIns="91425" tIns="91425" rIns="91425" bIns="91425" anchor="t" anchorCtr="0"/>
          <a:lstStyle>
            <a:lvl1pPr marL="1568450" marR="0" lvl="0" indent="-139065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3395663" marR="0" lvl="1" indent="-1160462"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5224463" marR="0" lvl="2" indent="-9191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7312025" marR="0" lvl="3" indent="-936625"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9402763" marR="0" lvl="4"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9859963" marR="0" lvl="5"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10317163" marR="0" lvl="6"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10774363" marR="0" lvl="7"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11231563" marR="0" lvl="8"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2"/>
          </p:nvPr>
        </p:nvSpPr>
        <p:spPr>
          <a:xfrm>
            <a:off x="18377648" y="7924685"/>
            <a:ext cx="15454780" cy="16459200"/>
          </a:xfrm>
          <a:prstGeom prst="rect">
            <a:avLst/>
          </a:prstGeom>
          <a:noFill/>
          <a:ln>
            <a:noFill/>
          </a:ln>
        </p:spPr>
        <p:txBody>
          <a:bodyPr wrap="square" lIns="91425" tIns="91425" rIns="91425" bIns="91425" anchor="t" anchorCtr="0"/>
          <a:lstStyle>
            <a:lvl1pPr marL="1568450" marR="0" lvl="0" indent="-139065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3395663" marR="0" lvl="1" indent="-1160462"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5224463" marR="0" lvl="2" indent="-919162"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7312025" marR="0" lvl="3" indent="-936625"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9402763" marR="0" lvl="4"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9859963" marR="0" lvl="5"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10317163" marR="0" lvl="6"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10774363" marR="0" lvl="7"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11231563" marR="0" lvl="8" indent="-931863"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889251" y="17627092"/>
            <a:ext cx="31088854" cy="5449126"/>
          </a:xfrm>
          <a:prstGeom prst="rect">
            <a:avLst/>
          </a:prstGeom>
          <a:noFill/>
          <a:ln>
            <a:noFill/>
          </a:ln>
        </p:spPr>
        <p:txBody>
          <a:bodyPr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64" name="Shape 64"/>
          <p:cNvSpPr txBox="1">
            <a:spLocks noGrp="1"/>
          </p:cNvSpPr>
          <p:nvPr>
            <p:ph type="body" idx="1"/>
          </p:nvPr>
        </p:nvSpPr>
        <p:spPr>
          <a:xfrm>
            <a:off x="2889251" y="11627151"/>
            <a:ext cx="31088854" cy="5999941"/>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SzPts val="14700"/>
              <a:buFont typeface="Times New Roman"/>
              <a:buNone/>
              <a:defRPr sz="20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Clr>
                <a:schemeClr val="dk1"/>
              </a:buClr>
              <a:buSzPts val="12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20"/>
              </a:spcBef>
              <a:spcAft>
                <a:spcPts val="0"/>
              </a:spcAft>
              <a:buClr>
                <a:schemeClr val="dk1"/>
              </a:buClr>
              <a:buSzPts val="110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280"/>
              </a:spcBef>
              <a:spcAft>
                <a:spcPts val="0"/>
              </a:spcAft>
              <a:buClr>
                <a:schemeClr val="dk1"/>
              </a:buClr>
              <a:buSzPts val="91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65" name="Shape 65"/>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6" name="Shape 66"/>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67" name="Shape 67"/>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a:solidFill>
                  <a:schemeClr val="dk1"/>
                </a:solidFill>
                <a:latin typeface="Times New Roman"/>
                <a:ea typeface="Times New Roman"/>
                <a:cs typeface="Times New Roman"/>
                <a:sym typeface="Times New Roman"/>
              </a:rPr>
              <a:t>‹#›</a:t>
            </a:fld>
            <a:endParaRPr lang="en-US" sz="6400" b="0" i="0" u="none">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743200" y="2438400"/>
            <a:ext cx="31089601" cy="457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1pPr>
            <a:lvl2pPr marL="0" marR="0" lvl="1"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5pPr>
            <a:lvl6pPr marL="457200" marR="0" lvl="5"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6pPr>
            <a:lvl7pPr marL="914400" marR="0" lvl="6"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7pPr>
            <a:lvl8pPr marL="1371600" marR="0" lvl="7"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8pPr>
            <a:lvl9pPr marL="1828800" marR="0" lvl="8" indent="0" algn="ctr" rtl="0">
              <a:spcBef>
                <a:spcPts val="0"/>
              </a:spcBef>
              <a:spcAft>
                <a:spcPts val="0"/>
              </a:spcAft>
              <a:buSzPts val="1400"/>
              <a:buNone/>
              <a:defRPr sz="20100" b="0" i="0" u="none" strike="noStrike" cap="none">
                <a:solidFill>
                  <a:schemeClr val="dk2"/>
                </a:solidFill>
                <a:latin typeface="Times New Roman"/>
                <a:ea typeface="Times New Roman"/>
                <a:cs typeface="Times New Roman"/>
                <a:sym typeface="Times New Roman"/>
              </a:defRPr>
            </a:lvl9pPr>
          </a:lstStyle>
          <a:p>
            <a:endParaRPr/>
          </a:p>
        </p:txBody>
      </p:sp>
      <p:sp>
        <p:nvSpPr>
          <p:cNvPr id="7" name="Shape 7"/>
          <p:cNvSpPr txBox="1">
            <a:spLocks noGrp="1"/>
          </p:cNvSpPr>
          <p:nvPr>
            <p:ph type="body" idx="1"/>
          </p:nvPr>
        </p:nvSpPr>
        <p:spPr>
          <a:xfrm>
            <a:off x="2743200" y="7924800"/>
            <a:ext cx="31089601" cy="16459200"/>
          </a:xfrm>
          <a:prstGeom prst="rect">
            <a:avLst/>
          </a:prstGeom>
          <a:noFill/>
          <a:ln>
            <a:noFill/>
          </a:ln>
        </p:spPr>
        <p:txBody>
          <a:bodyPr wrap="square" lIns="91425" tIns="91425" rIns="91425" bIns="91425" anchor="t" anchorCtr="0"/>
          <a:lstStyle>
            <a:lvl1pPr marL="1568450" marR="0" lvl="0" indent="-635000" algn="l" rtl="0">
              <a:spcBef>
                <a:spcPts val="2940"/>
              </a:spcBef>
              <a:spcAft>
                <a:spcPts val="0"/>
              </a:spcAft>
              <a:buClr>
                <a:schemeClr val="dk1"/>
              </a:buClr>
              <a:buSzPts val="14700"/>
              <a:buFont typeface="Times New Roman"/>
              <a:buChar char="•"/>
              <a:defRPr sz="14700" b="0" i="0" u="none" strike="noStrike" cap="none">
                <a:solidFill>
                  <a:schemeClr val="dk1"/>
                </a:solidFill>
                <a:latin typeface="Times New Roman"/>
                <a:ea typeface="Times New Roman"/>
                <a:cs typeface="Times New Roman"/>
                <a:sym typeface="Times New Roman"/>
              </a:defRPr>
            </a:lvl1pPr>
            <a:lvl2pPr marL="3395663" marR="0" lvl="1" indent="-500062" algn="l" rtl="0">
              <a:spcBef>
                <a:spcPts val="2560"/>
              </a:spcBef>
              <a:spcAft>
                <a:spcPts val="0"/>
              </a:spcAft>
              <a:buClr>
                <a:schemeClr val="dk1"/>
              </a:buClr>
              <a:buSzPts val="12800"/>
              <a:buFont typeface="Times New Roman"/>
              <a:buChar char="–"/>
              <a:defRPr sz="12800" b="0" i="0" u="none" strike="noStrike" cap="none">
                <a:solidFill>
                  <a:schemeClr val="dk1"/>
                </a:solidFill>
                <a:latin typeface="Times New Roman"/>
                <a:ea typeface="Times New Roman"/>
                <a:cs typeface="Times New Roman"/>
                <a:sym typeface="Times New Roman"/>
              </a:defRPr>
            </a:lvl2pPr>
            <a:lvl3pPr marL="5224463" marR="0" lvl="2" indent="-347662" algn="l" rtl="0">
              <a:spcBef>
                <a:spcPts val="2200"/>
              </a:spcBef>
              <a:spcAft>
                <a:spcPts val="0"/>
              </a:spcAft>
              <a:buClr>
                <a:schemeClr val="dk1"/>
              </a:buClr>
              <a:buSzPts val="11000"/>
              <a:buFont typeface="Times New Roman"/>
              <a:buChar char="•"/>
              <a:defRPr sz="11000" b="0" i="0" u="none" strike="noStrike" cap="none">
                <a:solidFill>
                  <a:schemeClr val="dk1"/>
                </a:solidFill>
                <a:latin typeface="Times New Roman"/>
                <a:ea typeface="Times New Roman"/>
                <a:cs typeface="Times New Roman"/>
                <a:sym typeface="Times New Roman"/>
              </a:defRPr>
            </a:lvl3pPr>
            <a:lvl4pPr marL="7312025" marR="0" lvl="3" indent="-473075"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4pPr>
            <a:lvl5pPr marL="9402763" marR="0" lvl="4"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5pPr>
            <a:lvl6pPr marL="9859963" marR="0" lvl="5"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6pPr>
            <a:lvl7pPr marL="10317163" marR="0" lvl="6"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7pPr>
            <a:lvl8pPr marL="10774363" marR="0" lvl="7"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8pPr>
            <a:lvl9pPr marL="11231563" marR="0" lvl="8" indent="-468313" algn="l" rtl="0">
              <a:spcBef>
                <a:spcPts val="1820"/>
              </a:spcBef>
              <a:spcAft>
                <a:spcPts val="0"/>
              </a:spcAft>
              <a:buClr>
                <a:schemeClr val="dk1"/>
              </a:buClr>
              <a:buSzPts val="9100"/>
              <a:buFont typeface="Times New Roman"/>
              <a:buChar char="»"/>
              <a:defRPr sz="91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dt" idx="10"/>
          </p:nvPr>
        </p:nvSpPr>
        <p:spPr>
          <a:xfrm>
            <a:off x="2743200" y="24993600"/>
            <a:ext cx="76200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9" name="Shape 9"/>
          <p:cNvSpPr txBox="1">
            <a:spLocks noGrp="1"/>
          </p:cNvSpPr>
          <p:nvPr>
            <p:ph type="ftr" idx="11"/>
          </p:nvPr>
        </p:nvSpPr>
        <p:spPr>
          <a:xfrm>
            <a:off x="12496800" y="24993600"/>
            <a:ext cx="11582400" cy="183038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11000" b="1" i="0" u="none" strike="noStrike" cap="none">
                <a:solidFill>
                  <a:schemeClr val="dk1"/>
                </a:solidFill>
                <a:latin typeface="Times New Roman"/>
                <a:ea typeface="Times New Roman"/>
                <a:cs typeface="Times New Roman"/>
                <a:sym typeface="Times New Roman"/>
              </a:defRPr>
            </a:lvl9pPr>
          </a:lstStyle>
          <a:p>
            <a:endParaRPr/>
          </a:p>
        </p:txBody>
      </p:sp>
      <p:sp>
        <p:nvSpPr>
          <p:cNvPr id="10" name="Shape 10"/>
          <p:cNvSpPr txBox="1">
            <a:spLocks noGrp="1"/>
          </p:cNvSpPr>
          <p:nvPr>
            <p:ph type="sldNum" idx="12"/>
          </p:nvPr>
        </p:nvSpPr>
        <p:spPr>
          <a:xfrm>
            <a:off x="26212800" y="24993600"/>
            <a:ext cx="7620000" cy="1830387"/>
          </a:xfrm>
          <a:prstGeom prst="rect">
            <a:avLst/>
          </a:prstGeom>
          <a:noFill/>
          <a:ln>
            <a:noFill/>
          </a:ln>
        </p:spPr>
        <p:txBody>
          <a:bodyPr wrap="square" lIns="417925" tIns="208950" rIns="417925" bIns="208950" anchor="t" anchorCtr="0">
            <a:noAutofit/>
          </a:bodyPr>
          <a:lstStyle/>
          <a:p>
            <a:pPr marL="0" marR="0" lvl="0" indent="0" algn="r" rtl="0">
              <a:lnSpc>
                <a:spcPct val="100000"/>
              </a:lnSpc>
              <a:spcBef>
                <a:spcPts val="0"/>
              </a:spcBef>
              <a:spcAft>
                <a:spcPts val="0"/>
              </a:spcAft>
              <a:buClr>
                <a:schemeClr val="dk1"/>
              </a:buClr>
              <a:buFont typeface="Times New Roman"/>
              <a:buNone/>
            </a:pPr>
            <a:fld id="{00000000-1234-1234-1234-123412341234}" type="slidenum">
              <a:rPr lang="en-US" sz="6400" b="0" i="0" u="none" strike="noStrike" cap="none">
                <a:solidFill>
                  <a:schemeClr val="dk1"/>
                </a:solidFill>
                <a:latin typeface="Times New Roman"/>
                <a:ea typeface="Times New Roman"/>
                <a:cs typeface="Times New Roman"/>
                <a:sym typeface="Times New Roman"/>
              </a:rPr>
              <a:t>‹#›</a:t>
            </a:fld>
            <a:endParaRPr lang="en-US" sz="6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Shape 89"/>
          <p:cNvSpPr txBox="1"/>
          <p:nvPr/>
        </p:nvSpPr>
        <p:spPr>
          <a:xfrm>
            <a:off x="876300" y="8788401"/>
            <a:ext cx="10972800" cy="584200"/>
          </a:xfrm>
          <a:prstGeom prst="rect">
            <a:avLst/>
          </a:prstGeom>
          <a:solidFill>
            <a:srgbClr val="A50021"/>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FFFFFF"/>
              </a:buClr>
              <a:buFont typeface="Arial"/>
              <a:buNone/>
            </a:pPr>
            <a:r>
              <a:rPr lang="en-US" altLang="zh-CN" sz="3200" b="1" i="1" u="none" dirty="0" smtClean="0">
                <a:solidFill>
                  <a:srgbClr val="FFFFFF"/>
                </a:solidFill>
                <a:latin typeface="Arial"/>
                <a:ea typeface="Arial"/>
                <a:cs typeface="Arial"/>
                <a:sym typeface="Arial"/>
              </a:rPr>
              <a:t>Parameter</a:t>
            </a:r>
            <a:r>
              <a:rPr lang="zh-CN" altLang="en-US" sz="3200" b="1" i="1" u="none" dirty="0" smtClean="0">
                <a:solidFill>
                  <a:srgbClr val="FFFFFF"/>
                </a:solidFill>
                <a:latin typeface="Arial"/>
                <a:ea typeface="Arial"/>
                <a:cs typeface="Arial"/>
                <a:sym typeface="Arial"/>
              </a:rPr>
              <a:t> </a:t>
            </a:r>
            <a:r>
              <a:rPr lang="en-US" altLang="zh-CN" sz="3200" b="1" i="1" u="none" dirty="0" smtClean="0">
                <a:solidFill>
                  <a:srgbClr val="FFFFFF"/>
                </a:solidFill>
                <a:latin typeface="Arial"/>
                <a:ea typeface="Arial"/>
                <a:cs typeface="Arial"/>
                <a:sym typeface="Arial"/>
              </a:rPr>
              <a:t>Server</a:t>
            </a:r>
            <a:endParaRPr lang="en-US" sz="3200" b="1" i="1" u="none" dirty="0">
              <a:solidFill>
                <a:srgbClr val="FFFFFF"/>
              </a:solidFill>
              <a:latin typeface="Arial"/>
              <a:ea typeface="Arial"/>
              <a:cs typeface="Arial"/>
              <a:sym typeface="Arial"/>
            </a:endParaRPr>
          </a:p>
        </p:txBody>
      </p:sp>
      <p:sp>
        <p:nvSpPr>
          <p:cNvPr id="90" name="Shape 90"/>
          <p:cNvSpPr txBox="1"/>
          <p:nvPr/>
        </p:nvSpPr>
        <p:spPr>
          <a:xfrm>
            <a:off x="876300" y="3962400"/>
            <a:ext cx="10972800" cy="639762"/>
          </a:xfrm>
          <a:prstGeom prst="rect">
            <a:avLst/>
          </a:prstGeom>
          <a:solidFill>
            <a:srgbClr val="A50021"/>
          </a:solidFill>
          <a:ln>
            <a:noFill/>
          </a:ln>
        </p:spPr>
        <p:txBody>
          <a:bodyPr wrap="square" lIns="91425" tIns="45700" rIns="91425" bIns="45700" anchor="t" anchorCtr="0">
            <a:noAutofit/>
          </a:bodyPr>
          <a:lstStyle/>
          <a:p>
            <a:pPr marL="457200" marR="0" lvl="1" indent="0" algn="ctr" rtl="0">
              <a:lnSpc>
                <a:spcPct val="100000"/>
              </a:lnSpc>
              <a:spcBef>
                <a:spcPts val="0"/>
              </a:spcBef>
              <a:spcAft>
                <a:spcPts val="0"/>
              </a:spcAft>
              <a:buClr>
                <a:schemeClr val="lt1"/>
              </a:buClr>
              <a:buFont typeface="Arial"/>
              <a:buNone/>
            </a:pPr>
            <a:r>
              <a:rPr lang="en-US" sz="3200" b="1" i="1" u="none" strike="noStrike" cap="none">
                <a:solidFill>
                  <a:schemeClr val="lt1"/>
                </a:solidFill>
                <a:latin typeface="Arial"/>
                <a:ea typeface="Arial"/>
                <a:cs typeface="Arial"/>
                <a:sym typeface="Arial"/>
              </a:rPr>
              <a:t>Abstract</a:t>
            </a:r>
          </a:p>
        </p:txBody>
      </p:sp>
      <p:sp>
        <p:nvSpPr>
          <p:cNvPr id="91" name="Shape 91"/>
          <p:cNvSpPr txBox="1"/>
          <p:nvPr/>
        </p:nvSpPr>
        <p:spPr>
          <a:xfrm>
            <a:off x="25342056" y="17475345"/>
            <a:ext cx="10936287" cy="584200"/>
          </a:xfrm>
          <a:prstGeom prst="rect">
            <a:avLst/>
          </a:prstGeom>
          <a:solidFill>
            <a:srgbClr val="A50021"/>
          </a:solidFill>
          <a:ln>
            <a:noFill/>
          </a:ln>
        </p:spPr>
        <p:txBody>
          <a:bodyPr wrap="square" lIns="91425" tIns="45700" rIns="91425" bIns="45700" anchor="t" anchorCtr="0">
            <a:noAutofit/>
          </a:bodyPr>
          <a:lstStyle/>
          <a:p>
            <a:pPr marL="457200" marR="0" lvl="1" indent="0" algn="ctr" rtl="0">
              <a:lnSpc>
                <a:spcPct val="100000"/>
              </a:lnSpc>
              <a:spcBef>
                <a:spcPts val="0"/>
              </a:spcBef>
              <a:spcAft>
                <a:spcPts val="0"/>
              </a:spcAft>
              <a:buClr>
                <a:srgbClr val="FFFFFF"/>
              </a:buClr>
              <a:buFont typeface="Arial"/>
              <a:buNone/>
            </a:pPr>
            <a:r>
              <a:rPr lang="en-US" altLang="zh-CN" sz="3200" b="1" i="1" u="none" strike="noStrike" cap="none" dirty="0" smtClean="0">
                <a:solidFill>
                  <a:srgbClr val="FFFFFF"/>
                </a:solidFill>
                <a:latin typeface="Arial"/>
                <a:ea typeface="Arial"/>
                <a:cs typeface="Arial"/>
                <a:sym typeface="Arial"/>
              </a:rPr>
              <a:t>Discussion</a:t>
            </a:r>
            <a:endParaRPr lang="en-US" sz="3200" b="1" i="1" u="none" strike="noStrike" cap="none" dirty="0">
              <a:solidFill>
                <a:srgbClr val="FFFFFF"/>
              </a:solidFill>
              <a:latin typeface="Arial"/>
              <a:ea typeface="Arial"/>
              <a:cs typeface="Arial"/>
              <a:sym typeface="Arial"/>
            </a:endParaRPr>
          </a:p>
        </p:txBody>
      </p:sp>
      <p:sp>
        <p:nvSpPr>
          <p:cNvPr id="93" name="Shape 93"/>
          <p:cNvSpPr txBox="1"/>
          <p:nvPr/>
        </p:nvSpPr>
        <p:spPr>
          <a:xfrm>
            <a:off x="4398962" y="457200"/>
            <a:ext cx="27778075" cy="3800475"/>
          </a:xfrm>
          <a:prstGeom prst="rect">
            <a:avLst/>
          </a:prstGeom>
          <a:noFill/>
          <a:ln>
            <a:noFill/>
          </a:ln>
        </p:spPr>
        <p:txBody>
          <a:bodyPr wrap="square" lIns="87075" tIns="43525" rIns="87075" bIns="43525" anchor="t" anchorCtr="0">
            <a:noAutofit/>
          </a:bodyPr>
          <a:lstStyle/>
          <a:p>
            <a:pPr marL="0" marR="0" lvl="0" indent="0" algn="ctr" rtl="0">
              <a:lnSpc>
                <a:spcPct val="100000"/>
              </a:lnSpc>
              <a:spcBef>
                <a:spcPts val="0"/>
              </a:spcBef>
              <a:spcAft>
                <a:spcPts val="0"/>
              </a:spcAft>
              <a:buClr>
                <a:srgbClr val="A50021"/>
              </a:buClr>
              <a:buFont typeface="Arial"/>
              <a:buNone/>
            </a:pPr>
            <a:r>
              <a:rPr lang="en-US" altLang="zh-CN" sz="6000" b="1" i="0" u="none" dirty="0" smtClean="0">
                <a:solidFill>
                  <a:srgbClr val="A50021"/>
                </a:solidFill>
                <a:latin typeface="Arial"/>
                <a:ea typeface="Arial"/>
                <a:cs typeface="Arial"/>
                <a:sym typeface="Arial"/>
              </a:rPr>
              <a:t>Investigating</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the</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effect</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of</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staleness</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in</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Parameter</a:t>
            </a:r>
            <a:r>
              <a:rPr lang="zh-CN" altLang="en-US" sz="6000" b="1" i="0" u="none" dirty="0" smtClean="0">
                <a:solidFill>
                  <a:srgbClr val="A50021"/>
                </a:solidFill>
                <a:latin typeface="Arial"/>
                <a:ea typeface="Arial"/>
                <a:cs typeface="Arial"/>
                <a:sym typeface="Arial"/>
              </a:rPr>
              <a:t> </a:t>
            </a:r>
            <a:r>
              <a:rPr lang="en-US" altLang="zh-CN" sz="6000" b="1" i="0" u="none" dirty="0" smtClean="0">
                <a:solidFill>
                  <a:srgbClr val="A50021"/>
                </a:solidFill>
                <a:latin typeface="Arial"/>
                <a:ea typeface="Arial"/>
                <a:cs typeface="Arial"/>
                <a:sym typeface="Arial"/>
              </a:rPr>
              <a:t>Server</a:t>
            </a:r>
            <a:endParaRPr lang="en-US" sz="6000" b="1" i="0" u="none" dirty="0">
              <a:solidFill>
                <a:srgbClr val="A50021"/>
              </a:solidFill>
              <a:latin typeface="Arial"/>
              <a:ea typeface="Arial"/>
              <a:cs typeface="Arial"/>
              <a:sym typeface="Arial"/>
            </a:endParaRPr>
          </a:p>
          <a:p>
            <a:pPr marL="0" marR="0" lvl="0" indent="0" algn="ctr" rtl="0">
              <a:lnSpc>
                <a:spcPct val="120000"/>
              </a:lnSpc>
              <a:spcBef>
                <a:spcPts val="0"/>
              </a:spcBef>
              <a:spcAft>
                <a:spcPts val="0"/>
              </a:spcAft>
              <a:buClr>
                <a:schemeClr val="dk1"/>
              </a:buClr>
              <a:buFont typeface="Arial"/>
              <a:buNone/>
            </a:pPr>
            <a:r>
              <a:rPr lang="en-US" sz="4000" b="1" i="0" u="none" dirty="0">
                <a:solidFill>
                  <a:schemeClr val="dk1"/>
                </a:solidFill>
                <a:latin typeface="Arial"/>
                <a:ea typeface="Arial"/>
                <a:cs typeface="Arial"/>
                <a:sym typeface="Arial"/>
              </a:rPr>
              <a:t>Wei </a:t>
            </a:r>
            <a:r>
              <a:rPr lang="en-US" sz="4000" b="1" i="0" u="none" dirty="0" smtClean="0">
                <a:solidFill>
                  <a:schemeClr val="dk1"/>
                </a:solidFill>
                <a:latin typeface="Arial"/>
                <a:ea typeface="Arial"/>
                <a:cs typeface="Arial"/>
                <a:sym typeface="Arial"/>
              </a:rPr>
              <a:t>Cui,</a:t>
            </a:r>
            <a:r>
              <a:rPr lang="zh-CN" altLang="en-US" sz="4000" b="1" i="0" u="none" dirty="0" smtClean="0">
                <a:solidFill>
                  <a:schemeClr val="dk1"/>
                </a:solidFill>
                <a:latin typeface="Arial"/>
                <a:ea typeface="Arial"/>
                <a:cs typeface="Arial"/>
                <a:sym typeface="Arial"/>
              </a:rPr>
              <a:t> </a:t>
            </a:r>
            <a:r>
              <a:rPr lang="en-US" sz="4000" b="1" i="0" u="none" dirty="0" smtClean="0">
                <a:solidFill>
                  <a:schemeClr val="dk1"/>
                </a:solidFill>
                <a:latin typeface="Arial"/>
                <a:ea typeface="Arial"/>
                <a:cs typeface="Arial"/>
                <a:sym typeface="Arial"/>
              </a:rPr>
              <a:t> </a:t>
            </a:r>
            <a:r>
              <a:rPr lang="en-US" altLang="zh-CN" sz="4000" b="1" i="0" u="none" dirty="0" err="1" smtClean="0">
                <a:solidFill>
                  <a:schemeClr val="dk1"/>
                </a:solidFill>
                <a:latin typeface="Arial"/>
                <a:ea typeface="Arial"/>
                <a:cs typeface="Arial"/>
                <a:sym typeface="Arial"/>
              </a:rPr>
              <a:t>Zhixun</a:t>
            </a:r>
            <a:r>
              <a:rPr lang="zh-CN" altLang="en-US" sz="4000" b="1" i="0" u="none" dirty="0" smtClean="0">
                <a:solidFill>
                  <a:schemeClr val="dk1"/>
                </a:solidFill>
                <a:latin typeface="Arial"/>
                <a:ea typeface="Arial"/>
                <a:cs typeface="Arial"/>
                <a:sym typeface="Arial"/>
              </a:rPr>
              <a:t> </a:t>
            </a:r>
            <a:r>
              <a:rPr lang="en-US" altLang="zh-CN" sz="4000" b="1" i="0" u="none" dirty="0" smtClean="0">
                <a:solidFill>
                  <a:schemeClr val="dk1"/>
                </a:solidFill>
                <a:latin typeface="Arial"/>
                <a:ea typeface="Arial"/>
                <a:cs typeface="Arial"/>
                <a:sym typeface="Arial"/>
              </a:rPr>
              <a:t>Tan</a:t>
            </a:r>
            <a:endParaRPr lang="en-US" sz="4000" b="1" i="0" u="none" dirty="0">
              <a:solidFill>
                <a:schemeClr val="dk1"/>
              </a:solidFill>
              <a:latin typeface="Arial"/>
              <a:ea typeface="Arial"/>
              <a:cs typeface="Arial"/>
              <a:sym typeface="Arial"/>
            </a:endParaRPr>
          </a:p>
          <a:p>
            <a:pPr marL="0" marR="0" lvl="0" indent="0" algn="ctr" rtl="0">
              <a:lnSpc>
                <a:spcPct val="120000"/>
              </a:lnSpc>
              <a:spcBef>
                <a:spcPts val="0"/>
              </a:spcBef>
              <a:spcAft>
                <a:spcPts val="0"/>
              </a:spcAft>
              <a:buClr>
                <a:schemeClr val="dk1"/>
              </a:buClr>
              <a:buFont typeface="Arial"/>
              <a:buNone/>
            </a:pPr>
            <a:r>
              <a:rPr lang="en-US" sz="3600" b="1" i="1" u="none" baseline="30000" dirty="0">
                <a:solidFill>
                  <a:schemeClr val="dk1"/>
                </a:solidFill>
                <a:latin typeface="Arial"/>
                <a:ea typeface="Arial"/>
                <a:cs typeface="Arial"/>
                <a:sym typeface="Arial"/>
              </a:rPr>
              <a:t>1</a:t>
            </a:r>
            <a:r>
              <a:rPr lang="en-US" sz="3600" b="1" i="1" u="none" dirty="0">
                <a:solidFill>
                  <a:schemeClr val="dk1"/>
                </a:solidFill>
                <a:latin typeface="Arial"/>
                <a:ea typeface="Arial"/>
                <a:cs typeface="Arial"/>
                <a:sym typeface="Arial"/>
              </a:rPr>
              <a:t>Department of Computer </a:t>
            </a:r>
            <a:r>
              <a:rPr lang="en-US" sz="3600" b="1" i="1" u="none" dirty="0" smtClean="0">
                <a:solidFill>
                  <a:schemeClr val="dk1"/>
                </a:solidFill>
                <a:latin typeface="Arial"/>
                <a:ea typeface="Arial"/>
                <a:cs typeface="Arial"/>
                <a:sym typeface="Arial"/>
              </a:rPr>
              <a:t>Science</a:t>
            </a:r>
            <a:r>
              <a:rPr lang="en-US" altLang="zh-CN" sz="3600" b="1" i="1" u="none" dirty="0" smtClean="0">
                <a:solidFill>
                  <a:schemeClr val="dk1"/>
                </a:solidFill>
                <a:latin typeface="Arial"/>
                <a:ea typeface="Arial"/>
                <a:cs typeface="Arial"/>
                <a:sym typeface="Arial"/>
              </a:rPr>
              <a:t>,</a:t>
            </a:r>
            <a:r>
              <a:rPr lang="zh-CN" altLang="en-US" sz="3600" b="1" i="1" u="none" dirty="0" smtClean="0">
                <a:solidFill>
                  <a:schemeClr val="dk1"/>
                </a:solidFill>
                <a:latin typeface="Arial"/>
                <a:ea typeface="Arial"/>
                <a:cs typeface="Arial"/>
                <a:sym typeface="Arial"/>
              </a:rPr>
              <a:t> </a:t>
            </a:r>
            <a:r>
              <a:rPr lang="en-US" sz="3600" b="1" i="1" u="none" dirty="0" smtClean="0">
                <a:solidFill>
                  <a:schemeClr val="dk1"/>
                </a:solidFill>
                <a:latin typeface="Arial"/>
                <a:ea typeface="Arial"/>
                <a:cs typeface="Arial"/>
                <a:sym typeface="Arial"/>
              </a:rPr>
              <a:t>Carnegie </a:t>
            </a:r>
            <a:r>
              <a:rPr lang="en-US" sz="3600" b="1" i="1" u="none" dirty="0">
                <a:solidFill>
                  <a:schemeClr val="dk1"/>
                </a:solidFill>
                <a:latin typeface="Arial"/>
                <a:ea typeface="Arial"/>
                <a:cs typeface="Arial"/>
                <a:sym typeface="Arial"/>
              </a:rPr>
              <a:t>Mellon University</a:t>
            </a:r>
          </a:p>
          <a:p>
            <a:pPr marL="0" marR="0" lvl="0" indent="0" algn="l" rtl="0">
              <a:lnSpc>
                <a:spcPct val="100000"/>
              </a:lnSpc>
              <a:spcBef>
                <a:spcPts val="0"/>
              </a:spcBef>
              <a:spcAft>
                <a:spcPts val="0"/>
              </a:spcAft>
              <a:buNone/>
            </a:pPr>
            <a:endParaRPr sz="3600" b="1" i="1" u="none" dirty="0">
              <a:solidFill>
                <a:schemeClr val="dk1"/>
              </a:solidFill>
              <a:latin typeface="Arial"/>
              <a:ea typeface="Arial"/>
              <a:cs typeface="Arial"/>
              <a:sym typeface="Arial"/>
            </a:endParaRPr>
          </a:p>
        </p:txBody>
      </p:sp>
      <p:sp>
        <p:nvSpPr>
          <p:cNvPr id="94" name="Shape 94"/>
          <p:cNvSpPr txBox="1"/>
          <p:nvPr/>
        </p:nvSpPr>
        <p:spPr>
          <a:xfrm>
            <a:off x="12898437" y="3962400"/>
            <a:ext cx="10971212" cy="639762"/>
          </a:xfrm>
          <a:prstGeom prst="rect">
            <a:avLst/>
          </a:prstGeom>
          <a:solidFill>
            <a:srgbClr val="A50021"/>
          </a:solidFill>
          <a:ln>
            <a:noFill/>
          </a:ln>
        </p:spPr>
        <p:txBody>
          <a:bodyPr wrap="square" lIns="91425" tIns="45700" rIns="91425" bIns="45700" anchor="t" anchorCtr="0">
            <a:noAutofit/>
          </a:bodyPr>
          <a:lstStyle/>
          <a:p>
            <a:pPr marL="457200" marR="0" lvl="1" indent="0" algn="ctr" rtl="0">
              <a:lnSpc>
                <a:spcPct val="100000"/>
              </a:lnSpc>
              <a:spcBef>
                <a:spcPts val="0"/>
              </a:spcBef>
              <a:spcAft>
                <a:spcPts val="0"/>
              </a:spcAft>
              <a:buClr>
                <a:srgbClr val="FFFFFF"/>
              </a:buClr>
              <a:buFont typeface="Arial"/>
              <a:buNone/>
            </a:pPr>
            <a:r>
              <a:rPr lang="en-US" altLang="zh-CN" sz="3200" b="1" i="1" dirty="0" smtClean="0">
                <a:solidFill>
                  <a:srgbClr val="FFFFFF"/>
                </a:solidFill>
              </a:rPr>
              <a:t>Theoretical</a:t>
            </a:r>
            <a:r>
              <a:rPr lang="zh-CN" altLang="en-US" sz="3200" b="1" i="1" dirty="0" smtClean="0">
                <a:solidFill>
                  <a:srgbClr val="FFFFFF"/>
                </a:solidFill>
              </a:rPr>
              <a:t> </a:t>
            </a:r>
            <a:r>
              <a:rPr lang="en-US" altLang="zh-CN" sz="3200" b="1" i="1" dirty="0" smtClean="0">
                <a:solidFill>
                  <a:srgbClr val="FFFFFF"/>
                </a:solidFill>
              </a:rPr>
              <a:t>Results</a:t>
            </a:r>
            <a:endParaRPr lang="en-US" sz="3200" b="1" i="1" u="none" strike="noStrike" cap="none" dirty="0">
              <a:solidFill>
                <a:srgbClr val="FFFFFF"/>
              </a:solidFill>
              <a:latin typeface="Arial"/>
              <a:ea typeface="Arial"/>
              <a:cs typeface="Arial"/>
              <a:sym typeface="Arial"/>
            </a:endParaRPr>
          </a:p>
        </p:txBody>
      </p:sp>
      <p:pic>
        <p:nvPicPr>
          <p:cNvPr id="96" name="Shape 96"/>
          <p:cNvPicPr preferRelativeResize="0"/>
          <p:nvPr/>
        </p:nvPicPr>
        <p:blipFill rotWithShape="1">
          <a:blip r:embed="rId3">
            <a:alphaModFix/>
          </a:blip>
          <a:srcRect/>
          <a:stretch/>
        </p:blipFill>
        <p:spPr>
          <a:xfrm>
            <a:off x="1473466" y="317439"/>
            <a:ext cx="3288505" cy="3197905"/>
          </a:xfrm>
          <a:prstGeom prst="rect">
            <a:avLst/>
          </a:prstGeom>
          <a:noFill/>
          <a:ln>
            <a:noFill/>
          </a:ln>
        </p:spPr>
      </p:pic>
      <p:sp>
        <p:nvSpPr>
          <p:cNvPr id="97" name="Shape 97"/>
          <p:cNvSpPr txBox="1"/>
          <p:nvPr/>
        </p:nvSpPr>
        <p:spPr>
          <a:xfrm>
            <a:off x="876300" y="4870451"/>
            <a:ext cx="10972800" cy="3565236"/>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spcAft>
                <a:spcPts val="0"/>
              </a:spcAft>
              <a:buClr>
                <a:schemeClr val="dk1"/>
              </a:buClr>
              <a:buFont typeface="Arial"/>
              <a:buNone/>
            </a:pPr>
            <a:r>
              <a:rPr lang="en-US" sz="2800" b="0" i="0" u="none" dirty="0">
                <a:solidFill>
                  <a:schemeClr val="dk1"/>
                </a:solidFill>
                <a:latin typeface="Times" charset="0"/>
                <a:ea typeface="Times" charset="0"/>
                <a:cs typeface="Times" charset="0"/>
                <a:sym typeface="Arial"/>
              </a:rPr>
              <a:t>We </a:t>
            </a:r>
            <a:r>
              <a:rPr lang="en-US" sz="2800" b="0" i="0" u="none" dirty="0" smtClean="0">
                <a:solidFill>
                  <a:schemeClr val="dk1"/>
                </a:solidFill>
                <a:latin typeface="Times" charset="0"/>
                <a:ea typeface="Times" charset="0"/>
                <a:cs typeface="Times" charset="0"/>
                <a:sym typeface="Arial"/>
              </a:rPr>
              <a:t>implemented</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light-version</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of</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the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parameter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server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framework</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applied</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widely</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in</a:t>
            </a:r>
            <a:r>
              <a:rPr lang="zh-CN" altLang="en-US" sz="2800" b="0" i="0" u="none" dirty="0" smtClean="0">
                <a:solidFill>
                  <a:schemeClr val="dk1"/>
                </a:solidFill>
                <a:latin typeface="Times" charset="0"/>
                <a:ea typeface="Times" charset="0"/>
                <a:cs typeface="Times" charset="0"/>
                <a:sym typeface="Arial"/>
              </a:rPr>
              <a:t> </a:t>
            </a:r>
            <a:r>
              <a:rPr lang="en-US" altLang="zh-CN" sz="2800" dirty="0" smtClean="0">
                <a:solidFill>
                  <a:schemeClr val="dk1"/>
                </a:solidFill>
                <a:latin typeface="Times" charset="0"/>
                <a:ea typeface="Times" charset="0"/>
                <a:cs typeface="Times" charset="0"/>
              </a:rPr>
              <a:t>large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scale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distributed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machine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Using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our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implementation,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further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investigated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effect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of</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staleness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of</a:t>
            </a:r>
            <a:r>
              <a:rPr lang="zh-CN" altLang="en-US" sz="2800" dirty="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different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gradient-based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optimization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some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common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problems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machine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including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linear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regression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and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without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regularization),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logistic</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regression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and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SVM.</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Our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experiment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results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indicate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that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gradient-based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optimization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are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quite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robust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against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staleness,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long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chosen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properly.</a:t>
            </a:r>
            <a:endParaRPr lang="en-US" sz="2800" b="0" i="0" u="none" dirty="0">
              <a:solidFill>
                <a:schemeClr val="dk1"/>
              </a:solidFill>
              <a:latin typeface="Times" charset="0"/>
              <a:ea typeface="Times" charset="0"/>
              <a:cs typeface="Times" charset="0"/>
              <a:sym typeface="Arial"/>
            </a:endParaRPr>
          </a:p>
        </p:txBody>
      </p:sp>
      <p:sp>
        <p:nvSpPr>
          <p:cNvPr id="130" name="Shape 130"/>
          <p:cNvSpPr txBox="1"/>
          <p:nvPr/>
        </p:nvSpPr>
        <p:spPr>
          <a:xfrm>
            <a:off x="13011942" y="17475345"/>
            <a:ext cx="10936287" cy="584200"/>
          </a:xfrm>
          <a:prstGeom prst="rect">
            <a:avLst/>
          </a:prstGeom>
          <a:solidFill>
            <a:srgbClr val="A50021"/>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FFFFFF"/>
              </a:buClr>
              <a:buFont typeface="Arial"/>
              <a:buNone/>
            </a:pPr>
            <a:r>
              <a:rPr lang="en-US" altLang="zh-CN" sz="3200" b="1" i="1" u="none" dirty="0" smtClean="0">
                <a:solidFill>
                  <a:srgbClr val="FFFFFF"/>
                </a:solidFill>
                <a:latin typeface="Arial"/>
                <a:ea typeface="Arial"/>
                <a:cs typeface="Arial"/>
                <a:sym typeface="Arial"/>
              </a:rPr>
              <a:t>Experiment</a:t>
            </a:r>
            <a:r>
              <a:rPr lang="zh-CN" altLang="en-US" sz="3200" b="1" i="1" u="none" dirty="0" smtClean="0">
                <a:solidFill>
                  <a:srgbClr val="FFFFFF"/>
                </a:solidFill>
                <a:latin typeface="Arial"/>
                <a:ea typeface="Arial"/>
                <a:cs typeface="Arial"/>
                <a:sym typeface="Arial"/>
              </a:rPr>
              <a:t> </a:t>
            </a:r>
            <a:r>
              <a:rPr lang="en-US" altLang="zh-CN" sz="3200" b="1" i="1" dirty="0" smtClean="0">
                <a:solidFill>
                  <a:srgbClr val="FFFFFF"/>
                </a:solidFill>
              </a:rPr>
              <a:t>Results</a:t>
            </a:r>
            <a:endParaRPr lang="en-US" sz="3200" b="1" i="1" u="none" dirty="0">
              <a:solidFill>
                <a:srgbClr val="FFFFFF"/>
              </a:solidFill>
              <a:latin typeface="Arial"/>
              <a:ea typeface="Arial"/>
              <a:cs typeface="Arial"/>
              <a:sym typeface="Arial"/>
            </a:endParaRPr>
          </a:p>
        </p:txBody>
      </p:sp>
      <p:sp>
        <p:nvSpPr>
          <p:cNvPr id="177" name="Shape 177"/>
          <p:cNvSpPr txBox="1"/>
          <p:nvPr/>
        </p:nvSpPr>
        <p:spPr>
          <a:xfrm>
            <a:off x="13011942" y="10104777"/>
            <a:ext cx="10936287" cy="584200"/>
          </a:xfrm>
          <a:prstGeom prst="rect">
            <a:avLst/>
          </a:prstGeom>
          <a:solidFill>
            <a:srgbClr val="A50021"/>
          </a:solid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rgbClr val="FFFFFF"/>
              </a:buClr>
              <a:buFont typeface="Arial"/>
              <a:buNone/>
            </a:pPr>
            <a:r>
              <a:rPr lang="en-US" altLang="zh-CN" sz="3200" b="1" i="1" u="none" dirty="0" smtClean="0">
                <a:solidFill>
                  <a:srgbClr val="FFFFFF"/>
                </a:solidFill>
                <a:latin typeface="Arial"/>
                <a:ea typeface="Arial"/>
                <a:cs typeface="Arial"/>
                <a:sym typeface="Arial"/>
              </a:rPr>
              <a:t>Methodology</a:t>
            </a:r>
            <a:endParaRPr lang="en-US" sz="3200" b="1" i="1" u="none" dirty="0">
              <a:solidFill>
                <a:srgbClr val="FFFFFF"/>
              </a:solidFill>
              <a:latin typeface="Arial"/>
              <a:ea typeface="Arial"/>
              <a:cs typeface="Arial"/>
              <a:sym typeface="Aria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7968" y="9747249"/>
            <a:ext cx="6858000" cy="5473700"/>
          </a:xfrm>
          <a:prstGeom prst="rect">
            <a:avLst/>
          </a:prstGeom>
        </p:spPr>
      </p:pic>
      <p:sp>
        <p:nvSpPr>
          <p:cNvPr id="252" name="Shape 97"/>
          <p:cNvSpPr txBox="1"/>
          <p:nvPr/>
        </p:nvSpPr>
        <p:spPr>
          <a:xfrm>
            <a:off x="1473466" y="15218238"/>
            <a:ext cx="9830417" cy="561666"/>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r>
              <a:rPr lang="en-US" altLang="zh-CN" sz="2800" b="0" i="0" u="none" dirty="0" smtClean="0">
                <a:solidFill>
                  <a:schemeClr val="dk1"/>
                </a:solidFill>
                <a:latin typeface="Arial"/>
                <a:ea typeface="Arial"/>
                <a:cs typeface="Arial"/>
                <a:sym typeface="Arial"/>
              </a:rPr>
              <a:t>Architecture</a:t>
            </a:r>
            <a:r>
              <a:rPr lang="zh-CN" altLang="en-US" sz="2800" b="0" i="0" u="none" dirty="0" smtClean="0">
                <a:solidFill>
                  <a:schemeClr val="dk1"/>
                </a:solidFill>
                <a:latin typeface="Arial"/>
                <a:ea typeface="Arial"/>
                <a:cs typeface="Arial"/>
                <a:sym typeface="Arial"/>
              </a:rPr>
              <a:t> </a:t>
            </a:r>
            <a:r>
              <a:rPr lang="en-US" altLang="zh-CN" sz="2800" b="0" i="0" u="none" dirty="0" smtClean="0">
                <a:solidFill>
                  <a:schemeClr val="dk1"/>
                </a:solidFill>
                <a:latin typeface="Arial"/>
                <a:ea typeface="Arial"/>
                <a:cs typeface="Arial"/>
                <a:sym typeface="Arial"/>
              </a:rPr>
              <a:t>of</a:t>
            </a:r>
            <a:r>
              <a:rPr lang="zh-CN" altLang="en-US" sz="2800" b="0" i="0" u="none" dirty="0" smtClean="0">
                <a:solidFill>
                  <a:schemeClr val="dk1"/>
                </a:solidFill>
                <a:latin typeface="Arial"/>
                <a:ea typeface="Arial"/>
                <a:cs typeface="Arial"/>
                <a:sym typeface="Arial"/>
              </a:rPr>
              <a:t> </a:t>
            </a:r>
            <a:r>
              <a:rPr lang="en-US" altLang="zh-CN" sz="2800" b="0" i="0" u="none" dirty="0" smtClean="0">
                <a:solidFill>
                  <a:schemeClr val="dk1"/>
                </a:solidFill>
                <a:latin typeface="Arial"/>
                <a:ea typeface="Arial"/>
                <a:cs typeface="Arial"/>
                <a:sym typeface="Arial"/>
              </a:rPr>
              <a:t>parameter</a:t>
            </a:r>
            <a:r>
              <a:rPr lang="zh-CN" altLang="en-US" sz="2800" b="0" i="0" u="none" dirty="0" smtClean="0">
                <a:solidFill>
                  <a:schemeClr val="dk1"/>
                </a:solidFill>
                <a:latin typeface="Arial"/>
                <a:ea typeface="Arial"/>
                <a:cs typeface="Arial"/>
                <a:sym typeface="Arial"/>
              </a:rPr>
              <a:t> </a:t>
            </a:r>
            <a:r>
              <a:rPr lang="en-US" altLang="zh-CN" sz="2800" dirty="0" smtClean="0">
                <a:solidFill>
                  <a:schemeClr val="dk1"/>
                </a:solidFill>
              </a:rPr>
              <a:t>server.</a:t>
            </a:r>
            <a:r>
              <a:rPr lang="zh-CN" altLang="en-US" sz="2800" dirty="0" smtClean="0">
                <a:solidFill>
                  <a:schemeClr val="dk1"/>
                </a:solidFill>
              </a:rPr>
              <a:t> </a:t>
            </a:r>
            <a:endParaRPr lang="en-US" sz="2800" b="0" i="0" u="none" dirty="0">
              <a:solidFill>
                <a:schemeClr val="dk1"/>
              </a:solidFill>
              <a:latin typeface="Arial"/>
              <a:ea typeface="Arial"/>
              <a:cs typeface="Arial"/>
              <a:sym typeface="Arial"/>
            </a:endParaRPr>
          </a:p>
        </p:txBody>
      </p:sp>
      <p:sp>
        <p:nvSpPr>
          <p:cNvPr id="254" name="Shape 91"/>
          <p:cNvSpPr txBox="1"/>
          <p:nvPr/>
        </p:nvSpPr>
        <p:spPr>
          <a:xfrm>
            <a:off x="25302311" y="22545013"/>
            <a:ext cx="10936287" cy="584200"/>
          </a:xfrm>
          <a:prstGeom prst="rect">
            <a:avLst/>
          </a:prstGeom>
          <a:solidFill>
            <a:srgbClr val="A50021"/>
          </a:solidFill>
          <a:ln>
            <a:noFill/>
          </a:ln>
        </p:spPr>
        <p:txBody>
          <a:bodyPr wrap="square" lIns="91425" tIns="45700" rIns="91425" bIns="45700" anchor="t" anchorCtr="0">
            <a:noAutofit/>
          </a:bodyPr>
          <a:lstStyle/>
          <a:p>
            <a:pPr marL="457200" lvl="1" algn="ctr">
              <a:buClr>
                <a:srgbClr val="FFFFFF"/>
              </a:buClr>
            </a:pPr>
            <a:r>
              <a:rPr lang="en-US" altLang="zh-CN" sz="3200" b="1" i="1" dirty="0" smtClean="0">
                <a:solidFill>
                  <a:srgbClr val="FFFFFF"/>
                </a:solidFill>
              </a:rPr>
              <a:t>B</a:t>
            </a:r>
            <a:r>
              <a:rPr lang="en-US" sz="3200" b="1" i="1" dirty="0" smtClean="0">
                <a:solidFill>
                  <a:srgbClr val="FFFFFF"/>
                </a:solidFill>
              </a:rPr>
              <a:t>ibliography</a:t>
            </a:r>
            <a:endParaRPr lang="en-US" sz="3200" b="1" i="1" u="none" strike="noStrike" cap="none" dirty="0">
              <a:solidFill>
                <a:srgbClr val="FFFFFF"/>
              </a:solidFill>
              <a:latin typeface="Arial"/>
              <a:ea typeface="Arial"/>
              <a:cs typeface="Arial"/>
              <a:sym typeface="Arial"/>
            </a:endParaRPr>
          </a:p>
        </p:txBody>
      </p:sp>
      <p:sp>
        <p:nvSpPr>
          <p:cNvPr id="16" name="Shape 97"/>
          <p:cNvSpPr txBox="1"/>
          <p:nvPr/>
        </p:nvSpPr>
        <p:spPr>
          <a:xfrm>
            <a:off x="1104900" y="16082736"/>
            <a:ext cx="10744200" cy="5695205"/>
          </a:xfrm>
          <a:prstGeom prst="rect">
            <a:avLst/>
          </a:prstGeom>
          <a:noFill/>
          <a:ln>
            <a:noFill/>
          </a:ln>
        </p:spPr>
        <p:txBody>
          <a:bodyPr wrap="square" lIns="91425" tIns="45700" rIns="91425" bIns="45700" anchor="t" anchorCtr="0">
            <a:noAutofit/>
          </a:bodyPr>
          <a:lstStyle/>
          <a:p>
            <a:pPr algn="just">
              <a:buClr>
                <a:schemeClr val="dk1"/>
              </a:buClr>
            </a:pPr>
            <a:r>
              <a:rPr lang="en-US" sz="2800" b="0" i="0" u="none" dirty="0" smtClean="0">
                <a:solidFill>
                  <a:schemeClr val="dk1"/>
                </a:solidFill>
                <a:latin typeface="Times" charset="0"/>
                <a:ea typeface="Times" charset="0"/>
                <a:cs typeface="Times" charset="0"/>
                <a:sym typeface="Arial"/>
              </a:rPr>
              <a:t>Parameter Server is a powerful framework </a:t>
            </a:r>
            <a:r>
              <a:rPr lang="en-US" sz="2800" dirty="0">
                <a:solidFill>
                  <a:schemeClr val="dk1"/>
                </a:solidFill>
                <a:latin typeface="Times" charset="0"/>
                <a:ea typeface="Times" charset="0"/>
                <a:cs typeface="Times" charset="0"/>
              </a:rPr>
              <a:t>for solving engineering </a:t>
            </a:r>
            <a:r>
              <a:rPr lang="en-US" sz="2800" dirty="0" smtClean="0">
                <a:solidFill>
                  <a:schemeClr val="dk1"/>
                </a:solidFill>
                <a:latin typeface="Times" charset="0"/>
                <a:ea typeface="Times" charset="0"/>
                <a:cs typeface="Times" charset="0"/>
              </a:rPr>
              <a:t>challenges common in</a:t>
            </a:r>
            <a:r>
              <a:rPr lang="en-US" sz="2800" b="0" i="0" u="none" dirty="0" smtClean="0">
                <a:solidFill>
                  <a:schemeClr val="dk1"/>
                </a:solidFill>
                <a:latin typeface="Times" charset="0"/>
                <a:ea typeface="Times" charset="0"/>
                <a:cs typeface="Times" charset="0"/>
                <a:sym typeface="Arial"/>
              </a:rPr>
              <a:t> large scale machine learning and optimization problems, such as efficient communication, flexible consistency models, scalability and fault tolerance. The framework is motivated by the observation that most problems have parameters in the form of vectors/matrices/tensors, and each worker node need access only part of the parameters. Shared parameters are stored in the server group, and the schedulers assigns tasks to each worker. Workers will do computation locally, mostly gradient-related calculations, and push the computation results to servers, and then pull the parameters from server to start the next iteration of computation. Server groups aggregate updates from workers and answer the pull requests from workers with the aggregated parameters. A sample usage of parameter server is listed as below.</a:t>
            </a:r>
          </a:p>
        </p:txBody>
      </p:sp>
      <mc:AlternateContent xmlns:mc="http://schemas.openxmlformats.org/markup-compatibility/2006" xmlns:a14="http://schemas.microsoft.com/office/drawing/2010/main">
        <mc:Choice Requires="a14">
          <p:sp>
            <p:nvSpPr>
              <p:cNvPr id="17" name="Shape 97"/>
              <p:cNvSpPr txBox="1"/>
              <p:nvPr/>
            </p:nvSpPr>
            <p:spPr>
              <a:xfrm>
                <a:off x="1104900" y="22257656"/>
                <a:ext cx="9867900" cy="4902200"/>
              </a:xfrm>
              <a:prstGeom prst="rect">
                <a:avLst/>
              </a:prstGeom>
              <a:noFill/>
              <a:ln>
                <a:noFill/>
              </a:ln>
            </p:spPr>
            <p:txBody>
              <a:bodyPr wrap="square" lIns="91425" tIns="45700" rIns="91425" bIns="45700" anchor="t" anchorCtr="0">
                <a:noAutofit/>
              </a:bodyPr>
              <a:lstStyle/>
              <a:p>
                <a:r>
                  <a:rPr lang="en-US" sz="2800" i="1" dirty="0" smtClean="0">
                    <a:latin typeface="Times" charset="0"/>
                    <a:ea typeface="Times" charset="0"/>
                    <a:cs typeface="Times" charset="0"/>
                  </a:rPr>
                  <a:t>Algorithm for distributed proximal gradient descent</a:t>
                </a:r>
              </a:p>
              <a:p>
                <a:endParaRPr lang="en-US" sz="2800" i="1" u="sng" dirty="0" smtClean="0">
                  <a:latin typeface="Times" charset="0"/>
                  <a:ea typeface="Times" charset="0"/>
                  <a:cs typeface="Times" charset="0"/>
                </a:endParaRPr>
              </a:p>
              <a:p>
                <a:r>
                  <a:rPr lang="en-US" sz="2800" b="1" dirty="0" smtClean="0">
                    <a:latin typeface="Times" charset="0"/>
                    <a:ea typeface="Times" charset="0"/>
                    <a:cs typeface="Times" charset="0"/>
                  </a:rPr>
                  <a:t>Worker </a:t>
                </a:r>
                <a14:m>
                  <m:oMath xmlns:m="http://schemas.openxmlformats.org/officeDocument/2006/math">
                    <m:r>
                      <a:rPr lang="en-US" sz="2800" b="1" i="1" smtClean="0">
                        <a:latin typeface="Cambria Math" charset="0"/>
                        <a:ea typeface="Times" charset="0"/>
                        <a:cs typeface="Times" charset="0"/>
                      </a:rPr>
                      <m:t>𝒓</m:t>
                    </m:r>
                  </m:oMath>
                </a14:m>
                <a:r>
                  <a:rPr lang="en-US" sz="2800" b="1" dirty="0" smtClean="0">
                    <a:latin typeface="Times" charset="0"/>
                    <a:ea typeface="Times" charset="0"/>
                    <a:cs typeface="Times" charset="0"/>
                  </a:rPr>
                  <a:t> </a:t>
                </a:r>
                <a:r>
                  <a:rPr lang="en-US" sz="2800" b="1" dirty="0">
                    <a:latin typeface="Times" charset="0"/>
                    <a:ea typeface="Times" charset="0"/>
                    <a:cs typeface="Times" charset="0"/>
                  </a:rPr>
                  <a:t>at </a:t>
                </a:r>
                <a:r>
                  <a:rPr lang="en-US" sz="2800" b="1" dirty="0" smtClean="0">
                    <a:latin typeface="Times" charset="0"/>
                    <a:ea typeface="Times" charset="0"/>
                    <a:cs typeface="Times" charset="0"/>
                  </a:rPr>
                  <a:t>iteration </a:t>
                </a:r>
                <a14:m>
                  <m:oMath xmlns:m="http://schemas.openxmlformats.org/officeDocument/2006/math">
                    <m:r>
                      <a:rPr lang="en-US" sz="2800" b="1" i="1" smtClean="0">
                        <a:latin typeface="Cambria Math" charset="0"/>
                        <a:ea typeface="Times" charset="0"/>
                        <a:cs typeface="Times" charset="0"/>
                      </a:rPr>
                      <m:t>𝒕</m:t>
                    </m:r>
                  </m:oMath>
                </a14:m>
                <a:endParaRPr lang="en-US" sz="2800" b="1" dirty="0">
                  <a:latin typeface="Times" charset="0"/>
                  <a:ea typeface="Times" charset="0"/>
                  <a:cs typeface="Times" charset="0"/>
                </a:endParaRPr>
              </a:p>
              <a:p>
                <a:r>
                  <a:rPr lang="en-US" sz="2800" dirty="0">
                    <a:latin typeface="Times" charset="0"/>
                    <a:ea typeface="Times" charset="0"/>
                    <a:cs typeface="Times" charset="0"/>
                  </a:rPr>
                  <a:t>1: </a:t>
                </a:r>
                <a:r>
                  <a:rPr lang="en-US" sz="2800" dirty="0" smtClean="0">
                    <a:latin typeface="Times" charset="0"/>
                    <a:ea typeface="Times" charset="0"/>
                    <a:cs typeface="Times" charset="0"/>
                  </a:rPr>
                  <a:t>Wait until all iterations before </a:t>
                </a:r>
                <a14:m>
                  <m:oMath xmlns:m="http://schemas.openxmlformats.org/officeDocument/2006/math">
                    <m:r>
                      <a:rPr lang="en-US" sz="2800" b="0" i="1" smtClean="0">
                        <a:latin typeface="Cambria Math" charset="0"/>
                        <a:ea typeface="Times" charset="0"/>
                        <a:cs typeface="Times" charset="0"/>
                      </a:rPr>
                      <m:t>𝑡</m:t>
                    </m:r>
                    <m:r>
                      <a:rPr lang="en-US" sz="2800" b="0" i="1" smtClean="0">
                        <a:latin typeface="Cambria Math" charset="0"/>
                        <a:ea typeface="Times" charset="0"/>
                        <a:cs typeface="Times" charset="0"/>
                      </a:rPr>
                      <m:t> − </m:t>
                    </m:r>
                    <m:r>
                      <a:rPr lang="en-US" sz="2800" b="0" i="1" smtClean="0">
                        <a:latin typeface="Cambria Math" charset="0"/>
                        <a:ea typeface="Times" charset="0"/>
                        <a:cs typeface="Times" charset="0"/>
                      </a:rPr>
                      <m:t>𝜏</m:t>
                    </m:r>
                  </m:oMath>
                </a14:m>
                <a:r>
                  <a:rPr lang="en-US" sz="2800" dirty="0" smtClean="0">
                    <a:latin typeface="Times" charset="0"/>
                    <a:ea typeface="Times" charset="0"/>
                    <a:cs typeface="Times" charset="0"/>
                  </a:rPr>
                  <a:t> are finished;</a:t>
                </a:r>
                <a:endParaRPr lang="en-US" sz="2800" dirty="0">
                  <a:latin typeface="Times" charset="0"/>
                  <a:ea typeface="Times" charset="0"/>
                  <a:cs typeface="Times" charset="0"/>
                </a:endParaRPr>
              </a:p>
              <a:p>
                <a:r>
                  <a:rPr lang="en-US" sz="2800" dirty="0">
                    <a:latin typeface="Times" charset="0"/>
                    <a:ea typeface="Times" charset="0"/>
                    <a:cs typeface="Times" charset="0"/>
                  </a:rPr>
                  <a:t>2: Compute first-order gradient </a:t>
                </a:r>
                <a14:m>
                  <m:oMath xmlns:m="http://schemas.openxmlformats.org/officeDocument/2006/math">
                    <m:sSubSup>
                      <m:sSubSupPr>
                        <m:ctrlPr>
                          <a:rPr lang="en-US" sz="2800" b="0" i="1" smtClean="0">
                            <a:latin typeface="Cambria Math" charset="0"/>
                            <a:ea typeface="Times" charset="0"/>
                            <a:cs typeface="Times" charset="0"/>
                          </a:rPr>
                        </m:ctrlPr>
                      </m:sSubSupPr>
                      <m:e>
                        <m:r>
                          <a:rPr lang="en-US" sz="2800" b="0" i="1" smtClean="0">
                            <a:latin typeface="Cambria Math" charset="0"/>
                            <a:ea typeface="Times" charset="0"/>
                            <a:cs typeface="Times" charset="0"/>
                          </a:rPr>
                          <m:t>𝑔</m:t>
                        </m:r>
                      </m:e>
                      <m:sub>
                        <m:r>
                          <a:rPr lang="en-US" sz="2800" b="0" i="1" smtClean="0">
                            <a:latin typeface="Cambria Math" charset="0"/>
                            <a:ea typeface="Times" charset="0"/>
                            <a:cs typeface="Times" charset="0"/>
                          </a:rPr>
                          <m:t>𝑟</m:t>
                        </m:r>
                      </m:sub>
                      <m:sup>
                        <m:r>
                          <a:rPr lang="en-US" sz="2800" b="0" i="1" smtClean="0">
                            <a:latin typeface="Cambria Math" charset="0"/>
                            <a:ea typeface="Times" charset="0"/>
                            <a:cs typeface="Times" charset="0"/>
                          </a:rPr>
                          <m:t>(</m:t>
                        </m:r>
                        <m:r>
                          <a:rPr lang="en-US" sz="2800" b="0" i="1" smtClean="0">
                            <a:latin typeface="Cambria Math" charset="0"/>
                            <a:ea typeface="Times" charset="0"/>
                            <a:cs typeface="Times" charset="0"/>
                          </a:rPr>
                          <m:t>𝑡</m:t>
                        </m:r>
                        <m:r>
                          <a:rPr lang="en-US" sz="2800" b="0" i="1" smtClean="0">
                            <a:latin typeface="Cambria Math" charset="0"/>
                            <a:ea typeface="Times" charset="0"/>
                            <a:cs typeface="Times" charset="0"/>
                          </a:rPr>
                          <m:t>)</m:t>
                        </m:r>
                      </m:sup>
                    </m:sSubSup>
                  </m:oMath>
                </a14:m>
                <a:r>
                  <a:rPr lang="en-US" sz="2800" b="0" dirty="0" smtClean="0">
                    <a:latin typeface="Times" charset="0"/>
                    <a:ea typeface="Times" charset="0"/>
                    <a:cs typeface="Times" charset="0"/>
                  </a:rPr>
                  <a:t> using local parameter and data</a:t>
                </a:r>
              </a:p>
              <a:p>
                <a:r>
                  <a:rPr lang="en-US" sz="2800" dirty="0">
                    <a:latin typeface="Times" charset="0"/>
                    <a:ea typeface="Times" charset="0"/>
                    <a:cs typeface="Times" charset="0"/>
                  </a:rPr>
                  <a:t>3: Push </a:t>
                </a:r>
                <a14:m>
                  <m:oMath xmlns:m="http://schemas.openxmlformats.org/officeDocument/2006/math">
                    <m:sSubSup>
                      <m:sSubSupPr>
                        <m:ctrlPr>
                          <a:rPr lang="en-US" sz="2800" i="1">
                            <a:latin typeface="Cambria Math" charset="0"/>
                            <a:ea typeface="Times" charset="0"/>
                            <a:cs typeface="Times" charset="0"/>
                          </a:rPr>
                        </m:ctrlPr>
                      </m:sSubSupPr>
                      <m:e>
                        <m:r>
                          <a:rPr lang="en-US" sz="2800" i="1">
                            <a:latin typeface="Cambria Math" charset="0"/>
                            <a:ea typeface="Times" charset="0"/>
                            <a:cs typeface="Times" charset="0"/>
                          </a:rPr>
                          <m:t>𝑔</m:t>
                        </m:r>
                      </m:e>
                      <m:sub>
                        <m:r>
                          <a:rPr lang="en-US" sz="2800" i="1">
                            <a:latin typeface="Cambria Math" charset="0"/>
                            <a:ea typeface="Times" charset="0"/>
                            <a:cs typeface="Times" charset="0"/>
                          </a:rPr>
                          <m:t>𝑟</m:t>
                        </m:r>
                      </m:sub>
                      <m:sup>
                        <m:r>
                          <a:rPr lang="en-US" sz="2800" i="1">
                            <a:latin typeface="Cambria Math" charset="0"/>
                            <a:ea typeface="Times" charset="0"/>
                            <a:cs typeface="Times" charset="0"/>
                          </a:rPr>
                          <m:t>(</m:t>
                        </m:r>
                        <m:r>
                          <a:rPr lang="en-US" sz="2800" i="1">
                            <a:latin typeface="Cambria Math" charset="0"/>
                            <a:ea typeface="Times" charset="0"/>
                            <a:cs typeface="Times" charset="0"/>
                          </a:rPr>
                          <m:t>𝑡</m:t>
                        </m:r>
                        <m:r>
                          <a:rPr lang="en-US" sz="2800" i="1">
                            <a:latin typeface="Cambria Math" charset="0"/>
                            <a:ea typeface="Times" charset="0"/>
                            <a:cs typeface="Times" charset="0"/>
                          </a:rPr>
                          <m:t>)</m:t>
                        </m:r>
                      </m:sup>
                    </m:sSubSup>
                    <m:r>
                      <a:rPr lang="en-US" sz="2800" i="1">
                        <a:latin typeface="Cambria Math" charset="0"/>
                        <a:ea typeface="Times" charset="0"/>
                        <a:cs typeface="Times" charset="0"/>
                      </a:rPr>
                      <m:t> </m:t>
                    </m:r>
                  </m:oMath>
                </a14:m>
                <a:r>
                  <a:rPr lang="en-US" sz="2800" dirty="0" smtClean="0">
                    <a:latin typeface="Times" charset="0"/>
                    <a:ea typeface="Times" charset="0"/>
                    <a:cs typeface="Times" charset="0"/>
                  </a:rPr>
                  <a:t>to servers</a:t>
                </a:r>
              </a:p>
              <a:p>
                <a:r>
                  <a:rPr lang="en-US" sz="2800" dirty="0" smtClean="0">
                    <a:latin typeface="Times" charset="0"/>
                    <a:ea typeface="Times" charset="0"/>
                    <a:cs typeface="Times" charset="0"/>
                  </a:rPr>
                  <a:t>4</a:t>
                </a:r>
                <a:r>
                  <a:rPr lang="en-US" sz="2800" dirty="0">
                    <a:latin typeface="Times" charset="0"/>
                    <a:ea typeface="Times" charset="0"/>
                    <a:cs typeface="Times" charset="0"/>
                  </a:rPr>
                  <a:t>: </a:t>
                </a:r>
                <a:r>
                  <a:rPr lang="en-US" sz="2800" dirty="0" smtClean="0">
                    <a:latin typeface="Times" charset="0"/>
                    <a:ea typeface="Times" charset="0"/>
                    <a:cs typeface="Times" charset="0"/>
                  </a:rPr>
                  <a:t>Pull </a:t>
                </a:r>
                <a14:m>
                  <m:oMath xmlns:m="http://schemas.openxmlformats.org/officeDocument/2006/math">
                    <m:sSubSup>
                      <m:sSubSupPr>
                        <m:ctrlPr>
                          <a:rPr lang="en-US" sz="2800" b="0" i="1" smtClean="0">
                            <a:latin typeface="Cambria Math" charset="0"/>
                            <a:ea typeface="Times" charset="0"/>
                            <a:cs typeface="Times" charset="0"/>
                          </a:rPr>
                        </m:ctrlPr>
                      </m:sSubSupPr>
                      <m:e>
                        <m:r>
                          <a:rPr lang="en-US" sz="2800" b="0" i="1" smtClean="0">
                            <a:latin typeface="Cambria Math" charset="0"/>
                            <a:ea typeface="Times" charset="0"/>
                            <a:cs typeface="Times" charset="0"/>
                          </a:rPr>
                          <m:t>𝑤</m:t>
                        </m:r>
                      </m:e>
                      <m:sub>
                        <m:r>
                          <a:rPr lang="en-US" sz="2800" b="0" i="1" smtClean="0">
                            <a:latin typeface="Cambria Math" charset="0"/>
                            <a:ea typeface="Times" charset="0"/>
                            <a:cs typeface="Times" charset="0"/>
                          </a:rPr>
                          <m:t>𝑟</m:t>
                        </m:r>
                      </m:sub>
                      <m:sup>
                        <m:r>
                          <a:rPr lang="en-US" sz="2800" b="0" i="1" smtClean="0">
                            <a:latin typeface="Cambria Math" charset="0"/>
                            <a:ea typeface="Times" charset="0"/>
                            <a:cs typeface="Times" charset="0"/>
                          </a:rPr>
                          <m:t>(</m:t>
                        </m:r>
                        <m:r>
                          <a:rPr lang="en-US" sz="2800" b="0" i="1" smtClean="0">
                            <a:latin typeface="Cambria Math" charset="0"/>
                            <a:ea typeface="Times" charset="0"/>
                            <a:cs typeface="Times" charset="0"/>
                          </a:rPr>
                          <m:t>𝑡</m:t>
                        </m:r>
                        <m:r>
                          <a:rPr lang="en-US" sz="2800" b="0" i="1" smtClean="0">
                            <a:latin typeface="Cambria Math" charset="0"/>
                            <a:ea typeface="Times" charset="0"/>
                            <a:cs typeface="Times" charset="0"/>
                          </a:rPr>
                          <m:t>+1)</m:t>
                        </m:r>
                      </m:sup>
                    </m:sSubSup>
                  </m:oMath>
                </a14:m>
                <a:r>
                  <a:rPr lang="en-US" sz="2800" dirty="0" smtClean="0">
                    <a:latin typeface="Times" charset="0"/>
                    <a:ea typeface="Times" charset="0"/>
                    <a:cs typeface="Times" charset="0"/>
                  </a:rPr>
                  <a:t> from servers </a:t>
                </a:r>
                <a:endParaRPr lang="en-US" sz="2800" dirty="0">
                  <a:latin typeface="Times" charset="0"/>
                  <a:ea typeface="Times" charset="0"/>
                  <a:cs typeface="Times" charset="0"/>
                </a:endParaRPr>
              </a:p>
              <a:p>
                <a:r>
                  <a:rPr lang="en-US" sz="2800" b="1" dirty="0">
                    <a:latin typeface="Times" charset="0"/>
                    <a:ea typeface="Times" charset="0"/>
                    <a:cs typeface="Times" charset="0"/>
                  </a:rPr>
                  <a:t>Servers at iteration </a:t>
                </a:r>
                <a14:m>
                  <m:oMath xmlns:m="http://schemas.openxmlformats.org/officeDocument/2006/math">
                    <m:r>
                      <a:rPr lang="en-US" sz="2800" b="1" i="1">
                        <a:latin typeface="Cambria Math" charset="0"/>
                        <a:ea typeface="Times" charset="0"/>
                        <a:cs typeface="Times" charset="0"/>
                      </a:rPr>
                      <m:t>𝒕</m:t>
                    </m:r>
                  </m:oMath>
                </a14:m>
                <a:endParaRPr lang="en-US" sz="2800" b="1" dirty="0">
                  <a:latin typeface="Times" charset="0"/>
                  <a:ea typeface="Times" charset="0"/>
                  <a:cs typeface="Times" charset="0"/>
                </a:endParaRPr>
              </a:p>
              <a:p>
                <a:r>
                  <a:rPr lang="en-US" sz="2800" dirty="0">
                    <a:latin typeface="Times" charset="0"/>
                    <a:ea typeface="Times" charset="0"/>
                    <a:cs typeface="Times" charset="0"/>
                  </a:rPr>
                  <a:t>1: Aggregate gradients to obtain </a:t>
                </a:r>
                <a14:m>
                  <m:oMath xmlns:m="http://schemas.openxmlformats.org/officeDocument/2006/math">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𝑔</m:t>
                        </m:r>
                      </m:e>
                      <m:sub>
                        <m:r>
                          <a:rPr lang="en-US" sz="2800" b="0" i="1" smtClean="0">
                            <a:latin typeface="Cambria Math" charset="0"/>
                            <a:ea typeface="Times" charset="0"/>
                            <a:cs typeface="Times" charset="0"/>
                          </a:rPr>
                          <m:t>𝑟</m:t>
                        </m:r>
                      </m:sub>
                    </m:sSub>
                  </m:oMath>
                </a14:m>
                <a:endParaRPr lang="en-US" sz="2800" dirty="0" smtClean="0">
                  <a:latin typeface="Times" charset="0"/>
                  <a:ea typeface="Times" charset="0"/>
                  <a:cs typeface="Times" charset="0"/>
                </a:endParaRPr>
              </a:p>
              <a:p>
                <a:r>
                  <a:rPr lang="en-US" sz="2800" dirty="0" smtClean="0">
                    <a:latin typeface="Times" charset="0"/>
                    <a:ea typeface="Times" charset="0"/>
                    <a:cs typeface="Times" charset="0"/>
                  </a:rPr>
                  <a:t>2</a:t>
                </a:r>
                <a:r>
                  <a:rPr lang="en-US" sz="2800" dirty="0">
                    <a:latin typeface="Times" charset="0"/>
                    <a:ea typeface="Times" charset="0"/>
                    <a:cs typeface="Times" charset="0"/>
                  </a:rPr>
                  <a:t>: </a:t>
                </a:r>
                <a:r>
                  <a:rPr lang="en-US" sz="2800" dirty="0" smtClean="0">
                    <a:latin typeface="Times" charset="0"/>
                    <a:ea typeface="Times" charset="0"/>
                    <a:cs typeface="Times" charset="0"/>
                  </a:rPr>
                  <a:t>Solve</a:t>
                </a:r>
                <a:r>
                  <a:rPr lang="en-US" sz="2800" dirty="0">
                    <a:latin typeface="Times" charset="0"/>
                    <a:ea typeface="Times" charset="0"/>
                    <a:cs typeface="Times" charset="0"/>
                  </a:rPr>
                  <a:t> </a:t>
                </a:r>
                <a14:m>
                  <m:oMath xmlns:m="http://schemas.openxmlformats.org/officeDocument/2006/math">
                    <m:sSup>
                      <m:sSupPr>
                        <m:ctrlPr>
                          <a:rPr lang="en-US" sz="2800" b="0" i="1" smtClean="0">
                            <a:latin typeface="Cambria Math" charset="0"/>
                            <a:ea typeface="Times" charset="0"/>
                            <a:cs typeface="Times" charset="0"/>
                          </a:rPr>
                        </m:ctrlPr>
                      </m:sSupPr>
                      <m:e>
                        <m:r>
                          <a:rPr lang="en-US" sz="2800" b="0" i="1" smtClean="0">
                            <a:latin typeface="Cambria Math" charset="0"/>
                            <a:ea typeface="Times" charset="0"/>
                            <a:cs typeface="Times" charset="0"/>
                          </a:rPr>
                          <m:t>𝑤</m:t>
                        </m:r>
                      </m:e>
                      <m:sup>
                        <m:r>
                          <a:rPr lang="en-US" sz="2800" b="0" i="1" smtClean="0">
                            <a:latin typeface="Cambria Math" charset="0"/>
                            <a:ea typeface="Times" charset="0"/>
                            <a:cs typeface="Times" charset="0"/>
                          </a:rPr>
                          <m:t>(</m:t>
                        </m:r>
                        <m:r>
                          <a:rPr lang="en-US" sz="2800" b="0" i="1" smtClean="0">
                            <a:latin typeface="Cambria Math" charset="0"/>
                            <a:ea typeface="Times" charset="0"/>
                            <a:cs typeface="Times" charset="0"/>
                          </a:rPr>
                          <m:t>𝑡</m:t>
                        </m:r>
                        <m:r>
                          <a:rPr lang="en-US" sz="2800" b="0" i="1" smtClean="0">
                            <a:latin typeface="Cambria Math" charset="0"/>
                            <a:ea typeface="Times" charset="0"/>
                            <a:cs typeface="Times" charset="0"/>
                          </a:rPr>
                          <m:t>+1)</m:t>
                        </m:r>
                      </m:sup>
                    </m:sSup>
                    <m:r>
                      <a:rPr lang="en-US" sz="2800" b="0" i="0" smtClean="0">
                        <a:latin typeface="Cambria Math" charset="0"/>
                        <a:ea typeface="Times" charset="0"/>
                        <a:cs typeface="Times" charset="0"/>
                      </a:rPr>
                      <m:t> </m:t>
                    </m:r>
                    <m:r>
                      <a:rPr lang="en-US" sz="2800" b="0" i="1" smtClean="0">
                        <a:latin typeface="Cambria Math" charset="0"/>
                        <a:ea typeface="Cambria Math" charset="0"/>
                        <a:cs typeface="Cambria Math" charset="0"/>
                      </a:rPr>
                      <m:t>←</m:t>
                    </m:r>
                    <m:func>
                      <m:funcPr>
                        <m:ctrlPr>
                          <a:rPr lang="en-US" sz="2800" b="0" i="1" smtClean="0">
                            <a:latin typeface="Cambria Math" charset="0"/>
                            <a:ea typeface="Cambria Math" charset="0"/>
                            <a:cs typeface="Cambria Math" charset="0"/>
                          </a:rPr>
                        </m:ctrlPr>
                      </m:funcPr>
                      <m:fName>
                        <m:limLow>
                          <m:limLowPr>
                            <m:ctrlPr>
                              <a:rPr lang="en-US" sz="2800" b="0" i="1" smtClean="0">
                                <a:latin typeface="Cambria Math" charset="0"/>
                                <a:ea typeface="Cambria Math" charset="0"/>
                                <a:cs typeface="Cambria Math" charset="0"/>
                              </a:rPr>
                            </m:ctrlPr>
                          </m:limLowPr>
                          <m:e>
                            <m:r>
                              <m:rPr>
                                <m:sty m:val="p"/>
                              </m:rPr>
                              <a:rPr lang="en-US" sz="2800" b="0" i="0" smtClean="0">
                                <a:latin typeface="Cambria Math" charset="0"/>
                                <a:ea typeface="Cambria Math" charset="0"/>
                                <a:cs typeface="Cambria Math" charset="0"/>
                              </a:rPr>
                              <m:t>argmin</m:t>
                            </m:r>
                          </m:e>
                          <m:lim>
                            <m:r>
                              <m:rPr>
                                <m:sty m:val="p"/>
                              </m:rPr>
                              <a:rPr lang="en-US" sz="2800" b="0" i="0" smtClean="0">
                                <a:latin typeface="Cambria Math" charset="0"/>
                                <a:ea typeface="Cambria Math" charset="0"/>
                                <a:cs typeface="Cambria Math" charset="0"/>
                              </a:rPr>
                              <m:t>z</m:t>
                            </m:r>
                          </m:lim>
                        </m:limLow>
                      </m:fName>
                      <m:e>
                        <m:f>
                          <m:fPr>
                            <m:ctrlPr>
                              <a:rPr lang="mr-IN" sz="2800" b="0" i="1" smtClean="0">
                                <a:latin typeface="Cambria Math" charset="0"/>
                                <a:ea typeface="Cambria Math" charset="0"/>
                                <a:cs typeface="Cambria Math" charset="0"/>
                              </a:rPr>
                            </m:ctrlPr>
                          </m:fPr>
                          <m:num>
                            <m:r>
                              <a:rPr lang="en-US" sz="2800" b="0" i="1" smtClean="0">
                                <a:latin typeface="Cambria Math" charset="0"/>
                                <a:ea typeface="Cambria Math" charset="0"/>
                                <a:cs typeface="Cambria Math" charset="0"/>
                              </a:rPr>
                              <m:t>1</m:t>
                            </m:r>
                          </m:num>
                          <m:den>
                            <m:r>
                              <a:rPr lang="en-US" sz="2800" b="0" i="1" smtClean="0">
                                <a:latin typeface="Cambria Math" charset="0"/>
                                <a:ea typeface="Cambria Math" charset="0"/>
                                <a:cs typeface="Cambria Math" charset="0"/>
                              </a:rPr>
                              <m:t>2</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𝜂</m:t>
                                </m:r>
                              </m:e>
                              <m:sub>
                                <m:r>
                                  <a:rPr lang="en-US" sz="2800" b="0" i="1" smtClean="0">
                                    <a:latin typeface="Cambria Math" charset="0"/>
                                    <a:ea typeface="Cambria Math" charset="0"/>
                                    <a:cs typeface="Cambria Math" charset="0"/>
                                  </a:rPr>
                                  <m:t>𝑡</m:t>
                                </m:r>
                              </m:sub>
                            </m:sSub>
                          </m:den>
                        </m:f>
                      </m:e>
                    </m:func>
                    <m:r>
                      <a:rPr lang="en-US" sz="2800" b="0" i="1" smtClean="0">
                        <a:latin typeface="Cambria Math" charset="0"/>
                        <a:ea typeface="Cambria Math" charset="0"/>
                        <a:cs typeface="Cambria Math" charset="0"/>
                      </a:rPr>
                      <m:t>∥</m:t>
                    </m:r>
                    <m:sSup>
                      <m:sSupPr>
                        <m:ctrlPr>
                          <a:rPr lang="en-US" sz="2800" b="0" i="1" smtClean="0">
                            <a:latin typeface="Cambria Math" charset="0"/>
                            <a:ea typeface="Cambria Math" charset="0"/>
                            <a:cs typeface="Cambria Math" charset="0"/>
                          </a:rPr>
                        </m:ctrlPr>
                      </m:sSupPr>
                      <m:e>
                        <m:r>
                          <a:rPr lang="en-US" sz="2800" b="0" i="1" smtClean="0">
                            <a:latin typeface="Cambria Math" charset="0"/>
                            <a:ea typeface="Cambria Math" charset="0"/>
                            <a:cs typeface="Cambria Math" charset="0"/>
                          </a:rPr>
                          <m:t>𝑤</m:t>
                        </m:r>
                      </m:e>
                      <m:sup>
                        <m:d>
                          <m:dPr>
                            <m:ctrlPr>
                              <a:rPr lang="en-US" sz="2800" b="0" i="1" smtClean="0">
                                <a:latin typeface="Cambria Math" charset="0"/>
                                <a:ea typeface="Cambria Math" charset="0"/>
                                <a:cs typeface="Cambria Math" charset="0"/>
                              </a:rPr>
                            </m:ctrlPr>
                          </m:dPr>
                          <m:e>
                            <m:r>
                              <a:rPr lang="en-US" sz="2800" b="0" i="1" smtClean="0">
                                <a:latin typeface="Cambria Math" charset="0"/>
                                <a:ea typeface="Cambria Math" charset="0"/>
                                <a:cs typeface="Cambria Math" charset="0"/>
                              </a:rPr>
                              <m:t>𝑡</m:t>
                            </m:r>
                          </m:e>
                        </m:d>
                      </m:sup>
                    </m:sSup>
                    <m:r>
                      <a:rPr lang="en-US" sz="2800" b="0" i="1" smtClean="0">
                        <a:latin typeface="Cambria Math" charset="0"/>
                        <a:ea typeface="Cambria Math" charset="0"/>
                        <a:cs typeface="Cambria Math" charset="0"/>
                      </a:rPr>
                      <m:t>−</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𝜂</m:t>
                        </m:r>
                      </m:e>
                      <m:sub>
                        <m:r>
                          <a:rPr lang="en-US" sz="2800" b="0" i="1" smtClean="0">
                            <a:latin typeface="Cambria Math" charset="0"/>
                            <a:ea typeface="Cambria Math" charset="0"/>
                            <a:cs typeface="Cambria Math" charset="0"/>
                          </a:rPr>
                          <m:t>𝑡</m:t>
                        </m:r>
                      </m:sub>
                    </m:sSub>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𝑔</m:t>
                        </m:r>
                      </m:e>
                      <m:sub>
                        <m:r>
                          <a:rPr lang="en-US" sz="2800" b="0" i="1" smtClean="0">
                            <a:latin typeface="Cambria Math" charset="0"/>
                            <a:ea typeface="Cambria Math" charset="0"/>
                            <a:cs typeface="Cambria Math" charset="0"/>
                          </a:rPr>
                          <m:t>𝑟</m:t>
                        </m:r>
                      </m:sub>
                    </m:sSub>
                    <m:sSubSup>
                      <m:sSubSupPr>
                        <m:ctrlPr>
                          <a:rPr lang="en-US" sz="2800" b="0" i="1" smtClean="0">
                            <a:latin typeface="Cambria Math" charset="0"/>
                            <a:ea typeface="Cambria Math" charset="0"/>
                            <a:cs typeface="Cambria Math" charset="0"/>
                          </a:rPr>
                        </m:ctrlPr>
                      </m:sSubSupPr>
                      <m:e>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𝑧</m:t>
                        </m:r>
                        <m:r>
                          <a:rPr lang="en-US" sz="2800" b="0" i="1" smtClean="0">
                            <a:latin typeface="Cambria Math" charset="0"/>
                            <a:ea typeface="Cambria Math" charset="0"/>
                            <a:cs typeface="Cambria Math" charset="0"/>
                          </a:rPr>
                          <m:t>∥</m:t>
                        </m:r>
                      </m:e>
                      <m:sub>
                        <m:r>
                          <a:rPr lang="en-US" sz="2800" b="0" i="1" smtClean="0">
                            <a:latin typeface="Cambria Math" charset="0"/>
                            <a:ea typeface="Cambria Math" charset="0"/>
                            <a:cs typeface="Cambria Math" charset="0"/>
                          </a:rPr>
                          <m:t>2</m:t>
                        </m:r>
                      </m:sub>
                      <m:sup>
                        <m:r>
                          <a:rPr lang="en-US" sz="2800" b="0" i="1" smtClean="0">
                            <a:latin typeface="Cambria Math" charset="0"/>
                            <a:ea typeface="Cambria Math" charset="0"/>
                            <a:cs typeface="Cambria Math" charset="0"/>
                          </a:rPr>
                          <m:t>2</m:t>
                        </m:r>
                      </m:sup>
                    </m:sSubSup>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𝜆</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𝑧</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m:t>
                        </m:r>
                      </m:e>
                      <m:sub>
                        <m:r>
                          <a:rPr lang="en-US" sz="2800" b="0" i="1" smtClean="0">
                            <a:latin typeface="Cambria Math" charset="0"/>
                            <a:ea typeface="Cambria Math" charset="0"/>
                            <a:cs typeface="Cambria Math" charset="0"/>
                          </a:rPr>
                          <m:t>1</m:t>
                        </m:r>
                      </m:sub>
                    </m:sSub>
                    <m:r>
                      <a:rPr lang="en-US" sz="2800" b="0" i="1" smtClean="0">
                        <a:latin typeface="Cambria Math" charset="0"/>
                        <a:ea typeface="Cambria Math" charset="0"/>
                        <a:cs typeface="Cambria Math" charset="0"/>
                      </a:rPr>
                      <m:t> </m:t>
                    </m:r>
                  </m:oMath>
                </a14:m>
                <a:endParaRPr lang="en-US" sz="2800" dirty="0">
                  <a:latin typeface="Times" charset="0"/>
                  <a:ea typeface="Times" charset="0"/>
                  <a:cs typeface="Times" charset="0"/>
                </a:endParaRPr>
              </a:p>
              <a:p>
                <a:pPr algn="just">
                  <a:buClr>
                    <a:schemeClr val="dk1"/>
                  </a:buClr>
                </a:pPr>
                <a:endParaRPr lang="en-US" sz="2800" b="0" i="0" u="none" dirty="0">
                  <a:solidFill>
                    <a:schemeClr val="dk1"/>
                  </a:solidFill>
                  <a:latin typeface="Times" charset="0"/>
                  <a:ea typeface="Times" charset="0"/>
                  <a:cs typeface="Times" charset="0"/>
                  <a:sym typeface="Arial"/>
                </a:endParaRPr>
              </a:p>
            </p:txBody>
          </p:sp>
        </mc:Choice>
        <mc:Fallback xmlns="">
          <p:sp>
            <p:nvSpPr>
              <p:cNvPr id="17" name="Shape 97"/>
              <p:cNvSpPr txBox="1">
                <a:spLocks noRot="1" noChangeAspect="1" noMove="1" noResize="1" noEditPoints="1" noAdjustHandles="1" noChangeArrowheads="1" noChangeShapeType="1" noTextEdit="1"/>
              </p:cNvSpPr>
              <p:nvPr/>
            </p:nvSpPr>
            <p:spPr>
              <a:xfrm>
                <a:off x="1104900" y="22257656"/>
                <a:ext cx="9867900" cy="4902200"/>
              </a:xfrm>
              <a:prstGeom prst="rect">
                <a:avLst/>
              </a:prstGeom>
              <a:blipFill rotWithShape="0">
                <a:blip r:embed="rId5"/>
                <a:stretch>
                  <a:fillRect l="-1235" t="-111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Shape 97"/>
              <p:cNvSpPr txBox="1"/>
              <p:nvPr/>
            </p:nvSpPr>
            <p:spPr>
              <a:xfrm>
                <a:off x="13011943" y="5024439"/>
                <a:ext cx="10744200" cy="3400033"/>
              </a:xfrm>
              <a:prstGeom prst="rect">
                <a:avLst/>
              </a:prstGeom>
              <a:noFill/>
              <a:ln>
                <a:noFill/>
              </a:ln>
            </p:spPr>
            <p:txBody>
              <a:bodyPr wrap="square" lIns="91425" tIns="45700" rIns="91425" bIns="45700" anchor="t" anchorCtr="0">
                <a:noAutofit/>
              </a:bodyPr>
              <a:lstStyle/>
              <a:p>
                <a:pPr algn="just">
                  <a:buClr>
                    <a:schemeClr val="dk1"/>
                  </a:buClr>
                </a:pPr>
                <a:r>
                  <a:rPr lang="en-US" sz="2800" b="1" dirty="0" smtClean="0">
                    <a:latin typeface="Times" charset="0"/>
                    <a:ea typeface="Times" charset="0"/>
                    <a:cs typeface="Times" charset="0"/>
                  </a:rPr>
                  <a:t>Theorem</a:t>
                </a:r>
                <a:r>
                  <a:rPr lang="en-US" sz="2800" dirty="0" smtClean="0">
                    <a:latin typeface="Times" charset="0"/>
                    <a:ea typeface="Times" charset="0"/>
                    <a:cs typeface="Times" charset="0"/>
                  </a:rPr>
                  <a:t>: </a:t>
                </a:r>
                <a:r>
                  <a:rPr lang="en-US" sz="2800" i="1" dirty="0">
                    <a:latin typeface="Times" charset="0"/>
                    <a:ea typeface="Times" charset="0"/>
                    <a:cs typeface="Times" charset="0"/>
                  </a:rPr>
                  <a:t>Delayed Block Proximal Gradient Method </a:t>
                </a:r>
                <a:r>
                  <a:rPr lang="en-US" sz="2800" i="1" dirty="0" smtClean="0">
                    <a:latin typeface="Times" charset="0"/>
                    <a:ea typeface="Times" charset="0"/>
                    <a:cs typeface="Times" charset="0"/>
                  </a:rPr>
                  <a:t>Solving </a:t>
                </a:r>
                <a:r>
                  <a:rPr lang="en-US" sz="2800" i="1" dirty="0">
                    <a:latin typeface="Times" charset="0"/>
                    <a:ea typeface="Times" charset="0"/>
                    <a:cs typeface="Times" charset="0"/>
                  </a:rPr>
                  <a:t>converges to a stationary point in expectation if the learning rate </a:t>
                </a:r>
                <a14:m>
                  <m:oMath xmlns:m="http://schemas.openxmlformats.org/officeDocument/2006/math">
                    <m:sSub>
                      <m:sSubPr>
                        <m:ctrlPr>
                          <a:rPr lang="en-US" sz="2800" b="0" i="1" smtClean="0">
                            <a:latin typeface="Cambria Math" charset="0"/>
                            <a:ea typeface="Times" charset="0"/>
                            <a:cs typeface="Times" charset="0"/>
                          </a:rPr>
                        </m:ctrlPr>
                      </m:sSubPr>
                      <m:e>
                        <m:r>
                          <a:rPr lang="en-US" sz="2800" i="1" smtClean="0">
                            <a:latin typeface="Cambria Math" charset="0"/>
                            <a:ea typeface="Times" charset="0"/>
                            <a:cs typeface="Times" charset="0"/>
                          </a:rPr>
                          <m:t>𝛾</m:t>
                        </m:r>
                      </m:e>
                      <m:sub>
                        <m:r>
                          <a:rPr lang="en-US" sz="2800" b="0" i="1" smtClean="0">
                            <a:latin typeface="Cambria Math" charset="0"/>
                            <a:ea typeface="Times" charset="0"/>
                            <a:cs typeface="Times" charset="0"/>
                          </a:rPr>
                          <m:t>𝑡</m:t>
                        </m:r>
                      </m:sub>
                    </m:sSub>
                  </m:oMath>
                </a14:m>
                <a:r>
                  <a:rPr lang="en-US" sz="2800" dirty="0" smtClean="0">
                    <a:latin typeface="Times" charset="0"/>
                    <a:ea typeface="Times" charset="0"/>
                    <a:cs typeface="Times" charset="0"/>
                  </a:rPr>
                  <a:t> </a:t>
                </a:r>
                <a:r>
                  <a:rPr lang="en-US" sz="2800" i="1" dirty="0" smtClean="0">
                    <a:latin typeface="Times" charset="0"/>
                    <a:ea typeface="Times" charset="0"/>
                    <a:cs typeface="Times" charset="0"/>
                  </a:rPr>
                  <a:t>satisfies </a:t>
                </a:r>
                <a14:m>
                  <m:oMath xmlns:m="http://schemas.openxmlformats.org/officeDocument/2006/math">
                    <m:sSub>
                      <m:sSubPr>
                        <m:ctrlPr>
                          <a:rPr lang="en-US" sz="2800" b="0" i="1" smtClean="0">
                            <a:latin typeface="Cambria Math" charset="0"/>
                            <a:ea typeface="Times" charset="0"/>
                            <a:cs typeface="Times" charset="0"/>
                          </a:rPr>
                        </m:ctrlPr>
                      </m:sSubPr>
                      <m:e>
                        <m:r>
                          <a:rPr lang="en-US" sz="2800" i="1" smtClean="0">
                            <a:latin typeface="Cambria Math" charset="0"/>
                            <a:ea typeface="Times" charset="0"/>
                            <a:cs typeface="Times" charset="0"/>
                          </a:rPr>
                          <m:t>𝛾</m:t>
                        </m:r>
                      </m:e>
                      <m:sub>
                        <m:r>
                          <a:rPr lang="en-US" sz="2800" b="0" i="1" smtClean="0">
                            <a:latin typeface="Cambria Math" charset="0"/>
                            <a:ea typeface="Times" charset="0"/>
                            <a:cs typeface="Times" charset="0"/>
                          </a:rPr>
                          <m:t>𝑡</m:t>
                        </m:r>
                      </m:sub>
                    </m:sSub>
                    <m:r>
                      <a:rPr lang="en-US" sz="2800" b="0" i="1" smtClean="0">
                        <a:latin typeface="Cambria Math" charset="0"/>
                        <a:ea typeface="Times" charset="0"/>
                        <a:cs typeface="Times" charset="0"/>
                      </a:rPr>
                      <m:t>&lt; </m:t>
                    </m:r>
                    <m:f>
                      <m:fPr>
                        <m:ctrlPr>
                          <a:rPr lang="mr-IN" sz="2800" b="0" i="1" smtClean="0">
                            <a:latin typeface="Cambria Math" charset="0"/>
                            <a:ea typeface="Times" charset="0"/>
                            <a:cs typeface="Times" charset="0"/>
                          </a:rPr>
                        </m:ctrlPr>
                      </m:fPr>
                      <m:num>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𝑀</m:t>
                            </m:r>
                          </m:e>
                          <m:sub>
                            <m:r>
                              <a:rPr lang="en-US" sz="2800" b="0" i="1" smtClean="0">
                                <a:latin typeface="Cambria Math" charset="0"/>
                                <a:ea typeface="Times" charset="0"/>
                                <a:cs typeface="Times" charset="0"/>
                              </a:rPr>
                              <m:t>𝑡</m:t>
                            </m:r>
                          </m:sub>
                        </m:sSub>
                      </m:num>
                      <m:den>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𝑣𝑎𝑟</m:t>
                            </m:r>
                          </m:sub>
                        </m:sSub>
                        <m:r>
                          <a:rPr lang="en-US" sz="2800" b="0" i="1" smtClean="0">
                            <a:latin typeface="Cambria Math" charset="0"/>
                            <a:ea typeface="Times" charset="0"/>
                            <a:cs typeface="Times" charset="0"/>
                          </a:rPr>
                          <m:t>+ </m:t>
                        </m:r>
                        <m:r>
                          <a:rPr lang="en-US" sz="2800" b="0" i="1" smtClean="0">
                            <a:latin typeface="Cambria Math" charset="0"/>
                            <a:ea typeface="Times" charset="0"/>
                            <a:cs typeface="Times" charset="0"/>
                          </a:rPr>
                          <m:t>𝜏</m:t>
                        </m:r>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𝑐𝑜𝑣</m:t>
                            </m:r>
                          </m:sub>
                        </m:sSub>
                        <m:r>
                          <a:rPr lang="en-US" sz="2800" b="0" i="1" smtClean="0">
                            <a:latin typeface="Cambria Math" charset="0"/>
                            <a:ea typeface="Times" charset="0"/>
                            <a:cs typeface="Times" charset="0"/>
                          </a:rPr>
                          <m:t>+ </m:t>
                        </m:r>
                        <m:r>
                          <a:rPr lang="en-US" sz="2800" b="0" i="1" smtClean="0">
                            <a:latin typeface="Cambria Math" charset="0"/>
                            <a:ea typeface="Times" charset="0"/>
                            <a:cs typeface="Times" charset="0"/>
                          </a:rPr>
                          <m:t>𝜖</m:t>
                        </m:r>
                      </m:den>
                    </m:f>
                    <m:r>
                      <a:rPr lang="en-US" sz="2800" b="0" i="0" smtClean="0">
                        <a:latin typeface="Cambria Math" charset="0"/>
                        <a:ea typeface="Times" charset="0"/>
                        <a:cs typeface="Times" charset="0"/>
                      </a:rPr>
                      <m:t> </m:t>
                    </m:r>
                  </m:oMath>
                </a14:m>
                <a:r>
                  <a:rPr lang="en-US" sz="2800" i="1" dirty="0" smtClean="0">
                    <a:latin typeface="Times" charset="0"/>
                    <a:ea typeface="Times" charset="0"/>
                    <a:cs typeface="Times" charset="0"/>
                  </a:rPr>
                  <a:t>.</a:t>
                </a:r>
              </a:p>
              <a:p>
                <a:pPr algn="just">
                  <a:buClr>
                    <a:schemeClr val="dk1"/>
                  </a:buClr>
                </a:pPr>
                <a14:m>
                  <m:oMath xmlns:m="http://schemas.openxmlformats.org/officeDocument/2006/math">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𝑣𝑎𝑟</m:t>
                        </m:r>
                      </m:sub>
                    </m:sSub>
                    <m:r>
                      <a:rPr lang="en-US" sz="2800" b="0" i="1" smtClean="0">
                        <a:latin typeface="Cambria Math" charset="0"/>
                        <a:ea typeface="Times" charset="0"/>
                        <a:cs typeface="Times" charset="0"/>
                      </a:rPr>
                      <m:t>, </m:t>
                    </m:r>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𝐿</m:t>
                        </m:r>
                      </m:e>
                      <m:sub>
                        <m:r>
                          <a:rPr lang="en-US" sz="2800" b="0" i="1" smtClean="0">
                            <a:latin typeface="Cambria Math" charset="0"/>
                            <a:ea typeface="Times" charset="0"/>
                            <a:cs typeface="Times" charset="0"/>
                          </a:rPr>
                          <m:t>𝑐𝑜𝑣</m:t>
                        </m:r>
                      </m:sub>
                    </m:sSub>
                    <m:r>
                      <a:rPr lang="en-US" sz="2800" b="0" i="1" smtClean="0">
                        <a:latin typeface="Cambria Math" charset="0"/>
                        <a:ea typeface="Times" charset="0"/>
                        <a:cs typeface="Times" charset="0"/>
                      </a:rPr>
                      <m:t>: </m:t>
                    </m:r>
                  </m:oMath>
                </a14:m>
                <a:r>
                  <a:rPr lang="en-US" sz="2800" i="1" dirty="0" smtClean="0">
                    <a:latin typeface="Times" charset="0"/>
                    <a:ea typeface="Times" charset="0"/>
                    <a:cs typeface="Times" charset="0"/>
                  </a:rPr>
                  <a:t> the variations in training data across blocks and iterations.</a:t>
                </a:r>
              </a:p>
              <a:p>
                <a:pPr algn="just">
                  <a:buClr>
                    <a:schemeClr val="dk1"/>
                  </a:buClr>
                </a:pPr>
                <a14:m>
                  <m:oMath xmlns:m="http://schemas.openxmlformats.org/officeDocument/2006/math">
                    <m:sSub>
                      <m:sSubPr>
                        <m:ctrlPr>
                          <a:rPr lang="en-US" sz="2800" b="0" i="1" smtClean="0">
                            <a:latin typeface="Cambria Math" charset="0"/>
                            <a:ea typeface="Times" charset="0"/>
                            <a:cs typeface="Times" charset="0"/>
                          </a:rPr>
                        </m:ctrlPr>
                      </m:sSubPr>
                      <m:e>
                        <m:r>
                          <a:rPr lang="en-US" sz="2800" b="0" i="1" smtClean="0">
                            <a:latin typeface="Cambria Math" charset="0"/>
                            <a:ea typeface="Times" charset="0"/>
                            <a:cs typeface="Times" charset="0"/>
                          </a:rPr>
                          <m:t>𝑀</m:t>
                        </m:r>
                      </m:e>
                      <m:sub>
                        <m:r>
                          <a:rPr lang="en-US" sz="2800" b="0" i="1" smtClean="0">
                            <a:latin typeface="Cambria Math" charset="0"/>
                            <a:ea typeface="Times" charset="0"/>
                            <a:cs typeface="Times" charset="0"/>
                          </a:rPr>
                          <m:t>𝑡</m:t>
                        </m:r>
                      </m:sub>
                    </m:sSub>
                    <m:r>
                      <a:rPr lang="en-US" sz="2800" b="0" i="1" smtClean="0">
                        <a:latin typeface="Cambria Math" charset="0"/>
                        <a:ea typeface="Times" charset="0"/>
                        <a:cs typeface="Times" charset="0"/>
                      </a:rPr>
                      <m:t>: </m:t>
                    </m:r>
                  </m:oMath>
                </a14:m>
                <a:r>
                  <a:rPr lang="en-US" sz="2800" i="1" dirty="0" smtClean="0">
                    <a:latin typeface="Times" charset="0"/>
                    <a:ea typeface="Times" charset="0"/>
                    <a:cs typeface="Times" charset="0"/>
                  </a:rPr>
                  <a:t> minimal coordinate-specific learning rate at iteration </a:t>
                </a:r>
                <a14:m>
                  <m:oMath xmlns:m="http://schemas.openxmlformats.org/officeDocument/2006/math">
                    <m:r>
                      <a:rPr lang="en-US" sz="2800" b="0" i="1" smtClean="0">
                        <a:latin typeface="Cambria Math" charset="0"/>
                        <a:ea typeface="Times" charset="0"/>
                        <a:cs typeface="Times" charset="0"/>
                      </a:rPr>
                      <m:t>𝑡</m:t>
                    </m:r>
                  </m:oMath>
                </a14:m>
                <a:endParaRPr lang="en-US" sz="2800" dirty="0" smtClean="0">
                  <a:latin typeface="Times" charset="0"/>
                  <a:ea typeface="Times" charset="0"/>
                  <a:cs typeface="Times" charset="0"/>
                </a:endParaRPr>
              </a:p>
              <a:p>
                <a:pPr algn="just">
                  <a:buClr>
                    <a:schemeClr val="dk1"/>
                  </a:buClr>
                </a:pPr>
                <a14:m>
                  <m:oMath xmlns:m="http://schemas.openxmlformats.org/officeDocument/2006/math">
                    <m:r>
                      <a:rPr lang="en-US" sz="2800" i="1" smtClean="0">
                        <a:latin typeface="Cambria Math" charset="0"/>
                        <a:ea typeface="Cambria Math" charset="0"/>
                        <a:cs typeface="Cambria Math" charset="0"/>
                      </a:rPr>
                      <m:t>𝜖</m:t>
                    </m:r>
                    <m:r>
                      <a:rPr lang="en-US" sz="2800" b="0" i="1" smtClean="0">
                        <a:latin typeface="Cambria Math" charset="0"/>
                        <a:ea typeface="Cambria Math" charset="0"/>
                        <a:cs typeface="Cambria Math" charset="0"/>
                      </a:rPr>
                      <m:t>:  </m:t>
                    </m:r>
                  </m:oMath>
                </a14:m>
                <a:r>
                  <a:rPr lang="en-US" sz="2800" i="1" dirty="0" smtClean="0">
                    <a:latin typeface="Times" charset="0"/>
                    <a:ea typeface="Times" charset="0"/>
                    <a:cs typeface="Times" charset="0"/>
                  </a:rPr>
                  <a:t>any positive value</a:t>
                </a:r>
              </a:p>
              <a:p>
                <a:pPr algn="just">
                  <a:buClr>
                    <a:schemeClr val="dk1"/>
                  </a:buClr>
                </a:pPr>
                <a:r>
                  <a:rPr lang="en-US" sz="2800" i="1" dirty="0" smtClean="0">
                    <a:latin typeface="Times" charset="0"/>
                    <a:ea typeface="Times" charset="0"/>
                    <a:cs typeface="Times" charset="0"/>
                  </a:rPr>
                  <a:t>Additional assumption: the gradient of the target function is Lipschitz</a:t>
                </a:r>
                <a:endParaRPr lang="en-US" sz="2800" i="1" dirty="0">
                  <a:latin typeface="Times" charset="0"/>
                  <a:ea typeface="Times" charset="0"/>
                  <a:cs typeface="Times" charset="0"/>
                </a:endParaRPr>
              </a:p>
            </p:txBody>
          </p:sp>
        </mc:Choice>
        <mc:Fallback xmlns="">
          <p:sp>
            <p:nvSpPr>
              <p:cNvPr id="19" name="Shape 97"/>
              <p:cNvSpPr txBox="1">
                <a:spLocks noRot="1" noChangeAspect="1" noMove="1" noResize="1" noEditPoints="1" noAdjustHandles="1" noChangeArrowheads="1" noChangeShapeType="1" noTextEdit="1"/>
              </p:cNvSpPr>
              <p:nvPr/>
            </p:nvSpPr>
            <p:spPr>
              <a:xfrm>
                <a:off x="13011943" y="5024439"/>
                <a:ext cx="10744200" cy="3400033"/>
              </a:xfrm>
              <a:prstGeom prst="rect">
                <a:avLst/>
              </a:prstGeom>
              <a:blipFill rotWithShape="0">
                <a:blip r:embed="rId6"/>
                <a:stretch>
                  <a:fillRect l="-1192" t="-1613" r="-1135" b="-2688"/>
                </a:stretch>
              </a:blipFill>
              <a:ln>
                <a:noFill/>
              </a:ln>
            </p:spPr>
            <p:txBody>
              <a:bodyPr/>
              <a:lstStyle/>
              <a:p>
                <a:r>
                  <a:rPr lang="en-US">
                    <a:noFill/>
                  </a:rPr>
                  <a:t> </a:t>
                </a:r>
              </a:p>
            </p:txBody>
          </p:sp>
        </mc:Fallback>
      </mc:AlternateContent>
      <p:sp>
        <p:nvSpPr>
          <p:cNvPr id="21" name="Shape 97"/>
          <p:cNvSpPr txBox="1"/>
          <p:nvPr/>
        </p:nvSpPr>
        <p:spPr>
          <a:xfrm>
            <a:off x="13011943" y="8499249"/>
            <a:ext cx="10744200" cy="1439354"/>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spcAft>
                <a:spcPts val="0"/>
              </a:spcAft>
              <a:buClr>
                <a:schemeClr val="dk1"/>
              </a:buClr>
              <a:buFont typeface="Arial"/>
              <a:buNone/>
            </a:pPr>
            <a:r>
              <a:rPr lang="en-US" sz="2800" b="0" i="0" u="none" dirty="0" smtClean="0">
                <a:solidFill>
                  <a:schemeClr val="dk1"/>
                </a:solidFill>
                <a:latin typeface="Times" charset="0"/>
                <a:ea typeface="Times" charset="0"/>
                <a:cs typeface="Times" charset="0"/>
                <a:sym typeface="Arial"/>
              </a:rPr>
              <a:t>The above theorem has a lot of strong assumptions and is problem specific. In general we do not have a nice theorem provides guaranteed convergence for parameter-server-like computation with stale data.</a:t>
            </a:r>
            <a:endParaRPr lang="en-US" sz="2800" b="0" i="0" u="none" dirty="0">
              <a:solidFill>
                <a:schemeClr val="dk1"/>
              </a:solidFill>
              <a:latin typeface="Times" charset="0"/>
              <a:ea typeface="Times" charset="0"/>
              <a:cs typeface="Times" charset="0"/>
              <a:sym typeface="Arial"/>
            </a:endParaRPr>
          </a:p>
        </p:txBody>
      </p:sp>
      <p:sp>
        <p:nvSpPr>
          <p:cNvPr id="22" name="Shape 97"/>
          <p:cNvSpPr txBox="1"/>
          <p:nvPr/>
        </p:nvSpPr>
        <p:spPr>
          <a:xfrm>
            <a:off x="13011942" y="11107724"/>
            <a:ext cx="10715229" cy="6209238"/>
          </a:xfrm>
          <a:prstGeom prst="rect">
            <a:avLst/>
          </a:prstGeom>
          <a:noFill/>
          <a:ln>
            <a:noFill/>
          </a:ln>
        </p:spPr>
        <p:txBody>
          <a:bodyPr wrap="square" lIns="91425" tIns="45700" rIns="91425" bIns="45700" anchor="t" anchorCtr="0">
            <a:noAutofit/>
          </a:bodyPr>
          <a:lstStyle/>
          <a:p>
            <a:pPr lvl="0" algn="just">
              <a:buClr>
                <a:schemeClr val="dk1"/>
              </a:buClr>
            </a:pPr>
            <a:r>
              <a:rPr lang="en-US" sz="2800" b="1" i="0" u="none" dirty="0" smtClean="0">
                <a:solidFill>
                  <a:schemeClr val="dk1"/>
                </a:solidFill>
                <a:latin typeface="Times" charset="0"/>
                <a:ea typeface="Times" charset="0"/>
                <a:cs typeface="Times" charset="0"/>
                <a:sym typeface="Arial"/>
              </a:rPr>
              <a:t>Problem selected</a:t>
            </a:r>
            <a:r>
              <a:rPr lang="en-US" sz="2800" b="0" i="0" u="none" dirty="0" smtClean="0">
                <a:solidFill>
                  <a:schemeClr val="dk1"/>
                </a:solidFill>
                <a:latin typeface="Times" charset="0"/>
                <a:ea typeface="Times" charset="0"/>
                <a:cs typeface="Times" charset="0"/>
                <a:sym typeface="Arial"/>
              </a:rPr>
              <a:t>: </a:t>
            </a:r>
            <a:r>
              <a:rPr lang="en-US" sz="2800" dirty="0" smtClean="0">
                <a:solidFill>
                  <a:schemeClr val="dk1"/>
                </a:solidFill>
                <a:latin typeface="Times" charset="0"/>
                <a:ea typeface="Times" charset="0"/>
                <a:cs typeface="Times" charset="0"/>
              </a:rPr>
              <a:t>linear regression, </a:t>
            </a:r>
            <a:r>
              <a:rPr lang="en-US" sz="2800" dirty="0">
                <a:solidFill>
                  <a:schemeClr val="dk1"/>
                </a:solidFill>
                <a:latin typeface="Times" charset="0"/>
                <a:ea typeface="Times" charset="0"/>
                <a:cs typeface="Times" charset="0"/>
              </a:rPr>
              <a:t>linear regression </a:t>
            </a:r>
            <a:r>
              <a:rPr lang="en-US" sz="2800" dirty="0" smtClean="0">
                <a:solidFill>
                  <a:schemeClr val="dk1"/>
                </a:solidFill>
                <a:latin typeface="Times" charset="0"/>
                <a:ea typeface="Times" charset="0"/>
                <a:cs typeface="Times" charset="0"/>
              </a:rPr>
              <a:t>with lasso</a:t>
            </a:r>
            <a:r>
              <a:rPr lang="en-US" sz="2800" b="0" i="0" u="none" dirty="0" smtClean="0">
                <a:solidFill>
                  <a:schemeClr val="dk1"/>
                </a:solidFill>
                <a:latin typeface="Times" charset="0"/>
                <a:ea typeface="Times" charset="0"/>
                <a:cs typeface="Times" charset="0"/>
                <a:sym typeface="Arial"/>
              </a:rPr>
              <a:t>, logistic regression and support vector machine.</a:t>
            </a:r>
          </a:p>
          <a:p>
            <a:pPr lvl="0" algn="just">
              <a:buClr>
                <a:schemeClr val="dk1"/>
              </a:buClr>
            </a:pPr>
            <a:r>
              <a:rPr lang="en-US" sz="2800" b="1" dirty="0" smtClean="0">
                <a:solidFill>
                  <a:schemeClr val="dk1"/>
                </a:solidFill>
                <a:latin typeface="Times" charset="0"/>
                <a:ea typeface="Times" charset="0"/>
                <a:cs typeface="Times" charset="0"/>
              </a:rPr>
              <a:t>Dataset</a:t>
            </a:r>
            <a:r>
              <a:rPr lang="en-US" sz="2800" dirty="0" smtClean="0">
                <a:solidFill>
                  <a:schemeClr val="dk1"/>
                </a:solidFill>
                <a:latin typeface="Times" charset="0"/>
                <a:ea typeface="Times" charset="0"/>
                <a:cs typeface="Times" charset="0"/>
              </a:rPr>
              <a:t>: self-generated data for linear regression, MNIST for logistic regression, dataset from convex optimization course for SVM.</a:t>
            </a:r>
          </a:p>
          <a:p>
            <a:pPr lvl="0" algn="just">
              <a:buClr>
                <a:schemeClr val="dk1"/>
              </a:buClr>
            </a:pPr>
            <a:r>
              <a:rPr lang="en-US" sz="2800" b="1" dirty="0" smtClean="0">
                <a:solidFill>
                  <a:schemeClr val="dk1"/>
                </a:solidFill>
                <a:latin typeface="Times" charset="0"/>
                <a:ea typeface="Times" charset="0"/>
                <a:cs typeface="Times" charset="0"/>
              </a:rPr>
              <a:t>Reference solution</a:t>
            </a:r>
            <a:r>
              <a:rPr lang="en-US" sz="2800" dirty="0" smtClean="0">
                <a:solidFill>
                  <a:schemeClr val="dk1"/>
                </a:solidFill>
                <a:latin typeface="Times" charset="0"/>
                <a:ea typeface="Times" charset="0"/>
                <a:cs typeface="Times" charset="0"/>
              </a:rPr>
              <a:t>: implemented single threaded version of (proximal) gradient descent to find the optimal solution.</a:t>
            </a:r>
          </a:p>
          <a:p>
            <a:pPr lvl="0" algn="just">
              <a:buClr>
                <a:schemeClr val="dk1"/>
              </a:buClr>
            </a:pPr>
            <a:r>
              <a:rPr lang="en-US" sz="2800" b="1" dirty="0" smtClean="0">
                <a:solidFill>
                  <a:schemeClr val="dk1"/>
                </a:solidFill>
                <a:latin typeface="Times" charset="0"/>
                <a:ea typeface="Times" charset="0"/>
                <a:cs typeface="Times" charset="0"/>
              </a:rPr>
              <a:t>Investigating effect of staleness</a:t>
            </a:r>
            <a:r>
              <a:rPr lang="en-US" sz="2800" dirty="0" smtClean="0">
                <a:solidFill>
                  <a:schemeClr val="dk1"/>
                </a:solidFill>
                <a:latin typeface="Times" charset="0"/>
                <a:ea typeface="Times" charset="0"/>
                <a:cs typeface="Times" charset="0"/>
              </a:rPr>
              <a:t>:</a:t>
            </a:r>
            <a:endParaRPr lang="en-US" sz="2800" b="1" dirty="0" smtClean="0">
              <a:solidFill>
                <a:schemeClr val="dk1"/>
              </a:solidFill>
              <a:latin typeface="Times" charset="0"/>
              <a:ea typeface="Times" charset="0"/>
              <a:cs typeface="Times" charset="0"/>
            </a:endParaRPr>
          </a:p>
          <a:p>
            <a:pPr lvl="0" algn="just">
              <a:buClr>
                <a:schemeClr val="dk1"/>
              </a:buClr>
            </a:pPr>
            <a:r>
              <a:rPr lang="en-US" sz="2800" dirty="0" smtClean="0">
                <a:solidFill>
                  <a:schemeClr val="dk1"/>
                </a:solidFill>
                <a:latin typeface="Times" charset="0"/>
                <a:ea typeface="Times" charset="0"/>
                <a:cs typeface="Times" charset="0"/>
              </a:rPr>
              <a:t>Method 1: We implemented a life-version of parameter server and run our code with it.</a:t>
            </a:r>
          </a:p>
          <a:p>
            <a:pPr lvl="0" algn="just">
              <a:buClr>
                <a:schemeClr val="dk1"/>
              </a:buClr>
            </a:pPr>
            <a:r>
              <a:rPr lang="en-US" sz="2800" dirty="0" smtClean="0">
                <a:solidFill>
                  <a:schemeClr val="dk1"/>
                </a:solidFill>
                <a:latin typeface="Times" charset="0"/>
                <a:ea typeface="Times" charset="0"/>
                <a:cs typeface="Times" charset="0"/>
              </a:rPr>
              <a:t>Method 2: Simulation. We observe that on the server side, every event is processed sequentially, and those events are push/pull requests from workers. We write a sequence generator that obeys the staleness requirement and write programs to process those requests as per problem.</a:t>
            </a:r>
          </a:p>
          <a:p>
            <a:pPr lvl="0" algn="just">
              <a:buClr>
                <a:schemeClr val="dk1"/>
              </a:buClr>
            </a:pPr>
            <a:r>
              <a:rPr lang="en-US" sz="2800" dirty="0" smtClean="0">
                <a:solidFill>
                  <a:schemeClr val="dk1"/>
                </a:solidFill>
                <a:latin typeface="Times" charset="0"/>
                <a:ea typeface="Times" charset="0"/>
                <a:cs typeface="Times" charset="0"/>
              </a:rPr>
              <a:t>Both method produce similar results.</a:t>
            </a:r>
          </a:p>
          <a:p>
            <a:pPr lvl="0" algn="just">
              <a:buClr>
                <a:schemeClr val="dk1"/>
              </a:buClr>
            </a:pPr>
            <a:endParaRPr lang="en-US" sz="2800" b="0" i="0" u="none" dirty="0">
              <a:solidFill>
                <a:schemeClr val="dk1"/>
              </a:solidFill>
              <a:latin typeface="Times" charset="0"/>
              <a:ea typeface="Times" charset="0"/>
              <a:cs typeface="Times" charset="0"/>
              <a:sym typeface="Aria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98877" y="22706484"/>
            <a:ext cx="5852160" cy="438912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80085" y="18317364"/>
            <a:ext cx="5852160" cy="438912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98877" y="18317364"/>
            <a:ext cx="5852160" cy="4389120"/>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51037" y="22651353"/>
            <a:ext cx="5852160" cy="4389120"/>
          </a:xfrm>
          <a:prstGeom prst="rect">
            <a:avLst/>
          </a:prstGeom>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383898" y="3827831"/>
            <a:ext cx="5854700" cy="4394200"/>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40688" y="8118149"/>
            <a:ext cx="5854700" cy="4394200"/>
          </a:xfrm>
          <a:prstGeom prst="rect">
            <a:avLst/>
          </a:prstGeom>
        </p:spPr>
      </p:pic>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40688" y="3827831"/>
            <a:ext cx="5854700" cy="439420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423643" y="8126739"/>
            <a:ext cx="5854700" cy="4394200"/>
          </a:xfrm>
          <a:prstGeom prst="rect">
            <a:avLst/>
          </a:prstGeom>
        </p:spPr>
      </p:pic>
      <p:pic>
        <p:nvPicPr>
          <p:cNvPr id="20" name="Picture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840688" y="12529529"/>
            <a:ext cx="5854700" cy="4394200"/>
          </a:xfrm>
          <a:prstGeom prst="rect">
            <a:avLst/>
          </a:prstGeom>
        </p:spPr>
      </p:pic>
      <p:pic>
        <p:nvPicPr>
          <p:cNvPr id="23" name="Picture 2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423643" y="12532689"/>
            <a:ext cx="5854700" cy="4394200"/>
          </a:xfrm>
          <a:prstGeom prst="rect">
            <a:avLst/>
          </a:prstGeom>
        </p:spPr>
      </p:pic>
      <p:pic>
        <p:nvPicPr>
          <p:cNvPr id="24" name="Picture 2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763495" y="317439"/>
            <a:ext cx="3522662" cy="3498282"/>
          </a:xfrm>
          <a:prstGeom prst="rect">
            <a:avLst/>
          </a:prstGeom>
        </p:spPr>
      </p:pic>
      <p:sp>
        <p:nvSpPr>
          <p:cNvPr id="38" name="Shape 97"/>
          <p:cNvSpPr txBox="1"/>
          <p:nvPr/>
        </p:nvSpPr>
        <p:spPr>
          <a:xfrm>
            <a:off x="25305543" y="18356102"/>
            <a:ext cx="10972800" cy="3565236"/>
          </a:xfrm>
          <a:prstGeom prst="rect">
            <a:avLst/>
          </a:prstGeom>
          <a:noFill/>
          <a:ln>
            <a:noFill/>
          </a:ln>
        </p:spPr>
        <p:txBody>
          <a:bodyPr wrap="square" lIns="91425" tIns="45700" rIns="91425" bIns="45700" anchor="t" anchorCtr="0">
            <a:noAutofit/>
          </a:bodyPr>
          <a:lstStyle/>
          <a:p>
            <a:pPr marL="0" marR="0" lvl="0" indent="0" algn="just" rtl="0">
              <a:lnSpc>
                <a:spcPct val="100000"/>
              </a:lnSpc>
              <a:spcBef>
                <a:spcPts val="0"/>
              </a:spcBef>
              <a:spcAft>
                <a:spcPts val="0"/>
              </a:spcAft>
              <a:buClr>
                <a:schemeClr val="dk1"/>
              </a:buClr>
              <a:buFont typeface="Arial"/>
              <a:buNone/>
            </a:pPr>
            <a:r>
              <a:rPr lang="en-US" altLang="zh-CN" sz="2800" b="0" i="0" u="none" dirty="0" smtClean="0">
                <a:solidFill>
                  <a:schemeClr val="dk1"/>
                </a:solidFill>
                <a:latin typeface="Times" charset="0"/>
                <a:ea typeface="Times" charset="0"/>
                <a:cs typeface="Times" charset="0"/>
                <a:sym typeface="Arial"/>
              </a:rPr>
              <a:t>From</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our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experiment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results,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we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discovere</a:t>
            </a:r>
            <a:r>
              <a:rPr lang="en-US" altLang="zh-CN" sz="2800" dirty="0" smtClean="0">
                <a:solidFill>
                  <a:schemeClr val="dk1"/>
                </a:solidFill>
                <a:latin typeface="Times" charset="0"/>
                <a:ea typeface="Times" charset="0"/>
                <a:cs typeface="Times" charset="0"/>
              </a:rPr>
              <a:t>d</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that</a:t>
            </a:r>
            <a:endParaRPr lang="en-US" altLang="zh-CN" sz="2800" dirty="0">
              <a:solidFill>
                <a:schemeClr val="dk1"/>
              </a:solidFill>
              <a:latin typeface="Times" charset="0"/>
              <a:ea typeface="Times" charset="0"/>
              <a:cs typeface="Times" charset="0"/>
            </a:endParaRPr>
          </a:p>
          <a:p>
            <a:pPr marL="0" marR="0" lvl="0" indent="0" algn="just" rtl="0">
              <a:lnSpc>
                <a:spcPct val="100000"/>
              </a:lnSpc>
              <a:spcBef>
                <a:spcPts val="0"/>
              </a:spcBef>
              <a:spcAft>
                <a:spcPts val="0"/>
              </a:spcAft>
              <a:buClr>
                <a:schemeClr val="dk1"/>
              </a:buClr>
              <a:buFont typeface="Arial"/>
              <a:buNone/>
            </a:pPr>
            <a:r>
              <a:rPr lang="en-US" altLang="zh-CN" sz="2800" b="0" i="0" u="none" dirty="0" smtClean="0">
                <a:solidFill>
                  <a:schemeClr val="dk1"/>
                </a:solidFill>
                <a:latin typeface="Times" charset="0"/>
                <a:ea typeface="Times" charset="0"/>
                <a:cs typeface="Times" charset="0"/>
                <a:sym typeface="Arial"/>
              </a:rPr>
              <a:t>1.</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Staleness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does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not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necessarily</a:t>
            </a:r>
            <a:r>
              <a:rPr lang="zh-CN" altLang="en-US" sz="2800" b="0" i="0" u="none" dirty="0" smtClean="0">
                <a:solidFill>
                  <a:schemeClr val="dk1"/>
                </a:solidFill>
                <a:latin typeface="Times" charset="0"/>
                <a:ea typeface="Times" charset="0"/>
                <a:cs typeface="Times" charset="0"/>
                <a:sym typeface="Arial"/>
              </a:rPr>
              <a:t> </a:t>
            </a:r>
            <a:r>
              <a:rPr lang="en-US" altLang="zh-CN" sz="2800" dirty="0" smtClean="0">
                <a:solidFill>
                  <a:schemeClr val="dk1"/>
                </a:solidFill>
                <a:latin typeface="Times" charset="0"/>
                <a:ea typeface="Times" charset="0"/>
                <a:cs typeface="Times" charset="0"/>
              </a:rPr>
              <a:t>adversely</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affect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convergence.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most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ideal</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cases,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converges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same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without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staleness.</a:t>
            </a:r>
          </a:p>
          <a:p>
            <a:pPr marL="0" marR="0" lvl="0" indent="0" algn="just" rtl="0">
              <a:lnSpc>
                <a:spcPct val="100000"/>
              </a:lnSpc>
              <a:spcBef>
                <a:spcPts val="0"/>
              </a:spcBef>
              <a:spcAft>
                <a:spcPts val="0"/>
              </a:spcAft>
              <a:buClr>
                <a:schemeClr val="dk1"/>
              </a:buClr>
              <a:buFont typeface="Arial"/>
              <a:buNone/>
            </a:pPr>
            <a:r>
              <a:rPr lang="en-US" altLang="zh-CN" sz="2800" b="0" i="0" u="none" dirty="0" smtClean="0">
                <a:solidFill>
                  <a:schemeClr val="dk1"/>
                </a:solidFill>
                <a:latin typeface="Times" charset="0"/>
                <a:ea typeface="Times" charset="0"/>
                <a:cs typeface="Times" charset="0"/>
                <a:sym typeface="Arial"/>
              </a:rPr>
              <a:t>2.</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Sometimes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staleness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can</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even</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accelerate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convergence.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We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suspect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that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staleness</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effectively</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introduce</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momentum</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similar</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to</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accelerated</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gradient</a:t>
            </a:r>
            <a:r>
              <a:rPr lang="zh-CN" altLang="en-US" sz="2800" b="0" i="0" u="none" dirty="0" smtClean="0">
                <a:solidFill>
                  <a:schemeClr val="dk1"/>
                </a:solidFill>
                <a:latin typeface="Times" charset="0"/>
                <a:ea typeface="Times" charset="0"/>
                <a:cs typeface="Times" charset="0"/>
                <a:sym typeface="Arial"/>
              </a:rPr>
              <a:t> </a:t>
            </a:r>
            <a:r>
              <a:rPr lang="en-US" altLang="zh-CN" sz="2800" b="0" i="0" u="none" dirty="0" smtClean="0">
                <a:solidFill>
                  <a:schemeClr val="dk1"/>
                </a:solidFill>
                <a:latin typeface="Times" charset="0"/>
                <a:ea typeface="Times" charset="0"/>
                <a:cs typeface="Times" charset="0"/>
                <a:sym typeface="Arial"/>
              </a:rPr>
              <a:t>descent.</a:t>
            </a:r>
          </a:p>
          <a:p>
            <a:pPr marL="0" marR="0" lvl="0" indent="0" algn="just" rtl="0">
              <a:lnSpc>
                <a:spcPct val="100000"/>
              </a:lnSpc>
              <a:spcBef>
                <a:spcPts val="0"/>
              </a:spcBef>
              <a:spcAft>
                <a:spcPts val="0"/>
              </a:spcAft>
              <a:buClr>
                <a:schemeClr val="dk1"/>
              </a:buClr>
              <a:buFont typeface="Arial"/>
              <a:buNone/>
            </a:pPr>
            <a:r>
              <a:rPr lang="en-US" altLang="zh-CN" sz="2800" dirty="0" smtClean="0">
                <a:solidFill>
                  <a:schemeClr val="dk1"/>
                </a:solidFill>
                <a:latin typeface="Times" charset="0"/>
                <a:ea typeface="Times" charset="0"/>
                <a:cs typeface="Times" charset="0"/>
              </a:rPr>
              <a:t>3.</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Learning</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rate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is</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still</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the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most</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crucial</a:t>
            </a:r>
            <a:r>
              <a:rPr lang="zh-CN" altLang="en-US" sz="2800" dirty="0" smtClean="0">
                <a:solidFill>
                  <a:schemeClr val="dk1"/>
                </a:solidFill>
                <a:latin typeface="Times" charset="0"/>
                <a:ea typeface="Times" charset="0"/>
                <a:cs typeface="Times" charset="0"/>
              </a:rPr>
              <a:t> </a:t>
            </a:r>
            <a:r>
              <a:rPr lang="en-US" altLang="zh-CN" sz="2800" dirty="0" err="1" smtClean="0">
                <a:solidFill>
                  <a:schemeClr val="dk1"/>
                </a:solidFill>
                <a:latin typeface="Times" charset="0"/>
                <a:ea typeface="Times" charset="0"/>
                <a:cs typeface="Times" charset="0"/>
              </a:rPr>
              <a:t>hyperparameter</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iterative</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optimization</a:t>
            </a:r>
            <a:r>
              <a:rPr lang="zh-CN" altLang="en-US" sz="2800" dirty="0" smtClean="0">
                <a:solidFill>
                  <a:schemeClr val="dk1"/>
                </a:solidFill>
                <a:latin typeface="Times" charset="0"/>
                <a:ea typeface="Times" charset="0"/>
                <a:cs typeface="Times" charset="0"/>
              </a:rPr>
              <a:t> </a:t>
            </a:r>
            <a:r>
              <a:rPr lang="en-US" altLang="zh-CN" sz="2800" dirty="0" smtClean="0">
                <a:solidFill>
                  <a:schemeClr val="dk1"/>
                </a:solidFill>
                <a:latin typeface="Times" charset="0"/>
                <a:ea typeface="Times" charset="0"/>
                <a:cs typeface="Times" charset="0"/>
              </a:rPr>
              <a:t>algorithms.</a:t>
            </a:r>
            <a:endParaRPr lang="en-US" sz="2800" b="0" i="0" u="none" dirty="0">
              <a:solidFill>
                <a:schemeClr val="dk1"/>
              </a:solidFill>
              <a:latin typeface="Times" charset="0"/>
              <a:ea typeface="Times" charset="0"/>
              <a:cs typeface="Times" charset="0"/>
              <a:sym typeface="Arial"/>
            </a:endParaRPr>
          </a:p>
        </p:txBody>
      </p:sp>
      <p:sp>
        <p:nvSpPr>
          <p:cNvPr id="39" name="Shape 97"/>
          <p:cNvSpPr txBox="1"/>
          <p:nvPr/>
        </p:nvSpPr>
        <p:spPr>
          <a:xfrm>
            <a:off x="25323799" y="23484340"/>
            <a:ext cx="10972800" cy="3294518"/>
          </a:xfrm>
          <a:prstGeom prst="rect">
            <a:avLst/>
          </a:prstGeom>
          <a:noFill/>
          <a:ln>
            <a:noFill/>
          </a:ln>
        </p:spPr>
        <p:txBody>
          <a:bodyPr wrap="square" lIns="91425" tIns="45700" rIns="91425" bIns="45700" anchor="t" anchorCtr="0">
            <a:noAutofit/>
          </a:bodyPr>
          <a:lstStyle/>
          <a:p>
            <a:r>
              <a:rPr lang="en-US" sz="2800" dirty="0">
                <a:latin typeface="Times" charset="0"/>
                <a:ea typeface="Times" charset="0"/>
                <a:cs typeface="Times" charset="0"/>
              </a:rPr>
              <a:t>[1]  Mu Li, Li Zhou, </a:t>
            </a:r>
            <a:r>
              <a:rPr lang="en-US" sz="2800" dirty="0" err="1">
                <a:latin typeface="Times" charset="0"/>
                <a:ea typeface="Times" charset="0"/>
                <a:cs typeface="Times" charset="0"/>
              </a:rPr>
              <a:t>Zichao</a:t>
            </a:r>
            <a:r>
              <a:rPr lang="en-US" sz="2800" dirty="0">
                <a:latin typeface="Times" charset="0"/>
                <a:ea typeface="Times" charset="0"/>
                <a:cs typeface="Times" charset="0"/>
              </a:rPr>
              <a:t> Yang, Aaron Li, </a:t>
            </a:r>
            <a:r>
              <a:rPr lang="en-US" sz="2800" dirty="0" err="1">
                <a:latin typeface="Times" charset="0"/>
                <a:ea typeface="Times" charset="0"/>
                <a:cs typeface="Times" charset="0"/>
              </a:rPr>
              <a:t>Fei</a:t>
            </a:r>
            <a:r>
              <a:rPr lang="en-US" sz="2800" dirty="0">
                <a:latin typeface="Times" charset="0"/>
                <a:ea typeface="Times" charset="0"/>
                <a:cs typeface="Times" charset="0"/>
              </a:rPr>
              <a:t> Xia, David G Andersen, and Alexander </a:t>
            </a:r>
            <a:r>
              <a:rPr lang="en-US" sz="2800" dirty="0" err="1">
                <a:latin typeface="Times" charset="0"/>
                <a:ea typeface="Times" charset="0"/>
                <a:cs typeface="Times" charset="0"/>
              </a:rPr>
              <a:t>Smola</a:t>
            </a:r>
            <a:r>
              <a:rPr lang="en-US" sz="2800" dirty="0">
                <a:latin typeface="Times" charset="0"/>
                <a:ea typeface="Times" charset="0"/>
                <a:cs typeface="Times" charset="0"/>
              </a:rPr>
              <a:t>. Parameter server for distributed machine learning. In </a:t>
            </a:r>
            <a:r>
              <a:rPr lang="en-US" sz="2800" i="1" dirty="0">
                <a:latin typeface="Times" charset="0"/>
                <a:ea typeface="Times" charset="0"/>
                <a:cs typeface="Times" charset="0"/>
              </a:rPr>
              <a:t>Big Learning NIPS Workshop</a:t>
            </a:r>
            <a:r>
              <a:rPr lang="en-US" sz="2800" dirty="0">
                <a:latin typeface="Times" charset="0"/>
                <a:ea typeface="Times" charset="0"/>
                <a:cs typeface="Times" charset="0"/>
              </a:rPr>
              <a:t>, volume 6, page 2, 2013. </a:t>
            </a:r>
          </a:p>
          <a:p>
            <a:r>
              <a:rPr lang="en-US" sz="2800" dirty="0">
                <a:latin typeface="Times" charset="0"/>
                <a:ea typeface="Times" charset="0"/>
                <a:cs typeface="Times" charset="0"/>
              </a:rPr>
              <a:t>[2]  Mu Li, David G Andersen, Jun Woo Park, Alexander J </a:t>
            </a:r>
            <a:r>
              <a:rPr lang="en-US" sz="2800" dirty="0" err="1">
                <a:latin typeface="Times" charset="0"/>
                <a:ea typeface="Times" charset="0"/>
                <a:cs typeface="Times" charset="0"/>
              </a:rPr>
              <a:t>Smola</a:t>
            </a:r>
            <a:r>
              <a:rPr lang="en-US" sz="2800" dirty="0">
                <a:latin typeface="Times" charset="0"/>
                <a:ea typeface="Times" charset="0"/>
                <a:cs typeface="Times" charset="0"/>
              </a:rPr>
              <a:t>, Amr Ahmed, </a:t>
            </a:r>
            <a:r>
              <a:rPr lang="en-US" sz="2800" dirty="0" err="1">
                <a:latin typeface="Times" charset="0"/>
                <a:ea typeface="Times" charset="0"/>
                <a:cs typeface="Times" charset="0"/>
              </a:rPr>
              <a:t>Vanja</a:t>
            </a:r>
            <a:r>
              <a:rPr lang="en-US" sz="2800" dirty="0">
                <a:latin typeface="Times" charset="0"/>
                <a:ea typeface="Times" charset="0"/>
                <a:cs typeface="Times" charset="0"/>
              </a:rPr>
              <a:t> </a:t>
            </a:r>
            <a:r>
              <a:rPr lang="en-US" sz="2800" dirty="0" err="1">
                <a:latin typeface="Times" charset="0"/>
                <a:ea typeface="Times" charset="0"/>
                <a:cs typeface="Times" charset="0"/>
              </a:rPr>
              <a:t>Josifovski</a:t>
            </a:r>
            <a:r>
              <a:rPr lang="en-US" sz="2800" dirty="0">
                <a:latin typeface="Times" charset="0"/>
                <a:ea typeface="Times" charset="0"/>
                <a:cs typeface="Times" charset="0"/>
              </a:rPr>
              <a:t>, James Long, Eugene J </a:t>
            </a:r>
            <a:r>
              <a:rPr lang="en-US" sz="2800" dirty="0" err="1">
                <a:latin typeface="Times" charset="0"/>
                <a:ea typeface="Times" charset="0"/>
                <a:cs typeface="Times" charset="0"/>
              </a:rPr>
              <a:t>Shekita</a:t>
            </a:r>
            <a:r>
              <a:rPr lang="en-US" sz="2800" dirty="0">
                <a:latin typeface="Times" charset="0"/>
                <a:ea typeface="Times" charset="0"/>
                <a:cs typeface="Times" charset="0"/>
              </a:rPr>
              <a:t>, and </a:t>
            </a:r>
            <a:r>
              <a:rPr lang="en-US" sz="2800" dirty="0" err="1">
                <a:latin typeface="Times" charset="0"/>
                <a:ea typeface="Times" charset="0"/>
                <a:cs typeface="Times" charset="0"/>
              </a:rPr>
              <a:t>Bor-Yiing</a:t>
            </a:r>
            <a:r>
              <a:rPr lang="en-US" sz="2800" dirty="0">
                <a:latin typeface="Times" charset="0"/>
                <a:ea typeface="Times" charset="0"/>
                <a:cs typeface="Times" charset="0"/>
              </a:rPr>
              <a:t> Su. Scaling distributed machine learning with the parameter server. In </a:t>
            </a:r>
            <a:r>
              <a:rPr lang="en-US" sz="2800" i="1" dirty="0">
                <a:latin typeface="Times" charset="0"/>
                <a:ea typeface="Times" charset="0"/>
                <a:cs typeface="Times" charset="0"/>
              </a:rPr>
              <a:t>OSDI</a:t>
            </a:r>
            <a:r>
              <a:rPr lang="en-US" sz="2800" dirty="0">
                <a:latin typeface="Times" charset="0"/>
                <a:ea typeface="Times" charset="0"/>
                <a:cs typeface="Times" charset="0"/>
              </a:rPr>
              <a:t>, volume 1, page 3, 2014. </a:t>
            </a:r>
            <a:endParaRPr lang="en-US" sz="2800" dirty="0">
              <a:effectLst/>
              <a:latin typeface="Times" charset="0"/>
              <a:ea typeface="Times" charset="0"/>
              <a:cs typeface="Times"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741</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Cambria Math</vt:lpstr>
      <vt:lpstr>Times</vt:lpstr>
      <vt:lpstr>Times New Roman</vt:lpstr>
      <vt:lpstr>Arial</vt:lpstr>
      <vt:lpstr>Default Design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wcui2</cp:lastModifiedBy>
  <cp:revision>23</cp:revision>
  <dcterms:modified xsi:type="dcterms:W3CDTF">2017-12-12T01:22:55Z</dcterms:modified>
</cp:coreProperties>
</file>