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0" r:id="rId7"/>
    <p:sldId id="260" r:id="rId8"/>
    <p:sldId id="269" r:id="rId9"/>
    <p:sldId id="262" r:id="rId10"/>
    <p:sldId id="263" r:id="rId11"/>
    <p:sldId id="264" r:id="rId12"/>
    <p:sldId id="265" r:id="rId13"/>
    <p:sldId id="271" r:id="rId14"/>
    <p:sldId id="266" r:id="rId15"/>
    <p:sldId id="268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828"/>
    <a:srgbClr val="153153"/>
    <a:srgbClr val="E2E1E7"/>
    <a:srgbClr val="003366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7874-BBA1-433A-8574-C6C62F542A43}" type="datetimeFigureOut">
              <a:rPr lang="pt-BR" smtClean="0"/>
              <a:pPr/>
              <a:t>17/03/2018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2B1F-3DE1-49E7-A477-BE8DFB6AD46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7874-BBA1-433A-8574-C6C62F542A43}" type="datetimeFigureOut">
              <a:rPr lang="pt-BR" smtClean="0"/>
              <a:pPr/>
              <a:t>17/03/2018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2B1F-3DE1-49E7-A477-BE8DFB6AD46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7874-BBA1-433A-8574-C6C62F542A43}" type="datetimeFigureOut">
              <a:rPr lang="pt-BR" smtClean="0"/>
              <a:pPr/>
              <a:t>17/03/2018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2B1F-3DE1-49E7-A477-BE8DFB6AD46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7874-BBA1-433A-8574-C6C62F542A43}" type="datetimeFigureOut">
              <a:rPr lang="pt-BR" smtClean="0"/>
              <a:pPr/>
              <a:t>17/03/2018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2B1F-3DE1-49E7-A477-BE8DFB6AD46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7874-BBA1-433A-8574-C6C62F542A43}" type="datetimeFigureOut">
              <a:rPr lang="pt-BR" smtClean="0"/>
              <a:pPr/>
              <a:t>17/03/2018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2B1F-3DE1-49E7-A477-BE8DFB6AD46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7874-BBA1-433A-8574-C6C62F542A43}" type="datetimeFigureOut">
              <a:rPr lang="pt-BR" smtClean="0"/>
              <a:pPr/>
              <a:t>17/03/2018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2B1F-3DE1-49E7-A477-BE8DFB6AD46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7874-BBA1-433A-8574-C6C62F542A43}" type="datetimeFigureOut">
              <a:rPr lang="pt-BR" smtClean="0"/>
              <a:pPr/>
              <a:t>17/03/2018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2B1F-3DE1-49E7-A477-BE8DFB6AD46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7874-BBA1-433A-8574-C6C62F542A43}" type="datetimeFigureOut">
              <a:rPr lang="pt-BR" smtClean="0"/>
              <a:pPr/>
              <a:t>17/03/2018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2B1F-3DE1-49E7-A477-BE8DFB6AD46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7874-BBA1-433A-8574-C6C62F542A43}" type="datetimeFigureOut">
              <a:rPr lang="pt-BR" smtClean="0"/>
              <a:pPr/>
              <a:t>17/03/2018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2B1F-3DE1-49E7-A477-BE8DFB6AD46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7874-BBA1-433A-8574-C6C62F542A43}" type="datetimeFigureOut">
              <a:rPr lang="pt-BR" smtClean="0"/>
              <a:pPr/>
              <a:t>17/03/2018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2B1F-3DE1-49E7-A477-BE8DFB6AD46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7874-BBA1-433A-8574-C6C62F542A43}" type="datetimeFigureOut">
              <a:rPr lang="pt-BR" smtClean="0"/>
              <a:pPr/>
              <a:t>17/03/2018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2B1F-3DE1-49E7-A477-BE8DFB6AD46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7874-BBA1-433A-8574-C6C62F542A43}" type="datetimeFigureOut">
              <a:rPr lang="pt-BR" smtClean="0"/>
              <a:pPr/>
              <a:t>17/03/2018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C2B1F-3DE1-49E7-A477-BE8DFB6AD46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9p9j1a5kZI?t=11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mathewsduart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Users\Matheus Duarte\Desktop\Segurança-da-informação-938x53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32" name="Picture 8" descr="C:\Users\Matheus Duarte\Desktop\alv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071678"/>
            <a:ext cx="3643290" cy="3643291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3500438"/>
            <a:ext cx="57166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 smtClean="0">
                <a:solidFill>
                  <a:srgbClr val="003366">
                    <a:alpha val="20000"/>
                  </a:srgbClr>
                </a:solidFill>
                <a:latin typeface="Agency FB" pitchFamily="34" charset="0"/>
              </a:rPr>
              <a:t>SEGURANÇA DA INFORMAÇÃO</a:t>
            </a:r>
            <a:endParaRPr lang="pt-BR" sz="4800" dirty="0">
              <a:solidFill>
                <a:srgbClr val="003366">
                  <a:alpha val="20000"/>
                </a:srgbClr>
              </a:solidFill>
              <a:latin typeface="Agency FB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3643314"/>
            <a:ext cx="52549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rgbClr val="153153"/>
                </a:solidFill>
                <a:effectLst>
                  <a:outerShdw blurRad="50800" dist="50800" dir="5400000" algn="ctr" rotWithShape="0">
                    <a:srgbClr val="000000">
                      <a:alpha val="22000"/>
                    </a:srgbClr>
                  </a:outerShdw>
                </a:effectLst>
                <a:latin typeface="Agency FB" pitchFamily="34" charset="0"/>
              </a:rPr>
              <a:t>SEGURANÇA DA INFORMAÇÃO</a:t>
            </a:r>
            <a:endParaRPr lang="pt-BR" sz="4400" dirty="0">
              <a:solidFill>
                <a:srgbClr val="153153"/>
              </a:solidFill>
              <a:effectLst>
                <a:outerShdw blurRad="50800" dist="50800" dir="5400000" algn="ctr" rotWithShape="0">
                  <a:srgbClr val="000000">
                    <a:alpha val="22000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381" y="4214818"/>
            <a:ext cx="415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E2E1E7"/>
                </a:solidFill>
                <a:effectLst>
                  <a:outerShdw blurRad="50800" dist="50800" dir="5400000" algn="ctr" rotWithShape="0">
                    <a:srgbClr val="000000">
                      <a:alpha val="29000"/>
                    </a:srgbClr>
                  </a:outerShdw>
                </a:effectLst>
                <a:latin typeface="Agency FB" pitchFamily="34" charset="0"/>
              </a:rPr>
              <a:t>EXPLORANDO VUNERABILIDADES E MÉTODOS DE ATAQUE</a:t>
            </a:r>
            <a:endParaRPr lang="pt-BR" dirty="0">
              <a:solidFill>
                <a:srgbClr val="E2E1E7"/>
              </a:solidFill>
              <a:effectLst>
                <a:outerShdw blurRad="50800" dist="50800" dir="5400000" algn="ctr" rotWithShape="0">
                  <a:srgbClr val="000000">
                    <a:alpha val="29000"/>
                  </a:srgbClr>
                </a:outerShdw>
              </a:effectLst>
              <a:latin typeface="Agency FB" pitchFamily="34" charset="0"/>
            </a:endParaRPr>
          </a:p>
        </p:txBody>
      </p:sp>
      <p:pic>
        <p:nvPicPr>
          <p:cNvPr id="1028" name="Picture 4" descr="C:\Users\Matheus Duarte\Desktop\BA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715016"/>
            <a:ext cx="5357730" cy="107154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42844" y="6000768"/>
            <a:ext cx="4196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latin typeface="Agency FB" pitchFamily="34" charset="0"/>
              </a:rPr>
              <a:t>MATHEUS DUARTE - ESTAGIÁRIO SEG. INFO / CSIRT TEAM</a:t>
            </a:r>
            <a:endParaRPr lang="pt-BR" sz="1600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atheus Duarte\Desktop\wannacry-ransomware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-142900"/>
            <a:ext cx="9144000" cy="70009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>
                <a:solidFill>
                  <a:schemeClr val="bg1"/>
                </a:solidFill>
                <a:latin typeface="Agency FB" pitchFamily="34" charset="0"/>
              </a:rPr>
              <a:t> ETERNALBLUE &amp; DOUBLEPULSAR</a:t>
            </a:r>
            <a:endParaRPr lang="pt-BR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atheus Duarte\Desktop\12163508973236-t1200x4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85850" y="2071678"/>
            <a:ext cx="9144000" cy="4597401"/>
          </a:xfrm>
          <a:noFill/>
        </p:spPr>
        <p:txBody>
          <a:bodyPr>
            <a:normAutofit/>
          </a:bodyPr>
          <a:lstStyle/>
          <a:p>
            <a:pPr lvl="5">
              <a:buNone/>
            </a:pPr>
            <a:r>
              <a:rPr lang="pt-BR" sz="8800" dirty="0" smtClean="0">
                <a:solidFill>
                  <a:schemeClr val="bg1"/>
                </a:solidFill>
                <a:latin typeface="Agency FB" pitchFamily="34" charset="0"/>
                <a:hlinkClick r:id="rId3"/>
              </a:rPr>
              <a:t>Mapa Wannacry</a:t>
            </a:r>
            <a:endParaRPr lang="pt-BR" sz="88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>
              <a:buNone/>
            </a:pPr>
            <a:endParaRPr lang="pt-BR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5" name="Picture 4" descr="C:\Users\Matheus Duarte\Desktop\BAR.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</a:blip>
          <a:srcRect/>
          <a:stretch>
            <a:fillRect/>
          </a:stretch>
        </p:blipFill>
        <p:spPr bwMode="auto">
          <a:xfrm>
            <a:off x="0" y="428604"/>
            <a:ext cx="7500958" cy="107154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0034" y="619764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gency FB" pitchFamily="34" charset="0"/>
              </a:rPr>
              <a:t>INFECÇÃO WANNACRY</a:t>
            </a:r>
            <a:endParaRPr lang="pt-BR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A18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 descr="C:\Users\Matheus Duarte\Desktop\BAR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0" y="428604"/>
            <a:ext cx="7500958" cy="107154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0034" y="619764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gency FB" pitchFamily="34" charset="0"/>
              </a:rPr>
              <a:t>INFECÇÃO WANNACRY</a:t>
            </a:r>
            <a:endParaRPr lang="pt-BR" sz="2800" dirty="0">
              <a:latin typeface="Agency FB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14488"/>
            <a:ext cx="7715272" cy="153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3357562"/>
            <a:ext cx="66484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A18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 descr="C:\Users\Matheus Duarte\Desktop\BAR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0" y="428604"/>
            <a:ext cx="7500958" cy="107154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0034" y="619764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gency FB" pitchFamily="34" charset="0"/>
              </a:rPr>
              <a:t>INFECÇÃO WANNACRY</a:t>
            </a:r>
            <a:endParaRPr lang="pt-BR" sz="2800" dirty="0">
              <a:latin typeface="Agency FB" pitchFamily="34" charset="0"/>
            </a:endParaRPr>
          </a:p>
        </p:txBody>
      </p:sp>
      <p:pic>
        <p:nvPicPr>
          <p:cNvPr id="6146" name="Picture 2" descr="C:\Users\Matheus Duarte\Desktop\win7_WannaCry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643050"/>
            <a:ext cx="8474266" cy="49291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A18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>
                <a:solidFill>
                  <a:schemeClr val="bg1"/>
                </a:solidFill>
                <a:latin typeface="Agency FB" pitchFamily="34" charset="0"/>
              </a:rPr>
              <a:t>		Uma vez que o WannaCry é executado, inicia-se então o processo de criptografia dos dados. Quando os dados são criptografados, o WannaCry então utiliza-se do EternalBlue para verificar a Rede e se instalar através de outras máquinas através das vunerabilidade nas portas 137 e 138, do Protocolo SMB/CIFS.</a:t>
            </a:r>
          </a:p>
          <a:p>
            <a:pPr>
              <a:buNone/>
            </a:pPr>
            <a:endParaRPr lang="pt-BR" dirty="0" smtClean="0">
              <a:solidFill>
                <a:schemeClr val="bg1"/>
              </a:solidFill>
              <a:latin typeface="Agency FB" pitchFamily="34" charset="0"/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  <a:latin typeface="Agency FB" pitchFamily="34" charset="0"/>
              </a:rPr>
              <a:t>	</a:t>
            </a:r>
            <a:r>
              <a:rPr lang="pt-BR" dirty="0" smtClean="0">
                <a:solidFill>
                  <a:schemeClr val="bg1"/>
                </a:solidFill>
                <a:latin typeface="Agency FB" pitchFamily="34" charset="0"/>
              </a:rPr>
              <a:t>	Se encontrado as portas abertas e não filtradas, replica-se então utilizando-se do DoublePulsar, gerando assim uma infecção como um Worm pela rede.</a:t>
            </a:r>
          </a:p>
        </p:txBody>
      </p:sp>
      <p:pic>
        <p:nvPicPr>
          <p:cNvPr id="5" name="Picture 4" descr="C:\Users\Matheus Duarte\Desktop\BAR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0" y="428604"/>
            <a:ext cx="7500958" cy="107154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0034" y="61976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gency FB" pitchFamily="34" charset="0"/>
              </a:rPr>
              <a:t>COMO ACONTECEU O ATAQUE</a:t>
            </a:r>
            <a:endParaRPr lang="pt-BR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:\Users\Matheus Duarte\Desktop\Segurança-da-informação-938x53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5" name="Picture 4" descr="C:\Users\Matheus Duarte\Desktop\B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15016"/>
            <a:ext cx="9144000" cy="107154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21468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  <a:latin typeface="Agency FB" pitchFamily="34" charset="0"/>
              </a:rPr>
              <a:t>OBRIGADO</a:t>
            </a:r>
            <a:br>
              <a:rPr lang="pt-BR" dirty="0" smtClean="0">
                <a:solidFill>
                  <a:schemeClr val="bg1"/>
                </a:solidFill>
                <a:latin typeface="Agency FB" pitchFamily="34" charset="0"/>
              </a:rPr>
            </a:br>
            <a:r>
              <a:rPr lang="pt-BR" sz="8900" dirty="0" smtClean="0">
                <a:solidFill>
                  <a:schemeClr val="bg1"/>
                </a:solidFill>
                <a:latin typeface="Agency FB" pitchFamily="34" charset="0"/>
              </a:rPr>
              <a:t>PERGUNTAS?</a:t>
            </a:r>
            <a:endParaRPr lang="pt-BR" sz="89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5929330"/>
            <a:ext cx="703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gency FB" pitchFamily="34" charset="0"/>
                <a:hlinkClick r:id="rId4"/>
              </a:rPr>
              <a:t>https://</a:t>
            </a:r>
            <a:r>
              <a:rPr lang="pt-BR" dirty="0" smtClean="0">
                <a:solidFill>
                  <a:schemeClr val="bg1"/>
                </a:solidFill>
                <a:latin typeface="Agency FB" pitchFamily="34" charset="0"/>
                <a:hlinkClick r:id="rId4"/>
              </a:rPr>
              <a:t>www.linkedin.com/in/mathewsduarte</a:t>
            </a:r>
            <a:r>
              <a:rPr lang="pt-BR" dirty="0" smtClean="0">
                <a:solidFill>
                  <a:schemeClr val="bg1"/>
                </a:solidFill>
                <a:latin typeface="Agency FB" pitchFamily="34" charset="0"/>
              </a:rPr>
              <a:t>		email: lockw@protonmail.com</a:t>
            </a:r>
            <a:endParaRPr lang="pt-BR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theus Duarte\Desktop\backgrou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  <p:pic>
        <p:nvPicPr>
          <p:cNvPr id="7" name="Picture 6" descr="C:\Users\Matheus Duarte\Desktop\B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04"/>
            <a:ext cx="3214678" cy="107154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chemeClr val="bg1"/>
                </a:solidFill>
                <a:latin typeface="Agency FB" pitchFamily="34" charset="0"/>
              </a:rPr>
              <a:t>QUEM SOU</a:t>
            </a:r>
            <a:endParaRPr lang="pt-BR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5" name="Picture 4" descr="C:\Users\Matheus Duarte\Desktop\B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857784"/>
            <a:ext cx="5357730" cy="1071546"/>
          </a:xfrm>
          <a:prstGeom prst="rect">
            <a:avLst/>
          </a:prstGeom>
          <a:noFill/>
        </p:spPr>
      </p:pic>
      <p:pic>
        <p:nvPicPr>
          <p:cNvPr id="8" name="Picture 7" descr="C:\Users\Matheus Duarte\Desktop\B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43404"/>
            <a:ext cx="5357730" cy="1071546"/>
          </a:xfrm>
          <a:prstGeom prst="rect">
            <a:avLst/>
          </a:prstGeom>
          <a:noFill/>
        </p:spPr>
      </p:pic>
      <p:pic>
        <p:nvPicPr>
          <p:cNvPr id="9" name="Picture 8" descr="C:\Users\Matheus Duarte\Desktop\B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57562"/>
            <a:ext cx="5357730" cy="1071546"/>
          </a:xfrm>
          <a:prstGeom prst="rect">
            <a:avLst/>
          </a:prstGeom>
          <a:noFill/>
        </p:spPr>
      </p:pic>
      <p:pic>
        <p:nvPicPr>
          <p:cNvPr id="10" name="Picture 9" descr="C:\Users\Matheus Duarte\Desktop\B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43182"/>
            <a:ext cx="5357730" cy="107154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>
                <a:solidFill>
                  <a:schemeClr val="bg1"/>
                </a:solidFill>
                <a:latin typeface="Agency FB" pitchFamily="34" charset="0"/>
              </a:rPr>
              <a:t>MATHEUS DUARTE, 23 ANOS.</a:t>
            </a:r>
          </a:p>
          <a:p>
            <a:pPr>
              <a:buNone/>
            </a:pPr>
            <a:r>
              <a:rPr lang="pt-BR" sz="2000" dirty="0" smtClean="0">
                <a:solidFill>
                  <a:schemeClr val="bg1"/>
                </a:solidFill>
                <a:latin typeface="Agency FB" pitchFamily="34" charset="0"/>
              </a:rPr>
              <a:t>GRADUANDO EM CIÊNCIA DA COMPUTAÇÃO – 6º</a:t>
            </a:r>
          </a:p>
          <a:p>
            <a:pPr>
              <a:buNone/>
            </a:pPr>
            <a:endParaRPr lang="pt-BR" sz="20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>
              <a:buNone/>
            </a:pPr>
            <a:r>
              <a:rPr lang="pt-BR" sz="2000" dirty="0" smtClean="0">
                <a:solidFill>
                  <a:schemeClr val="bg1"/>
                </a:solidFill>
                <a:latin typeface="Agency FB" pitchFamily="34" charset="0"/>
              </a:rPr>
              <a:t>MEMBRO PROJETO MATRIX 2º - 2017</a:t>
            </a:r>
          </a:p>
          <a:p>
            <a:pPr>
              <a:buNone/>
            </a:pPr>
            <a:endParaRPr lang="pt-BR" sz="20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>
              <a:buNone/>
            </a:pPr>
            <a:r>
              <a:rPr lang="pt-BR" sz="2000" dirty="0" smtClean="0">
                <a:solidFill>
                  <a:schemeClr val="bg1"/>
                </a:solidFill>
                <a:latin typeface="Agency FB" pitchFamily="34" charset="0"/>
              </a:rPr>
              <a:t>ESTÁGIO EM DESENVOLVIMENTO – INCA -2017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  <a:latin typeface="Agency FB" pitchFamily="34" charset="0"/>
            </a:endParaRPr>
          </a:p>
          <a:p>
            <a:pPr>
              <a:buNone/>
            </a:pPr>
            <a:r>
              <a:rPr lang="pt-BR" sz="2000" dirty="0" smtClean="0">
                <a:solidFill>
                  <a:schemeClr val="bg1"/>
                </a:solidFill>
                <a:latin typeface="Agency FB" pitchFamily="34" charset="0"/>
              </a:rPr>
              <a:t>INICIAÇÃO CIENTIFÍCA SEG. INFO – CBPF – 2017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  <a:latin typeface="Agency FB" pitchFamily="34" charset="0"/>
            </a:endParaRPr>
          </a:p>
          <a:p>
            <a:pPr>
              <a:buNone/>
            </a:pPr>
            <a:r>
              <a:rPr lang="pt-BR" sz="2000" dirty="0" smtClean="0">
                <a:solidFill>
                  <a:schemeClr val="bg1"/>
                </a:solidFill>
                <a:latin typeface="Agency FB" pitchFamily="34" charset="0"/>
              </a:rPr>
              <a:t>ESTÁGIO EM SEG . INFO – REDE GLOBO - 2018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theus Duarte\Desktop\backgrou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  <p:pic>
        <p:nvPicPr>
          <p:cNvPr id="1027" name="Picture 3" descr="C:\Users\Matheus Duarte\Desktop\1fb2f346-e3fa-4b48-af6a-02be4499acc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142976" y="428604"/>
            <a:ext cx="6786610" cy="78581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gency FB" pitchFamily="34" charset="0"/>
              </a:rPr>
              <a:t>O QUE É SEGURANÇA DA INFORMAÇÃO</a:t>
            </a:r>
            <a:endParaRPr lang="pt-BR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596" y="1571612"/>
            <a:ext cx="8286808" cy="4572032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  <a:latin typeface="Agency FB" pitchFamily="34" charset="0"/>
              </a:rPr>
              <a:t>	</a:t>
            </a:r>
            <a:endParaRPr lang="pt-BR" dirty="0" smtClean="0">
              <a:solidFill>
                <a:schemeClr val="bg1"/>
              </a:solidFill>
              <a:latin typeface="Agency FB" pitchFamily="34" charset="0"/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  <a:latin typeface="Agency FB" pitchFamily="34" charset="0"/>
              </a:rPr>
              <a:t>	</a:t>
            </a:r>
            <a:r>
              <a:rPr lang="pt-BR" dirty="0" smtClean="0">
                <a:solidFill>
                  <a:schemeClr val="bg1"/>
                </a:solidFill>
                <a:latin typeface="Agency FB" pitchFamily="34" charset="0"/>
              </a:rPr>
              <a:t>SEGURANÇA DA INFORMAÇÃO é definida como a:</a:t>
            </a:r>
          </a:p>
          <a:p>
            <a:pPr>
              <a:buNone/>
            </a:pPr>
            <a:endParaRPr lang="pt-BR" dirty="0" smtClean="0">
              <a:solidFill>
                <a:schemeClr val="bg1"/>
              </a:solidFill>
              <a:latin typeface="Agency FB" pitchFamily="34" charset="0"/>
            </a:endParaRPr>
          </a:p>
          <a:p>
            <a:pPr>
              <a:buNone/>
            </a:pPr>
            <a:r>
              <a:rPr lang="pt-BR" dirty="0" smtClean="0">
                <a:solidFill>
                  <a:schemeClr val="bg1"/>
                </a:solidFill>
                <a:latin typeface="Agency FB" pitchFamily="34" charset="0"/>
              </a:rPr>
              <a:t>		“Preservação da confidencialodade, da integridade e da disponibilidade da informação; adicionalmente, outras propriedades tais como autenticidade, responsabilidade, não repúdio e confiabilidade, podem também estar envolvidas”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  <a:latin typeface="Agency FB" pitchFamily="34" charset="0"/>
            </a:endParaRPr>
          </a:p>
          <a:p>
            <a:pPr>
              <a:buNone/>
            </a:pPr>
            <a:r>
              <a:rPr lang="pt-BR" sz="2400" dirty="0" smtClean="0">
                <a:solidFill>
                  <a:schemeClr val="bg1"/>
                </a:solidFill>
                <a:latin typeface="Agency FB" pitchFamily="34" charset="0"/>
              </a:rPr>
              <a:t>							— NBR ISO / IEC 2700:2014</a:t>
            </a:r>
            <a:endParaRPr lang="pt-BR" sz="2400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atheus Duarte\Desktop\SEG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  <a:latin typeface="Agency FB" pitchFamily="34" charset="0"/>
              </a:rPr>
              <a:t>SEGURANÇA DA INFORMAÇÃO SE DIVIDE EM TRÊS PARTES</a:t>
            </a:r>
            <a:endParaRPr lang="pt-BR" sz="3600" dirty="0">
              <a:solidFill>
                <a:schemeClr val="tx2"/>
              </a:solidFill>
              <a:latin typeface="Agency FB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714480" y="1571612"/>
            <a:ext cx="3071834" cy="3143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143372" y="1571612"/>
            <a:ext cx="3071834" cy="3143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2786050" y="3500438"/>
            <a:ext cx="3071834" cy="3143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latin typeface="Agency FB" pitchFamily="34" charset="0"/>
              </a:rPr>
              <a:t>		</a:t>
            </a:r>
          </a:p>
          <a:p>
            <a:pPr>
              <a:buNone/>
            </a:pPr>
            <a:r>
              <a:rPr lang="pt-BR" sz="2800" dirty="0" smtClean="0">
                <a:solidFill>
                  <a:schemeClr val="bg1"/>
                </a:solidFill>
                <a:latin typeface="Agency FB" pitchFamily="34" charset="0"/>
              </a:rPr>
              <a:t>		          SEGURANÇA FÍSICA     SEGURANÇA LÓGICA</a:t>
            </a:r>
          </a:p>
          <a:p>
            <a:pPr>
              <a:buNone/>
            </a:pPr>
            <a:endParaRPr lang="pt-BR" sz="2800" dirty="0">
              <a:solidFill>
                <a:schemeClr val="bg1"/>
              </a:solidFill>
              <a:latin typeface="Agency FB" pitchFamily="34" charset="0"/>
            </a:endParaRPr>
          </a:p>
          <a:p>
            <a:pPr>
              <a:buNone/>
            </a:pPr>
            <a:endParaRPr lang="pt-BR" sz="28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>
              <a:buNone/>
            </a:pPr>
            <a:r>
              <a:rPr lang="pt-BR" sz="2800" dirty="0">
                <a:solidFill>
                  <a:schemeClr val="bg1"/>
                </a:solidFill>
                <a:latin typeface="Agency FB" pitchFamily="34" charset="0"/>
              </a:rPr>
              <a:t>	</a:t>
            </a:r>
            <a:r>
              <a:rPr lang="pt-BR" sz="2800" dirty="0" smtClean="0">
                <a:solidFill>
                  <a:schemeClr val="bg1"/>
                </a:solidFill>
                <a:latin typeface="Agency FB" pitchFamily="34" charset="0"/>
              </a:rPr>
              <a:t>			    SEGURANÇA</a:t>
            </a:r>
          </a:p>
          <a:p>
            <a:pPr>
              <a:buNone/>
            </a:pPr>
            <a:r>
              <a:rPr lang="pt-BR" sz="2800" dirty="0">
                <a:solidFill>
                  <a:schemeClr val="bg1"/>
                </a:solidFill>
                <a:latin typeface="Agency FB" pitchFamily="34" charset="0"/>
              </a:rPr>
              <a:t>	</a:t>
            </a:r>
            <a:r>
              <a:rPr lang="pt-BR" sz="2800" dirty="0" smtClean="0">
                <a:solidFill>
                  <a:schemeClr val="bg1"/>
                </a:solidFill>
                <a:latin typeface="Agency FB" pitchFamily="34" charset="0"/>
              </a:rPr>
              <a:t>			   HUMANA (RH)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472" y="571480"/>
            <a:ext cx="8001056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1857356" y="2329757"/>
            <a:ext cx="229518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schemeClr val="tx2"/>
              </a:solidFill>
              <a:latin typeface="Agency FB" pitchFamily="34" charset="0"/>
            </a:endParaRP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itchFamily="34" charset="0"/>
              </a:rPr>
              <a:t>Estrutura Fìsica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itchFamily="34" charset="0"/>
              </a:rPr>
              <a:t>Cabeamento de Rede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itchFamily="34" charset="0"/>
              </a:rPr>
              <a:t>Cabeamento de Energia Elétrica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itchFamily="34" charset="0"/>
              </a:rPr>
              <a:t>Climatização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itchFamily="34" charset="0"/>
              </a:rPr>
              <a:t>Hardwares</a:t>
            </a:r>
          </a:p>
          <a:p>
            <a:pPr algn="ctr"/>
            <a:endParaRPr lang="pt-BR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6314" y="2571744"/>
            <a:ext cx="18549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itchFamily="34" charset="0"/>
              </a:rPr>
              <a:t>Firewalls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itchFamily="34" charset="0"/>
              </a:rPr>
              <a:t>Antivirus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itchFamily="34" charset="0"/>
              </a:rPr>
              <a:t>ACL ( Controle de acesso)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itchFamily="34" charset="0"/>
              </a:rPr>
              <a:t>Monitoramento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itchFamily="34" charset="0"/>
              </a:rPr>
              <a:t>Criptografia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Agency FB" pitchFamily="34" charset="0"/>
              </a:rPr>
              <a:t>Backup</a:t>
            </a:r>
            <a:endParaRPr lang="pt-BR" sz="16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1802" y="4657563"/>
            <a:ext cx="2533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gency FB" pitchFamily="34" charset="0"/>
              </a:rPr>
              <a:t>Documentação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  <a:latin typeface="Agency FB" pitchFamily="34" charset="0"/>
              </a:rPr>
              <a:t>Políticas de Segurança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  <a:latin typeface="Agency FB" pitchFamily="34" charset="0"/>
              </a:rPr>
              <a:t>Treinamentos e Conscientização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  <a:latin typeface="Agency FB" pitchFamily="34" charset="0"/>
              </a:rPr>
              <a:t>Documentação e Procedimentos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atheus Duarte\Desktop\06165538193217-t1200x4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  <p:pic>
        <p:nvPicPr>
          <p:cNvPr id="5" name="Picture 4" descr="C:\Users\Matheus Duarte\Desktop\B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04"/>
            <a:ext cx="7500958" cy="107154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57420" y="285736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Agency FB" pitchFamily="34" charset="0"/>
              </a:rPr>
              <a:t>O QUE SÃO MALWARES?</a:t>
            </a:r>
            <a:endParaRPr lang="pt-BR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1571612"/>
            <a:ext cx="8286808" cy="4643470"/>
          </a:xfrm>
          <a:prstGeom prst="rect">
            <a:avLst/>
          </a:prstGeom>
          <a:solidFill>
            <a:schemeClr val="tx1"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pt-BR" dirty="0" smtClean="0">
                <a:solidFill>
                  <a:schemeClr val="bg1"/>
                </a:solidFill>
                <a:latin typeface="Agency FB" pitchFamily="34" charset="0"/>
              </a:rPr>
              <a:t>		Malwares É todo código malicioso criado com objetivo de prejudicar e comprometer assim</a:t>
            </a:r>
            <a:r>
              <a:rPr lang="pt-BR" dirty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Agency FB" pitchFamily="34" charset="0"/>
              </a:rPr>
              <a:t>a</a:t>
            </a:r>
            <a:r>
              <a:rPr lang="pt-BR" dirty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Agency FB" pitchFamily="34" charset="0"/>
              </a:rPr>
              <a:t>segurança de sistemas;</a:t>
            </a:r>
          </a:p>
          <a:p>
            <a:pPr>
              <a:buNone/>
            </a:pPr>
            <a:endParaRPr lang="pt-BR" dirty="0" smtClean="0">
              <a:solidFill>
                <a:schemeClr val="bg1"/>
              </a:solidFill>
              <a:latin typeface="Agency FB" pitchFamily="34" charset="0"/>
            </a:endParaRPr>
          </a:p>
          <a:p>
            <a:pPr>
              <a:buNone/>
            </a:pPr>
            <a:r>
              <a:rPr lang="pt-BR" dirty="0" smtClean="0">
                <a:solidFill>
                  <a:schemeClr val="bg1"/>
                </a:solidFill>
                <a:latin typeface="Agency FB" pitchFamily="34" charset="0"/>
              </a:rPr>
              <a:t>Tipos de Malwares:</a:t>
            </a:r>
          </a:p>
          <a:p>
            <a:pPr>
              <a:buNone/>
            </a:pPr>
            <a:endParaRPr lang="pt-BR" dirty="0" smtClean="0">
              <a:solidFill>
                <a:schemeClr val="bg1"/>
              </a:solidFill>
              <a:latin typeface="Agency FB" pitchFamily="34" charset="0"/>
            </a:endParaRPr>
          </a:p>
          <a:p>
            <a:pPr>
              <a:buNone/>
            </a:pPr>
            <a:r>
              <a:rPr lang="pt-BR" sz="3600" dirty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pt-BR" sz="3600" dirty="0" smtClean="0">
                <a:solidFill>
                  <a:schemeClr val="bg1"/>
                </a:solidFill>
                <a:latin typeface="Agency FB" pitchFamily="34" charset="0"/>
              </a:rPr>
              <a:t>   VÍRUS – TROJAN – SCAREWARE – SNIFFER</a:t>
            </a:r>
          </a:p>
          <a:p>
            <a:pPr>
              <a:buNone/>
            </a:pPr>
            <a:r>
              <a:rPr lang="pt-BR" sz="3600" dirty="0">
                <a:solidFill>
                  <a:schemeClr val="bg1"/>
                </a:solidFill>
                <a:latin typeface="Agency FB" pitchFamily="34" charset="0"/>
              </a:rPr>
              <a:t>	</a:t>
            </a:r>
            <a:r>
              <a:rPr lang="pt-BR" sz="3600" dirty="0" smtClean="0">
                <a:solidFill>
                  <a:schemeClr val="bg1"/>
                </a:solidFill>
                <a:latin typeface="Agency FB" pitchFamily="34" charset="0"/>
              </a:rPr>
              <a:t>SPYWARE – ADWARE – PORT SCANNER – EXPLOIT</a:t>
            </a:r>
          </a:p>
          <a:p>
            <a:pPr>
              <a:buNone/>
            </a:pPr>
            <a:r>
              <a:rPr lang="pt-BR" sz="3600" dirty="0">
                <a:solidFill>
                  <a:schemeClr val="bg1"/>
                </a:solidFill>
                <a:latin typeface="Agency FB" pitchFamily="34" charset="0"/>
              </a:rPr>
              <a:t>	</a:t>
            </a:r>
            <a:r>
              <a:rPr lang="pt-BR" sz="3600" dirty="0" smtClean="0">
                <a:solidFill>
                  <a:schemeClr val="bg1"/>
                </a:solidFill>
                <a:latin typeface="Agency FB" pitchFamily="34" charset="0"/>
              </a:rPr>
              <a:t>WORM - RANSOMWARE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theus Duarte\Desktop\upload_2016-7-13_23-40-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142984"/>
            <a:ext cx="5572164" cy="5657294"/>
          </a:xfrm>
          <a:prstGeom prst="rect">
            <a:avLst/>
          </a:prstGeom>
          <a:noFill/>
        </p:spPr>
      </p:pic>
      <p:pic>
        <p:nvPicPr>
          <p:cNvPr id="11" name="Picture 10" descr="C:\Users\Matheus Duarte\Desktop\B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5728"/>
            <a:ext cx="9001183" cy="128586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1472" y="357166"/>
            <a:ext cx="2159566" cy="83099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5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gency FB" pitchFamily="34" charset="0"/>
              </a:rPr>
              <a:t>EXEMPLOS</a:t>
            </a:r>
            <a:endParaRPr lang="pt-BR" sz="48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9190" y="500042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Agency FB" pitchFamily="34" charset="0"/>
              </a:rPr>
              <a:t>SCAREWARE</a:t>
            </a:r>
            <a:endParaRPr lang="pt-BR" sz="3600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theus Duarte\Desktop\Fig_1_Flame_Infection_MethodsV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42984"/>
            <a:ext cx="6040554" cy="5599129"/>
          </a:xfrm>
          <a:prstGeom prst="rect">
            <a:avLst/>
          </a:prstGeom>
          <a:noFill/>
        </p:spPr>
      </p:pic>
      <p:pic>
        <p:nvPicPr>
          <p:cNvPr id="11" name="Picture 10" descr="C:\Users\Matheus Duarte\Desktop\B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5728"/>
            <a:ext cx="9001183" cy="128586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1472" y="357166"/>
            <a:ext cx="2159566" cy="83099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5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gency FB" pitchFamily="34" charset="0"/>
              </a:rPr>
              <a:t>EXEMPLOS</a:t>
            </a:r>
            <a:endParaRPr lang="pt-BR" sz="48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2034" y="500042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Agency FB" pitchFamily="34" charset="0"/>
              </a:rPr>
              <a:t>FLAME (WORM )</a:t>
            </a:r>
            <a:endParaRPr lang="pt-BR" sz="3600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Matheus Duarte\Desktop\B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001183" cy="128586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1472" y="357166"/>
            <a:ext cx="2159566" cy="83099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5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gency FB" pitchFamily="34" charset="0"/>
              </a:rPr>
              <a:t>EXEMPLOS</a:t>
            </a:r>
            <a:endParaRPr lang="pt-BR" sz="4800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733988"/>
            <a:ext cx="9144000" cy="331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14810" y="500042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Agency FB" pitchFamily="34" charset="0"/>
              </a:rPr>
              <a:t>SNIFFER (WIRESHARK)</a:t>
            </a:r>
            <a:endParaRPr lang="pt-BR" sz="3600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atheus Duarte\Desktop\154NS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500034" y="1571612"/>
            <a:ext cx="8215370" cy="457203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dirty="0" smtClean="0">
                <a:solidFill>
                  <a:schemeClr val="bg1"/>
                </a:solidFill>
                <a:latin typeface="Agency FB" pitchFamily="34" charset="0"/>
              </a:rPr>
              <a:t>	</a:t>
            </a:r>
            <a:r>
              <a:rPr lang="pt-BR" sz="2800" dirty="0" smtClean="0">
                <a:solidFill>
                  <a:schemeClr val="bg1"/>
                </a:solidFill>
                <a:latin typeface="Agency FB" pitchFamily="34" charset="0"/>
              </a:rPr>
              <a:t>2016 – Primeira aparição</a:t>
            </a:r>
          </a:p>
          <a:p>
            <a:pPr>
              <a:buNone/>
            </a:pPr>
            <a:r>
              <a:rPr lang="pt-BR" sz="2800" dirty="0" smtClean="0">
                <a:solidFill>
                  <a:schemeClr val="bg1"/>
                </a:solidFill>
                <a:latin typeface="Agency FB" pitchFamily="34" charset="0"/>
              </a:rPr>
              <a:t>	</a:t>
            </a:r>
            <a:endParaRPr lang="pt-BR" sz="28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>
              <a:buNone/>
            </a:pPr>
            <a:r>
              <a:rPr lang="pt-BR" sz="2800" dirty="0" smtClean="0">
                <a:solidFill>
                  <a:schemeClr val="bg1"/>
                </a:solidFill>
                <a:latin typeface="Agency FB" pitchFamily="34" charset="0"/>
              </a:rPr>
              <a:t>	</a:t>
            </a:r>
            <a:r>
              <a:rPr lang="pt-BR" sz="2800" dirty="0" smtClean="0">
                <a:solidFill>
                  <a:schemeClr val="bg1"/>
                </a:solidFill>
                <a:latin typeface="Agency FB" pitchFamily="34" charset="0"/>
              </a:rPr>
              <a:t>14 de </a:t>
            </a:r>
            <a:r>
              <a:rPr lang="pt-BR" sz="2800" dirty="0" smtClean="0">
                <a:solidFill>
                  <a:schemeClr val="bg1"/>
                </a:solidFill>
                <a:latin typeface="Agency FB" pitchFamily="34" charset="0"/>
              </a:rPr>
              <a:t>Abril de 2017 – Vazado exploits da NSA</a:t>
            </a:r>
          </a:p>
          <a:p>
            <a:pPr>
              <a:buNone/>
            </a:pPr>
            <a:r>
              <a:rPr lang="pt-BR" sz="2800" dirty="0" smtClean="0">
                <a:solidFill>
                  <a:schemeClr val="bg1"/>
                </a:solidFill>
                <a:latin typeface="Agency FB" pitchFamily="34" charset="0"/>
              </a:rPr>
              <a:t>	</a:t>
            </a:r>
            <a:r>
              <a:rPr lang="pt-BR" sz="2800" dirty="0" smtClean="0">
                <a:solidFill>
                  <a:schemeClr val="bg1"/>
                </a:solidFill>
                <a:latin typeface="Agency FB" pitchFamily="34" charset="0"/>
              </a:rPr>
              <a:t>Nomes dos mais importantes: </a:t>
            </a:r>
            <a:r>
              <a:rPr lang="pt-BR" sz="2800" b="1" dirty="0" smtClean="0">
                <a:solidFill>
                  <a:schemeClr val="bg1"/>
                </a:solidFill>
                <a:latin typeface="Agency FB" pitchFamily="34" charset="0"/>
              </a:rPr>
              <a:t>EternalBlue e DoublePulsar</a:t>
            </a:r>
          </a:p>
          <a:p>
            <a:pPr>
              <a:buNone/>
            </a:pPr>
            <a:endParaRPr lang="pt-BR" sz="2800" b="1" dirty="0" smtClean="0">
              <a:solidFill>
                <a:schemeClr val="bg1"/>
              </a:solidFill>
              <a:latin typeface="Agency FB" pitchFamily="34" charset="0"/>
            </a:endParaRPr>
          </a:p>
          <a:p>
            <a:pPr>
              <a:buNone/>
            </a:pPr>
            <a:r>
              <a:rPr lang="pt-BR" sz="2800" b="1" dirty="0" smtClean="0">
                <a:solidFill>
                  <a:schemeClr val="bg1"/>
                </a:solidFill>
                <a:latin typeface="Agency FB" pitchFamily="34" charset="0"/>
              </a:rPr>
              <a:t>	12 de Maio de 2017 - WannaCry	 </a:t>
            </a:r>
          </a:p>
          <a:p>
            <a:pPr>
              <a:buNone/>
            </a:pPr>
            <a:endParaRPr lang="pt-BR" sz="2800" b="1" dirty="0" smtClean="0">
              <a:solidFill>
                <a:schemeClr val="bg1"/>
              </a:solidFill>
              <a:latin typeface="Agency FB" pitchFamily="34" charset="0"/>
            </a:endParaRPr>
          </a:p>
          <a:p>
            <a:pPr>
              <a:buNone/>
            </a:pPr>
            <a:r>
              <a:rPr lang="pt-BR" sz="2800" b="1" dirty="0" smtClean="0">
                <a:solidFill>
                  <a:schemeClr val="bg1"/>
                </a:solidFill>
                <a:latin typeface="Agency FB" pitchFamily="34" charset="0"/>
              </a:rPr>
              <a:t>	</a:t>
            </a:r>
            <a:endParaRPr lang="pt-BR" sz="2800" b="1" dirty="0" smtClean="0">
              <a:solidFill>
                <a:schemeClr val="bg1"/>
              </a:solidFill>
              <a:latin typeface="Agency FB" pitchFamily="34" charset="0"/>
            </a:endParaRPr>
          </a:p>
          <a:p>
            <a:pPr>
              <a:buNone/>
            </a:pPr>
            <a:endParaRPr lang="pt-BR" sz="28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>
              <a:buNone/>
            </a:pPr>
            <a:endParaRPr lang="pt-BR" sz="2800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5" name="Picture 4" descr="C:\Users\Matheus Duarte\Desktop\BA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428604"/>
            <a:ext cx="7500958" cy="107154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4282" y="571480"/>
            <a:ext cx="3337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pt-BR" sz="3200" dirty="0" smtClean="0">
                <a:solidFill>
                  <a:schemeClr val="bg1"/>
                </a:solidFill>
                <a:latin typeface="Agency FB" pitchFamily="34" charset="0"/>
              </a:rPr>
              <a:t>  THE </a:t>
            </a:r>
            <a:r>
              <a:rPr lang="pt-BR" sz="3200" dirty="0" smtClean="0">
                <a:solidFill>
                  <a:schemeClr val="bg1"/>
                </a:solidFill>
                <a:latin typeface="Agency FB" pitchFamily="34" charset="0"/>
              </a:rPr>
              <a:t>SHADOW </a:t>
            </a:r>
            <a:r>
              <a:rPr lang="pt-BR" sz="3200" dirty="0" smtClean="0">
                <a:solidFill>
                  <a:schemeClr val="bg1"/>
                </a:solidFill>
                <a:latin typeface="Agency FB" pitchFamily="34" charset="0"/>
              </a:rPr>
              <a:t>BROKERS</a:t>
            </a:r>
            <a:endParaRPr lang="pt-BR" sz="3200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156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QUEM SOU</vt:lpstr>
      <vt:lpstr>O QUE É SEGURANÇA DA INFORMAÇÃO</vt:lpstr>
      <vt:lpstr>SEGURANÇA DA INFORMAÇÃO SE DIVIDE EM TRÊS PARTES</vt:lpstr>
      <vt:lpstr>O QUE SÃO MALWARES?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OBRIGADO PERGUNTAS?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Matheus Duarte</dc:creator>
  <cp:lastModifiedBy>Matheus Duarte</cp:lastModifiedBy>
  <cp:revision>74</cp:revision>
  <dcterms:created xsi:type="dcterms:W3CDTF">2018-03-09T23:55:11Z</dcterms:created>
  <dcterms:modified xsi:type="dcterms:W3CDTF">2018-03-17T09:26:52Z</dcterms:modified>
</cp:coreProperties>
</file>