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8" r:id="rId4"/>
    <p:sldId id="283" r:id="rId5"/>
    <p:sldId id="290" r:id="rId6"/>
    <p:sldId id="280" r:id="rId7"/>
    <p:sldId id="286" r:id="rId8"/>
    <p:sldId id="267" r:id="rId9"/>
    <p:sldId id="285" r:id="rId10"/>
    <p:sldId id="287" r:id="rId11"/>
    <p:sldId id="288" r:id="rId12"/>
    <p:sldId id="269" r:id="rId13"/>
    <p:sldId id="281" r:id="rId14"/>
    <p:sldId id="284" r:id="rId15"/>
    <p:sldId id="274" r:id="rId16"/>
    <p:sldId id="275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60" autoAdjust="0"/>
    <p:restoredTop sz="94660"/>
  </p:normalViewPr>
  <p:slideViewPr>
    <p:cSldViewPr snapToGrid="0">
      <p:cViewPr varScale="1">
        <p:scale>
          <a:sx n="44" d="100"/>
          <a:sy n="44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14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1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96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09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67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05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85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33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15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1692-8D31-4204-B2BF-06D677C744C8}" type="datetimeFigureOut">
              <a:rPr lang="pt-BR" smtClean="0"/>
              <a:t>17/03/2018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CB97-1191-477F-8496-FA7BFEE0400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35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514600" y="2533650"/>
            <a:ext cx="11972925" cy="874712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Teste de Software</a:t>
            </a:r>
            <a:endParaRPr lang="pt-BR" sz="8000" b="1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009900" y="6029325"/>
            <a:ext cx="997198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t-BR" sz="4000" b="1" dirty="0">
              <a:latin typeface="Gautami"/>
              <a:cs typeface="Gautami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BD3DF91-1D03-4D2B-8168-E4DA37DA7919}"/>
              </a:ext>
            </a:extLst>
          </p:cNvPr>
          <p:cNvSpPr txBox="1">
            <a:spLocks/>
          </p:cNvSpPr>
          <p:nvPr/>
        </p:nvSpPr>
        <p:spPr>
          <a:xfrm>
            <a:off x="2929814" y="3124200"/>
            <a:ext cx="11974286" cy="875608"/>
          </a:xfrm>
          <a:prstGeom prst="rect">
            <a:avLst/>
          </a:prstGeom>
        </p:spPr>
        <p:txBody>
          <a:bodyPr vert="horz" lIns="228600" tIns="228600" rIns="228600" bIns="0" rtlCol="0" anchor="b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tx1"/>
                </a:solidFill>
                <a:latin typeface="Andalus"/>
                <a:cs typeface="Andalus"/>
              </a:rPr>
              <a:t>Manuais x Automatizados</a:t>
            </a:r>
          </a:p>
        </p:txBody>
      </p:sp>
      <p:pic>
        <p:nvPicPr>
          <p:cNvPr id="16" name="Imagem 16">
            <a:extLst>
              <a:ext uri="{FF2B5EF4-FFF2-40B4-BE49-F238E27FC236}">
                <a16:creationId xmlns:a16="http://schemas.microsoft.com/office/drawing/2014/main" id="{CB15551D-517A-4F60-92D2-BCEBB441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3" y="1009650"/>
            <a:ext cx="5142555" cy="49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0868BEA-009A-4FDE-BE8C-25E34250A946}"/>
              </a:ext>
            </a:extLst>
          </p:cNvPr>
          <p:cNvSpPr/>
          <p:nvPr/>
        </p:nvSpPr>
        <p:spPr>
          <a:xfrm>
            <a:off x="-28754" y="-71886"/>
            <a:ext cx="12440309" cy="7005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8F7CA9-8B9C-428F-A7DB-AF0EAF6D7424}"/>
              </a:ext>
            </a:extLst>
          </p:cNvPr>
          <p:cNvSpPr txBox="1"/>
          <p:nvPr/>
        </p:nvSpPr>
        <p:spPr>
          <a:xfrm>
            <a:off x="381000" y="323850"/>
            <a:ext cx="1107613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6000" dirty="0">
                <a:solidFill>
                  <a:srgbClr val="D8D8D8"/>
                </a:solidFill>
              </a:rPr>
              <a:t>Teste de Regressão</a:t>
            </a:r>
          </a:p>
        </p:txBody>
      </p:sp>
      <p:pic>
        <p:nvPicPr>
          <p:cNvPr id="2" name="Picture 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A72D0C3-E4CA-4CF7-B538-A9CC84B0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2482215"/>
            <a:ext cx="3641532" cy="4226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2134366-D8DA-44A3-9687-603BEB995440}"/>
              </a:ext>
            </a:extLst>
          </p:cNvPr>
          <p:cNvSpPr/>
          <p:nvPr/>
        </p:nvSpPr>
        <p:spPr>
          <a:xfrm>
            <a:off x="7458075" y="-66172"/>
            <a:ext cx="4113339" cy="23640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B9B07-F55B-48EA-B2E4-86007A736F64}"/>
              </a:ext>
            </a:extLst>
          </p:cNvPr>
          <p:cNvSpPr txBox="1"/>
          <p:nvPr/>
        </p:nvSpPr>
        <p:spPr>
          <a:xfrm>
            <a:off x="8248650" y="228600"/>
            <a:ext cx="2743200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dá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</a:t>
            </a:r>
            <a:r>
              <a:rPr lang="en-US" sz="2400" dirty="0" err="1"/>
              <a:t>testar</a:t>
            </a:r>
            <a:r>
              <a:rPr lang="en-US" sz="2400" dirty="0"/>
              <a:t> </a:t>
            </a:r>
            <a:r>
              <a:rPr lang="en-US" sz="2400" dirty="0" err="1"/>
              <a:t>tudo</a:t>
            </a:r>
            <a:r>
              <a:rPr lang="en-US" sz="2400" dirty="0"/>
              <a:t> </a:t>
            </a:r>
            <a:r>
              <a:rPr lang="en-US" sz="2400" dirty="0" err="1"/>
              <a:t>novamente</a:t>
            </a:r>
            <a:r>
              <a:rPr lang="en-US" sz="2400" dirty="0"/>
              <a:t> e </a:t>
            </a:r>
            <a:r>
              <a:rPr lang="en-US" sz="2400" dirty="0" err="1"/>
              <a:t>garantir</a:t>
            </a:r>
            <a:r>
              <a:rPr lang="en-US" sz="2400" dirty="0"/>
              <a:t> a </a:t>
            </a:r>
            <a:r>
              <a:rPr lang="en-US" sz="2400" dirty="0" err="1"/>
              <a:t>qualidade</a:t>
            </a:r>
            <a:r>
              <a:rPr lang="en-US" sz="2400" dirty="0"/>
              <a:t> do software</a:t>
            </a:r>
          </a:p>
        </p:txBody>
      </p:sp>
    </p:spTree>
    <p:extLst>
      <p:ext uri="{BB962C8B-B14F-4D97-AF65-F5344CB8AC3E}">
        <p14:creationId xmlns:p14="http://schemas.microsoft.com/office/powerpoint/2010/main" val="137460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297F2-CEA2-47EE-8CBB-509822002680}"/>
              </a:ext>
            </a:extLst>
          </p:cNvPr>
          <p:cNvSpPr txBox="1"/>
          <p:nvPr/>
        </p:nvSpPr>
        <p:spPr>
          <a:xfrm>
            <a:off x="-104775" y="914400"/>
            <a:ext cx="620584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72184D"/>
                </a:solidFill>
                <a:latin typeface="Verdana"/>
                <a:ea typeface="Verdana"/>
                <a:cs typeface="Verdana"/>
              </a:rPr>
              <a:t>Testes Manuais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9F906-5B18-4013-AA3A-D61781EDFD99}"/>
              </a:ext>
            </a:extLst>
          </p:cNvPr>
          <p:cNvSpPr txBox="1"/>
          <p:nvPr/>
        </p:nvSpPr>
        <p:spPr>
          <a:xfrm>
            <a:off x="4943475" y="2667000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Arial Black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7660D-094F-4B16-BF7B-7D92C7DCE5FF}"/>
              </a:ext>
            </a:extLst>
          </p:cNvPr>
          <p:cNvSpPr txBox="1"/>
          <p:nvPr/>
        </p:nvSpPr>
        <p:spPr>
          <a:xfrm>
            <a:off x="6534150" y="4572000"/>
            <a:ext cx="5087628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88ABA"/>
                </a:solidFill>
              </a:rPr>
              <a:t>Testes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60329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55575" y="157462"/>
            <a:ext cx="4670592" cy="985837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        </a:t>
            </a:r>
            <a:r>
              <a:rPr lang="pt-BR" sz="4400" b="1" dirty="0">
                <a:solidFill>
                  <a:schemeClr val="accent4"/>
                </a:solidFill>
              </a:rPr>
              <a:t> </a:t>
            </a:r>
            <a:r>
              <a:rPr lang="pt-BR" sz="4800" b="1" dirty="0">
                <a:solidFill>
                  <a:schemeClr val="accent4"/>
                </a:solidFill>
              </a:rPr>
              <a:t> </a:t>
            </a:r>
            <a:r>
              <a:rPr lang="pt-BR" sz="4400" b="1" dirty="0">
                <a:solidFill>
                  <a:schemeClr val="accent4"/>
                </a:solidFill>
                <a:latin typeface="Arial Black"/>
                <a:cs typeface="Calibri Light"/>
              </a:rPr>
              <a:t>Ferramentas</a:t>
            </a:r>
            <a:endParaRPr lang="pt-BR" sz="4400" b="1">
              <a:latin typeface="Arial Black"/>
              <a:cs typeface="Calibri Light"/>
            </a:endParaRPr>
          </a:p>
        </p:txBody>
      </p:sp>
      <p:sp>
        <p:nvSpPr>
          <p:cNvPr id="4" name="AutoShape 2" descr="Resultado de imagem para SELENIUM WEBDRI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6148" name="Picture 4" descr="Resultado de imagem para SELENIUM WEB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47875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771775" y="1828800"/>
            <a:ext cx="626533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t-BR" sz="3200" b="1" u="sng" dirty="0"/>
          </a:p>
          <a:p>
            <a:endParaRPr lang="pt-BR" sz="2400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178897CA-8992-4615-ACB6-06E47E3F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2047875"/>
            <a:ext cx="2743200" cy="1571625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96E6347A-5248-4B84-A23A-7DD9DC1B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4981575"/>
            <a:ext cx="3601643" cy="737259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C8581268-77B2-4BEC-A373-0D46262CE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450" y="4295775"/>
            <a:ext cx="4035921" cy="2030870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18EBED83-E881-44FF-9AD1-E132E8D81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471" y="1789083"/>
            <a:ext cx="27432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5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13C7E06-147E-4818-9E11-EFBF660EEF57}"/>
              </a:ext>
            </a:extLst>
          </p:cNvPr>
          <p:cNvSpPr/>
          <p:nvPr/>
        </p:nvSpPr>
        <p:spPr>
          <a:xfrm>
            <a:off x="400050" y="304800"/>
            <a:ext cx="12332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As vantagens de ter os testes automatizados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A9FED-306E-4291-8EAA-784E65C6B9B1}"/>
              </a:ext>
            </a:extLst>
          </p:cNvPr>
          <p:cNvSpPr txBox="1"/>
          <p:nvPr/>
        </p:nvSpPr>
        <p:spPr>
          <a:xfrm>
            <a:off x="809625" y="3056890"/>
            <a:ext cx="60960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 err="1">
                <a:solidFill>
                  <a:srgbClr val="444444"/>
                </a:solidFill>
                <a:latin typeface="Roboto Condensed"/>
              </a:rPr>
              <a:t>C</a:t>
            </a:r>
            <a:r>
              <a:rPr lang="en-US" sz="3200" b="1" dirty="0" err="1">
                <a:solidFill>
                  <a:srgbClr val="444444"/>
                </a:solidFill>
                <a:latin typeface="Rockwell"/>
              </a:rPr>
              <a:t>onfiabilidade</a:t>
            </a:r>
            <a:endParaRPr lang="en-US" sz="3200" b="1">
              <a:solidFill>
                <a:srgbClr val="444444"/>
              </a:solidFill>
              <a:latin typeface="Rockwel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EC970-6157-4E3F-80DA-56962CC27774}"/>
              </a:ext>
            </a:extLst>
          </p:cNvPr>
          <p:cNvSpPr txBox="1"/>
          <p:nvPr/>
        </p:nvSpPr>
        <p:spPr>
          <a:xfrm>
            <a:off x="9058275" y="3064354"/>
            <a:ext cx="60960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solidFill>
                  <a:srgbClr val="444444"/>
                </a:solidFill>
                <a:latin typeface="Roboto Condensed"/>
              </a:rPr>
              <a:t> Tempo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C401FA7-6EF6-4B9A-B7BC-901E21B416C6}"/>
              </a:ext>
            </a:extLst>
          </p:cNvPr>
          <p:cNvSpPr/>
          <p:nvPr/>
        </p:nvSpPr>
        <p:spPr>
          <a:xfrm>
            <a:off x="3943350" y="2247900"/>
            <a:ext cx="1163592" cy="13287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B03EBA5-FD72-4422-A500-CCB71763902B}"/>
              </a:ext>
            </a:extLst>
          </p:cNvPr>
          <p:cNvSpPr/>
          <p:nvPr/>
        </p:nvSpPr>
        <p:spPr>
          <a:xfrm>
            <a:off x="7753350" y="2424562"/>
            <a:ext cx="1228426" cy="128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98F6D0A-6FBD-4525-B62D-1F196E9D5FD9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B2C387AF-3ED9-4F2C-A5F4-7879F1EA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276225"/>
            <a:ext cx="4073685" cy="6323683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7D288B16-A503-4B47-A771-D3D0999A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7" b="612"/>
          <a:stretch/>
        </p:blipFill>
        <p:spPr>
          <a:xfrm>
            <a:off x="0" y="0"/>
            <a:ext cx="5918133" cy="46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4625" y="1476375"/>
            <a:ext cx="6983413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58E722-0733-4D5F-B62E-87CF3A3B628F}"/>
              </a:ext>
            </a:extLst>
          </p:cNvPr>
          <p:cNvSpPr txBox="1"/>
          <p:nvPr/>
        </p:nvSpPr>
        <p:spPr>
          <a:xfrm>
            <a:off x="1800225" y="200025"/>
            <a:ext cx="863775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dirty="0"/>
              <a:t>O foco sempre será o cliente</a:t>
            </a:r>
          </a:p>
        </p:txBody>
      </p:sp>
    </p:spTree>
    <p:extLst>
      <p:ext uri="{BB962C8B-B14F-4D97-AF65-F5344CB8AC3E}">
        <p14:creationId xmlns:p14="http://schemas.microsoft.com/office/powerpoint/2010/main" val="13518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m para chefe fel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5" y="1156381"/>
            <a:ext cx="10687199" cy="570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19150" y="104775"/>
            <a:ext cx="9237306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</a:rPr>
              <a:t>                             </a:t>
            </a:r>
            <a:r>
              <a:rPr lang="pt-BR" sz="4400" b="1" dirty="0">
                <a:solidFill>
                  <a:srgbClr val="000000"/>
                </a:solidFill>
              </a:rPr>
              <a:t> Reconhecimento</a:t>
            </a:r>
          </a:p>
        </p:txBody>
      </p:sp>
    </p:spTree>
    <p:extLst>
      <p:ext uri="{BB962C8B-B14F-4D97-AF65-F5344CB8AC3E}">
        <p14:creationId xmlns:p14="http://schemas.microsoft.com/office/powerpoint/2010/main" val="96743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6C85B3-3DD8-408A-BFD9-6CF34FBD1343}"/>
              </a:ext>
            </a:extLst>
          </p:cNvPr>
          <p:cNvSpPr txBox="1"/>
          <p:nvPr/>
        </p:nvSpPr>
        <p:spPr>
          <a:xfrm>
            <a:off x="4305300" y="1114425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solidFill>
                  <a:srgbClr val="AC2573"/>
                </a:solidFill>
              </a:rPr>
              <a:t>Fim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C4F01-DF72-4485-B0F6-7851A6E6AF23}"/>
              </a:ext>
            </a:extLst>
          </p:cNvPr>
          <p:cNvSpPr txBox="1"/>
          <p:nvPr/>
        </p:nvSpPr>
        <p:spPr>
          <a:xfrm>
            <a:off x="2257425" y="2533650"/>
            <a:ext cx="743219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Obrigada pela atenção de todos!</a:t>
            </a:r>
            <a:endParaRPr lang="en-US" sz="3600" dirty="0" err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AB1F509-408A-4957-B50A-3C07DFC4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105275"/>
            <a:ext cx="942631" cy="945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2FEF8-55C8-4FFD-B7FB-286E8AFBF2A2}"/>
              </a:ext>
            </a:extLst>
          </p:cNvPr>
          <p:cNvSpPr txBox="1"/>
          <p:nvPr/>
        </p:nvSpPr>
        <p:spPr>
          <a:xfrm>
            <a:off x="1533525" y="4579728"/>
            <a:ext cx="29842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Natália Miranda</a:t>
            </a:r>
          </a:p>
        </p:txBody>
      </p:sp>
    </p:spTree>
    <p:extLst>
      <p:ext uri="{BB962C8B-B14F-4D97-AF65-F5344CB8AC3E}">
        <p14:creationId xmlns:p14="http://schemas.microsoft.com/office/powerpoint/2010/main" val="89837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98776" y="1833220"/>
            <a:ext cx="398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 descr="Resultado de imagem para quem sou eu">
            <a:extLst>
              <a:ext uri="{FF2B5EF4-FFF2-40B4-BE49-F238E27FC236}">
                <a16:creationId xmlns:a16="http://schemas.microsoft.com/office/drawing/2014/main" id="{D212282F-2225-4867-8CAF-C0DCDDDD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38285"/>
            <a:ext cx="5184316" cy="252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D95DC4-EB57-409A-A888-4AB010A44636}"/>
              </a:ext>
            </a:extLst>
          </p:cNvPr>
          <p:cNvSpPr txBox="1"/>
          <p:nvPr/>
        </p:nvSpPr>
        <p:spPr>
          <a:xfrm>
            <a:off x="5705475" y="923925"/>
            <a:ext cx="8625399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Natália Miranda</a:t>
            </a:r>
            <a:r>
              <a:rPr lang="pt-BR" sz="6600" b="1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</a:p>
          <a:p>
            <a:endParaRPr lang="pt-BR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6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AF7E73-45A4-4B7A-BC52-E3981C299B39}"/>
              </a:ext>
            </a:extLst>
          </p:cNvPr>
          <p:cNvSpPr txBox="1"/>
          <p:nvPr/>
        </p:nvSpPr>
        <p:spPr>
          <a:xfrm>
            <a:off x="495300" y="1457233"/>
            <a:ext cx="11647488" cy="8125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t-BR" sz="5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2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CTFL - </a:t>
            </a:r>
            <a:r>
              <a:rPr lang="pt-B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Certified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pt-B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Tester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Foundation </a:t>
            </a:r>
            <a:r>
              <a:rPr lang="pt-B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Level</a:t>
            </a:r>
            <a:endParaRPr lang="pt-BR" sz="4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4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Estudante do curso de análise e desenvolvimento de sistemas – </a:t>
            </a:r>
            <a:r>
              <a:rPr lang="pt-BR" sz="40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UniCarioca</a:t>
            </a:r>
          </a:p>
          <a:p>
            <a:endParaRPr lang="pt-BR" sz="4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Estagiária de qualidade de software - </a:t>
            </a:r>
            <a:r>
              <a:rPr lang="pt-B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NexoCS</a:t>
            </a:r>
            <a:r>
              <a:rPr lang="pt-BR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</a:p>
          <a:p>
            <a:endParaRPr lang="pt-BR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3046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567" y="-185723"/>
            <a:ext cx="10234658" cy="1795448"/>
          </a:xfrm>
        </p:spPr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e porque devemos testar o</a:t>
            </a:r>
            <a:r>
              <a:rPr lang="pt-BR" sz="5400" b="1" dirty="0">
                <a:solidFill>
                  <a:schemeClr val="tx1"/>
                </a:solidFill>
                <a:cs typeface="Calibri Light"/>
              </a:rPr>
              <a:t> software?</a:t>
            </a:r>
            <a:endParaRPr lang="pt-BR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C77B09A2-16F7-46FB-9D74-7A81EC07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5" y="1672596"/>
            <a:ext cx="11415161" cy="49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6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276E18B-4E5B-4FFC-B774-87C8D19F6871}"/>
              </a:ext>
            </a:extLst>
          </p:cNvPr>
          <p:cNvSpPr/>
          <p:nvPr/>
        </p:nvSpPr>
        <p:spPr>
          <a:xfrm>
            <a:off x="-38100" y="-38100"/>
            <a:ext cx="12440309" cy="7005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9ADE83-C8D0-485C-9105-6A9F19DF54A3}"/>
              </a:ext>
            </a:extLst>
          </p:cNvPr>
          <p:cNvSpPr txBox="1"/>
          <p:nvPr/>
        </p:nvSpPr>
        <p:spPr>
          <a:xfrm>
            <a:off x="5248275" y="4410075"/>
            <a:ext cx="520881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rgbClr val="BA1401"/>
                </a:solidFill>
              </a:rPr>
              <a:t>#</a:t>
            </a:r>
            <a:r>
              <a:rPr lang="pt-BR" sz="4800" b="1" dirty="0" err="1">
                <a:solidFill>
                  <a:srgbClr val="BA1401"/>
                </a:solidFill>
              </a:rPr>
              <a:t>maisqualidade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2D0C4B-3280-4D21-8554-5EE61A21D922}"/>
              </a:ext>
            </a:extLst>
          </p:cNvPr>
          <p:cNvSpPr txBox="1"/>
          <p:nvPr/>
        </p:nvSpPr>
        <p:spPr>
          <a:xfrm>
            <a:off x="2209800" y="1971675"/>
            <a:ext cx="7061409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b="1" dirty="0"/>
              <a:t>É Importante?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D52751-B78C-4264-B09D-DFE0CBD39699}"/>
              </a:ext>
            </a:extLst>
          </p:cNvPr>
          <p:cNvSpPr txBox="1"/>
          <p:nvPr/>
        </p:nvSpPr>
        <p:spPr>
          <a:xfrm>
            <a:off x="1857375" y="1809750"/>
            <a:ext cx="3528147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rgbClr val="BA1401"/>
                </a:solidFill>
              </a:rPr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57856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DEEA00B-DB6F-4A4F-B329-E4F25E3C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219200"/>
            <a:ext cx="10003452" cy="5223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32F15-28A3-421F-8430-2D95E19703F6}"/>
              </a:ext>
            </a:extLst>
          </p:cNvPr>
          <p:cNvSpPr txBox="1"/>
          <p:nvPr/>
        </p:nvSpPr>
        <p:spPr>
          <a:xfrm>
            <a:off x="3838575" y="66675"/>
            <a:ext cx="60960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solidFill>
                  <a:srgbClr val="454545"/>
                </a:solidFill>
              </a:rPr>
              <a:t>Processo de teste</a:t>
            </a:r>
          </a:p>
        </p:txBody>
      </p:sp>
    </p:spTree>
    <p:extLst>
      <p:ext uri="{BB962C8B-B14F-4D97-AF65-F5344CB8AC3E}">
        <p14:creationId xmlns:p14="http://schemas.microsoft.com/office/powerpoint/2010/main" val="405533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13294F9-DDB5-4D34-8855-C44DEC1EFA83}"/>
              </a:ext>
            </a:extLst>
          </p:cNvPr>
          <p:cNvSpPr/>
          <p:nvPr/>
        </p:nvSpPr>
        <p:spPr>
          <a:xfrm>
            <a:off x="-180975" y="-43132"/>
            <a:ext cx="12440309" cy="70056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-895350" y="0"/>
            <a:ext cx="11955633" cy="1220788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FFFFFF"/>
                </a:solidFill>
                <a:latin typeface="Rockwell"/>
              </a:rPr>
              <a:t>Características  de  um</a:t>
            </a:r>
            <a:r>
              <a:rPr lang="pt-BR" sz="5400" b="1" dirty="0">
                <a:solidFill>
                  <a:srgbClr val="BB620B"/>
                </a:solidFill>
                <a:latin typeface="Rockwell"/>
              </a:rPr>
              <a:t>  </a:t>
            </a:r>
            <a:r>
              <a:rPr lang="pt-BR" sz="5400" b="1" dirty="0" err="1">
                <a:solidFill>
                  <a:srgbClr val="F6B474"/>
                </a:solidFill>
                <a:latin typeface="Rockwell"/>
              </a:rPr>
              <a:t>Tester</a:t>
            </a:r>
            <a:endParaRPr lang="pt-BR" sz="5400" b="1">
              <a:solidFill>
                <a:srgbClr val="F6B474"/>
              </a:solidFill>
              <a:latin typeface="Rockwell"/>
            </a:endParaRPr>
          </a:p>
        </p:txBody>
      </p:sp>
      <p:pic>
        <p:nvPicPr>
          <p:cNvPr id="10" name="Imagem 11">
            <a:extLst>
              <a:ext uri="{FF2B5EF4-FFF2-40B4-BE49-F238E27FC236}">
                <a16:creationId xmlns:a16="http://schemas.microsoft.com/office/drawing/2014/main" id="{652E968E-E4F1-4F2A-8E65-00B06B74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33" y="1642613"/>
            <a:ext cx="2243806" cy="33486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B7355E-EA57-4DA7-8179-5E0349CD0321}"/>
              </a:ext>
            </a:extLst>
          </p:cNvPr>
          <p:cNvSpPr txBox="1"/>
          <p:nvPr/>
        </p:nvSpPr>
        <p:spPr>
          <a:xfrm>
            <a:off x="5553075" y="1458595"/>
            <a:ext cx="296713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600" dirty="0">
                <a:solidFill>
                  <a:srgbClr val="BB620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</a:t>
            </a:r>
            <a:r>
              <a:rPr lang="pt-BR" sz="3600" dirty="0">
                <a:solidFill>
                  <a:srgbClr val="BB620B"/>
                </a:solidFill>
                <a:latin typeface="Aharoni"/>
                <a:cs typeface="Aharoni"/>
              </a:rPr>
              <a:t>criativo</a:t>
            </a:r>
          </a:p>
          <a:p>
            <a:endParaRPr lang="pt-BR" sz="3600" dirty="0">
              <a:solidFill>
                <a:srgbClr val="BB620B"/>
              </a:solidFill>
              <a:latin typeface="Aharoni"/>
              <a:cs typeface="Aharoni"/>
            </a:endParaRPr>
          </a:p>
          <a:p>
            <a:endParaRPr lang="pt-BR" sz="3600" dirty="0">
              <a:solidFill>
                <a:srgbClr val="BB620B"/>
              </a:solidFill>
            </a:endParaRPr>
          </a:p>
          <a:p>
            <a:endParaRPr lang="pt-BR" sz="3600" dirty="0">
              <a:solidFill>
                <a:srgbClr val="BB620B"/>
              </a:solidFill>
            </a:endParaRPr>
          </a:p>
        </p:txBody>
      </p:sp>
      <p:pic>
        <p:nvPicPr>
          <p:cNvPr id="13" name="Imagem 14">
            <a:extLst>
              <a:ext uri="{FF2B5EF4-FFF2-40B4-BE49-F238E27FC236}">
                <a16:creationId xmlns:a16="http://schemas.microsoft.com/office/drawing/2014/main" id="{F0A81B32-9D2A-46FF-A663-6C4C34C6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4362450"/>
            <a:ext cx="2964739" cy="2118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99A789-1305-4823-8106-66EBAB06D832}"/>
              </a:ext>
            </a:extLst>
          </p:cNvPr>
          <p:cNvSpPr txBox="1"/>
          <p:nvPr/>
        </p:nvSpPr>
        <p:spPr>
          <a:xfrm>
            <a:off x="1476375" y="5828665"/>
            <a:ext cx="379888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600" dirty="0">
                <a:solidFill>
                  <a:srgbClr val="BB620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</a:t>
            </a:r>
            <a:r>
              <a:rPr lang="pt-BR" sz="3600" dirty="0">
                <a:solidFill>
                  <a:srgbClr val="BB620B"/>
                </a:solidFill>
                <a:latin typeface="Aharoni"/>
                <a:cs typeface="Aharoni"/>
              </a:rPr>
              <a:t>comunicativo</a:t>
            </a:r>
          </a:p>
          <a:p>
            <a:endParaRPr lang="pt-BR" sz="3600" dirty="0">
              <a:solidFill>
                <a:srgbClr val="BB620B"/>
              </a:solidFill>
              <a:latin typeface="Aharoni"/>
              <a:cs typeface="Aharoni"/>
            </a:endParaRPr>
          </a:p>
          <a:p>
            <a:endParaRPr lang="pt-BR" sz="3600" dirty="0">
              <a:solidFill>
                <a:srgbClr val="BB620B"/>
              </a:solidFill>
              <a:latin typeface="Aharoni"/>
              <a:cs typeface="Aharoni"/>
            </a:endParaRPr>
          </a:p>
          <a:p>
            <a:endParaRPr lang="pt-BR" sz="3600" dirty="0">
              <a:solidFill>
                <a:srgbClr val="BB620B"/>
              </a:solidFill>
            </a:endParaRPr>
          </a:p>
          <a:p>
            <a:endParaRPr lang="pt-BR" sz="3600" dirty="0">
              <a:solidFill>
                <a:srgbClr val="BB620B"/>
              </a:solidFill>
            </a:endParaRPr>
          </a:p>
        </p:txBody>
      </p:sp>
      <p:pic>
        <p:nvPicPr>
          <p:cNvPr id="16" name="Imagem 17">
            <a:extLst>
              <a:ext uri="{FF2B5EF4-FFF2-40B4-BE49-F238E27FC236}">
                <a16:creationId xmlns:a16="http://schemas.microsoft.com/office/drawing/2014/main" id="{C497E791-6B15-498E-89FE-14622020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0" y="1109034"/>
            <a:ext cx="211455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3E5FD5-BC90-4E6F-B318-23F069CFDDD6}"/>
              </a:ext>
            </a:extLst>
          </p:cNvPr>
          <p:cNvSpPr txBox="1"/>
          <p:nvPr/>
        </p:nvSpPr>
        <p:spPr>
          <a:xfrm>
            <a:off x="8476620" y="2919095"/>
            <a:ext cx="587573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600" dirty="0">
                <a:solidFill>
                  <a:srgbClr val="BB620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</a:t>
            </a:r>
            <a:r>
              <a:rPr lang="pt-BR" sz="3600" dirty="0" err="1">
                <a:solidFill>
                  <a:srgbClr val="BB620B"/>
                </a:solidFill>
                <a:latin typeface="Aharoni"/>
                <a:cs typeface="Aharoni"/>
              </a:rPr>
              <a:t>usuario</a:t>
            </a:r>
          </a:p>
          <a:p>
            <a:endParaRPr lang="pt-BR" sz="3600" dirty="0">
              <a:solidFill>
                <a:srgbClr val="BB620B"/>
              </a:solidFill>
              <a:latin typeface="Aharoni"/>
              <a:cs typeface="Aharoni"/>
            </a:endParaRPr>
          </a:p>
          <a:p>
            <a:endParaRPr lang="pt-BR" sz="3600" dirty="0">
              <a:solidFill>
                <a:srgbClr val="BB620B"/>
              </a:solidFill>
            </a:endParaRPr>
          </a:p>
          <a:p>
            <a:endParaRPr lang="pt-BR" sz="3600" dirty="0">
              <a:solidFill>
                <a:srgbClr val="BB620B"/>
              </a:solidFill>
            </a:endParaRPr>
          </a:p>
        </p:txBody>
      </p:sp>
      <p:pic>
        <p:nvPicPr>
          <p:cNvPr id="19" name="Imagem 20">
            <a:extLst>
              <a:ext uri="{FF2B5EF4-FFF2-40B4-BE49-F238E27FC236}">
                <a16:creationId xmlns:a16="http://schemas.microsoft.com/office/drawing/2014/main" id="{6AEBC365-6C03-427E-AF1E-8CFB55915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825" y="4385310"/>
            <a:ext cx="4104890" cy="2279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F96E6204-5050-4627-AC3F-F02D7A04C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" y="1257300"/>
            <a:ext cx="2078038" cy="23839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19075" y="3265638"/>
            <a:ext cx="296713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600" dirty="0">
                <a:solidFill>
                  <a:srgbClr val="BB620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</a:t>
            </a:r>
            <a:r>
              <a:rPr lang="pt-BR" sz="3600" dirty="0">
                <a:solidFill>
                  <a:srgbClr val="BB620B"/>
                </a:solidFill>
                <a:latin typeface="Aharoni"/>
                <a:cs typeface="Aharoni"/>
              </a:rPr>
              <a:t>observador</a:t>
            </a:r>
            <a:endParaRPr lang="pt-BR" sz="3600" dirty="0">
              <a:solidFill>
                <a:srgbClr val="BB620B"/>
              </a:solidFill>
            </a:endParaRPr>
          </a:p>
          <a:p>
            <a:endParaRPr lang="pt-BR" sz="3600" dirty="0">
              <a:solidFill>
                <a:srgbClr val="BB620B"/>
              </a:solidFill>
            </a:endParaRPr>
          </a:p>
          <a:p>
            <a:endParaRPr lang="pt-BR" sz="3600" dirty="0">
              <a:solidFill>
                <a:srgbClr val="BB620B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424071E-3E81-4E4E-BE67-EC8F9B52527A}"/>
              </a:ext>
            </a:extLst>
          </p:cNvPr>
          <p:cNvSpPr txBox="1"/>
          <p:nvPr/>
        </p:nvSpPr>
        <p:spPr>
          <a:xfrm>
            <a:off x="7870825" y="5962650"/>
            <a:ext cx="450077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600" dirty="0">
                <a:solidFill>
                  <a:srgbClr val="BB620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</a:t>
            </a:r>
            <a:r>
              <a:rPr lang="pt-BR" sz="3600" dirty="0">
                <a:solidFill>
                  <a:srgbClr val="BB620B"/>
                </a:solidFill>
                <a:latin typeface="Aharoni"/>
                <a:cs typeface="Aharoni"/>
              </a:rPr>
              <a:t>empatia e ética</a:t>
            </a:r>
            <a:endParaRPr lang="pt-BR" sz="3600">
              <a:solidFill>
                <a:srgbClr val="BB620B"/>
              </a:solidFill>
              <a:latin typeface="Aharoni"/>
              <a:cs typeface="Aharoni"/>
            </a:endParaRPr>
          </a:p>
          <a:p>
            <a:endParaRPr lang="pt-BR" sz="3600" dirty="0">
              <a:solidFill>
                <a:srgbClr val="BB620B"/>
              </a:solidFill>
              <a:latin typeface="Aharoni"/>
              <a:cs typeface="Aharoni"/>
            </a:endParaRPr>
          </a:p>
          <a:p>
            <a:endParaRPr lang="pt-BR" sz="3600" dirty="0">
              <a:solidFill>
                <a:srgbClr val="BB620B"/>
              </a:solidFill>
            </a:endParaRPr>
          </a:p>
          <a:p>
            <a:endParaRPr lang="pt-BR" sz="3600" dirty="0">
              <a:solidFill>
                <a:srgbClr val="BB62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3BA4C65-C8ED-41C5-BB3A-B2F250376758}"/>
              </a:ext>
            </a:extLst>
          </p:cNvPr>
          <p:cNvSpPr/>
          <p:nvPr/>
        </p:nvSpPr>
        <p:spPr>
          <a:xfrm>
            <a:off x="-28575" y="-66675"/>
            <a:ext cx="12440309" cy="7005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Resultado de imagem para apresentação">
            <a:extLst>
              <a:ext uri="{FF2B5EF4-FFF2-40B4-BE49-F238E27FC236}">
                <a16:creationId xmlns:a16="http://schemas.microsoft.com/office/drawing/2014/main" id="{9625347C-92AB-470A-B7C3-912BAB59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99" y="1552575"/>
            <a:ext cx="4410514" cy="524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37437B1-5FB4-4F15-9704-8F8171A65A0B}"/>
              </a:ext>
            </a:extLst>
          </p:cNvPr>
          <p:cNvSpPr/>
          <p:nvPr/>
        </p:nvSpPr>
        <p:spPr>
          <a:xfrm>
            <a:off x="6410325" y="1933575"/>
            <a:ext cx="4354355" cy="141834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AABF29-7D6F-49E7-BD94-42EFE01614CD}"/>
              </a:ext>
            </a:extLst>
          </p:cNvPr>
          <p:cNvSpPr txBox="1"/>
          <p:nvPr/>
        </p:nvSpPr>
        <p:spPr>
          <a:xfrm>
            <a:off x="7210425" y="2314575"/>
            <a:ext cx="27432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rgbClr val="000000"/>
                </a:solidFill>
              </a:rPr>
              <a:t>Funcional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42E2C3-6D4B-4A09-9CED-292EF052C2D1}"/>
              </a:ext>
            </a:extLst>
          </p:cNvPr>
          <p:cNvSpPr/>
          <p:nvPr/>
        </p:nvSpPr>
        <p:spPr>
          <a:xfrm>
            <a:off x="7086600" y="3581400"/>
            <a:ext cx="4354355" cy="14183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C31E6E-A551-4BB6-BC55-A3E5FAFF41A7}"/>
              </a:ext>
            </a:extLst>
          </p:cNvPr>
          <p:cNvSpPr txBox="1"/>
          <p:nvPr/>
        </p:nvSpPr>
        <p:spPr>
          <a:xfrm>
            <a:off x="7943850" y="38957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/>
              <a:t>Regressão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D3FB09E-7BF1-4DB3-A475-334F4E2B2872}"/>
              </a:ext>
            </a:extLst>
          </p:cNvPr>
          <p:cNvSpPr txBox="1">
            <a:spLocks/>
          </p:cNvSpPr>
          <p:nvPr/>
        </p:nvSpPr>
        <p:spPr>
          <a:xfrm>
            <a:off x="-1847850" y="361950"/>
            <a:ext cx="11974286" cy="875608"/>
          </a:xfrm>
          <a:prstGeom prst="rect">
            <a:avLst/>
          </a:prstGeom>
        </p:spPr>
        <p:txBody>
          <a:bodyPr vert="horz" lIns="228600" tIns="228600" rIns="228600" bIns="0" rtlCol="0" anchor="b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>
                <a:solidFill>
                  <a:schemeClr val="tx1"/>
                </a:solidFill>
                <a:latin typeface="Andalus"/>
                <a:cs typeface="Andalus"/>
              </a:rPr>
              <a:t>Alguns Tipos de Testes</a:t>
            </a:r>
            <a:endParaRPr lang="pt-BR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267800C-C17A-44E7-A777-FFF3511E258C}"/>
              </a:ext>
            </a:extLst>
          </p:cNvPr>
          <p:cNvSpPr/>
          <p:nvPr/>
        </p:nvSpPr>
        <p:spPr>
          <a:xfrm>
            <a:off x="-28754" y="-71886"/>
            <a:ext cx="12440309" cy="70056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66700" y="28575"/>
            <a:ext cx="1107613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6000" dirty="0">
                <a:solidFill>
                  <a:srgbClr val="002060"/>
                </a:solidFill>
                <a:latin typeface="Rockwell"/>
                <a:cs typeface="Calibri Light"/>
              </a:rPr>
              <a:t>Teste Funcional</a:t>
            </a:r>
            <a:endParaRPr lang="pt-BR" sz="6000">
              <a:solidFill>
                <a:srgbClr val="002060"/>
              </a:solidFill>
              <a:latin typeface="Rockwell"/>
              <a:cs typeface="Calibri Light"/>
            </a:endParaRPr>
          </a:p>
        </p:txBody>
      </p:sp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C169925-4079-441C-A851-D2671A371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t="16067" r="7200" b="7119"/>
          <a:stretch/>
        </p:blipFill>
        <p:spPr>
          <a:xfrm>
            <a:off x="1847850" y="1371600"/>
            <a:ext cx="9380109" cy="49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7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84136CE-233F-4E50-B105-2902A218C98C}"/>
              </a:ext>
            </a:extLst>
          </p:cNvPr>
          <p:cNvSpPr txBox="1"/>
          <p:nvPr/>
        </p:nvSpPr>
        <p:spPr>
          <a:xfrm>
            <a:off x="3810000" y="190500"/>
            <a:ext cx="429124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/>
              <a:t>CASO DE TESTE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426BBC-FE2E-48C7-8868-B62B0A24BAB4}"/>
              </a:ext>
            </a:extLst>
          </p:cNvPr>
          <p:cNvSpPr txBox="1"/>
          <p:nvPr/>
        </p:nvSpPr>
        <p:spPr>
          <a:xfrm>
            <a:off x="4853796" y="33369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88F43C-2617-4BED-9613-40925A101C05}"/>
              </a:ext>
            </a:extLst>
          </p:cNvPr>
          <p:cNvSpPr txBox="1"/>
          <p:nvPr/>
        </p:nvSpPr>
        <p:spPr>
          <a:xfrm>
            <a:off x="495300" y="1038225"/>
            <a:ext cx="8248321" cy="67403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Funcionalidade: Cadastro de consulta</a:t>
            </a:r>
            <a:endParaRPr lang="en-US"/>
          </a:p>
          <a:p>
            <a:endParaRPr lang="pt-BR" sz="2400" dirty="0"/>
          </a:p>
          <a:p>
            <a:r>
              <a:rPr lang="pt-BR" sz="2400" dirty="0"/>
              <a:t>CT01: Campo nome do paciente obrigatório</a:t>
            </a:r>
          </a:p>
          <a:p>
            <a:r>
              <a:rPr lang="pt-BR" sz="2400" dirty="0"/>
              <a:t>Passo a passo:</a:t>
            </a:r>
          </a:p>
          <a:p>
            <a:r>
              <a:rPr lang="pt-BR" sz="2400" dirty="0"/>
              <a:t>1- Preencher o campo código com código válido;</a:t>
            </a:r>
          </a:p>
          <a:p>
            <a:r>
              <a:rPr lang="pt-BR" sz="2400" dirty="0"/>
              <a:t>2- Preencher o campo Paciente;</a:t>
            </a:r>
          </a:p>
          <a:p>
            <a:r>
              <a:rPr lang="pt-BR" sz="2400" dirty="0"/>
              <a:t>3- Preencher o campo Data com uma data válida (formato </a:t>
            </a:r>
            <a:r>
              <a:rPr lang="pt-BR" sz="2400" dirty="0" err="1"/>
              <a:t>dd</a:t>
            </a:r>
            <a:r>
              <a:rPr lang="pt-BR" sz="2400" dirty="0"/>
              <a:t>/mm/</a:t>
            </a:r>
            <a:r>
              <a:rPr lang="pt-BR" sz="2400" dirty="0" err="1"/>
              <a:t>aaaa</a:t>
            </a:r>
            <a:r>
              <a:rPr lang="pt-BR" sz="2400" dirty="0"/>
              <a:t>);</a:t>
            </a:r>
          </a:p>
          <a:p>
            <a:r>
              <a:rPr lang="pt-BR" sz="2400" dirty="0"/>
              <a:t>4- Preencher o início com a hora início (</a:t>
            </a:r>
            <a:r>
              <a:rPr lang="pt-BR" sz="2400" dirty="0" err="1"/>
              <a:t>hh:mm</a:t>
            </a:r>
            <a:r>
              <a:rPr lang="pt-BR" sz="2400" dirty="0"/>
              <a:t>);</a:t>
            </a:r>
          </a:p>
          <a:p>
            <a:r>
              <a:rPr lang="pt-BR" sz="2400" dirty="0"/>
              <a:t>5-Preencher o campo fim com a hora a hora fim;</a:t>
            </a:r>
          </a:p>
          <a:p>
            <a:r>
              <a:rPr lang="pt-BR" sz="2400" dirty="0"/>
              <a:t>6- Clicar em salvar</a:t>
            </a:r>
          </a:p>
          <a:p>
            <a:r>
              <a:rPr lang="pt-BR" sz="2400" dirty="0"/>
              <a:t>Resultado esperado: Sistema exibir uma mensagem: "Consulta salva com sucesso".</a:t>
            </a:r>
          </a:p>
          <a:p>
            <a:r>
              <a:rPr lang="pt-BR" sz="2400" dirty="0"/>
              <a:t>Resultado obtido: Sistema exibe a mensagem: "Consulta salva com sucesso".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69219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895</TotalTime>
  <Words>367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Atlas</vt:lpstr>
      <vt:lpstr>Teste de Software</vt:lpstr>
      <vt:lpstr>PowerPoint Presentation</vt:lpstr>
      <vt:lpstr>O que é e porque devemos testar o software?</vt:lpstr>
      <vt:lpstr>PowerPoint Presentation</vt:lpstr>
      <vt:lpstr>PowerPoint Presentation</vt:lpstr>
      <vt:lpstr>Características  de  um  Tester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        Ferramentas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manuais x Testes automatizados</dc:title>
  <dc:creator>Natalia Miranda</dc:creator>
  <cp:lastModifiedBy>Natália Miranda</cp:lastModifiedBy>
  <cp:revision>44</cp:revision>
  <dcterms:created xsi:type="dcterms:W3CDTF">2018-03-08T13:47:28Z</dcterms:created>
  <dcterms:modified xsi:type="dcterms:W3CDTF">2018-03-17T12:17:04Z</dcterms:modified>
</cp:coreProperties>
</file>