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1" r:id="rId10"/>
    <p:sldId id="263" r:id="rId11"/>
    <p:sldId id="264" r:id="rId13"/>
    <p:sldId id="265" r:id="rId14"/>
    <p:sldId id="266" r:id="rId15"/>
    <p:sldId id="267" r:id="rId16"/>
    <p:sldId id="292" r:id="rId17"/>
    <p:sldId id="268" r:id="rId18"/>
    <p:sldId id="269" r:id="rId19"/>
    <p:sldId id="270" r:id="rId20"/>
    <p:sldId id="271" r:id="rId21"/>
    <p:sldId id="272" r:id="rId22"/>
    <p:sldId id="273" r:id="rId23"/>
    <p:sldId id="293" r:id="rId24"/>
    <p:sldId id="294" r:id="rId25"/>
    <p:sldId id="295" r:id="rId26"/>
    <p:sldId id="290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65580" y="3106420"/>
            <a:ext cx="9261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        from  R-CNN  to  Faster R-CNN</a:t>
            </a:r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2475" y="669925"/>
            <a:ext cx="2180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roi_pool层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1337945" y="1253490"/>
            <a:ext cx="879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Forward:</a:t>
            </a:r>
            <a:endParaRPr lang="en-US"/>
          </a:p>
          <a:p>
            <a:pPr algn="l"/>
            <a:r>
              <a:rPr lang="en-US"/>
              <a:t>roi_pool层将每个候选区域均匀分成M×N块，对每块进行max pooling。将特征图上大小不一的候选区域转变为大小统一的数据，送入下一层。</a:t>
            </a:r>
            <a:endParaRPr lang="en-US"/>
          </a:p>
        </p:txBody>
      </p:sp>
      <p:pic>
        <p:nvPicPr>
          <p:cNvPr id="5" name="Picture 4" descr="201604111132255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305" y="2212975"/>
            <a:ext cx="4555490" cy="1374140"/>
          </a:xfrm>
          <a:prstGeom prst="rect">
            <a:avLst/>
          </a:prstGeom>
        </p:spPr>
      </p:pic>
      <p:pic>
        <p:nvPicPr>
          <p:cNvPr id="6" name="Picture 5" descr="screensh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45" y="4344670"/>
            <a:ext cx="2543175" cy="7004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37945" y="3699510"/>
            <a:ext cx="4237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Backward:</a:t>
            </a:r>
            <a:endParaRPr lang="en-US"/>
          </a:p>
          <a:p>
            <a:pPr algn="l"/>
            <a:r>
              <a:rPr lang="en-US"/>
              <a:t>设xi为输入层的节点，yj为输出层的节点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975610" y="5250815"/>
            <a:ext cx="627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其中判决函数δ(i,j)表示i节点是否被j节点选为最大值输出。不被选中有两种可能：xi不在yj范围内，或者xi不是最大值。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629920" y="59690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分类与位置调整</a:t>
            </a:r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1198880" y="1180465"/>
            <a:ext cx="6889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数据结构</a:t>
            </a:r>
            <a:endParaRPr lang="en-US"/>
          </a:p>
          <a:p>
            <a:pPr algn="l"/>
            <a:r>
              <a:rPr lang="en-US"/>
              <a:t>第五阶段的特征输入到两个并行的全连层中（称为multi-task）。 </a:t>
            </a:r>
            <a:endParaRPr lang="en-US"/>
          </a:p>
        </p:txBody>
      </p:sp>
      <p:pic>
        <p:nvPicPr>
          <p:cNvPr id="8" name="Picture 7" descr="201604111541030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995" y="1825625"/>
            <a:ext cx="7954645" cy="32505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98880" y="5323840"/>
            <a:ext cx="10621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cls_score层用于分类，输出K+1维数组p，表示属于K类和背景的概率。 </a:t>
            </a:r>
            <a:endParaRPr lang="en-US"/>
          </a:p>
          <a:p>
            <a:pPr algn="l"/>
            <a:r>
              <a:rPr lang="en-US"/>
              <a:t>bbox_prdict层用于调整候选区域位置，输出4*K维数组t，表示分别属于K类时，应该平移缩放的参数。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90550" y="4349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全连接层提速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400175" y="1249045"/>
            <a:ext cx="8884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分类和位置调整都是通过全连接层(fc)实现的，设前一级数据为x后一级为y，全连接层参数为W，尺寸u×v。一次forward即为：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31080" y="1985645"/>
            <a:ext cx="87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y=Wx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00175" y="2622550"/>
            <a:ext cx="463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将W进行SVD分解，并用前t个特征值近似：</a:t>
            </a:r>
            <a:endParaRPr lang="en-US"/>
          </a:p>
        </p:txBody>
      </p:sp>
      <p:pic>
        <p:nvPicPr>
          <p:cNvPr id="9" name="Picture 8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8255" y="3041015"/>
            <a:ext cx="4048125" cy="3905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00175" y="3559810"/>
            <a:ext cx="3227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原来的前向传播分解成两步： </a:t>
            </a:r>
            <a:endParaRPr lang="en-US"/>
          </a:p>
        </p:txBody>
      </p:sp>
      <p:pic>
        <p:nvPicPr>
          <p:cNvPr id="11" name="Picture 10" descr="screensho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4089400"/>
            <a:ext cx="2853055" cy="4286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403985" y="451802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在实现时，相当于把一个全连接层拆分成两个，中间以一个低维数据相连。</a:t>
            </a:r>
            <a:endParaRPr lang="en-US"/>
          </a:p>
        </p:txBody>
      </p:sp>
      <p:pic>
        <p:nvPicPr>
          <p:cNvPr id="13" name="Picture 12" descr="201604141046003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4932680"/>
            <a:ext cx="38100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5470" y="501650"/>
            <a:ext cx="3192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faster R-CNN</a:t>
            </a:r>
            <a:endParaRPr lang="en-US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576705" y="1974850"/>
            <a:ext cx="8726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faster RCNN可以简单地看做</a:t>
            </a:r>
            <a:r>
              <a:rPr lang="en-US" altLang="en-US"/>
              <a:t>“Region Proposal Networks</a:t>
            </a:r>
            <a:r>
              <a:rPr lang="en-US"/>
              <a:t>+fast RCNN“的系统，用Region Proposal Networks代替fast RCNN中的Selective Search方法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85470" y="3129915"/>
            <a:ext cx="9781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Region Proposal Networks</a:t>
            </a:r>
            <a:r>
              <a:rPr lang="en-US"/>
              <a:t>基本设想是：在提取好的特征图上，对所有可能的候选框进行判别</a:t>
            </a:r>
            <a:endParaRPr lang="en-US"/>
          </a:p>
        </p:txBody>
      </p:sp>
      <p:pic>
        <p:nvPicPr>
          <p:cNvPr id="7" name="Picture 6" descr="201604151339477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3771900"/>
            <a:ext cx="73152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2-68328ac8ae1388ad05fb3cf6bed63f2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325" y="227965"/>
            <a:ext cx="8260715" cy="64020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aster_rcnn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935" y="1011555"/>
            <a:ext cx="4999355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06425" y="1029335"/>
            <a:ext cx="109797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Faster RCNN可以分为4个主要内容：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Conv layers</a:t>
            </a:r>
            <a:r>
              <a:rPr lang="en-US" altLang="en-US"/>
              <a:t>:</a:t>
            </a:r>
            <a:endParaRPr lang="en-US" altLang="en-US"/>
          </a:p>
          <a:p>
            <a:pPr algn="l"/>
            <a:r>
              <a:rPr lang="en-US"/>
              <a:t>作为一种CNN网络目标检测方法，Faster RCNN首先使用一组基础的conv+relu+pooling层提取image的feature maps。该feature maps被共享用于后续RPN层和全连接层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Region Proposal Networks</a:t>
            </a:r>
            <a:r>
              <a:rPr lang="en-US" altLang="en-US"/>
              <a:t>: </a:t>
            </a:r>
            <a:endParaRPr lang="en-US" altLang="en-US"/>
          </a:p>
          <a:p>
            <a:pPr algn="l"/>
            <a:r>
              <a:rPr lang="en-US"/>
              <a:t>RPN网络用于生成region proposals。该层通过softmax判断anchors属于positive或者negative，再利用bounding box regression修正anchors获得精确的proposals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Roi Pooling</a:t>
            </a:r>
            <a:r>
              <a:rPr lang="en-US" altLang="en-US"/>
              <a:t>:</a:t>
            </a:r>
            <a:endParaRPr lang="en-US" altLang="en-US"/>
          </a:p>
          <a:p>
            <a:pPr algn="l"/>
            <a:r>
              <a:rPr lang="en-US"/>
              <a:t>该层收集输入的feature maps和proposals，综合这些信息后提取proposal feature maps，送入后续全连接层判定目标类别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Classification</a:t>
            </a:r>
            <a:r>
              <a:rPr lang="en-US" altLang="en-US"/>
              <a:t>:</a:t>
            </a:r>
            <a:endParaRPr lang="en-US" altLang="en-US"/>
          </a:p>
          <a:p>
            <a:pPr algn="l"/>
            <a:r>
              <a:rPr lang="en-US"/>
              <a:t>利用proposal feature maps计算proposal的类别，同时再次bounding box regression获得检测框最终的精确位置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2-e64a99b38f411c337f538eb5f093bdf3_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285" y="1170940"/>
            <a:ext cx="9234170" cy="4516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69620" y="904240"/>
            <a:ext cx="2574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Conv layers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993140" y="1925320"/>
            <a:ext cx="103847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Conv layers包含了conv，pooling，relu三种层。Conv layers部分共有13个conv层，13个relu层，4个pooling层。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altLang="en-US"/>
              <a:t>注：</a:t>
            </a:r>
            <a:endParaRPr lang="en-US"/>
          </a:p>
          <a:p>
            <a:pPr algn="l"/>
            <a:r>
              <a:rPr lang="en-US">
                <a:sym typeface="+mn-ea"/>
              </a:rPr>
              <a:t>在Faster RCNN Conv layers中对所有的卷积都做了扩边处理（ pad=1，即填充一圈0），导致原图变为 (M+2)x(N+2)大小，再做3x3卷积后输出MxN 。正是这种设置，导致Conv layers中的conv层不改变输入和输出矩阵大小</a:t>
            </a:r>
            <a:endParaRPr lang="en-US">
              <a:sym typeface="+mn-ea"/>
            </a:endParaRPr>
          </a:p>
          <a:p>
            <a:pPr algn="l"/>
            <a:r>
              <a:rPr lang="en-US" altLang="en-US"/>
              <a:t>（</a:t>
            </a:r>
            <a:r>
              <a:rPr lang="en-US"/>
              <a:t>所有的conv层都是：kernel_size=3，pad=1，stride=1</a:t>
            </a:r>
            <a:r>
              <a:rPr lang="en-US" altLang="en-US"/>
              <a:t>）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pooling层kernel_size=2，stride=2。这样每个经过pooling层的MxN矩阵，都会变为(M/2)x(N/2)大小。综上所述，在整个Conv layers中，conv和relu层不改变输入输出大小，只有pooling层使输出长宽都变为输入的1/2</a:t>
            </a:r>
            <a:endParaRPr lang="en-US" altLang="en-US"/>
          </a:p>
          <a:p>
            <a:pPr algn="l"/>
            <a:r>
              <a:rPr lang="en-US" altLang="en-US"/>
              <a:t>（所有的pooling层都是：kernel_size=2，pad=1，stride=1）</a:t>
            </a:r>
            <a:endParaRPr lang="en-US" altLang="en-US"/>
          </a:p>
        </p:txBody>
      </p:sp>
      <p:pic>
        <p:nvPicPr>
          <p:cNvPr id="7" name="Picture 6" descr="v2-3c772e9ed555eb86a97ef9c08bf563c9_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0" y="374015"/>
            <a:ext cx="374840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85800" y="547370"/>
            <a:ext cx="54654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Region Proposal Networks</a:t>
            </a:r>
            <a:endParaRPr lang="en-US" sz="3200"/>
          </a:p>
        </p:txBody>
      </p:sp>
      <p:pic>
        <p:nvPicPr>
          <p:cNvPr id="5" name="Picture 4" descr="faster_rcnnqq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1289050"/>
            <a:ext cx="7643495" cy="1986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81710" y="4446905"/>
            <a:ext cx="9979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R</a:t>
            </a:r>
            <a:r>
              <a:rPr lang="en-US"/>
              <a:t>PN网络实际分为2条线，上面一条通过softmax分类anchors获得positive和negative分类，下面一条用于计算对于anchors的bounding box regression偏移量，以获得精确的proposal。而最后的Proposal层则负责综合positive anchors和对应bounding box regression偏移量获取proposals，同时剔除太小和超出边界的proposals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07160" y="5768975"/>
            <a:ext cx="9023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RPN最终是在原图尺度上，设置了密密麻麻的候选Anchor。然后用cnn去判断哪些Anchor是里面有目标的positive anchor，哪些是没目标的negative anchor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4225" y="462280"/>
            <a:ext cx="2668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R-CNN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633855" y="4284980"/>
            <a:ext cx="873633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 sz="2800"/>
              <a:t>- 一张图像生成1K~2K个候选区域 </a:t>
            </a:r>
            <a:endParaRPr lang="en-US" sz="2800"/>
          </a:p>
          <a:p>
            <a:r>
              <a:rPr lang="en-US" sz="2800"/>
              <a:t>- 对每个候选区域，使用深度网络提取特征 </a:t>
            </a:r>
            <a:endParaRPr lang="en-US" sz="2800"/>
          </a:p>
          <a:p>
            <a:r>
              <a:rPr lang="en-US" sz="2800"/>
              <a:t>- 特征送入每一类的SVM 分类器，判别是否属于该类 </a:t>
            </a:r>
            <a:endParaRPr lang="en-US" sz="2800"/>
          </a:p>
          <a:p>
            <a:r>
              <a:rPr lang="en-US" sz="2800"/>
              <a:t>- 使用回归器精细修正候选框位置 </a:t>
            </a:r>
            <a:endParaRPr lang="en-US" sz="2800"/>
          </a:p>
        </p:txBody>
      </p:sp>
      <p:pic>
        <p:nvPicPr>
          <p:cNvPr id="6" name="Picture 5" descr="20160405215259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190" y="1723390"/>
            <a:ext cx="7880985" cy="22720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faster_r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985" y="111125"/>
            <a:ext cx="5028565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23570" y="641985"/>
            <a:ext cx="1591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训练</a:t>
            </a:r>
            <a:endParaRPr lang="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350645" y="1287145"/>
            <a:ext cx="86487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Alternating training：此方法就是一个不断迭代的训练过程</a:t>
            </a:r>
            <a:endParaRPr lang="en-US"/>
          </a:p>
          <a:p>
            <a:r>
              <a:rPr lang="en-US"/>
              <a:t>a)先独立训练RPN，然后用这个RPN的网络权重对Fast-RCNN网络进行初始化并且用之前RPN输出proposal作为此时Fast-RCNN的输入训练Fast R-CNN。</a:t>
            </a:r>
            <a:endParaRPr lang="en-US"/>
          </a:p>
          <a:p>
            <a:r>
              <a:rPr lang="en-US"/>
              <a:t>b) 用Fast R-CNN的网络参数去初始化RPN。之后不断</a:t>
            </a:r>
            <a:r>
              <a:rPr lang="" altLang="en-US"/>
              <a:t>迭代</a:t>
            </a:r>
            <a:r>
              <a:rPr lang="en-US"/>
              <a:t>，循环训练RPN、Fast-RCNN</a:t>
            </a:r>
            <a:endParaRPr lang="en-US"/>
          </a:p>
        </p:txBody>
      </p:sp>
      <p:pic>
        <p:nvPicPr>
          <p:cNvPr id="6" name="Picture 5" descr="v2-75c6ef3a7f7447454b6086b37a57c5d3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865" y="3209290"/>
            <a:ext cx="335026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0455"/>
            <a:ext cx="10017125" cy="975995"/>
          </a:xfrm>
        </p:spPr>
        <p:txBody>
          <a:bodyPr>
            <a:normAutofit/>
          </a:bodyPr>
          <a:p>
            <a:r>
              <a:rPr lang="en-US" sz="2000"/>
              <a:t>Approximate joint training：这里与前一种方法不同，不再是串行训练RPN和Fast-RCNN，而是尝试把二者融入到一个网络内</a:t>
            </a:r>
            <a:endParaRPr lang="en-US" sz="2000"/>
          </a:p>
        </p:txBody>
      </p:sp>
      <p:pic>
        <p:nvPicPr>
          <p:cNvPr id="4" name="Picture 3" descr="faster_rcnn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380" y="2076450"/>
            <a:ext cx="4088130" cy="4079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92455" y="521335"/>
            <a:ext cx="3398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4-Step Alternating Training</a:t>
            </a:r>
            <a:endParaRPr lang="en-US"/>
          </a:p>
        </p:txBody>
      </p:sp>
      <p:pic>
        <p:nvPicPr>
          <p:cNvPr id="6" name="Picture 5" descr="v2-ed3148b3b8bc3fbfc433c7af31fe67d5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184275"/>
            <a:ext cx="10447655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19810"/>
            <a:ext cx="10058400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Presentatio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742315"/>
            <a:ext cx="8742045" cy="5598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resentatio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937260"/>
            <a:ext cx="8230870" cy="52711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770" y="401320"/>
            <a:ext cx="7966075" cy="58426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41680"/>
            <a:ext cx="10058400" cy="51581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513715"/>
            <a:ext cx="9422765" cy="6105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13105" y="51181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候选区域生成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138555" y="2622550"/>
            <a:ext cx="991552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/>
              <a:t>Selective Search： 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/>
              <a:t>使用一种过分割手段，将图像分割成小区域 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/>
              <a:t>查看现有小区域，合并可能性最高的两个区域。重复直到整张图像合并成一个区域位置 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/>
              <a:t>输出所有曾经存在过的区域，所谓候选区域</a:t>
            </a:r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85595"/>
            <a:ext cx="10058400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78915"/>
            <a:ext cx="10058400" cy="38995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88235"/>
            <a:ext cx="10058400" cy="13608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8530" y="987425"/>
            <a:ext cx="7018020" cy="50990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710" y="553720"/>
            <a:ext cx="5656580" cy="57511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2884805"/>
            <a:ext cx="9130030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435" y="552450"/>
            <a:ext cx="8787130" cy="57524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401955"/>
            <a:ext cx="9266555" cy="6163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80085" y="5892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特征提取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193165" y="1771650"/>
            <a:ext cx="98056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预处理</a:t>
            </a:r>
            <a:r>
              <a:rPr lang="en-US" altLang="en-US"/>
              <a:t>:</a:t>
            </a:r>
            <a:endParaRPr lang="en-US"/>
          </a:p>
          <a:p>
            <a:pPr algn="l"/>
            <a:r>
              <a:rPr lang="en-US"/>
              <a:t>使用深度网络提取特征之前，首先把候选区域归一化成同一尺寸227×227。</a:t>
            </a:r>
            <a:endParaRPr lang="en-US"/>
          </a:p>
          <a:p>
            <a:pPr algn="l"/>
            <a:r>
              <a:rPr lang="en-US" altLang="en-US"/>
              <a:t>(外扩的尺寸大小，形变时是否保持原比例，对框外区域直接截取还是补灰。会轻微影响性能。)</a:t>
            </a:r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93165" y="2994025"/>
            <a:ext cx="1932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预训练</a:t>
            </a:r>
            <a:r>
              <a:rPr lang="en-US" altLang="en-US"/>
              <a:t>,</a:t>
            </a:r>
            <a:r>
              <a:rPr lang="en-US">
                <a:sym typeface="+mn-ea"/>
              </a:rPr>
              <a:t>调优训练</a:t>
            </a:r>
            <a:r>
              <a:rPr lang="en-US" altLang="en-US">
                <a:sym typeface="+mn-ea"/>
              </a:rPr>
              <a:t>:</a:t>
            </a:r>
            <a:endParaRPr lang="en-US" altLang="en-US"/>
          </a:p>
        </p:txBody>
      </p:sp>
      <p:pic>
        <p:nvPicPr>
          <p:cNvPr id="8" name="Picture 7" descr="20160405214721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910" y="2994025"/>
            <a:ext cx="5034280" cy="14611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93165" y="4592320"/>
            <a:ext cx="993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提取的特征为4096维，之后送入一个4096-&gt;1000的全连接(fc)层进行分类。 学习率0.01。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93165" y="5344795"/>
            <a:ext cx="9370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后一层换成4096-&gt;21的全连接网络。 </a:t>
            </a:r>
            <a:endParaRPr lang="en-US"/>
          </a:p>
          <a:p>
            <a:pPr algn="l"/>
            <a:r>
              <a:rPr lang="en-US"/>
              <a:t>学习率0.001，每一个batch包含32个正样本（属于20类）和96个背景。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52780" y="544195"/>
            <a:ext cx="275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/>
              <a:t>类别判断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939165" y="1694815"/>
            <a:ext cx="6022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对每一类目标，使用一个线性SVM二类分类器进行判别。</a:t>
            </a:r>
            <a:endParaRPr lang="en-US"/>
          </a:p>
          <a:p>
            <a:pPr algn="l"/>
            <a:r>
              <a:rPr lang="en-US"/>
              <a:t>输入为深度网络输出的4096维特征，输出是否属于此类。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051050" y="3094355"/>
            <a:ext cx="80899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正样本 </a:t>
            </a:r>
            <a:endParaRPr lang="en-US"/>
          </a:p>
          <a:p>
            <a:pPr algn="l"/>
            <a:r>
              <a:rPr lang="en-US"/>
              <a:t>本类的真值标定框。 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负样本 </a:t>
            </a:r>
            <a:endParaRPr lang="en-US"/>
          </a:p>
          <a:p>
            <a:pPr algn="l"/>
            <a:r>
              <a:rPr lang="en-US"/>
              <a:t>考察每一个候选框，如果和本类所有标定框的重叠都小于0.3，认定其为负样本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89635" y="51181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位置精修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203960" y="1342390"/>
            <a:ext cx="978344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对每一类目标，使用一个线性脊回归器进行精修。正则项λ=10000。 </a:t>
            </a:r>
            <a:endParaRPr lang="en-US" sz="2400"/>
          </a:p>
          <a:p>
            <a:pPr algn="l"/>
            <a:r>
              <a:rPr lang="en-US" sz="2400"/>
              <a:t>输入为深度网络pool5层的4096维特征，输出为xy方向的缩放和平移。</a:t>
            </a:r>
            <a:endParaRPr lang="en-US" sz="2400"/>
          </a:p>
          <a:p>
            <a:pPr algn="l"/>
            <a:r>
              <a:rPr lang="en-US" sz="2400"/>
              <a:t> </a:t>
            </a:r>
            <a:endParaRPr lang="en-US" sz="2400"/>
          </a:p>
          <a:p>
            <a:pPr algn="l"/>
            <a:r>
              <a:rPr lang="en-US" sz="2400"/>
              <a:t>训练样本 </a:t>
            </a:r>
            <a:r>
              <a:rPr lang="en-US" altLang="en-US" sz="2400"/>
              <a:t>:</a:t>
            </a:r>
            <a:endParaRPr lang="en-US" sz="2400"/>
          </a:p>
          <a:p>
            <a:pPr algn="l"/>
            <a:r>
              <a:rPr lang="en-US" sz="2400"/>
              <a:t>判定为本类的候选框中，和真值重叠面积大于0.6的候选框。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73100" y="3752215"/>
            <a:ext cx="10846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脊回归：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线性回归模型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来计算模型参数时，很容易就会出现参数的绝对值非常大的问题。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正因为w在数值上非常的大，所以，如果输入变量x有一个微小的变动，其反应在输出结果上也会变得非常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大，这就是对输入变量总的噪声非常敏感的原因。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为了限制模型参数w的数值大小，就在模型原来的目标函数上加上一个惩罚项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l2范数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，就是脊回归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201901021526532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055" y="5228590"/>
            <a:ext cx="3800475" cy="5238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03960" y="6063615"/>
            <a:ext cx="9825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λ的数值越大，那么正则项，也是惩罚项的作用就越明显；λ的数值越小，正则项的作用就越弱。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29920" y="618490"/>
            <a:ext cx="3498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fast R-CNN</a:t>
            </a:r>
            <a:endParaRPr lang="en-US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827530" y="1998345"/>
            <a:ext cx="8537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f</a:t>
            </a:r>
            <a:r>
              <a:rPr lang="en-US"/>
              <a:t>ast R</a:t>
            </a:r>
            <a:r>
              <a:rPr lang="en-US" altLang="en-US"/>
              <a:t>-</a:t>
            </a:r>
            <a:r>
              <a:rPr lang="en-US"/>
              <a:t>CNN方法解决了R</a:t>
            </a:r>
            <a:r>
              <a:rPr lang="en-US" altLang="en-US"/>
              <a:t>-</a:t>
            </a:r>
            <a:r>
              <a:rPr lang="en-US"/>
              <a:t>CNN方法</a:t>
            </a:r>
            <a:r>
              <a:rPr lang="en-US" altLang="en-US"/>
              <a:t>的两</a:t>
            </a:r>
            <a:r>
              <a:rPr lang="en-US"/>
              <a:t>个问题：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速度</a:t>
            </a:r>
            <a:r>
              <a:rPr lang="en-US" altLang="en-US"/>
              <a:t>较</a:t>
            </a:r>
            <a:r>
              <a:rPr lang="en-US"/>
              <a:t>慢 </a:t>
            </a:r>
            <a:r>
              <a:rPr lang="en-US" altLang="en-US"/>
              <a:t>:</a:t>
            </a:r>
            <a:endParaRPr lang="en-US"/>
          </a:p>
          <a:p>
            <a:pPr algn="l"/>
            <a:r>
              <a:rPr lang="en-US"/>
              <a:t>RCNN一张图像内候选框之间大量重叠，提取特征操作冗余。</a:t>
            </a:r>
            <a:endParaRPr lang="en-US"/>
          </a:p>
          <a:p>
            <a:pPr algn="l"/>
            <a:r>
              <a:rPr lang="en-US" altLang="en-US"/>
              <a:t>(先将一张图像送入网络，紧接着送入从这幅图像上提取出的候选区域。这些候选区域的前几层特征不需要再重复计算)</a:t>
            </a:r>
            <a:r>
              <a:rPr lang="en-US"/>
              <a:t> 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训练所需空间大 </a:t>
            </a:r>
            <a:r>
              <a:rPr lang="en-US" altLang="en-US"/>
              <a:t>:</a:t>
            </a:r>
            <a:endParaRPr lang="en-US"/>
          </a:p>
          <a:p>
            <a:pPr algn="l"/>
            <a:r>
              <a:rPr lang="en-US"/>
              <a:t>RCNN中独立的分类器和回归器需要大量特征作为训练样本。 </a:t>
            </a:r>
            <a:endParaRPr lang="en-US"/>
          </a:p>
          <a:p>
            <a:pPr algn="l"/>
            <a:r>
              <a:rPr lang="en-US" altLang="en-US"/>
              <a:t>(类别判断和位置精调统一用深度网络实现，不再需要额外存储)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2-4e99700024e936f3768bac4c830e0335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635000"/>
            <a:ext cx="964819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03935" y="72517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特征提取网络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003935" y="1283335"/>
            <a:ext cx="10116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图像归一化为224×224直接送入网络。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前五阶段是基础的conv+relu+pooling形式，在第五阶段结尾，输入P个候选区域</a:t>
            </a:r>
            <a:endParaRPr lang="en-US"/>
          </a:p>
        </p:txBody>
      </p:sp>
      <p:pic>
        <p:nvPicPr>
          <p:cNvPr id="7" name="Picture 6" descr="201604112144386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730" y="2482215"/>
            <a:ext cx="7600950" cy="3943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3266</Words>
  <Application>WPS Presentation</Application>
  <PresentationFormat>Widescreen</PresentationFormat>
  <Paragraphs>154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SimSun</vt:lpstr>
      <vt:lpstr>Wingdings</vt:lpstr>
      <vt:lpstr>DejaVu Sans</vt:lpstr>
      <vt:lpstr>Calibri</vt:lpstr>
      <vt:lpstr>微软雅黑</vt:lpstr>
      <vt:lpstr>Droid Sans Fallback</vt:lpstr>
      <vt:lpstr>Arial Unicode MS</vt:lpstr>
      <vt:lpstr>Calibri Light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</dc:creator>
  <cp:lastModifiedBy>my</cp:lastModifiedBy>
  <cp:revision>13</cp:revision>
  <dcterms:created xsi:type="dcterms:W3CDTF">2019-08-07T04:49:30Z</dcterms:created>
  <dcterms:modified xsi:type="dcterms:W3CDTF">2019-08-07T04:49:30Z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