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8/19/2015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8/19/2015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8/19/2015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8/19/2015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8/19/2015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8/19/2015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8/19/2015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 for visualizing Artist </a:t>
            </a:r>
            <a:r>
              <a:rPr lang="en-US" dirty="0" err="1" smtClean="0"/>
              <a:t>LOD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rtViz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4</a:t>
            </a:r>
            <a:r>
              <a:rPr lang="en-US" dirty="0" smtClean="0"/>
              <a:t>. Similarity Diagram: degree of similarity between two artists</a:t>
            </a:r>
            <a:endParaRPr lang="en-US" dirty="0" smtClean="0"/>
          </a:p>
          <a:p>
            <a:pPr lvl="1"/>
            <a:r>
              <a:rPr lang="en-US" dirty="0" smtClean="0"/>
              <a:t>Easy to see </a:t>
            </a:r>
            <a:r>
              <a:rPr lang="en-US" dirty="0" smtClean="0"/>
              <a:t>similarity index between two artists</a:t>
            </a:r>
            <a:endParaRPr lang="en-US" dirty="0" smtClean="0"/>
          </a:p>
          <a:p>
            <a:pPr lvl="1"/>
            <a:r>
              <a:rPr lang="en-US" dirty="0" smtClean="0"/>
              <a:t>Similarity criteria customizable (birth year, location, movement, field)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6207" t="21109" r="47413" b="4955"/>
          <a:stretch/>
        </p:blipFill>
        <p:spPr bwMode="auto">
          <a:xfrm>
            <a:off x="3718413" y="3098800"/>
            <a:ext cx="3990682" cy="3576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25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5210908" cy="12731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5</a:t>
            </a:r>
            <a:r>
              <a:rPr lang="en-US" dirty="0" smtClean="0"/>
              <a:t>. Concept Map: relationship visualizer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406661" y="1825624"/>
            <a:ext cx="5210908" cy="127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  <a:r>
              <a:rPr lang="en-US" dirty="0" smtClean="0"/>
              <a:t>. Artist Bar chart: quantitative visualizer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7466" y="3514726"/>
            <a:ext cx="5500103" cy="22512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/>
          <a:srcRect l="6851" t="18544" r="47874" b="4627"/>
          <a:stretch/>
        </p:blipFill>
        <p:spPr bwMode="auto">
          <a:xfrm>
            <a:off x="1118895" y="2832316"/>
            <a:ext cx="3790730" cy="3616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957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2574925"/>
            <a:ext cx="10515600" cy="30511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Improve the question answering system</a:t>
            </a:r>
            <a:endParaRPr lang="en-US" dirty="0" smtClean="0"/>
          </a:p>
          <a:p>
            <a:pPr lvl="0"/>
            <a:r>
              <a:rPr lang="en-US" dirty="0" smtClean="0"/>
              <a:t>Better UI/</a:t>
            </a:r>
            <a:r>
              <a:rPr lang="en-US" dirty="0" err="1" smtClean="0"/>
              <a:t>UX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artLODviz</a:t>
            </a:r>
            <a:r>
              <a:rPr lang="en-US" dirty="0" smtClean="0"/>
              <a:t> working 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1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endParaRPr lang="en-US" sz="3200" dirty="0" smtClean="0"/>
          </a:p>
          <a:p>
            <a:pPr marL="0" lvl="0" indent="0" algn="ctr">
              <a:buNone/>
            </a:pPr>
            <a:r>
              <a:rPr lang="en-US" sz="6600" dirty="0"/>
              <a:t>Thank you!</a:t>
            </a:r>
            <a:endParaRPr lang="en-US" sz="66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Challenge</a:t>
            </a:r>
          </a:p>
          <a:p>
            <a:pPr lvl="0"/>
            <a:r>
              <a:rPr lang="en-US" dirty="0" smtClean="0"/>
              <a:t>Use cases</a:t>
            </a:r>
          </a:p>
          <a:p>
            <a:pPr lvl="0"/>
            <a:r>
              <a:rPr lang="en-US" dirty="0" smtClean="0"/>
              <a:t>The data set</a:t>
            </a:r>
          </a:p>
          <a:p>
            <a:pPr lvl="0"/>
            <a:r>
              <a:rPr lang="en-US" dirty="0" smtClean="0"/>
              <a:t>Technologies</a:t>
            </a:r>
          </a:p>
          <a:p>
            <a:pPr lvl="0"/>
            <a:r>
              <a:rPr lang="en-US" dirty="0" smtClean="0"/>
              <a:t>Functionalities</a:t>
            </a:r>
          </a:p>
          <a:p>
            <a:pPr lvl="0"/>
            <a:r>
              <a:rPr lang="en-US" dirty="0" smtClean="0"/>
              <a:t>What’s next?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Context: ART</a:t>
            </a:r>
          </a:p>
          <a:p>
            <a:pPr lvl="0"/>
            <a:r>
              <a:rPr lang="en-US" dirty="0" smtClean="0"/>
              <a:t>Data available in multiple </a:t>
            </a:r>
            <a:r>
              <a:rPr lang="en-US" dirty="0" err="1" smtClean="0"/>
              <a:t>LOD</a:t>
            </a:r>
            <a:r>
              <a:rPr lang="en-US" dirty="0" smtClean="0"/>
              <a:t> sources: </a:t>
            </a:r>
            <a:r>
              <a:rPr lang="en-US" dirty="0" err="1" smtClean="0"/>
              <a:t>DBPedia</a:t>
            </a:r>
            <a:r>
              <a:rPr lang="en-US" dirty="0" smtClean="0"/>
              <a:t>,        ULAN (Getty), </a:t>
            </a:r>
            <a:r>
              <a:rPr lang="en-US" dirty="0" err="1" smtClean="0"/>
              <a:t>WikiData</a:t>
            </a:r>
            <a:endParaRPr lang="en-US" dirty="0" smtClean="0"/>
          </a:p>
          <a:p>
            <a:pPr lvl="0"/>
            <a:r>
              <a:rPr lang="en-US" dirty="0" smtClean="0"/>
              <a:t>Incomplete data separately – better when aggregated</a:t>
            </a:r>
          </a:p>
          <a:p>
            <a:pPr lvl="0"/>
            <a:r>
              <a:rPr lang="en-US" dirty="0" smtClean="0"/>
              <a:t>Interactive visualization for big data sets</a:t>
            </a:r>
          </a:p>
          <a:p>
            <a:pPr lvl="0"/>
            <a:r>
              <a:rPr lang="en-US" dirty="0" smtClean="0"/>
              <a:t>Discovery of new data through recommendation systems</a:t>
            </a:r>
          </a:p>
          <a:p>
            <a:pPr lvl="0"/>
            <a:r>
              <a:rPr lang="en-US" dirty="0" smtClean="0"/>
              <a:t>Natural language querying for unexperienced users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John, the student</a:t>
            </a:r>
          </a:p>
          <a:p>
            <a:pPr lvl="2"/>
            <a:r>
              <a:rPr lang="en-US" dirty="0" smtClean="0"/>
              <a:t>Write a school essay, but has only the movement (e.g. Cubism) as a starting point</a:t>
            </a:r>
          </a:p>
          <a:p>
            <a:r>
              <a:rPr lang="en-US" dirty="0" smtClean="0"/>
              <a:t>Jane, the teacher</a:t>
            </a:r>
          </a:p>
          <a:p>
            <a:pPr lvl="2"/>
            <a:r>
              <a:rPr lang="en-US" dirty="0" smtClean="0"/>
              <a:t>Wants to present her art lessons in an interactive way</a:t>
            </a:r>
          </a:p>
          <a:p>
            <a:r>
              <a:rPr lang="en-US" dirty="0" smtClean="0"/>
              <a:t>Mark, the businessman</a:t>
            </a:r>
          </a:p>
          <a:p>
            <a:pPr lvl="2"/>
            <a:r>
              <a:rPr lang="en-US" dirty="0" smtClean="0"/>
              <a:t>While on a business trip, he wants to visit local museums and artworks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188200" y="1690688"/>
            <a:ext cx="4509294" cy="42989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Wikipedia – NLP for relationship extraction</a:t>
            </a:r>
          </a:p>
          <a:p>
            <a:pPr lvl="2"/>
            <a:r>
              <a:rPr lang="en-US" dirty="0"/>
              <a:t> results not satisfying </a:t>
            </a:r>
            <a:r>
              <a:rPr lang="en-US" sz="1400" dirty="0"/>
              <a:t>(e.g. “property Pablo Ruiz y Picasso / had acquired/ 1958 “)</a:t>
            </a:r>
          </a:p>
          <a:p>
            <a:pPr lvl="1"/>
            <a:r>
              <a:rPr lang="en-US" dirty="0"/>
              <a:t>Data filtration - social network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0" y="1505254"/>
            <a:ext cx="619200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SPARQL</a:t>
            </a:r>
            <a:r>
              <a:rPr lang="en-US" dirty="0" smtClean="0"/>
              <a:t> &amp; </a:t>
            </a:r>
            <a:r>
              <a:rPr lang="en-US" dirty="0" err="1" smtClean="0"/>
              <a:t>SPARQL</a:t>
            </a:r>
            <a:r>
              <a:rPr lang="en-US" dirty="0" smtClean="0"/>
              <a:t> endpoints : </a:t>
            </a: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, ULAN</a:t>
            </a:r>
          </a:p>
          <a:p>
            <a:pPr lvl="0"/>
            <a:r>
              <a:rPr lang="en-US" dirty="0"/>
              <a:t>Stanford </a:t>
            </a:r>
            <a:r>
              <a:rPr lang="en-US" dirty="0" err="1" smtClean="0"/>
              <a:t>CoreNLP</a:t>
            </a:r>
            <a:endParaRPr lang="en-US" dirty="0"/>
          </a:p>
          <a:p>
            <a:pPr lvl="1"/>
            <a:r>
              <a:rPr lang="en-US" dirty="0" smtClean="0"/>
              <a:t>Parsing Wikipedia text</a:t>
            </a:r>
          </a:p>
          <a:p>
            <a:r>
              <a:rPr lang="en-US" dirty="0" smtClean="0"/>
              <a:t>Web Technologies : </a:t>
            </a:r>
            <a:r>
              <a:rPr lang="en-US" dirty="0" err="1" smtClean="0"/>
              <a:t>Javascript</a:t>
            </a:r>
            <a:r>
              <a:rPr lang="en-US" dirty="0" smtClean="0"/>
              <a:t> (jQuery, Bootstrap, </a:t>
            </a:r>
            <a:r>
              <a:rPr lang="en-US" dirty="0" err="1" smtClean="0"/>
              <a:t>D3</a:t>
            </a:r>
            <a:r>
              <a:rPr lang="en-US" dirty="0" smtClean="0"/>
              <a:t>, </a:t>
            </a:r>
            <a:r>
              <a:rPr lang="en-US" dirty="0" err="1" smtClean="0"/>
              <a:t>sparql.js</a:t>
            </a:r>
            <a:r>
              <a:rPr lang="en-US" dirty="0" smtClean="0"/>
              <a:t>) / HTML /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Social Network Analysis: Python (</a:t>
            </a:r>
            <a:r>
              <a:rPr lang="en-US" dirty="0" err="1" smtClean="0"/>
              <a:t>networkx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Question Answering System: Python (</a:t>
            </a:r>
            <a:r>
              <a:rPr lang="en-US" dirty="0" err="1" smtClean="0"/>
              <a:t>Quepy</a:t>
            </a:r>
            <a:r>
              <a:rPr lang="en-US" dirty="0" smtClean="0"/>
              <a:t> framework, </a:t>
            </a:r>
            <a:r>
              <a:rPr lang="en-US" dirty="0" err="1" smtClean="0"/>
              <a:t>NLTK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Service: Python (Bottle)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1. Artist dependencies : geography, movement, influence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900" y="2514600"/>
            <a:ext cx="4965700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Hover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- was influenced by …</a:t>
            </a:r>
          </a:p>
          <a:p>
            <a:pPr lvl="2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Red-</a:t>
            </a:r>
            <a:r>
              <a:rPr lang="en-US" dirty="0" smtClean="0"/>
              <a:t> </a:t>
            </a:r>
            <a:r>
              <a:rPr lang="en-US" dirty="0"/>
              <a:t>has influenced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4753" y="2514600"/>
            <a:ext cx="5352747" cy="120032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Click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Additional information about the </a:t>
            </a:r>
          </a:p>
          <a:p>
            <a:pPr lvl="2"/>
            <a:r>
              <a:rPr lang="en-US" dirty="0"/>
              <a:t>Selected artist (picture, abstract, etc.)</a:t>
            </a:r>
          </a:p>
          <a:p>
            <a:endParaRPr lang="en-US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8426" t="18544" r="52045" b="4882"/>
          <a:stretch/>
        </p:blipFill>
        <p:spPr bwMode="auto">
          <a:xfrm>
            <a:off x="2059468" y="3415030"/>
            <a:ext cx="3161665" cy="3442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962063" y="3415030"/>
            <a:ext cx="2265149" cy="33661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136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Faceted browser: birth/death year, nationality, movement, field, gender, etc.</a:t>
            </a:r>
          </a:p>
          <a:p>
            <a:pPr lvl="1"/>
            <a:r>
              <a:rPr lang="en-US" dirty="0" smtClean="0"/>
              <a:t>Easy to see artist distribution within specific criteria</a:t>
            </a:r>
          </a:p>
          <a:p>
            <a:pPr lvl="1"/>
            <a:r>
              <a:rPr lang="en-US" dirty="0" smtClean="0"/>
              <a:t>Additional information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(2)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039" y="3000326"/>
            <a:ext cx="7703170" cy="35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3</a:t>
            </a:r>
            <a:r>
              <a:rPr lang="en-US" dirty="0" smtClean="0"/>
              <a:t>. Timeline view: birth/death events, artwork year creation </a:t>
            </a:r>
          </a:p>
          <a:p>
            <a:pPr lvl="1"/>
            <a:r>
              <a:rPr lang="en-US" dirty="0" smtClean="0"/>
              <a:t>Easy to see artist life-events distribution within a timeline</a:t>
            </a:r>
          </a:p>
          <a:p>
            <a:pPr lvl="1"/>
            <a:r>
              <a:rPr lang="en-US" dirty="0" smtClean="0"/>
              <a:t>Additional information and external links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(3)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520" y="4886575"/>
            <a:ext cx="7006959" cy="15727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6074" t="27164" r="18249" b="63413"/>
          <a:stretch/>
        </p:blipFill>
        <p:spPr>
          <a:xfrm>
            <a:off x="4501662" y="3367549"/>
            <a:ext cx="3699803" cy="12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389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Times New Roman</vt:lpstr>
      <vt:lpstr>Wingdings</vt:lpstr>
      <vt:lpstr>Presentation level design</vt:lpstr>
      <vt:lpstr>ArtViz</vt:lpstr>
      <vt:lpstr>Summary</vt:lpstr>
      <vt:lpstr>Challenge</vt:lpstr>
      <vt:lpstr>Use Cases</vt:lpstr>
      <vt:lpstr>The data set</vt:lpstr>
      <vt:lpstr>Technologies and resources</vt:lpstr>
      <vt:lpstr>Functionalities (1)</vt:lpstr>
      <vt:lpstr>Functionalities (2)</vt:lpstr>
      <vt:lpstr>Functionalities (3)</vt:lpstr>
      <vt:lpstr>Functionalities (4)</vt:lpstr>
      <vt:lpstr>Functionalities (5)</vt:lpstr>
      <vt:lpstr>What’s next?</vt:lpstr>
      <vt:lpstr>artLODviz working 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2015-06-23T02:53:02Z</dcterms:created>
  <dcterms:modified xsi:type="dcterms:W3CDTF">2015-08-19T03:17:08Z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