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8/14/2015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8/14/2015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8/14/2015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8/14/2015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8/14/2015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 for visualizing Artist </a:t>
            </a:r>
            <a:r>
              <a:rPr lang="en-US" dirty="0" err="1" smtClean="0"/>
              <a:t>LOD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artLODviz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574925"/>
            <a:ext cx="10515600" cy="30511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Recommender system</a:t>
            </a:r>
          </a:p>
          <a:p>
            <a:pPr lvl="0"/>
            <a:r>
              <a:rPr lang="en-US" dirty="0" smtClean="0"/>
              <a:t>Natural Language querying</a:t>
            </a:r>
          </a:p>
          <a:p>
            <a:pPr lvl="0"/>
            <a:r>
              <a:rPr lang="en-US" dirty="0" smtClean="0"/>
              <a:t>Better UI/</a:t>
            </a:r>
            <a:r>
              <a:rPr lang="en-US" dirty="0" err="1" smtClean="0"/>
              <a:t>UX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artLODviz</a:t>
            </a:r>
            <a:r>
              <a:rPr lang="en-US" dirty="0" smtClean="0"/>
              <a:t> working flow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12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endParaRPr lang="en-US" sz="3200" dirty="0" smtClean="0"/>
          </a:p>
          <a:p>
            <a:pPr marL="0" lvl="0" indent="0" algn="ctr">
              <a:buNone/>
            </a:pPr>
            <a:r>
              <a:rPr lang="en-US" sz="6600" dirty="0"/>
              <a:t>Thank you!</a:t>
            </a:r>
            <a:endParaRPr lang="en-US" sz="66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Challenge</a:t>
            </a:r>
          </a:p>
          <a:p>
            <a:pPr lvl="0"/>
            <a:r>
              <a:rPr lang="en-US" dirty="0" smtClean="0"/>
              <a:t>Use cases</a:t>
            </a:r>
          </a:p>
          <a:p>
            <a:pPr lvl="0"/>
            <a:r>
              <a:rPr lang="en-US" dirty="0" smtClean="0"/>
              <a:t>The data set</a:t>
            </a:r>
          </a:p>
          <a:p>
            <a:pPr lvl="0"/>
            <a:r>
              <a:rPr lang="en-US" dirty="0" smtClean="0"/>
              <a:t>Technologies</a:t>
            </a:r>
          </a:p>
          <a:p>
            <a:pPr lvl="0"/>
            <a:r>
              <a:rPr lang="en-US" dirty="0" smtClean="0"/>
              <a:t>Functionalities</a:t>
            </a:r>
          </a:p>
          <a:p>
            <a:pPr lvl="0"/>
            <a:r>
              <a:rPr lang="en-US" dirty="0" smtClean="0"/>
              <a:t>What’s next?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Context: ART</a:t>
            </a:r>
          </a:p>
          <a:p>
            <a:pPr lvl="0"/>
            <a:r>
              <a:rPr lang="en-US" dirty="0" smtClean="0"/>
              <a:t>Data available in multiple </a:t>
            </a:r>
            <a:r>
              <a:rPr lang="en-US" dirty="0" err="1" smtClean="0"/>
              <a:t>LOD</a:t>
            </a:r>
            <a:r>
              <a:rPr lang="en-US" dirty="0" smtClean="0"/>
              <a:t> sources: </a:t>
            </a:r>
            <a:r>
              <a:rPr lang="en-US" dirty="0" err="1" smtClean="0"/>
              <a:t>DBPedia</a:t>
            </a:r>
            <a:r>
              <a:rPr lang="en-US" dirty="0" smtClean="0"/>
              <a:t>,        ULAN (Getty), </a:t>
            </a:r>
            <a:r>
              <a:rPr lang="en-US" dirty="0" err="1" smtClean="0"/>
              <a:t>WikiData</a:t>
            </a:r>
            <a:endParaRPr lang="en-US" dirty="0" smtClean="0"/>
          </a:p>
          <a:p>
            <a:pPr lvl="0"/>
            <a:r>
              <a:rPr lang="en-US" dirty="0" smtClean="0"/>
              <a:t>Incomplete data separately – better when aggregated</a:t>
            </a:r>
          </a:p>
          <a:p>
            <a:pPr lvl="0"/>
            <a:r>
              <a:rPr lang="en-US" dirty="0" smtClean="0"/>
              <a:t>Interactive visualization for big data sets</a:t>
            </a:r>
          </a:p>
          <a:p>
            <a:pPr lvl="0"/>
            <a:r>
              <a:rPr lang="en-US" dirty="0" smtClean="0"/>
              <a:t>Discovery of new data through recommendation systems</a:t>
            </a:r>
          </a:p>
          <a:p>
            <a:pPr lvl="0"/>
            <a:r>
              <a:rPr lang="en-US" dirty="0" smtClean="0"/>
              <a:t>Natural language querying for unexperienced users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John, the student</a:t>
            </a:r>
          </a:p>
          <a:p>
            <a:pPr lvl="2"/>
            <a:r>
              <a:rPr lang="en-US" dirty="0" smtClean="0"/>
              <a:t>Write a school essay, but has only the movement (e.g. Cubism) as a starting point</a:t>
            </a:r>
          </a:p>
          <a:p>
            <a:r>
              <a:rPr lang="en-US" dirty="0" smtClean="0"/>
              <a:t>Jane, the teacher</a:t>
            </a:r>
          </a:p>
          <a:p>
            <a:pPr lvl="2"/>
            <a:r>
              <a:rPr lang="en-US" dirty="0" smtClean="0"/>
              <a:t>Wants to present her art lessons in an interactive way</a:t>
            </a:r>
          </a:p>
          <a:p>
            <a:r>
              <a:rPr lang="en-US" dirty="0" smtClean="0"/>
              <a:t>Mark, the businessman</a:t>
            </a:r>
          </a:p>
          <a:p>
            <a:pPr lvl="2"/>
            <a:r>
              <a:rPr lang="en-US" dirty="0" smtClean="0"/>
              <a:t>While </a:t>
            </a:r>
            <a:r>
              <a:rPr lang="en-US" dirty="0" smtClean="0"/>
              <a:t>on a business trip, he wants to visit local museums and artworks</a:t>
            </a:r>
          </a:p>
          <a:p>
            <a:r>
              <a:rPr lang="en-US" dirty="0" smtClean="0"/>
              <a:t>Tom, the art dealer</a:t>
            </a:r>
          </a:p>
          <a:p>
            <a:pPr lvl="2"/>
            <a:r>
              <a:rPr lang="en-US" dirty="0" smtClean="0"/>
              <a:t>Wants to present information to his clients in a easier way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188200" y="1690688"/>
            <a:ext cx="4509294" cy="42989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Wikipedia – NLP for relationship extraction</a:t>
            </a:r>
          </a:p>
          <a:p>
            <a:pPr lvl="2"/>
            <a:r>
              <a:rPr lang="en-US" dirty="0"/>
              <a:t> results not satisfying </a:t>
            </a:r>
            <a:r>
              <a:rPr lang="en-US" sz="1400" dirty="0"/>
              <a:t>(e.g. “property Pablo Ruiz y Picasso / had acquired/ 1958 “)</a:t>
            </a:r>
          </a:p>
          <a:p>
            <a:pPr lvl="1"/>
            <a:r>
              <a:rPr lang="en-US" dirty="0"/>
              <a:t>Data filtration - social network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462088"/>
            <a:ext cx="6198394" cy="5167312"/>
          </a:xfrm>
          <a:prstGeom prst="rect">
            <a:avLst/>
          </a:prstGeom>
        </p:spPr>
      </p:pic>
      <p:sp>
        <p:nvSpPr>
          <p:cNvPr id="3" name="Arc 2"/>
          <p:cNvSpPr/>
          <p:nvPr/>
        </p:nvSpPr>
        <p:spPr>
          <a:xfrm rot="4455942">
            <a:off x="3771901" y="3390901"/>
            <a:ext cx="2235200" cy="3073400"/>
          </a:xfrm>
          <a:prstGeom prst="arc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49707" y="4406900"/>
            <a:ext cx="1079142" cy="25391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/>
              <a:t>Europeana</a:t>
            </a:r>
            <a:r>
              <a:rPr lang="en-US" sz="1050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31118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SPARQL</a:t>
            </a:r>
            <a:r>
              <a:rPr lang="en-US" dirty="0" smtClean="0"/>
              <a:t> &amp; </a:t>
            </a:r>
            <a:r>
              <a:rPr lang="en-US" dirty="0" err="1" smtClean="0"/>
              <a:t>SPARQL</a:t>
            </a:r>
            <a:r>
              <a:rPr lang="en-US" dirty="0" smtClean="0"/>
              <a:t> endpoints :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, ULAN</a:t>
            </a:r>
          </a:p>
          <a:p>
            <a:pPr lvl="0"/>
            <a:r>
              <a:rPr lang="en-US" dirty="0"/>
              <a:t>Stanford </a:t>
            </a:r>
            <a:r>
              <a:rPr lang="en-US" dirty="0" err="1" smtClean="0"/>
              <a:t>CoreNLP</a:t>
            </a:r>
            <a:endParaRPr lang="en-US" dirty="0"/>
          </a:p>
          <a:p>
            <a:pPr lvl="1"/>
            <a:r>
              <a:rPr lang="en-US" dirty="0" smtClean="0"/>
              <a:t>Parsing Wikipedia text</a:t>
            </a:r>
          </a:p>
          <a:p>
            <a:r>
              <a:rPr lang="en-US" dirty="0" smtClean="0"/>
              <a:t>Web Technologies : </a:t>
            </a:r>
            <a:r>
              <a:rPr lang="en-US" dirty="0" err="1" smtClean="0"/>
              <a:t>Javascript</a:t>
            </a:r>
            <a:r>
              <a:rPr lang="en-US" dirty="0" smtClean="0"/>
              <a:t> (jQuery, Bootstrap, </a:t>
            </a:r>
            <a:r>
              <a:rPr lang="en-US" dirty="0" err="1" smtClean="0"/>
              <a:t>D3</a:t>
            </a:r>
            <a:r>
              <a:rPr lang="en-US" dirty="0" smtClean="0"/>
              <a:t>, </a:t>
            </a:r>
            <a:r>
              <a:rPr lang="en-US" dirty="0" err="1" smtClean="0"/>
              <a:t>sparql.js</a:t>
            </a:r>
            <a:r>
              <a:rPr lang="en-US" dirty="0" smtClean="0"/>
              <a:t>) / HTML /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Social Network Analysis: Python (</a:t>
            </a:r>
            <a:r>
              <a:rPr lang="en-US" dirty="0" err="1" smtClean="0"/>
              <a:t>networkx</a:t>
            </a:r>
            <a:r>
              <a:rPr lang="en-US" dirty="0" smtClean="0"/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1. Artist dependencies : geography, movement, influence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3437930"/>
            <a:ext cx="3396739" cy="3213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1900" y="2514600"/>
            <a:ext cx="4965700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Hover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- was influenced by …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Yellow</a:t>
            </a:r>
            <a:r>
              <a:rPr lang="en-US" dirty="0"/>
              <a:t> - has influenced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4753" y="2514600"/>
            <a:ext cx="5352747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Click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Additional information about the </a:t>
            </a:r>
          </a:p>
          <a:p>
            <a:pPr lvl="2"/>
            <a:r>
              <a:rPr lang="en-US" dirty="0"/>
              <a:t>Selected artist (picture, abstract, etc.)</a:t>
            </a:r>
          </a:p>
          <a:p>
            <a:endParaRPr lang="en-US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82" y="3437930"/>
            <a:ext cx="2579688" cy="33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2</a:t>
            </a:r>
            <a:r>
              <a:rPr lang="en-US" dirty="0" smtClean="0"/>
              <a:t>. Faceted browser: birth/death year, nationality, movement, field, gender, etc.</a:t>
            </a:r>
          </a:p>
          <a:p>
            <a:pPr lvl="1"/>
            <a:r>
              <a:rPr lang="en-US" dirty="0" smtClean="0"/>
              <a:t>Easy to see artist distribution within specific criteria</a:t>
            </a:r>
          </a:p>
          <a:p>
            <a:pPr lvl="1"/>
            <a:r>
              <a:rPr lang="en-US" dirty="0" smtClean="0"/>
              <a:t>Additional information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098800"/>
            <a:ext cx="8807449" cy="34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3</a:t>
            </a:r>
            <a:r>
              <a:rPr lang="en-US" dirty="0" smtClean="0"/>
              <a:t>. Timeline view: birth/death events, artwork year creation </a:t>
            </a:r>
          </a:p>
          <a:p>
            <a:pPr lvl="1"/>
            <a:r>
              <a:rPr lang="en-US" dirty="0" smtClean="0"/>
              <a:t>Easy to see artist life-events distribution within a timeline</a:t>
            </a:r>
          </a:p>
          <a:p>
            <a:pPr lvl="1"/>
            <a:r>
              <a:rPr lang="en-US" dirty="0" smtClean="0"/>
              <a:t>Additional information and external links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7" y="3448050"/>
            <a:ext cx="86201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335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</vt:lpstr>
      <vt:lpstr>Presentation level design</vt:lpstr>
      <vt:lpstr>artLODviz</vt:lpstr>
      <vt:lpstr>Summary</vt:lpstr>
      <vt:lpstr>Challenge</vt:lpstr>
      <vt:lpstr>Use Cases</vt:lpstr>
      <vt:lpstr>The data set</vt:lpstr>
      <vt:lpstr>Technologies and resources</vt:lpstr>
      <vt:lpstr>Functionalities (1)</vt:lpstr>
      <vt:lpstr>Functionalities (2)</vt:lpstr>
      <vt:lpstr>Functionalities (3)</vt:lpstr>
      <vt:lpstr>What’s next?</vt:lpstr>
      <vt:lpstr>artLODviz working 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2015-06-23T02:53:02Z</dcterms:created>
  <dcterms:modified xsi:type="dcterms:W3CDTF">2015-08-18T00:31:24Z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