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64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0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2C6B156-A571-4878-9651-D4A20F16C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EF056A-7A5C-4918-AD39-F89E1EFEED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351F14-6A7E-41EB-9128-B7A92C4E20A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07F11-A770-4FC0-9307-C431C1C30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D41D-EDC8-4935-9DCD-13C0BE265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45679-00B5-4EB3-ADB1-20B9B91A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EA66-84D3-4BA8-9262-841B80C82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210F3-6F10-4683-BBF4-C97B2265F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167D-0CF5-4C94-80B7-E61FEB120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A4E1-586A-4D40-8021-B6386B74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F38E-170D-4771-A5A6-180BC9DC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8B0B-20EE-4275-880E-F76A45BA0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3550-519A-4EE9-BF5F-3B6FF0426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E3D85-4D49-4F06-8990-58C2FB05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C0A828-D748-423B-9B11-BA16742E6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Sequence Diagrams (SSD)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</a:t>
            </a:r>
          </a:p>
        </p:txBody>
      </p:sp>
      <p:sp>
        <p:nvSpPr>
          <p:cNvPr id="92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19925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Object naming:</a:t>
            </a:r>
          </a:p>
          <a:p>
            <a:pPr lvl="1" eaLnBrk="1" hangingPunct="1"/>
            <a:r>
              <a:rPr lang="en-US" sz="2400" smtClean="0"/>
              <a:t>syntax: </a:t>
            </a:r>
            <a:r>
              <a:rPr lang="en-US" sz="2400" i="1" smtClean="0"/>
              <a:t>[instanceName][:className]</a:t>
            </a:r>
          </a:p>
          <a:p>
            <a:pPr lvl="1" eaLnBrk="1" hangingPunct="1"/>
            <a:r>
              <a:rPr lang="en-US" sz="2400" smtClean="0"/>
              <a:t>Name classes consistently with your class diagram (same classes).</a:t>
            </a:r>
          </a:p>
          <a:p>
            <a:pPr lvl="1" eaLnBrk="1" hangingPunct="1"/>
            <a:r>
              <a:rPr lang="en-US" sz="2400" smtClean="0"/>
              <a:t>Include instance names when objects are referred to in messages or when several objects of the same type exist in the diagram.</a:t>
            </a:r>
          </a:p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Life-Line</a:t>
            </a:r>
            <a:r>
              <a:rPr lang="en-US" sz="2800" smtClean="0"/>
              <a:t> represents the object’s life during the interaction</a:t>
            </a:r>
          </a:p>
        </p:txBody>
      </p:sp>
      <p:grpSp>
        <p:nvGrpSpPr>
          <p:cNvPr id="9233" name="Group 4"/>
          <p:cNvGrpSpPr>
            <a:grpSpLocks/>
          </p:cNvGrpSpPr>
          <p:nvPr/>
        </p:nvGrpSpPr>
        <p:grpSpPr bwMode="auto">
          <a:xfrm>
            <a:off x="7391400" y="1981200"/>
            <a:ext cx="1219200" cy="3733800"/>
            <a:chOff x="3744" y="1392"/>
            <a:chExt cx="768" cy="2352"/>
          </a:xfrm>
        </p:grpSpPr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 u="sng"/>
                <a:t>myBirthdy</a:t>
              </a:r>
              <a:br>
                <a:rPr lang="en-US" sz="2000" u="sng"/>
              </a:br>
              <a:r>
                <a:rPr lang="en-US" sz="2000" u="sng"/>
                <a:t>:Date</a:t>
              </a:r>
            </a:p>
          </p:txBody>
        </p:sp>
        <p:sp>
          <p:nvSpPr>
            <p:cNvPr id="9235" name="Line 6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6767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An interaction between two objects is performed as a message sent from one object to another (simple operation call, Signaling, RPC)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Messages (Cont.)</a:t>
            </a:r>
          </a:p>
        </p:txBody>
      </p:sp>
      <p:sp>
        <p:nvSpPr>
          <p:cNvPr id="112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message is represented by an arrow between the life lines of two objects.</a:t>
            </a:r>
          </a:p>
          <a:p>
            <a:pPr lvl="1" eaLnBrk="1" hangingPunct="1"/>
            <a:r>
              <a:rPr lang="en-US" sz="2400" smtClean="0"/>
              <a:t>Self calls are also allowed</a:t>
            </a:r>
          </a:p>
          <a:p>
            <a:pPr lvl="1" eaLnBrk="1" hangingPunct="1"/>
            <a:r>
              <a:rPr lang="en-US" sz="2400" smtClean="0"/>
              <a:t>The time required by the receiver object to process the message is denoted by an </a:t>
            </a:r>
            <a:r>
              <a:rPr lang="en-US" sz="2400" i="1" smtClean="0"/>
              <a:t>activation-box.</a:t>
            </a:r>
            <a:endParaRPr lang="en-US" sz="2400" smtClean="0"/>
          </a:p>
          <a:p>
            <a:pPr eaLnBrk="1" hangingPunct="1"/>
            <a:r>
              <a:rPr lang="en-US" sz="2800" smtClean="0"/>
              <a:t>A message is labeled at minimum with the message name.</a:t>
            </a:r>
          </a:p>
          <a:p>
            <a:pPr lvl="1" eaLnBrk="1" hangingPunct="1"/>
            <a:r>
              <a:rPr lang="en-US" sz="2400" smtClean="0"/>
              <a:t>Arguments and control information (conditions, iteration) may be included.</a:t>
            </a:r>
          </a:p>
        </p:txBody>
      </p:sp>
      <p:sp>
        <p:nvSpPr>
          <p:cNvPr id="11274" name="Line 4"/>
          <p:cNvSpPr>
            <a:spLocks noChangeShapeType="1"/>
          </p:cNvSpPr>
          <p:nvPr/>
        </p:nvSpPr>
        <p:spPr bwMode="auto">
          <a:xfrm flipH="1">
            <a:off x="2057400" y="17526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 type="non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Values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Optionally indicated using a dashed arrow with a label indicating the return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model a return value when it is obvious what is being returned, e.g. </a:t>
            </a:r>
            <a:r>
              <a:rPr lang="en-US" dirty="0" err="1" smtClean="0">
                <a:solidFill>
                  <a:schemeClr val="accent2"/>
                </a:solidFill>
              </a:rPr>
              <a:t>getTotal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Model a return value only when you need to refer to it elsewhere, e.g. as a parameter passed in another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Prefer modeling return values as part of a method invocation, e.g.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ok =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</a:rPr>
              <a:t>isValid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</a:p>
        </p:txBody>
      </p:sp>
      <p:sp>
        <p:nvSpPr>
          <p:cNvPr id="12296" name="Line 4"/>
          <p:cNvSpPr>
            <a:spLocks noChangeShapeType="1"/>
          </p:cNvSpPr>
          <p:nvPr/>
        </p:nvSpPr>
        <p:spPr bwMode="auto">
          <a:xfrm flipH="1">
            <a:off x="2057400" y="14478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Synchronous Messages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flow of control, typically implemented as an operation call.</a:t>
            </a:r>
          </a:p>
          <a:p>
            <a:pPr lvl="1" eaLnBrk="1" hangingPunct="1"/>
            <a:r>
              <a:rPr lang="en-US" smtClean="0"/>
              <a:t>The routine that handles the message is completed before the caller resumes execution.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2552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sz="2000" u="sng"/>
              <a:t>:A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3048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5219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sz="2000" u="sng"/>
              <a:t>:B</a:t>
            </a: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5715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2933700" y="480060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32004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10"/>
          <p:cNvSpPr>
            <a:spLocks noChangeArrowheads="1"/>
          </p:cNvSpPr>
          <p:nvPr/>
        </p:nvSpPr>
        <p:spPr bwMode="auto">
          <a:xfrm>
            <a:off x="5600700" y="5181600"/>
            <a:ext cx="228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3124200" y="4953000"/>
            <a:ext cx="250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doYouUnderstand()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3200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AutoShape 13"/>
          <p:cNvSpPr>
            <a:spLocks noChangeArrowheads="1"/>
          </p:cNvSpPr>
          <p:nvPr/>
        </p:nvSpPr>
        <p:spPr bwMode="auto">
          <a:xfrm>
            <a:off x="2590800" y="5257800"/>
            <a:ext cx="152400" cy="857250"/>
          </a:xfrm>
          <a:prstGeom prst="up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14"/>
          <p:cNvSpPr>
            <a:spLocks/>
          </p:cNvSpPr>
          <p:nvPr/>
        </p:nvSpPr>
        <p:spPr bwMode="auto">
          <a:xfrm>
            <a:off x="838200" y="5562600"/>
            <a:ext cx="1095375" cy="609600"/>
          </a:xfrm>
          <a:prstGeom prst="borderCallout1">
            <a:avLst>
              <a:gd name="adj1" fmla="val 18750"/>
              <a:gd name="adj2" fmla="val 106958"/>
              <a:gd name="adj3" fmla="val 18750"/>
              <a:gd name="adj4" fmla="val 1495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2000"/>
              <a:t>Caller Blocked</a:t>
            </a:r>
          </a:p>
        </p:txBody>
      </p:sp>
      <p:sp>
        <p:nvSpPr>
          <p:cNvPr id="13330" name="AutoShape 15"/>
          <p:cNvSpPr>
            <a:spLocks noChangeArrowheads="1"/>
          </p:cNvSpPr>
          <p:nvPr/>
        </p:nvSpPr>
        <p:spPr bwMode="auto">
          <a:xfrm>
            <a:off x="6019800" y="5410200"/>
            <a:ext cx="1219200" cy="609600"/>
          </a:xfrm>
          <a:prstGeom prst="wedgeRectCallout">
            <a:avLst>
              <a:gd name="adj1" fmla="val -117190"/>
              <a:gd name="adj2" fmla="val 552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2000"/>
              <a:t>return (optional)</a:t>
            </a:r>
          </a:p>
        </p:txBody>
      </p:sp>
      <p:sp>
        <p:nvSpPr>
          <p:cNvPr id="13331" name="Text Box 16"/>
          <p:cNvSpPr txBox="1">
            <a:spLocks noChangeArrowheads="1"/>
          </p:cNvSpPr>
          <p:nvPr/>
        </p:nvSpPr>
        <p:spPr bwMode="auto">
          <a:xfrm>
            <a:off x="3962400" y="5791200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Creation</a:t>
            </a:r>
          </a:p>
        </p:txBody>
      </p:sp>
      <p:sp>
        <p:nvSpPr>
          <p:cNvPr id="143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may create another object via a </a:t>
            </a:r>
            <a:r>
              <a:rPr lang="en-US" smtClean="0">
                <a:latin typeface="Courier New" pitchFamily="49" charset="0"/>
              </a:rPr>
              <a:t>&lt;&lt;create&gt;&gt; </a:t>
            </a:r>
            <a:r>
              <a:rPr lang="en-US" smtClean="0"/>
              <a:t>message.</a:t>
            </a:r>
          </a:p>
        </p:txBody>
      </p:sp>
      <p:sp>
        <p:nvSpPr>
          <p:cNvPr id="14354" name="Rectangle 4"/>
          <p:cNvSpPr>
            <a:spLocks noChangeArrowheads="1"/>
          </p:cNvSpPr>
          <p:nvPr/>
        </p:nvSpPr>
        <p:spPr bwMode="auto">
          <a:xfrm>
            <a:off x="4495800" y="3352800"/>
            <a:ext cx="3429000" cy="297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5" name="Group 5"/>
          <p:cNvGrpSpPr>
            <a:grpSpLocks/>
          </p:cNvGrpSpPr>
          <p:nvPr/>
        </p:nvGrpSpPr>
        <p:grpSpPr bwMode="auto">
          <a:xfrm>
            <a:off x="838200" y="3352800"/>
            <a:ext cx="3429000" cy="2971800"/>
            <a:chOff x="528" y="2112"/>
            <a:chExt cx="2160" cy="1872"/>
          </a:xfrm>
        </p:grpSpPr>
        <p:sp>
          <p:nvSpPr>
            <p:cNvPr id="14365" name="Rectangle 6"/>
            <p:cNvSpPr>
              <a:spLocks noChangeArrowheads="1"/>
            </p:cNvSpPr>
            <p:nvPr/>
          </p:nvSpPr>
          <p:spPr bwMode="auto">
            <a:xfrm>
              <a:off x="528" y="2112"/>
              <a:ext cx="2160" cy="18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7"/>
            <p:cNvSpPr>
              <a:spLocks noChangeArrowheads="1"/>
            </p:cNvSpPr>
            <p:nvPr/>
          </p:nvSpPr>
          <p:spPr bwMode="auto">
            <a:xfrm>
              <a:off x="744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u="sng"/>
                <a:t>:A</a:t>
              </a:r>
            </a:p>
          </p:txBody>
        </p:sp>
        <p:sp>
          <p:nvSpPr>
            <p:cNvPr id="14367" name="Rectangle 8"/>
            <p:cNvSpPr>
              <a:spLocks noChangeArrowheads="1"/>
            </p:cNvSpPr>
            <p:nvPr/>
          </p:nvSpPr>
          <p:spPr bwMode="auto">
            <a:xfrm>
              <a:off x="1848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u="sng"/>
                <a:t>:B</a:t>
              </a:r>
            </a:p>
          </p:txBody>
        </p:sp>
        <p:sp>
          <p:nvSpPr>
            <p:cNvPr id="14368" name="Line 9"/>
            <p:cNvSpPr>
              <a:spLocks noChangeShapeType="1"/>
            </p:cNvSpPr>
            <p:nvPr/>
          </p:nvSpPr>
          <p:spPr bwMode="auto">
            <a:xfrm>
              <a:off x="1008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0"/>
            <p:cNvSpPr>
              <a:spLocks noChangeShapeType="1"/>
            </p:cNvSpPr>
            <p:nvPr/>
          </p:nvSpPr>
          <p:spPr bwMode="auto">
            <a:xfrm>
              <a:off x="2112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Rectangle 11"/>
            <p:cNvSpPr>
              <a:spLocks noChangeArrowheads="1"/>
            </p:cNvSpPr>
            <p:nvPr/>
          </p:nvSpPr>
          <p:spPr bwMode="auto">
            <a:xfrm>
              <a:off x="960" y="2688"/>
              <a:ext cx="9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Rectangle 12"/>
            <p:cNvSpPr>
              <a:spLocks noChangeArrowheads="1"/>
            </p:cNvSpPr>
            <p:nvPr/>
          </p:nvSpPr>
          <p:spPr bwMode="auto">
            <a:xfrm>
              <a:off x="2064" y="2976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13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Text Box 14"/>
            <p:cNvSpPr txBox="1">
              <a:spLocks noChangeArrowheads="1"/>
            </p:cNvSpPr>
            <p:nvPr/>
          </p:nvSpPr>
          <p:spPr bwMode="auto">
            <a:xfrm>
              <a:off x="1056" y="2832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&lt;&lt;create&gt;&gt;</a:t>
              </a:r>
            </a:p>
          </p:txBody>
        </p:sp>
        <p:sp>
          <p:nvSpPr>
            <p:cNvPr id="14374" name="AutoShape 15"/>
            <p:cNvSpPr>
              <a:spLocks noChangeArrowheads="1"/>
            </p:cNvSpPr>
            <p:nvPr/>
          </p:nvSpPr>
          <p:spPr bwMode="auto">
            <a:xfrm>
              <a:off x="1152" y="3552"/>
              <a:ext cx="912" cy="336"/>
            </a:xfrm>
            <a:prstGeom prst="wedgeRectCallout">
              <a:avLst>
                <a:gd name="adj1" fmla="val 46708"/>
                <a:gd name="adj2" fmla="val -860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Constructor</a:t>
              </a:r>
            </a:p>
          </p:txBody>
        </p:sp>
      </p:grpSp>
      <p:sp>
        <p:nvSpPr>
          <p:cNvPr id="14356" name="Rectangle 16"/>
          <p:cNvSpPr>
            <a:spLocks noChangeArrowheads="1"/>
          </p:cNvSpPr>
          <p:nvPr/>
        </p:nvSpPr>
        <p:spPr bwMode="auto">
          <a:xfrm>
            <a:off x="4762500" y="3657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u="sng"/>
              <a:t>:A</a:t>
            </a:r>
          </a:p>
        </p:txBody>
      </p:sp>
      <p:sp>
        <p:nvSpPr>
          <p:cNvPr id="14357" name="Line 17"/>
          <p:cNvSpPr>
            <a:spLocks noChangeShapeType="1"/>
          </p:cNvSpPr>
          <p:nvPr/>
        </p:nvSpPr>
        <p:spPr bwMode="auto">
          <a:xfrm>
            <a:off x="5181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18"/>
          <p:cNvSpPr>
            <a:spLocks noChangeShapeType="1"/>
          </p:cNvSpPr>
          <p:nvPr/>
        </p:nvSpPr>
        <p:spPr bwMode="auto">
          <a:xfrm>
            <a:off x="72390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19"/>
          <p:cNvSpPr>
            <a:spLocks noChangeArrowheads="1"/>
          </p:cNvSpPr>
          <p:nvPr/>
        </p:nvSpPr>
        <p:spPr bwMode="auto">
          <a:xfrm>
            <a:off x="5105400" y="4267200"/>
            <a:ext cx="152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0"/>
          <p:cNvSpPr>
            <a:spLocks noChangeShapeType="1"/>
          </p:cNvSpPr>
          <p:nvPr/>
        </p:nvSpPr>
        <p:spPr bwMode="auto">
          <a:xfrm>
            <a:off x="5257800" y="480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Text Box 21"/>
          <p:cNvSpPr txBox="1">
            <a:spLocks noChangeArrowheads="1"/>
          </p:cNvSpPr>
          <p:nvPr/>
        </p:nvSpPr>
        <p:spPr bwMode="auto">
          <a:xfrm>
            <a:off x="5257800" y="44958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&lt;&lt;create&gt;&gt;</a:t>
            </a:r>
          </a:p>
        </p:txBody>
      </p:sp>
      <p:sp>
        <p:nvSpPr>
          <p:cNvPr id="14362" name="Rectangle 22"/>
          <p:cNvSpPr>
            <a:spLocks noChangeArrowheads="1"/>
          </p:cNvSpPr>
          <p:nvPr/>
        </p:nvSpPr>
        <p:spPr bwMode="auto">
          <a:xfrm>
            <a:off x="6819900" y="4495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u="sng"/>
              <a:t>:B</a:t>
            </a:r>
          </a:p>
        </p:txBody>
      </p:sp>
      <p:sp>
        <p:nvSpPr>
          <p:cNvPr id="14363" name="Rectangle 23"/>
          <p:cNvSpPr>
            <a:spLocks noChangeArrowheads="1"/>
          </p:cNvSpPr>
          <p:nvPr/>
        </p:nvSpPr>
        <p:spPr bwMode="auto">
          <a:xfrm>
            <a:off x="7162800" y="51054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4"/>
          <p:cNvSpPr txBox="1">
            <a:spLocks noChangeArrowheads="1"/>
          </p:cNvSpPr>
          <p:nvPr/>
        </p:nvSpPr>
        <p:spPr bwMode="auto">
          <a:xfrm>
            <a:off x="6477000" y="33528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Destruction</a:t>
            </a:r>
          </a:p>
        </p:txBody>
      </p:sp>
      <p:sp>
        <p:nvSpPr>
          <p:cNvPr id="15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/>
            <a:r>
              <a:rPr lang="en-US" sz="2800" smtClean="0"/>
              <a:t>An object may destroy another object via a </a:t>
            </a:r>
            <a:r>
              <a:rPr lang="en-US" sz="2800" smtClean="0">
                <a:latin typeface="Courier New" pitchFamily="49" charset="0"/>
              </a:rPr>
              <a:t>&lt;&lt;destroy&gt;&gt;</a:t>
            </a:r>
            <a:r>
              <a:rPr lang="en-US" sz="2800" smtClean="0"/>
              <a:t> message.</a:t>
            </a:r>
          </a:p>
          <a:p>
            <a:pPr lvl="1" eaLnBrk="1" hangingPunct="1"/>
            <a:r>
              <a:rPr lang="en-US" sz="2400" smtClean="0"/>
              <a:t>An object may destroy itself.</a:t>
            </a:r>
          </a:p>
          <a:p>
            <a:pPr lvl="1" eaLnBrk="1" hangingPunct="1"/>
            <a:r>
              <a:rPr lang="en-US" sz="2400" smtClean="0"/>
              <a:t>Avoid modeling object destruction unless memory management is critical.</a:t>
            </a:r>
          </a:p>
        </p:txBody>
      </p:sp>
      <p:grpSp>
        <p:nvGrpSpPr>
          <p:cNvPr id="15372" name="Group 4"/>
          <p:cNvGrpSpPr>
            <a:grpSpLocks/>
          </p:cNvGrpSpPr>
          <p:nvPr/>
        </p:nvGrpSpPr>
        <p:grpSpPr bwMode="auto">
          <a:xfrm>
            <a:off x="4724400" y="3962400"/>
            <a:ext cx="3429000" cy="2362200"/>
            <a:chOff x="1440" y="2688"/>
            <a:chExt cx="2160" cy="1488"/>
          </a:xfrm>
        </p:grpSpPr>
        <p:sp>
          <p:nvSpPr>
            <p:cNvPr id="15373" name="Rectangle 5"/>
            <p:cNvSpPr>
              <a:spLocks noChangeArrowheads="1"/>
            </p:cNvSpPr>
            <p:nvPr/>
          </p:nvSpPr>
          <p:spPr bwMode="auto">
            <a:xfrm>
              <a:off x="1440" y="2688"/>
              <a:ext cx="2160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6"/>
            <p:cNvSpPr>
              <a:spLocks noChangeArrowheads="1"/>
            </p:cNvSpPr>
            <p:nvPr/>
          </p:nvSpPr>
          <p:spPr bwMode="auto">
            <a:xfrm>
              <a:off x="1656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u="sng"/>
                <a:t>:A</a:t>
              </a:r>
            </a:p>
          </p:txBody>
        </p:sp>
        <p:sp>
          <p:nvSpPr>
            <p:cNvPr id="15375" name="Rectangle 7"/>
            <p:cNvSpPr>
              <a:spLocks noChangeArrowheads="1"/>
            </p:cNvSpPr>
            <p:nvPr/>
          </p:nvSpPr>
          <p:spPr bwMode="auto">
            <a:xfrm>
              <a:off x="2760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u="sng"/>
                <a:t>:B</a:t>
              </a:r>
            </a:p>
          </p:txBody>
        </p:sp>
        <p:sp>
          <p:nvSpPr>
            <p:cNvPr id="15376" name="Line 8"/>
            <p:cNvSpPr>
              <a:spLocks noChangeShapeType="1"/>
            </p:cNvSpPr>
            <p:nvPr/>
          </p:nvSpPr>
          <p:spPr bwMode="auto">
            <a:xfrm>
              <a:off x="1920" y="3146"/>
              <a:ext cx="0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9"/>
            <p:cNvSpPr>
              <a:spLocks noChangeShapeType="1"/>
            </p:cNvSpPr>
            <p:nvPr/>
          </p:nvSpPr>
          <p:spPr bwMode="auto">
            <a:xfrm>
              <a:off x="3024" y="3146"/>
              <a:ext cx="0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Rectangle 10"/>
            <p:cNvSpPr>
              <a:spLocks noChangeArrowheads="1"/>
            </p:cNvSpPr>
            <p:nvPr/>
          </p:nvSpPr>
          <p:spPr bwMode="auto">
            <a:xfrm>
              <a:off x="1872" y="3146"/>
              <a:ext cx="96" cy="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1"/>
            <p:cNvSpPr>
              <a:spLocks noChangeArrowheads="1"/>
            </p:cNvSpPr>
            <p:nvPr/>
          </p:nvSpPr>
          <p:spPr bwMode="auto">
            <a:xfrm>
              <a:off x="2976" y="3375"/>
              <a:ext cx="96" cy="3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>
              <a:off x="1968" y="341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1968" y="3216"/>
              <a:ext cx="10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&lt;&lt;destroy&gt;&gt;</a:t>
              </a:r>
            </a:p>
          </p:txBody>
        </p:sp>
        <p:grpSp>
          <p:nvGrpSpPr>
            <p:cNvPr id="15382" name="Group 14"/>
            <p:cNvGrpSpPr>
              <a:grpSpLocks/>
            </p:cNvGrpSpPr>
            <p:nvPr/>
          </p:nvGrpSpPr>
          <p:grpSpPr bwMode="auto">
            <a:xfrm>
              <a:off x="2928" y="3648"/>
              <a:ext cx="192" cy="144"/>
              <a:chOff x="4368" y="3264"/>
              <a:chExt cx="192" cy="144"/>
            </a:xfrm>
          </p:grpSpPr>
          <p:sp>
            <p:nvSpPr>
              <p:cNvPr id="15383" name="Line 15"/>
              <p:cNvSpPr>
                <a:spLocks noChangeShapeType="1"/>
              </p:cNvSpPr>
              <p:nvPr/>
            </p:nvSpPr>
            <p:spPr bwMode="auto">
              <a:xfrm>
                <a:off x="4368" y="326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16"/>
              <p:cNvSpPr>
                <a:spLocks noChangeShapeType="1"/>
              </p:cNvSpPr>
              <p:nvPr/>
            </p:nvSpPr>
            <p:spPr bwMode="auto">
              <a:xfrm flipV="1">
                <a:off x="4368" y="3264"/>
                <a:ext cx="192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information</a:t>
            </a:r>
          </a:p>
        </p:txBody>
      </p:sp>
      <p:sp>
        <p:nvSpPr>
          <p:cNvPr id="16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Condition</a:t>
            </a:r>
          </a:p>
          <a:p>
            <a:pPr lvl="1" eaLnBrk="1" hangingPunct="1"/>
            <a:r>
              <a:rPr lang="en-US" dirty="0" smtClean="0"/>
              <a:t>syntax: ‘[‘ expression ’]’ message-label</a:t>
            </a:r>
          </a:p>
          <a:p>
            <a:pPr lvl="1" eaLnBrk="1" hangingPunct="1"/>
            <a:r>
              <a:rPr lang="en-US" dirty="0" smtClean="0"/>
              <a:t>The message is sent only if the condition is true</a:t>
            </a:r>
          </a:p>
          <a:p>
            <a:pPr lvl="1" eaLnBrk="1" hangingPunct="1"/>
            <a:r>
              <a:rPr lang="en-US" dirty="0" smtClean="0"/>
              <a:t>example:</a:t>
            </a:r>
          </a:p>
          <a:p>
            <a:pPr eaLnBrk="1" hangingPunct="1"/>
            <a:r>
              <a:rPr lang="en-US" dirty="0" smtClean="0"/>
              <a:t>Iteration</a:t>
            </a:r>
          </a:p>
          <a:p>
            <a:pPr lvl="1" eaLnBrk="1" hangingPunct="1"/>
            <a:r>
              <a:rPr lang="en-US" dirty="0" smtClean="0"/>
              <a:t>syntax: * [ ‘[‘ expression ‘]’ ] message-label</a:t>
            </a:r>
          </a:p>
          <a:p>
            <a:pPr lvl="1" eaLnBrk="1" hangingPunct="1"/>
            <a:r>
              <a:rPr lang="en-US" dirty="0" smtClean="0"/>
              <a:t>The message is sent many times to possibly multiple receiver objects. </a:t>
            </a:r>
          </a:p>
        </p:txBody>
      </p:sp>
      <p:grpSp>
        <p:nvGrpSpPr>
          <p:cNvPr id="16396" name="Group 4"/>
          <p:cNvGrpSpPr>
            <a:grpSpLocks/>
          </p:cNvGrpSpPr>
          <p:nvPr/>
        </p:nvGrpSpPr>
        <p:grpSpPr bwMode="auto">
          <a:xfrm>
            <a:off x="3124200" y="3581400"/>
            <a:ext cx="3048000" cy="457200"/>
            <a:chOff x="2016" y="2256"/>
            <a:chExt cx="1920" cy="288"/>
          </a:xfrm>
        </p:grpSpPr>
        <p:sp>
          <p:nvSpPr>
            <p:cNvPr id="16397" name="Line 5"/>
            <p:cNvSpPr>
              <a:spLocks noChangeShapeType="1"/>
            </p:cNvSpPr>
            <p:nvPr/>
          </p:nvSpPr>
          <p:spPr bwMode="auto">
            <a:xfrm>
              <a:off x="2016" y="2544"/>
              <a:ext cx="19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Text Box 6"/>
            <p:cNvSpPr txBox="1">
              <a:spLocks noChangeArrowheads="1"/>
            </p:cNvSpPr>
            <p:nvPr/>
          </p:nvSpPr>
          <p:spPr bwMode="auto">
            <a:xfrm>
              <a:off x="2112" y="2256"/>
              <a:ext cx="17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[ok] borrow(member)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Information (Cont.)</a:t>
            </a:r>
          </a:p>
        </p:txBody>
      </p:sp>
      <p:sp>
        <p:nvSpPr>
          <p:cNvPr id="174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754063"/>
          </a:xfrm>
        </p:spPr>
        <p:txBody>
          <a:bodyPr/>
          <a:lstStyle/>
          <a:p>
            <a:pPr eaLnBrk="1" hangingPunct="1"/>
            <a:r>
              <a:rPr lang="en-US" smtClean="0"/>
              <a:t>Iteration examples:</a:t>
            </a:r>
          </a:p>
        </p:txBody>
      </p:sp>
      <p:sp>
        <p:nvSpPr>
          <p:cNvPr id="17439" name="Rectangle 4"/>
          <p:cNvSpPr>
            <a:spLocks noChangeArrowheads="1"/>
          </p:cNvSpPr>
          <p:nvPr/>
        </p:nvSpPr>
        <p:spPr bwMode="auto">
          <a:xfrm>
            <a:off x="4419600" y="2895600"/>
            <a:ext cx="41148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5"/>
          <p:cNvSpPr>
            <a:spLocks noChangeArrowheads="1"/>
          </p:cNvSpPr>
          <p:nvPr/>
        </p:nvSpPr>
        <p:spPr bwMode="auto">
          <a:xfrm>
            <a:off x="4610100" y="3124200"/>
            <a:ext cx="9906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:</a:t>
            </a:r>
            <a:r>
              <a:rPr lang="en-US"/>
              <a:t>Driver</a:t>
            </a:r>
          </a:p>
        </p:txBody>
      </p:sp>
      <p:sp>
        <p:nvSpPr>
          <p:cNvPr id="17441" name="Line 6"/>
          <p:cNvSpPr>
            <a:spLocks noChangeShapeType="1"/>
          </p:cNvSpPr>
          <p:nvPr/>
        </p:nvSpPr>
        <p:spPr bwMode="auto">
          <a:xfrm>
            <a:off x="5108575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7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8"/>
          <p:cNvSpPr>
            <a:spLocks noChangeShapeType="1"/>
          </p:cNvSpPr>
          <p:nvPr/>
        </p:nvSpPr>
        <p:spPr bwMode="auto">
          <a:xfrm>
            <a:off x="5181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Text Box 9"/>
          <p:cNvSpPr txBox="1">
            <a:spLocks noChangeArrowheads="1"/>
          </p:cNvSpPr>
          <p:nvPr/>
        </p:nvSpPr>
        <p:spPr bwMode="auto">
          <a:xfrm>
            <a:off x="5105400" y="3886200"/>
            <a:ext cx="287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*[until full] insert()</a:t>
            </a:r>
          </a:p>
        </p:txBody>
      </p:sp>
      <p:sp>
        <p:nvSpPr>
          <p:cNvPr id="17445" name="Rectangle 10"/>
          <p:cNvSpPr>
            <a:spLocks noChangeArrowheads="1"/>
          </p:cNvSpPr>
          <p:nvPr/>
        </p:nvSpPr>
        <p:spPr bwMode="auto">
          <a:xfrm>
            <a:off x="75438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:Bus</a:t>
            </a:r>
          </a:p>
        </p:txBody>
      </p:sp>
      <p:sp>
        <p:nvSpPr>
          <p:cNvPr id="17446" name="Line 11"/>
          <p:cNvSpPr>
            <a:spLocks noChangeShapeType="1"/>
          </p:cNvSpPr>
          <p:nvPr/>
        </p:nvSpPr>
        <p:spPr bwMode="auto">
          <a:xfrm>
            <a:off x="79629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Rectangle 12"/>
          <p:cNvSpPr>
            <a:spLocks noChangeArrowheads="1"/>
          </p:cNvSpPr>
          <p:nvPr/>
        </p:nvSpPr>
        <p:spPr bwMode="auto">
          <a:xfrm>
            <a:off x="7897813" y="4157663"/>
            <a:ext cx="152400" cy="50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AutoShape 13"/>
          <p:cNvSpPr>
            <a:spLocks noChangeArrowheads="1"/>
          </p:cNvSpPr>
          <p:nvPr/>
        </p:nvSpPr>
        <p:spPr bwMode="auto">
          <a:xfrm>
            <a:off x="5867400" y="4572000"/>
            <a:ext cx="1828800" cy="1066800"/>
          </a:xfrm>
          <a:prstGeom prst="wedgeRectCallout">
            <a:avLst>
              <a:gd name="adj1" fmla="val -37847"/>
              <a:gd name="adj2" fmla="val -79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The syntax of expressions is not a standard</a:t>
            </a:r>
          </a:p>
        </p:txBody>
      </p:sp>
      <p:sp>
        <p:nvSpPr>
          <p:cNvPr id="17449" name="Rectangle 14"/>
          <p:cNvSpPr>
            <a:spLocks noChangeArrowheads="1"/>
          </p:cNvSpPr>
          <p:nvPr/>
        </p:nvSpPr>
        <p:spPr bwMode="auto">
          <a:xfrm>
            <a:off x="685800" y="2895600"/>
            <a:ext cx="35052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Rectangle 15"/>
          <p:cNvSpPr>
            <a:spLocks noChangeArrowheads="1"/>
          </p:cNvSpPr>
          <p:nvPr/>
        </p:nvSpPr>
        <p:spPr bwMode="auto">
          <a:xfrm>
            <a:off x="1143000" y="3124200"/>
            <a:ext cx="16764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u="sng"/>
              <a:t>:</a:t>
            </a:r>
            <a:r>
              <a:rPr lang="en-US" u="sng"/>
              <a:t>CompoundShape</a:t>
            </a:r>
          </a:p>
        </p:txBody>
      </p:sp>
      <p:sp>
        <p:nvSpPr>
          <p:cNvPr id="17451" name="Rectangle 16"/>
          <p:cNvSpPr>
            <a:spLocks noChangeArrowheads="1"/>
          </p:cNvSpPr>
          <p:nvPr/>
        </p:nvSpPr>
        <p:spPr bwMode="auto">
          <a:xfrm>
            <a:off x="31623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u="sng"/>
              <a:t>:</a:t>
            </a:r>
            <a:r>
              <a:rPr lang="en-US" u="sng"/>
              <a:t>Shape</a:t>
            </a:r>
          </a:p>
        </p:txBody>
      </p:sp>
      <p:sp>
        <p:nvSpPr>
          <p:cNvPr id="17452" name="Line 17"/>
          <p:cNvSpPr>
            <a:spLocks noChangeShapeType="1"/>
          </p:cNvSpPr>
          <p:nvPr/>
        </p:nvSpPr>
        <p:spPr bwMode="auto">
          <a:xfrm>
            <a:off x="1828800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18"/>
          <p:cNvSpPr>
            <a:spLocks noChangeShapeType="1"/>
          </p:cNvSpPr>
          <p:nvPr/>
        </p:nvSpPr>
        <p:spPr bwMode="auto">
          <a:xfrm>
            <a:off x="35814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Rectangle 19"/>
          <p:cNvSpPr>
            <a:spLocks noChangeArrowheads="1"/>
          </p:cNvSpPr>
          <p:nvPr/>
        </p:nvSpPr>
        <p:spPr bwMode="auto">
          <a:xfrm>
            <a:off x="1752600" y="38100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20"/>
          <p:cNvSpPr>
            <a:spLocks noChangeShapeType="1"/>
          </p:cNvSpPr>
          <p:nvPr/>
        </p:nvSpPr>
        <p:spPr bwMode="auto">
          <a:xfrm>
            <a:off x="1905000" y="4191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Text Box 21"/>
          <p:cNvSpPr txBox="1">
            <a:spLocks noChangeArrowheads="1"/>
          </p:cNvSpPr>
          <p:nvPr/>
        </p:nvSpPr>
        <p:spPr bwMode="auto">
          <a:xfrm>
            <a:off x="2133600" y="38862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*draw()</a:t>
            </a:r>
          </a:p>
        </p:txBody>
      </p:sp>
      <p:sp>
        <p:nvSpPr>
          <p:cNvPr id="17457" name="Rectangle 22"/>
          <p:cNvSpPr>
            <a:spLocks noChangeArrowheads="1"/>
          </p:cNvSpPr>
          <p:nvPr/>
        </p:nvSpPr>
        <p:spPr bwMode="auto">
          <a:xfrm>
            <a:off x="3505200" y="4114800"/>
            <a:ext cx="152400" cy="50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23"/>
          <p:cNvSpPr>
            <a:spLocks noChangeShapeType="1"/>
          </p:cNvSpPr>
          <p:nvPr/>
        </p:nvSpPr>
        <p:spPr bwMode="auto">
          <a:xfrm>
            <a:off x="7620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Text Box 24"/>
          <p:cNvSpPr txBox="1">
            <a:spLocks noChangeArrowheads="1"/>
          </p:cNvSpPr>
          <p:nvPr/>
        </p:nvSpPr>
        <p:spPr bwMode="auto">
          <a:xfrm>
            <a:off x="762000" y="3733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draw()</a:t>
            </a:r>
          </a:p>
        </p:txBody>
      </p:sp>
      <p:sp>
        <p:nvSpPr>
          <p:cNvPr id="17460" name="Line 25"/>
          <p:cNvSpPr>
            <a:spLocks noChangeShapeType="1"/>
          </p:cNvSpPr>
          <p:nvPr/>
        </p:nvSpPr>
        <p:spPr bwMode="auto">
          <a:xfrm>
            <a:off x="4572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Information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control mechanisms of sequence diagrams suffice only for modeling simple alternatives.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Consider drawing several diagrams for modeling complex scenarios.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Don’t use sequence diagrams for detailed modeling of algorithms (this is better done using </a:t>
            </a:r>
            <a:r>
              <a:rPr lang="en-US" i="1" smtClean="0"/>
              <a:t>activity diagrams,</a:t>
            </a:r>
            <a:r>
              <a:rPr lang="en-US" smtClean="0"/>
              <a:t> </a:t>
            </a:r>
            <a:r>
              <a:rPr lang="en-US" i="1" smtClean="0"/>
              <a:t>pseudo-code</a:t>
            </a:r>
            <a:r>
              <a:rPr lang="en-US" smtClean="0"/>
              <a:t> or </a:t>
            </a:r>
            <a:r>
              <a:rPr lang="en-US" i="1" smtClean="0"/>
              <a:t>state-charts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description</a:t>
            </a:r>
          </a:p>
          <a:p>
            <a:pPr eaLnBrk="1" hangingPunct="1"/>
            <a:r>
              <a:rPr lang="en-US" smtClean="0"/>
              <a:t>Making SSD from Use case description</a:t>
            </a:r>
          </a:p>
          <a:p>
            <a:pPr eaLnBrk="1" hangingPunct="1"/>
            <a:r>
              <a:rPr lang="en-US" smtClean="0"/>
              <a:t>Identifying objects and operations</a:t>
            </a:r>
          </a:p>
          <a:p>
            <a:pPr eaLnBrk="1" hangingPunct="1"/>
            <a:r>
              <a:rPr lang="en-US" smtClean="0"/>
              <a:t>SSD notation</a:t>
            </a:r>
          </a:p>
          <a:p>
            <a:pPr eaLnBrk="1" hangingPunct="1"/>
            <a:r>
              <a:rPr lang="en-US" smtClean="0"/>
              <a:t>Examples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quence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650" y="762000"/>
            <a:ext cx="8717350" cy="5715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Text Box 2"/>
          <p:cNvSpPr txBox="1">
            <a:spLocks noChangeArrowheads="1"/>
          </p:cNvSpPr>
          <p:nvPr/>
        </p:nvSpPr>
        <p:spPr bwMode="auto">
          <a:xfrm>
            <a:off x="3733800" y="3810000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getViolation(id)</a:t>
            </a:r>
          </a:p>
        </p:txBody>
      </p:sp>
      <p:sp>
        <p:nvSpPr>
          <p:cNvPr id="19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grpSp>
        <p:nvGrpSpPr>
          <p:cNvPr id="19470" name="Group 4"/>
          <p:cNvGrpSpPr>
            <a:grpSpLocks/>
          </p:cNvGrpSpPr>
          <p:nvPr/>
        </p:nvGrpSpPr>
        <p:grpSpPr bwMode="auto">
          <a:xfrm>
            <a:off x="381000" y="1676400"/>
            <a:ext cx="609600" cy="762000"/>
            <a:chOff x="528" y="1584"/>
            <a:chExt cx="384" cy="624"/>
          </a:xfrm>
        </p:grpSpPr>
        <p:sp>
          <p:nvSpPr>
            <p:cNvPr id="19515" name="Line 5"/>
            <p:cNvSpPr>
              <a:spLocks noChangeShapeType="1"/>
            </p:cNvSpPr>
            <p:nvPr/>
          </p:nvSpPr>
          <p:spPr bwMode="auto">
            <a:xfrm flipV="1">
              <a:off x="576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Line 6"/>
            <p:cNvSpPr>
              <a:spLocks noChangeShapeType="1"/>
            </p:cNvSpPr>
            <p:nvPr/>
          </p:nvSpPr>
          <p:spPr bwMode="auto">
            <a:xfrm flipH="1" flipV="1">
              <a:off x="72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Line 7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Line 8"/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Oval 9"/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10"/>
          <p:cNvSpPr txBox="1">
            <a:spLocks noChangeArrowheads="1"/>
          </p:cNvSpPr>
          <p:nvPr/>
        </p:nvSpPr>
        <p:spPr bwMode="auto">
          <a:xfrm>
            <a:off x="304800" y="24384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Clerk</a:t>
            </a:r>
          </a:p>
        </p:txBody>
      </p:sp>
      <p:sp>
        <p:nvSpPr>
          <p:cNvPr id="19472" name="Line 11"/>
          <p:cNvSpPr>
            <a:spLocks noChangeShapeType="1"/>
          </p:cNvSpPr>
          <p:nvPr/>
        </p:nvSpPr>
        <p:spPr bwMode="auto">
          <a:xfrm>
            <a:off x="6858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73" name="Group 12"/>
          <p:cNvGrpSpPr>
            <a:grpSpLocks/>
          </p:cNvGrpSpPr>
          <p:nvPr/>
        </p:nvGrpSpPr>
        <p:grpSpPr bwMode="auto">
          <a:xfrm>
            <a:off x="1219200" y="1828800"/>
            <a:ext cx="1219200" cy="4267200"/>
            <a:chOff x="1152" y="1152"/>
            <a:chExt cx="768" cy="2688"/>
          </a:xfrm>
        </p:grpSpPr>
        <p:sp>
          <p:nvSpPr>
            <p:cNvPr id="19513" name="Rectangle 13"/>
            <p:cNvSpPr>
              <a:spLocks noChangeArrowheads="1"/>
            </p:cNvSpPr>
            <p:nvPr/>
          </p:nvSpPr>
          <p:spPr bwMode="auto">
            <a:xfrm>
              <a:off x="1152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:Violations</a:t>
              </a:r>
              <a:br>
                <a:rPr lang="en-US" u="sng"/>
              </a:br>
              <a:r>
                <a:rPr lang="en-US" u="sng"/>
                <a:t>Dialog</a:t>
              </a:r>
            </a:p>
          </p:txBody>
        </p:sp>
        <p:sp>
          <p:nvSpPr>
            <p:cNvPr id="19514" name="Line 14"/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5"/>
          <p:cNvGrpSpPr>
            <a:grpSpLocks/>
          </p:cNvGrpSpPr>
          <p:nvPr/>
        </p:nvGrpSpPr>
        <p:grpSpPr bwMode="auto">
          <a:xfrm>
            <a:off x="3048000" y="1828800"/>
            <a:ext cx="1219200" cy="4267200"/>
            <a:chOff x="2400" y="1152"/>
            <a:chExt cx="768" cy="2688"/>
          </a:xfrm>
        </p:grpSpPr>
        <p:sp>
          <p:nvSpPr>
            <p:cNvPr id="19511" name="Rectangle 16"/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:Violations</a:t>
              </a:r>
              <a:br>
                <a:rPr lang="en-US" u="sng"/>
              </a:br>
              <a:r>
                <a:rPr lang="en-US" u="sng"/>
                <a:t>Controller</a:t>
              </a:r>
            </a:p>
          </p:txBody>
        </p:sp>
        <p:sp>
          <p:nvSpPr>
            <p:cNvPr id="19512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5" name="Group 18"/>
          <p:cNvGrpSpPr>
            <a:grpSpLocks/>
          </p:cNvGrpSpPr>
          <p:nvPr/>
        </p:nvGrpSpPr>
        <p:grpSpPr bwMode="auto">
          <a:xfrm>
            <a:off x="5334000" y="1828800"/>
            <a:ext cx="1219200" cy="4267200"/>
            <a:chOff x="3600" y="1152"/>
            <a:chExt cx="768" cy="2688"/>
          </a:xfrm>
        </p:grpSpPr>
        <p:sp>
          <p:nvSpPr>
            <p:cNvPr id="19509" name="Rectangle 19"/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:Violations</a:t>
              </a:r>
              <a:br>
                <a:rPr lang="en-US" u="sng"/>
              </a:br>
              <a:r>
                <a:rPr lang="en-US" u="sng"/>
                <a:t>DBProxy</a:t>
              </a:r>
            </a:p>
          </p:txBody>
        </p:sp>
        <p:sp>
          <p:nvSpPr>
            <p:cNvPr id="19510" name="Line 20"/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6858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762000" y="2743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lookup</a:t>
            </a:r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1752600" y="2971800"/>
            <a:ext cx="152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>
            <a:off x="1905000" y="3200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905000" y="2895600"/>
            <a:ext cx="165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viewButton()</a:t>
            </a: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3581400" y="3124200"/>
            <a:ext cx="1524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 flipH="1">
            <a:off x="1981200" y="3657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2133600" y="3352800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id=getID()</a:t>
            </a:r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1828800" y="3581400"/>
            <a:ext cx="15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37338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5867400" y="4038600"/>
            <a:ext cx="152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>
            <a:off x="60198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88" name="Group 33"/>
          <p:cNvGrpSpPr>
            <a:grpSpLocks/>
          </p:cNvGrpSpPr>
          <p:nvPr/>
        </p:nvGrpSpPr>
        <p:grpSpPr bwMode="auto">
          <a:xfrm>
            <a:off x="7467600" y="3962400"/>
            <a:ext cx="1219200" cy="2133600"/>
            <a:chOff x="4320" y="2496"/>
            <a:chExt cx="768" cy="1344"/>
          </a:xfrm>
        </p:grpSpPr>
        <p:sp>
          <p:nvSpPr>
            <p:cNvPr id="19506" name="Rectangle 34"/>
            <p:cNvSpPr>
              <a:spLocks noChangeArrowheads="1"/>
            </p:cNvSpPr>
            <p:nvPr/>
          </p:nvSpPr>
          <p:spPr bwMode="auto">
            <a:xfrm>
              <a:off x="4320" y="2496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v:Traffic</a:t>
              </a:r>
              <a:br>
                <a:rPr lang="en-US" u="sng"/>
              </a:br>
              <a:r>
                <a:rPr lang="en-US" u="sng"/>
                <a:t>Violation</a:t>
              </a:r>
            </a:p>
          </p:txBody>
        </p:sp>
        <p:sp>
          <p:nvSpPr>
            <p:cNvPr id="19507" name="Line 35"/>
            <p:cNvSpPr>
              <a:spLocks noChangeShapeType="1"/>
            </p:cNvSpPr>
            <p:nvPr/>
          </p:nvSpPr>
          <p:spPr bwMode="auto">
            <a:xfrm>
              <a:off x="4704" y="29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Rectangle 36"/>
            <p:cNvSpPr>
              <a:spLocks noChangeArrowheads="1"/>
            </p:cNvSpPr>
            <p:nvPr/>
          </p:nvSpPr>
          <p:spPr bwMode="auto">
            <a:xfrm>
              <a:off x="4656" y="2880"/>
              <a:ext cx="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9" name="Line 37"/>
          <p:cNvSpPr>
            <a:spLocks noChangeShapeType="1"/>
          </p:cNvSpPr>
          <p:nvPr/>
        </p:nvSpPr>
        <p:spPr bwMode="auto">
          <a:xfrm flipH="1">
            <a:off x="19812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Text Box 38"/>
          <p:cNvSpPr txBox="1">
            <a:spLocks noChangeArrowheads="1"/>
          </p:cNvSpPr>
          <p:nvPr/>
        </p:nvSpPr>
        <p:spPr bwMode="auto">
          <a:xfrm>
            <a:off x="2133600" y="5029200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display(v)</a:t>
            </a:r>
          </a:p>
        </p:txBody>
      </p:sp>
      <p:sp>
        <p:nvSpPr>
          <p:cNvPr id="19491" name="Rectangle 39"/>
          <p:cNvSpPr>
            <a:spLocks noChangeArrowheads="1"/>
          </p:cNvSpPr>
          <p:nvPr/>
        </p:nvSpPr>
        <p:spPr bwMode="auto">
          <a:xfrm>
            <a:off x="1828800" y="5257800"/>
            <a:ext cx="15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Text Box 40"/>
          <p:cNvSpPr txBox="1">
            <a:spLocks noChangeArrowheads="1"/>
          </p:cNvSpPr>
          <p:nvPr/>
        </p:nvSpPr>
        <p:spPr bwMode="auto">
          <a:xfrm>
            <a:off x="6019800" y="3962400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&lt;&lt;create&gt;&gt;</a:t>
            </a:r>
          </a:p>
        </p:txBody>
      </p:sp>
      <p:sp>
        <p:nvSpPr>
          <p:cNvPr id="19493" name="Line 41"/>
          <p:cNvSpPr>
            <a:spLocks noChangeShapeType="1"/>
          </p:cNvSpPr>
          <p:nvPr/>
        </p:nvSpPr>
        <p:spPr bwMode="auto">
          <a:xfrm flipH="1">
            <a:off x="3733800" y="5181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Text Box 42"/>
          <p:cNvSpPr txBox="1">
            <a:spLocks noChangeArrowheads="1"/>
          </p:cNvSpPr>
          <p:nvPr/>
        </p:nvSpPr>
        <p:spPr bwMode="auto">
          <a:xfrm>
            <a:off x="4327525" y="4841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9495" name="Text Box 43"/>
          <p:cNvSpPr txBox="1">
            <a:spLocks noChangeArrowheads="1"/>
          </p:cNvSpPr>
          <p:nvPr/>
        </p:nvSpPr>
        <p:spPr bwMode="auto">
          <a:xfrm>
            <a:off x="4572000" y="48768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v</a:t>
            </a:r>
          </a:p>
        </p:txBody>
      </p:sp>
      <p:grpSp>
        <p:nvGrpSpPr>
          <p:cNvPr id="19496" name="Group 44"/>
          <p:cNvGrpSpPr>
            <a:grpSpLocks/>
          </p:cNvGrpSpPr>
          <p:nvPr/>
        </p:nvGrpSpPr>
        <p:grpSpPr bwMode="auto">
          <a:xfrm>
            <a:off x="7162800" y="1828800"/>
            <a:ext cx="1581150" cy="1295400"/>
            <a:chOff x="4464" y="1104"/>
            <a:chExt cx="996" cy="816"/>
          </a:xfrm>
        </p:grpSpPr>
        <p:sp>
          <p:nvSpPr>
            <p:cNvPr id="19503" name="Freeform 45"/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759 h 384"/>
                <a:gd name="T4" fmla="*/ 1484 w 816"/>
                <a:gd name="T5" fmla="*/ 2759 h 384"/>
                <a:gd name="T6" fmla="*/ 1484 w 816"/>
                <a:gd name="T7" fmla="*/ 345 h 384"/>
                <a:gd name="T8" fmla="*/ 1222 w 816"/>
                <a:gd name="T9" fmla="*/ 0 h 384"/>
                <a:gd name="T10" fmla="*/ 0 w 81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384"/>
                <a:gd name="T20" fmla="*/ 816 w 81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504" name="AutoShape 46"/>
            <p:cNvCxnSpPr>
              <a:cxnSpLocks noChangeShapeType="1"/>
              <a:stCxn id="19503" idx="4"/>
              <a:endCxn id="19503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9505" name="Text Box 47"/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Lookup Traffic Violation</a:t>
              </a:r>
            </a:p>
          </p:txBody>
        </p:sp>
      </p:grpSp>
      <p:sp>
        <p:nvSpPr>
          <p:cNvPr id="19497" name="AutoShape 48"/>
          <p:cNvSpPr>
            <a:spLocks noChangeArrowheads="1"/>
          </p:cNvSpPr>
          <p:nvPr/>
        </p:nvSpPr>
        <p:spPr bwMode="auto">
          <a:xfrm>
            <a:off x="533400" y="3886200"/>
            <a:ext cx="1143000" cy="1066800"/>
          </a:xfrm>
          <a:prstGeom prst="wedgeRectCallout">
            <a:avLst>
              <a:gd name="adj1" fmla="val 87361"/>
              <a:gd name="adj2" fmla="val 611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May be a pseudo-method</a:t>
            </a:r>
          </a:p>
        </p:txBody>
      </p:sp>
      <p:grpSp>
        <p:nvGrpSpPr>
          <p:cNvPr id="19498" name="Group 49"/>
          <p:cNvGrpSpPr>
            <a:grpSpLocks/>
          </p:cNvGrpSpPr>
          <p:nvPr/>
        </p:nvGrpSpPr>
        <p:grpSpPr bwMode="auto">
          <a:xfrm>
            <a:off x="6172200" y="4876800"/>
            <a:ext cx="1752600" cy="1295400"/>
            <a:chOff x="4464" y="1104"/>
            <a:chExt cx="996" cy="816"/>
          </a:xfrm>
        </p:grpSpPr>
        <p:sp>
          <p:nvSpPr>
            <p:cNvPr id="19500" name="Freeform 50"/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759 h 384"/>
                <a:gd name="T4" fmla="*/ 1484 w 816"/>
                <a:gd name="T5" fmla="*/ 2759 h 384"/>
                <a:gd name="T6" fmla="*/ 1484 w 816"/>
                <a:gd name="T7" fmla="*/ 345 h 384"/>
                <a:gd name="T8" fmla="*/ 1222 w 816"/>
                <a:gd name="T9" fmla="*/ 0 h 384"/>
                <a:gd name="T10" fmla="*/ 0 w 81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384"/>
                <a:gd name="T20" fmla="*/ 816 w 81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501" name="AutoShape 51"/>
            <p:cNvCxnSpPr>
              <a:cxnSpLocks noChangeShapeType="1"/>
              <a:stCxn id="19500" idx="4"/>
              <a:endCxn id="19500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9502" name="Text Box 52"/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DB is queried and the result is returned as an object</a:t>
              </a:r>
            </a:p>
          </p:txBody>
        </p:sp>
      </p:grpSp>
      <p:sp>
        <p:nvSpPr>
          <p:cNvPr id="19499" name="Line 53"/>
          <p:cNvSpPr>
            <a:spLocks noChangeShapeType="1"/>
          </p:cNvSpPr>
          <p:nvPr/>
        </p:nvSpPr>
        <p:spPr bwMode="auto">
          <a:xfrm flipH="1" flipV="1">
            <a:off x="5943600" y="4191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Text Box 2"/>
          <p:cNvSpPr txBox="1">
            <a:spLocks noChangeArrowheads="1"/>
          </p:cNvSpPr>
          <p:nvPr/>
        </p:nvSpPr>
        <p:spPr bwMode="auto">
          <a:xfrm>
            <a:off x="990600" y="274320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print(doc,client)</a:t>
            </a:r>
          </a:p>
        </p:txBody>
      </p:sp>
      <p:sp>
        <p:nvSpPr>
          <p:cNvPr id="204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grpSp>
        <p:nvGrpSpPr>
          <p:cNvPr id="20499" name="Group 4"/>
          <p:cNvGrpSpPr>
            <a:grpSpLocks/>
          </p:cNvGrpSpPr>
          <p:nvPr/>
        </p:nvGrpSpPr>
        <p:grpSpPr bwMode="auto">
          <a:xfrm>
            <a:off x="381000" y="1676400"/>
            <a:ext cx="609600" cy="762000"/>
            <a:chOff x="528" y="1584"/>
            <a:chExt cx="384" cy="624"/>
          </a:xfrm>
        </p:grpSpPr>
        <p:sp>
          <p:nvSpPr>
            <p:cNvPr id="20543" name="Line 5"/>
            <p:cNvSpPr>
              <a:spLocks noChangeShapeType="1"/>
            </p:cNvSpPr>
            <p:nvPr/>
          </p:nvSpPr>
          <p:spPr bwMode="auto">
            <a:xfrm flipV="1">
              <a:off x="576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6"/>
            <p:cNvSpPr>
              <a:spLocks noChangeShapeType="1"/>
            </p:cNvSpPr>
            <p:nvPr/>
          </p:nvSpPr>
          <p:spPr bwMode="auto">
            <a:xfrm flipH="1" flipV="1">
              <a:off x="72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7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8"/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Oval 9"/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4800" y="2438400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Client</a:t>
            </a:r>
          </a:p>
        </p:txBody>
      </p:sp>
      <p:sp>
        <p:nvSpPr>
          <p:cNvPr id="20501" name="Line 11"/>
          <p:cNvSpPr>
            <a:spLocks noChangeShapeType="1"/>
          </p:cNvSpPr>
          <p:nvPr/>
        </p:nvSpPr>
        <p:spPr bwMode="auto">
          <a:xfrm>
            <a:off x="6858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502" name="Group 12"/>
          <p:cNvGrpSpPr>
            <a:grpSpLocks/>
          </p:cNvGrpSpPr>
          <p:nvPr/>
        </p:nvGrpSpPr>
        <p:grpSpPr bwMode="auto">
          <a:xfrm>
            <a:off x="2971800" y="1828800"/>
            <a:ext cx="1219200" cy="4267200"/>
            <a:chOff x="1152" y="1152"/>
            <a:chExt cx="768" cy="2688"/>
          </a:xfrm>
        </p:grpSpPr>
        <p:sp>
          <p:nvSpPr>
            <p:cNvPr id="20541" name="Rectangle 13"/>
            <p:cNvSpPr>
              <a:spLocks noChangeArrowheads="1"/>
            </p:cNvSpPr>
            <p:nvPr/>
          </p:nvSpPr>
          <p:spPr bwMode="auto">
            <a:xfrm>
              <a:off x="1152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 dirty="0"/>
                <a:t>:</a:t>
              </a:r>
              <a:r>
                <a:rPr lang="en-US" u="sng" dirty="0" err="1"/>
                <a:t>PrintServer</a:t>
              </a:r>
              <a:endParaRPr lang="en-US" u="sng" dirty="0"/>
            </a:p>
          </p:txBody>
        </p:sp>
        <p:sp>
          <p:nvSpPr>
            <p:cNvPr id="20542" name="Line 14"/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3" name="Group 15"/>
          <p:cNvGrpSpPr>
            <a:grpSpLocks/>
          </p:cNvGrpSpPr>
          <p:nvPr/>
        </p:nvGrpSpPr>
        <p:grpSpPr bwMode="auto">
          <a:xfrm>
            <a:off x="5791200" y="1828800"/>
            <a:ext cx="1219200" cy="4267200"/>
            <a:chOff x="2400" y="1152"/>
            <a:chExt cx="768" cy="2688"/>
          </a:xfrm>
        </p:grpSpPr>
        <p:sp>
          <p:nvSpPr>
            <p:cNvPr id="20539" name="Rectangle 16"/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:Queue</a:t>
              </a:r>
            </a:p>
          </p:txBody>
        </p:sp>
        <p:sp>
          <p:nvSpPr>
            <p:cNvPr id="20540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4" name="Group 18"/>
          <p:cNvGrpSpPr>
            <a:grpSpLocks/>
          </p:cNvGrpSpPr>
          <p:nvPr/>
        </p:nvGrpSpPr>
        <p:grpSpPr bwMode="auto">
          <a:xfrm>
            <a:off x="7239000" y="1828800"/>
            <a:ext cx="1219200" cy="4267200"/>
            <a:chOff x="3600" y="1152"/>
            <a:chExt cx="768" cy="2688"/>
          </a:xfrm>
        </p:grpSpPr>
        <p:sp>
          <p:nvSpPr>
            <p:cNvPr id="20537" name="Rectangle 19"/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:Printer</a:t>
              </a:r>
              <a:br>
                <a:rPr lang="en-US" u="sng"/>
              </a:br>
              <a:r>
                <a:rPr lang="en-US" u="sng"/>
                <a:t>Proxy</a:t>
              </a:r>
            </a:p>
          </p:txBody>
        </p:sp>
        <p:sp>
          <p:nvSpPr>
            <p:cNvPr id="20538" name="Line 20"/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5" name="Rectangle 21"/>
          <p:cNvSpPr>
            <a:spLocks noChangeArrowheads="1"/>
          </p:cNvSpPr>
          <p:nvPr/>
        </p:nvSpPr>
        <p:spPr bwMode="auto">
          <a:xfrm>
            <a:off x="3505200" y="2438400"/>
            <a:ext cx="152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Text Box 22"/>
          <p:cNvSpPr txBox="1">
            <a:spLocks noChangeArrowheads="1"/>
          </p:cNvSpPr>
          <p:nvPr/>
        </p:nvSpPr>
        <p:spPr bwMode="auto">
          <a:xfrm>
            <a:off x="3733800" y="2819400"/>
            <a:ext cx="165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enqueue(job)</a:t>
            </a:r>
          </a:p>
        </p:txBody>
      </p:sp>
      <p:sp>
        <p:nvSpPr>
          <p:cNvPr id="20507" name="Rectangle 23"/>
          <p:cNvSpPr>
            <a:spLocks noChangeArrowheads="1"/>
          </p:cNvSpPr>
          <p:nvPr/>
        </p:nvSpPr>
        <p:spPr bwMode="auto">
          <a:xfrm>
            <a:off x="6324600" y="3048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4"/>
          <p:cNvSpPr>
            <a:spLocks noChangeShapeType="1"/>
          </p:cNvSpPr>
          <p:nvPr/>
        </p:nvSpPr>
        <p:spPr bwMode="auto">
          <a:xfrm>
            <a:off x="3733800" y="3124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Text Box 25"/>
          <p:cNvSpPr txBox="1">
            <a:spLocks noChangeArrowheads="1"/>
          </p:cNvSpPr>
          <p:nvPr/>
        </p:nvSpPr>
        <p:spPr bwMode="auto">
          <a:xfrm>
            <a:off x="4876800" y="48006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status</a:t>
            </a:r>
          </a:p>
        </p:txBody>
      </p:sp>
      <p:sp>
        <p:nvSpPr>
          <p:cNvPr id="20510" name="Rectangle 26"/>
          <p:cNvSpPr>
            <a:spLocks noChangeArrowheads="1"/>
          </p:cNvSpPr>
          <p:nvPr/>
        </p:nvSpPr>
        <p:spPr bwMode="auto">
          <a:xfrm>
            <a:off x="3581400" y="29718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Text Box 27"/>
          <p:cNvSpPr txBox="1">
            <a:spLocks noChangeArrowheads="1"/>
          </p:cNvSpPr>
          <p:nvPr/>
        </p:nvSpPr>
        <p:spPr bwMode="auto">
          <a:xfrm>
            <a:off x="4327525" y="4841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grpSp>
        <p:nvGrpSpPr>
          <p:cNvPr id="20512" name="Group 28"/>
          <p:cNvGrpSpPr>
            <a:grpSpLocks/>
          </p:cNvGrpSpPr>
          <p:nvPr/>
        </p:nvGrpSpPr>
        <p:grpSpPr bwMode="auto">
          <a:xfrm>
            <a:off x="7162800" y="762000"/>
            <a:ext cx="1676400" cy="914400"/>
            <a:chOff x="4464" y="1104"/>
            <a:chExt cx="996" cy="816"/>
          </a:xfrm>
        </p:grpSpPr>
        <p:sp>
          <p:nvSpPr>
            <p:cNvPr id="20534" name="Freeform 29"/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759 h 384"/>
                <a:gd name="T4" fmla="*/ 1484 w 816"/>
                <a:gd name="T5" fmla="*/ 2759 h 384"/>
                <a:gd name="T6" fmla="*/ 1484 w 816"/>
                <a:gd name="T7" fmla="*/ 345 h 384"/>
                <a:gd name="T8" fmla="*/ 1222 w 816"/>
                <a:gd name="T9" fmla="*/ 0 h 384"/>
                <a:gd name="T10" fmla="*/ 0 w 81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384"/>
                <a:gd name="T20" fmla="*/ 816 w 81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535" name="AutoShape 30"/>
            <p:cNvCxnSpPr>
              <a:cxnSpLocks noChangeShapeType="1"/>
              <a:stCxn id="20534" idx="4"/>
              <a:endCxn id="20534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0536" name="Text Box 31"/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/>
                <a:t>Printing A </a:t>
              </a:r>
            </a:p>
            <a:p>
              <a:r>
                <a:rPr lang="en-US" sz="2400"/>
                <a:t>Document</a:t>
              </a:r>
            </a:p>
          </p:txBody>
        </p:sp>
      </p:grpSp>
      <p:grpSp>
        <p:nvGrpSpPr>
          <p:cNvPr id="20513" name="Group 32"/>
          <p:cNvGrpSpPr>
            <a:grpSpLocks/>
          </p:cNvGrpSpPr>
          <p:nvPr/>
        </p:nvGrpSpPr>
        <p:grpSpPr bwMode="auto">
          <a:xfrm>
            <a:off x="685800" y="2971800"/>
            <a:ext cx="2819400" cy="76200"/>
            <a:chOff x="480" y="1872"/>
            <a:chExt cx="960" cy="48"/>
          </a:xfrm>
        </p:grpSpPr>
        <p:sp>
          <p:nvSpPr>
            <p:cNvPr id="20532" name="Line 33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34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4" name="Group 35"/>
          <p:cNvGrpSpPr>
            <a:grpSpLocks/>
          </p:cNvGrpSpPr>
          <p:nvPr/>
        </p:nvGrpSpPr>
        <p:grpSpPr bwMode="auto">
          <a:xfrm>
            <a:off x="3657600" y="3733800"/>
            <a:ext cx="2667000" cy="336550"/>
            <a:chOff x="2304" y="2544"/>
            <a:chExt cx="1680" cy="212"/>
          </a:xfrm>
        </p:grpSpPr>
        <p:sp>
          <p:nvSpPr>
            <p:cNvPr id="20530" name="Text Box 36"/>
            <p:cNvSpPr txBox="1">
              <a:spLocks noChangeArrowheads="1"/>
            </p:cNvSpPr>
            <p:nvPr/>
          </p:nvSpPr>
          <p:spPr bwMode="auto">
            <a:xfrm>
              <a:off x="2352" y="2544"/>
              <a:ext cx="11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</a:rPr>
                <a:t>job=dequeue()</a:t>
              </a:r>
            </a:p>
          </p:txBody>
        </p:sp>
        <p:sp>
          <p:nvSpPr>
            <p:cNvPr id="20531" name="Line 37"/>
            <p:cNvSpPr>
              <a:spLocks noChangeShapeType="1"/>
            </p:cNvSpPr>
            <p:nvPr/>
          </p:nvSpPr>
          <p:spPr bwMode="auto">
            <a:xfrm>
              <a:off x="2304" y="27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5" name="Rectangle 38"/>
          <p:cNvSpPr>
            <a:spLocks noChangeArrowheads="1"/>
          </p:cNvSpPr>
          <p:nvPr/>
        </p:nvSpPr>
        <p:spPr bwMode="auto">
          <a:xfrm>
            <a:off x="6324600" y="39624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9"/>
          <p:cNvSpPr>
            <a:spLocks noChangeShapeType="1"/>
          </p:cNvSpPr>
          <p:nvPr/>
        </p:nvSpPr>
        <p:spPr bwMode="auto">
          <a:xfrm>
            <a:off x="3657600" y="4648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7772400" y="45720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Text Box 41"/>
          <p:cNvSpPr txBox="1">
            <a:spLocks noChangeArrowheads="1"/>
          </p:cNvSpPr>
          <p:nvPr/>
        </p:nvSpPr>
        <p:spPr bwMode="auto">
          <a:xfrm>
            <a:off x="3810000" y="4343400"/>
            <a:ext cx="250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[job]print(job.doc)</a:t>
            </a:r>
          </a:p>
        </p:txBody>
      </p:sp>
      <p:sp>
        <p:nvSpPr>
          <p:cNvPr id="20519" name="Line 42"/>
          <p:cNvSpPr>
            <a:spLocks noChangeShapeType="1"/>
          </p:cNvSpPr>
          <p:nvPr/>
        </p:nvSpPr>
        <p:spPr bwMode="auto">
          <a:xfrm flipH="1">
            <a:off x="3657600" y="5105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520" name="Group 43"/>
          <p:cNvGrpSpPr>
            <a:grpSpLocks/>
          </p:cNvGrpSpPr>
          <p:nvPr/>
        </p:nvGrpSpPr>
        <p:grpSpPr bwMode="auto">
          <a:xfrm flipH="1">
            <a:off x="685800" y="5181600"/>
            <a:ext cx="2819400" cy="76200"/>
            <a:chOff x="480" y="1872"/>
            <a:chExt cx="960" cy="48"/>
          </a:xfrm>
        </p:grpSpPr>
        <p:sp>
          <p:nvSpPr>
            <p:cNvPr id="20528" name="Line 44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45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1" name="Text Box 46"/>
          <p:cNvSpPr txBox="1">
            <a:spLocks noChangeArrowheads="1"/>
          </p:cNvSpPr>
          <p:nvPr/>
        </p:nvSpPr>
        <p:spPr bwMode="auto">
          <a:xfrm>
            <a:off x="914400" y="4953000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 done(status)</a:t>
            </a:r>
          </a:p>
        </p:txBody>
      </p:sp>
      <p:sp>
        <p:nvSpPr>
          <p:cNvPr id="20522" name="Text Box 47"/>
          <p:cNvSpPr txBox="1">
            <a:spLocks noChangeArrowheads="1"/>
          </p:cNvSpPr>
          <p:nvPr/>
        </p:nvSpPr>
        <p:spPr bwMode="auto">
          <a:xfrm>
            <a:off x="1600200" y="38862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Repeated forever with 1 min interludes</a:t>
            </a:r>
          </a:p>
        </p:txBody>
      </p:sp>
      <p:grpSp>
        <p:nvGrpSpPr>
          <p:cNvPr id="20523" name="Group 48"/>
          <p:cNvGrpSpPr>
            <a:grpSpLocks/>
          </p:cNvGrpSpPr>
          <p:nvPr/>
        </p:nvGrpSpPr>
        <p:grpSpPr bwMode="auto">
          <a:xfrm>
            <a:off x="3200400" y="3810000"/>
            <a:ext cx="152400" cy="1600200"/>
            <a:chOff x="2016" y="2400"/>
            <a:chExt cx="96" cy="624"/>
          </a:xfrm>
        </p:grpSpPr>
        <p:sp>
          <p:nvSpPr>
            <p:cNvPr id="20525" name="Line 49"/>
            <p:cNvSpPr>
              <a:spLocks noChangeShapeType="1"/>
            </p:cNvSpPr>
            <p:nvPr/>
          </p:nvSpPr>
          <p:spPr bwMode="auto">
            <a:xfrm>
              <a:off x="2016" y="240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50"/>
            <p:cNvSpPr>
              <a:spLocks noChangeShapeType="1"/>
            </p:cNvSpPr>
            <p:nvPr/>
          </p:nvSpPr>
          <p:spPr bwMode="auto">
            <a:xfrm>
              <a:off x="2016" y="3024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51"/>
            <p:cNvSpPr>
              <a:spLocks noChangeShapeType="1"/>
            </p:cNvSpPr>
            <p:nvPr/>
          </p:nvSpPr>
          <p:spPr bwMode="auto">
            <a:xfrm>
              <a:off x="2016" y="2400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4" name="AutoShape 52"/>
          <p:cNvSpPr>
            <a:spLocks noChangeArrowheads="1"/>
          </p:cNvSpPr>
          <p:nvPr/>
        </p:nvSpPr>
        <p:spPr bwMode="auto">
          <a:xfrm>
            <a:off x="1600200" y="1828800"/>
            <a:ext cx="990600" cy="762000"/>
          </a:xfrm>
          <a:prstGeom prst="wedgeRectCallout">
            <a:avLst>
              <a:gd name="adj1" fmla="val 80769"/>
              <a:gd name="adj2" fmla="val -147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Active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SSD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smtClean="0"/>
              <a:t>How to construct an SSD from a use case:</a:t>
            </a:r>
          </a:p>
          <a:p>
            <a:pPr marL="609600" indent="-609600" eaLnBrk="1" hangingPunct="1"/>
            <a:r>
              <a:rPr lang="en-US" smtClean="0"/>
              <a:t>Actors</a:t>
            </a:r>
          </a:p>
          <a:p>
            <a:pPr marL="609600" indent="-609600" eaLnBrk="1" hangingPunct="1"/>
            <a:r>
              <a:rPr lang="en-US" smtClean="0"/>
              <a:t>Identify Nouns: </a:t>
            </a:r>
            <a:r>
              <a:rPr lang="en-US" i="1" smtClean="0"/>
              <a:t>Objects</a:t>
            </a:r>
          </a:p>
          <a:p>
            <a:pPr marL="609600" indent="-609600" eaLnBrk="1" hangingPunct="1"/>
            <a:r>
              <a:rPr lang="en-US" smtClean="0"/>
              <a:t>Identify verbs: </a:t>
            </a:r>
            <a:r>
              <a:rPr lang="en-US" i="1" smtClean="0"/>
              <a:t>Interaction between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i="1" dirty="0" err="1" smtClean="0">
                <a:solidFill>
                  <a:schemeClr val="tx2"/>
                </a:solidFill>
                <a:latin typeface="Times New Roman" pitchFamily="18" charset="0"/>
              </a:rPr>
              <a:t>SafeHome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 security function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enables</a:t>
            </a: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homeowner</a:t>
            </a:r>
            <a:r>
              <a:rPr lang="en-US" sz="2000" dirty="0" smtClean="0">
                <a:latin typeface="Times New Roman" pitchFamily="18" charset="0"/>
              </a:rPr>
              <a:t> to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security system</a:t>
            </a:r>
            <a:r>
              <a:rPr lang="en-US" sz="2000" dirty="0" smtClean="0">
                <a:latin typeface="Times New Roman" pitchFamily="18" charset="0"/>
              </a:rPr>
              <a:t> when it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installed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monitors</a:t>
            </a:r>
            <a:r>
              <a:rPr lang="en-US" sz="2000" dirty="0" smtClean="0">
                <a:latin typeface="Times New Roman" pitchFamily="18" charset="0"/>
              </a:rPr>
              <a:t> all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sensors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connected</a:t>
            </a:r>
            <a:r>
              <a:rPr lang="en-US" sz="2000" dirty="0" smtClean="0">
                <a:latin typeface="Times New Roman" pitchFamily="18" charset="0"/>
              </a:rPr>
              <a:t> to the security system, and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interacts</a:t>
            </a:r>
            <a:r>
              <a:rPr lang="en-US" sz="2000" dirty="0" smtClean="0">
                <a:latin typeface="Times New Roman" pitchFamily="18" charset="0"/>
              </a:rPr>
              <a:t> with the homeowner through the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Internet</a:t>
            </a:r>
            <a:r>
              <a:rPr lang="en-US" sz="2000" dirty="0" smtClean="0">
                <a:latin typeface="Times New Roman" pitchFamily="18" charset="0"/>
              </a:rPr>
              <a:t>,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PC</a:t>
            </a:r>
            <a:r>
              <a:rPr lang="en-US" sz="2000" dirty="0" smtClean="0">
                <a:latin typeface="Times New Roman" pitchFamily="18" charset="0"/>
              </a:rPr>
              <a:t>, or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control panel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</a:rPr>
              <a:t>During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installation</a:t>
            </a:r>
            <a:r>
              <a:rPr lang="en-US" sz="2000" dirty="0" smtClean="0">
                <a:latin typeface="Times New Roman" pitchFamily="18" charset="0"/>
              </a:rPr>
              <a:t>, the </a:t>
            </a:r>
            <a:r>
              <a:rPr lang="en-US" sz="2000" i="1" dirty="0" err="1" smtClean="0">
                <a:latin typeface="Times New Roman" pitchFamily="18" charset="0"/>
              </a:rPr>
              <a:t>SafeHome</a:t>
            </a:r>
            <a:r>
              <a:rPr lang="en-US" sz="2000" dirty="0" smtClean="0">
                <a:latin typeface="Times New Roman" pitchFamily="18" charset="0"/>
              </a:rPr>
              <a:t> PC is used to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program</a:t>
            </a:r>
            <a:r>
              <a:rPr lang="en-US" sz="2000" dirty="0" smtClean="0">
                <a:latin typeface="Times New Roman" pitchFamily="18" charset="0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2000" dirty="0" smtClean="0">
                <a:latin typeface="Times New Roman" pitchFamily="18" charset="0"/>
              </a:rPr>
              <a:t> the system. Each sensor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assigned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number</a:t>
            </a:r>
            <a:r>
              <a:rPr lang="en-US" sz="2000" dirty="0" smtClean="0">
                <a:latin typeface="Times New Roman" pitchFamily="18" charset="0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type</a:t>
            </a:r>
            <a:r>
              <a:rPr lang="en-US" sz="2000" dirty="0" smtClean="0">
                <a:latin typeface="Times New Roman" pitchFamily="18" charset="0"/>
              </a:rPr>
              <a:t>,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master password</a:t>
            </a:r>
            <a:r>
              <a:rPr lang="en-US" sz="2000" dirty="0" smtClean="0">
                <a:latin typeface="Times New Roman" pitchFamily="18" charset="0"/>
              </a:rPr>
              <a:t>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programmed</a:t>
            </a:r>
            <a:r>
              <a:rPr lang="en-US" sz="2000" dirty="0" smtClean="0">
                <a:latin typeface="Times New Roman" pitchFamily="18" charset="0"/>
              </a:rPr>
              <a:t> for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arming</a:t>
            </a:r>
            <a:r>
              <a:rPr lang="en-US" sz="2000" dirty="0" smtClean="0">
                <a:latin typeface="Times New Roman" pitchFamily="18" charset="0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disarming</a:t>
            </a:r>
            <a:r>
              <a:rPr lang="en-US" sz="2000" dirty="0" smtClean="0">
                <a:latin typeface="Times New Roman" pitchFamily="18" charset="0"/>
              </a:rPr>
              <a:t> the system, and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telephone number(s)</a:t>
            </a:r>
            <a:r>
              <a:rPr lang="en-US" sz="2000" dirty="0" smtClean="0">
                <a:latin typeface="Times New Roman" pitchFamily="18" charset="0"/>
              </a:rPr>
              <a:t> are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input</a:t>
            </a:r>
            <a:r>
              <a:rPr lang="en-US" sz="2000" dirty="0" smtClean="0">
                <a:latin typeface="Times New Roman" pitchFamily="18" charset="0"/>
              </a:rPr>
              <a:t> for dialing when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sensor event</a:t>
            </a:r>
            <a:r>
              <a:rPr lang="en-US" sz="2000" dirty="0" smtClean="0">
                <a:latin typeface="Times New Roman" pitchFamily="18" charset="0"/>
              </a:rPr>
              <a:t> occurs.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</a:rPr>
              <a:t>When a sensor event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recognized</a:t>
            </a:r>
            <a:r>
              <a:rPr lang="en-US" sz="2000" dirty="0" smtClean="0">
                <a:latin typeface="Times New Roman" pitchFamily="18" charset="0"/>
              </a:rPr>
              <a:t>, the software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invokes</a:t>
            </a:r>
            <a:r>
              <a:rPr lang="en-US" sz="2000" dirty="0" smtClean="0">
                <a:latin typeface="Times New Roman" pitchFamily="18" charset="0"/>
              </a:rPr>
              <a:t> an audible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alarm</a:t>
            </a:r>
            <a:r>
              <a:rPr lang="en-US" sz="2000" dirty="0" smtClean="0">
                <a:latin typeface="Times New Roman" pitchFamily="18" charset="0"/>
              </a:rPr>
              <a:t> attached to the system. After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delay time</a:t>
            </a:r>
            <a:r>
              <a:rPr lang="en-US" sz="2000" dirty="0" smtClean="0">
                <a:latin typeface="Times New Roman" pitchFamily="18" charset="0"/>
              </a:rPr>
              <a:t> that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specified</a:t>
            </a:r>
            <a:r>
              <a:rPr lang="en-US" sz="2000" dirty="0" smtClean="0">
                <a:latin typeface="Times New Roman" pitchFamily="18" charset="0"/>
              </a:rPr>
              <a:t> by the homeowner during system configuration activities, the software </a:t>
            </a:r>
            <a:r>
              <a:rPr lang="en-US" sz="2000" i="1" dirty="0" smtClean="0">
                <a:latin typeface="Times New Roman" pitchFamily="18" charset="0"/>
              </a:rPr>
              <a:t>dials</a:t>
            </a:r>
            <a:r>
              <a:rPr lang="en-US" sz="2000" dirty="0" smtClean="0">
                <a:latin typeface="Times New Roman" pitchFamily="18" charset="0"/>
              </a:rPr>
              <a:t> a telephone number of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monitoring service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provides</a:t>
            </a:r>
            <a:r>
              <a:rPr lang="en-US" sz="2000" dirty="0" smtClean="0">
                <a:latin typeface="Times New Roman" pitchFamily="18" charset="0"/>
              </a:rPr>
              <a:t> information about the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location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reporting</a:t>
            </a:r>
            <a:r>
              <a:rPr lang="en-US" sz="2000" dirty="0" smtClean="0">
                <a:latin typeface="Times New Roman" pitchFamily="18" charset="0"/>
              </a:rPr>
              <a:t> the nature of the event that has been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detected</a:t>
            </a:r>
            <a:r>
              <a:rPr lang="en-US" sz="2000" dirty="0" smtClean="0">
                <a:latin typeface="Times New Roman" pitchFamily="18" charset="0"/>
              </a:rPr>
              <a:t>. The telephone number will be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redialed</a:t>
            </a:r>
            <a:r>
              <a:rPr lang="en-US" sz="2000" dirty="0" smtClean="0">
                <a:latin typeface="Times New Roman" pitchFamily="18" charset="0"/>
              </a:rPr>
              <a:t> every 20 seconds until a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telephone connection</a:t>
            </a:r>
            <a:r>
              <a:rPr lang="en-US" sz="2000" dirty="0" smtClean="0">
                <a:latin typeface="Times New Roman" pitchFamily="18" charset="0"/>
              </a:rPr>
              <a:t> is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obtained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</a:rPr>
              <a:t>The homeowner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receives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security information</a:t>
            </a:r>
            <a:r>
              <a:rPr lang="en-US" sz="2000" dirty="0" smtClean="0">
                <a:latin typeface="Times New Roman" pitchFamily="18" charset="0"/>
              </a:rPr>
              <a:t> via a control panel, the PC, or a browser, collectively called an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interface</a:t>
            </a:r>
            <a:r>
              <a:rPr lang="en-US" sz="2000" dirty="0" smtClean="0">
                <a:latin typeface="Times New Roman" pitchFamily="18" charset="0"/>
              </a:rPr>
              <a:t>. The interface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displays</a:t>
            </a:r>
            <a:r>
              <a:rPr lang="en-US" sz="2000" dirty="0" smtClean="0">
                <a:latin typeface="Times New Roman" pitchFamily="18" charset="0"/>
              </a:rPr>
              <a:t> prompting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messages</a:t>
            </a:r>
            <a:r>
              <a:rPr lang="en-US" sz="2000" dirty="0" smtClean="0">
                <a:latin typeface="Times New Roman" pitchFamily="18" charset="0"/>
              </a:rPr>
              <a:t> and system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status information</a:t>
            </a:r>
            <a:r>
              <a:rPr lang="en-US" sz="2000" dirty="0" smtClean="0">
                <a:latin typeface="Times New Roman" pitchFamily="18" charset="0"/>
              </a:rPr>
              <a:t> on the control panel, the PC, or the browser window. Homeowner interaction takes the following form…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Identifying objects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The </a:t>
            </a:r>
            <a:r>
              <a:rPr lang="en-US" sz="1600" b="1" i="1" smtClean="0">
                <a:solidFill>
                  <a:schemeClr val="tx2"/>
                </a:solidFill>
                <a:latin typeface="Times New Roman" pitchFamily="18" charset="0"/>
              </a:rPr>
              <a:t>SafeHome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 security function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enables</a:t>
            </a:r>
            <a:r>
              <a:rPr lang="en-US" sz="1600" smtClean="0">
                <a:latin typeface="Times New Roman" pitchFamily="18" charset="0"/>
              </a:rPr>
              <a:t> the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homeowner</a:t>
            </a:r>
            <a:r>
              <a:rPr lang="en-US" sz="1600" smtClean="0">
                <a:latin typeface="Times New Roman" pitchFamily="18" charset="0"/>
              </a:rPr>
              <a:t> to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1600" smtClean="0">
                <a:latin typeface="Times New Roman" pitchFamily="18" charset="0"/>
              </a:rPr>
              <a:t> the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security system</a:t>
            </a:r>
            <a:r>
              <a:rPr lang="en-US" sz="1600" smtClean="0">
                <a:latin typeface="Times New Roman" pitchFamily="18" charset="0"/>
              </a:rPr>
              <a:t> when it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installed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monitors</a:t>
            </a:r>
            <a:r>
              <a:rPr lang="en-US" sz="1600" smtClean="0">
                <a:latin typeface="Times New Roman" pitchFamily="18" charset="0"/>
              </a:rPr>
              <a:t> all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sensors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connected</a:t>
            </a:r>
            <a:r>
              <a:rPr lang="en-US" sz="1600" smtClean="0">
                <a:latin typeface="Times New Roman" pitchFamily="18" charset="0"/>
              </a:rPr>
              <a:t> to the security system, and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interacts</a:t>
            </a:r>
            <a:r>
              <a:rPr lang="en-US" sz="1600" smtClean="0">
                <a:latin typeface="Times New Roman" pitchFamily="18" charset="0"/>
              </a:rPr>
              <a:t> with the homeowner through the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Internet</a:t>
            </a:r>
            <a:r>
              <a:rPr lang="en-US" sz="1600" smtClean="0">
                <a:latin typeface="Times New Roman" pitchFamily="18" charset="0"/>
              </a:rPr>
              <a:t>,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PC</a:t>
            </a:r>
            <a:r>
              <a:rPr lang="en-US" sz="1600" smtClean="0">
                <a:latin typeface="Times New Roman" pitchFamily="18" charset="0"/>
              </a:rPr>
              <a:t>, or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control panel</a:t>
            </a:r>
            <a:r>
              <a:rPr lang="en-US" sz="16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During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installation</a:t>
            </a:r>
            <a:r>
              <a:rPr lang="en-US" sz="1600" smtClean="0">
                <a:latin typeface="Times New Roman" pitchFamily="18" charset="0"/>
              </a:rPr>
              <a:t>, the </a:t>
            </a:r>
            <a:r>
              <a:rPr lang="en-US" sz="1600" i="1" smtClean="0">
                <a:latin typeface="Times New Roman" pitchFamily="18" charset="0"/>
              </a:rPr>
              <a:t>SafeHome</a:t>
            </a:r>
            <a:r>
              <a:rPr lang="en-US" sz="1600" smtClean="0">
                <a:latin typeface="Times New Roman" pitchFamily="18" charset="0"/>
              </a:rPr>
              <a:t> PC is used to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program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1600" smtClean="0">
                <a:latin typeface="Times New Roman" pitchFamily="18" charset="0"/>
              </a:rPr>
              <a:t> the system. Each sensor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assigned</a:t>
            </a:r>
            <a:r>
              <a:rPr lang="en-US" sz="1600" smtClean="0">
                <a:latin typeface="Times New Roman" pitchFamily="18" charset="0"/>
              </a:rPr>
              <a:t>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number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type</a:t>
            </a:r>
            <a:r>
              <a:rPr lang="en-US" sz="1600" smtClean="0">
                <a:latin typeface="Times New Roman" pitchFamily="18" charset="0"/>
              </a:rPr>
              <a:t>,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master password</a:t>
            </a:r>
            <a:r>
              <a:rPr lang="en-US" sz="1600" smtClean="0">
                <a:latin typeface="Times New Roman" pitchFamily="18" charset="0"/>
              </a:rPr>
              <a:t>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programmed</a:t>
            </a:r>
            <a:r>
              <a:rPr lang="en-US" sz="1600" smtClean="0">
                <a:latin typeface="Times New Roman" pitchFamily="18" charset="0"/>
              </a:rPr>
              <a:t> for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arming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disarming</a:t>
            </a:r>
            <a:r>
              <a:rPr lang="en-US" sz="1600" smtClean="0">
                <a:latin typeface="Times New Roman" pitchFamily="18" charset="0"/>
              </a:rPr>
              <a:t> the system, and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telephone number(s)</a:t>
            </a:r>
            <a:r>
              <a:rPr lang="en-US" sz="1600" smtClean="0">
                <a:latin typeface="Times New Roman" pitchFamily="18" charset="0"/>
              </a:rPr>
              <a:t> are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input</a:t>
            </a:r>
            <a:r>
              <a:rPr lang="en-US" sz="1600" smtClean="0">
                <a:latin typeface="Times New Roman" pitchFamily="18" charset="0"/>
              </a:rPr>
              <a:t> for dialing when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sensor event</a:t>
            </a:r>
            <a:r>
              <a:rPr lang="en-US" sz="1600" smtClean="0">
                <a:latin typeface="Times New Roman" pitchFamily="18" charset="0"/>
              </a:rPr>
              <a:t> occurs.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When a sensor event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recognized</a:t>
            </a:r>
            <a:r>
              <a:rPr lang="en-US" sz="1600" smtClean="0">
                <a:latin typeface="Times New Roman" pitchFamily="18" charset="0"/>
              </a:rPr>
              <a:t>, the software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invokes</a:t>
            </a:r>
            <a:r>
              <a:rPr lang="en-US" sz="1600" smtClean="0">
                <a:latin typeface="Times New Roman" pitchFamily="18" charset="0"/>
              </a:rPr>
              <a:t> an audible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alarm</a:t>
            </a:r>
            <a:r>
              <a:rPr lang="en-US" sz="1600" smtClean="0">
                <a:latin typeface="Times New Roman" pitchFamily="18" charset="0"/>
              </a:rPr>
              <a:t> attached to the system. After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delay time</a:t>
            </a:r>
            <a:r>
              <a:rPr lang="en-US" sz="1600" smtClean="0">
                <a:latin typeface="Times New Roman" pitchFamily="18" charset="0"/>
              </a:rPr>
              <a:t> that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specified</a:t>
            </a:r>
            <a:r>
              <a:rPr lang="en-US" sz="1600" smtClean="0">
                <a:latin typeface="Times New Roman" pitchFamily="18" charset="0"/>
              </a:rPr>
              <a:t> by the homeowner during system configuration activities, the software </a:t>
            </a:r>
            <a:r>
              <a:rPr lang="en-US" sz="1600" i="1" smtClean="0">
                <a:latin typeface="Times New Roman" pitchFamily="18" charset="0"/>
              </a:rPr>
              <a:t>dials</a:t>
            </a:r>
            <a:r>
              <a:rPr lang="en-US" sz="1600" smtClean="0">
                <a:latin typeface="Times New Roman" pitchFamily="18" charset="0"/>
              </a:rPr>
              <a:t> a telephone number of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monitoring service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provides</a:t>
            </a:r>
            <a:r>
              <a:rPr lang="en-US" sz="1600" smtClean="0">
                <a:latin typeface="Times New Roman" pitchFamily="18" charset="0"/>
              </a:rPr>
              <a:t> information about the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location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reporting</a:t>
            </a:r>
            <a:r>
              <a:rPr lang="en-US" sz="1600" smtClean="0">
                <a:latin typeface="Times New Roman" pitchFamily="18" charset="0"/>
              </a:rPr>
              <a:t> the nature of the event that has been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detected</a:t>
            </a:r>
            <a:r>
              <a:rPr lang="en-US" sz="1600" smtClean="0">
                <a:latin typeface="Times New Roman" pitchFamily="18" charset="0"/>
              </a:rPr>
              <a:t>. The telephone number will be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redialed</a:t>
            </a:r>
            <a:r>
              <a:rPr lang="en-US" sz="1600" smtClean="0">
                <a:latin typeface="Times New Roman" pitchFamily="18" charset="0"/>
              </a:rPr>
              <a:t> every 20 seconds until a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telephone connection</a:t>
            </a:r>
            <a:r>
              <a:rPr lang="en-US" sz="1600" smtClean="0">
                <a:latin typeface="Times New Roman" pitchFamily="18" charset="0"/>
              </a:rPr>
              <a:t> is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obtained</a:t>
            </a:r>
            <a:r>
              <a:rPr lang="en-US" sz="16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The homeowner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receives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security information</a:t>
            </a:r>
            <a:r>
              <a:rPr lang="en-US" sz="1600" smtClean="0">
                <a:latin typeface="Times New Roman" pitchFamily="18" charset="0"/>
              </a:rPr>
              <a:t> via a control panel, the PC, or a browser, collectively called an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interface</a:t>
            </a:r>
            <a:r>
              <a:rPr lang="en-US" sz="1600" smtClean="0">
                <a:latin typeface="Times New Roman" pitchFamily="18" charset="0"/>
              </a:rPr>
              <a:t>. The interface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displays</a:t>
            </a:r>
            <a:r>
              <a:rPr lang="en-US" sz="1600" smtClean="0">
                <a:latin typeface="Times New Roman" pitchFamily="18" charset="0"/>
              </a:rPr>
              <a:t> prompting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messages</a:t>
            </a:r>
            <a:r>
              <a:rPr lang="en-US" sz="1600" smtClean="0">
                <a:latin typeface="Times New Roman" pitchFamily="18" charset="0"/>
              </a:rPr>
              <a:t> and system</a:t>
            </a:r>
            <a:r>
              <a:rPr lang="en-US" sz="1600" b="1" smtClean="0">
                <a:latin typeface="Times New Roman" pitchFamily="18" charset="0"/>
              </a:rPr>
              <a:t> </a:t>
            </a:r>
            <a:r>
              <a:rPr lang="en-US" sz="1600" b="1" smtClean="0">
                <a:solidFill>
                  <a:schemeClr val="tx2"/>
                </a:solidFill>
                <a:latin typeface="Times New Roman" pitchFamily="18" charset="0"/>
              </a:rPr>
              <a:t>status information</a:t>
            </a:r>
            <a:r>
              <a:rPr lang="en-US" sz="1600" smtClean="0">
                <a:latin typeface="Times New Roman" pitchFamily="18" charset="0"/>
              </a:rPr>
              <a:t> on the control panel, the PC, or the browser window. Homeowner interaction takes the following form…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Identifying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The </a:t>
            </a:r>
            <a:r>
              <a:rPr lang="en-US" sz="1600" i="1" smtClean="0">
                <a:solidFill>
                  <a:schemeClr val="tx2"/>
                </a:solidFill>
                <a:latin typeface="Times New Roman" pitchFamily="18" charset="0"/>
              </a:rPr>
              <a:t>SafeHome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 security function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enables</a:t>
            </a:r>
            <a:r>
              <a:rPr lang="en-US" sz="1600" smtClean="0">
                <a:latin typeface="Times New Roman" pitchFamily="18" charset="0"/>
              </a:rPr>
              <a:t> the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homeowner</a:t>
            </a:r>
            <a:r>
              <a:rPr lang="en-US" sz="1600" smtClean="0">
                <a:latin typeface="Times New Roman" pitchFamily="18" charset="0"/>
              </a:rPr>
              <a:t> to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1600" smtClean="0">
                <a:latin typeface="Times New Roman" pitchFamily="18" charset="0"/>
              </a:rPr>
              <a:t> the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security system</a:t>
            </a:r>
            <a:r>
              <a:rPr lang="en-US" sz="1600" smtClean="0">
                <a:latin typeface="Times New Roman" pitchFamily="18" charset="0"/>
              </a:rPr>
              <a:t> when it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installed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monitors</a:t>
            </a:r>
            <a:r>
              <a:rPr lang="en-US" sz="1600" smtClean="0">
                <a:latin typeface="Times New Roman" pitchFamily="18" charset="0"/>
              </a:rPr>
              <a:t> all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sensors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connected</a:t>
            </a:r>
            <a:r>
              <a:rPr lang="en-US" sz="1600" smtClean="0">
                <a:latin typeface="Times New Roman" pitchFamily="18" charset="0"/>
              </a:rPr>
              <a:t> to the security system, and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interacts</a:t>
            </a:r>
            <a:r>
              <a:rPr lang="en-US" sz="1600" smtClean="0">
                <a:latin typeface="Times New Roman" pitchFamily="18" charset="0"/>
              </a:rPr>
              <a:t> with the homeowner through the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Internet</a:t>
            </a:r>
            <a:r>
              <a:rPr lang="en-US" sz="1600" smtClean="0">
                <a:latin typeface="Times New Roman" pitchFamily="18" charset="0"/>
              </a:rPr>
              <a:t>,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PC</a:t>
            </a:r>
            <a:r>
              <a:rPr lang="en-US" sz="1600" smtClean="0">
                <a:latin typeface="Times New Roman" pitchFamily="18" charset="0"/>
              </a:rPr>
              <a:t>, or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control panel</a:t>
            </a:r>
            <a:r>
              <a:rPr lang="en-US" sz="16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During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installation</a:t>
            </a:r>
            <a:r>
              <a:rPr lang="en-US" sz="1600" smtClean="0">
                <a:latin typeface="Times New Roman" pitchFamily="18" charset="0"/>
              </a:rPr>
              <a:t>, the </a:t>
            </a:r>
            <a:r>
              <a:rPr lang="en-US" sz="1600" i="1" smtClean="0">
                <a:latin typeface="Times New Roman" pitchFamily="18" charset="0"/>
              </a:rPr>
              <a:t>SafeHome</a:t>
            </a:r>
            <a:r>
              <a:rPr lang="en-US" sz="1600" smtClean="0">
                <a:latin typeface="Times New Roman" pitchFamily="18" charset="0"/>
              </a:rPr>
              <a:t> PC is used to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program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configure</a:t>
            </a:r>
            <a:r>
              <a:rPr lang="en-US" sz="1600" smtClean="0">
                <a:latin typeface="Times New Roman" pitchFamily="18" charset="0"/>
              </a:rPr>
              <a:t> the system. Each sensor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assigned</a:t>
            </a:r>
            <a:r>
              <a:rPr lang="en-US" sz="1600" smtClean="0">
                <a:latin typeface="Times New Roman" pitchFamily="18" charset="0"/>
              </a:rPr>
              <a:t>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number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type</a:t>
            </a:r>
            <a:r>
              <a:rPr lang="en-US" sz="1600" smtClean="0">
                <a:latin typeface="Times New Roman" pitchFamily="18" charset="0"/>
              </a:rPr>
              <a:t>,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master password</a:t>
            </a:r>
            <a:r>
              <a:rPr lang="en-US" sz="1600" smtClean="0">
                <a:latin typeface="Times New Roman" pitchFamily="18" charset="0"/>
              </a:rPr>
              <a:t>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programmed</a:t>
            </a:r>
            <a:r>
              <a:rPr lang="en-US" sz="1600" smtClean="0">
                <a:latin typeface="Times New Roman" pitchFamily="18" charset="0"/>
              </a:rPr>
              <a:t> for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arming</a:t>
            </a:r>
            <a:r>
              <a:rPr lang="en-US" sz="1600" smtClean="0">
                <a:latin typeface="Times New Roman" pitchFamily="18" charset="0"/>
              </a:rPr>
              <a:t> and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disarming</a:t>
            </a:r>
            <a:r>
              <a:rPr lang="en-US" sz="1600" smtClean="0">
                <a:latin typeface="Times New Roman" pitchFamily="18" charset="0"/>
              </a:rPr>
              <a:t> the system, and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telephone number(s)</a:t>
            </a:r>
            <a:r>
              <a:rPr lang="en-US" sz="1600" smtClean="0">
                <a:latin typeface="Times New Roman" pitchFamily="18" charset="0"/>
              </a:rPr>
              <a:t> are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input</a:t>
            </a:r>
            <a:r>
              <a:rPr lang="en-US" sz="1600" smtClean="0">
                <a:latin typeface="Times New Roman" pitchFamily="18" charset="0"/>
              </a:rPr>
              <a:t> for dialing when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sensor event</a:t>
            </a:r>
            <a:r>
              <a:rPr lang="en-US" sz="1600" smtClean="0">
                <a:latin typeface="Times New Roman" pitchFamily="18" charset="0"/>
              </a:rPr>
              <a:t> occurs.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When a sensor event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recognized</a:t>
            </a:r>
            <a:r>
              <a:rPr lang="en-US" sz="1600" smtClean="0">
                <a:latin typeface="Times New Roman" pitchFamily="18" charset="0"/>
              </a:rPr>
              <a:t>, the software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invokes</a:t>
            </a:r>
            <a:r>
              <a:rPr lang="en-US" sz="1600" smtClean="0">
                <a:latin typeface="Times New Roman" pitchFamily="18" charset="0"/>
              </a:rPr>
              <a:t> an audible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alarm</a:t>
            </a:r>
            <a:r>
              <a:rPr lang="en-US" sz="1600" smtClean="0">
                <a:latin typeface="Times New Roman" pitchFamily="18" charset="0"/>
              </a:rPr>
              <a:t> attached to the system. After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delay time</a:t>
            </a:r>
            <a:r>
              <a:rPr lang="en-US" sz="1600" smtClean="0">
                <a:latin typeface="Times New Roman" pitchFamily="18" charset="0"/>
              </a:rPr>
              <a:t> that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specified</a:t>
            </a:r>
            <a:r>
              <a:rPr lang="en-US" sz="1600" smtClean="0">
                <a:latin typeface="Times New Roman" pitchFamily="18" charset="0"/>
              </a:rPr>
              <a:t> by the homeowner during system configuration activities, the software </a:t>
            </a:r>
            <a:r>
              <a:rPr lang="en-US" sz="1600" i="1" smtClean="0">
                <a:latin typeface="Times New Roman" pitchFamily="18" charset="0"/>
              </a:rPr>
              <a:t>dials</a:t>
            </a:r>
            <a:r>
              <a:rPr lang="en-US" sz="1600" smtClean="0">
                <a:latin typeface="Times New Roman" pitchFamily="18" charset="0"/>
              </a:rPr>
              <a:t> a telephone number of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monitoring service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provides</a:t>
            </a:r>
            <a:r>
              <a:rPr lang="en-US" sz="1600" smtClean="0">
                <a:latin typeface="Times New Roman" pitchFamily="18" charset="0"/>
              </a:rPr>
              <a:t> information about the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location</a:t>
            </a:r>
            <a:r>
              <a:rPr lang="en-US" sz="1600" smtClean="0">
                <a:latin typeface="Times New Roman" pitchFamily="18" charset="0"/>
              </a:rPr>
              <a:t>,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reporting</a:t>
            </a:r>
            <a:r>
              <a:rPr lang="en-US" sz="1600" smtClean="0">
                <a:latin typeface="Times New Roman" pitchFamily="18" charset="0"/>
              </a:rPr>
              <a:t> the nature of the event that has been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detected</a:t>
            </a:r>
            <a:r>
              <a:rPr lang="en-US" sz="1600" smtClean="0">
                <a:latin typeface="Times New Roman" pitchFamily="18" charset="0"/>
              </a:rPr>
              <a:t>. The telephone number will be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redialed</a:t>
            </a:r>
            <a:r>
              <a:rPr lang="en-US" sz="1600" smtClean="0">
                <a:latin typeface="Times New Roman" pitchFamily="18" charset="0"/>
              </a:rPr>
              <a:t> every 20 seconds until a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telephone connection</a:t>
            </a:r>
            <a:r>
              <a:rPr lang="en-US" sz="1600" smtClean="0">
                <a:latin typeface="Times New Roman" pitchFamily="18" charset="0"/>
              </a:rPr>
              <a:t> is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obtained</a:t>
            </a:r>
            <a:r>
              <a:rPr lang="en-US" sz="160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600" smtClean="0">
                <a:latin typeface="Times New Roman" pitchFamily="18" charset="0"/>
              </a:rPr>
              <a:t>The homeowner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receives</a:t>
            </a:r>
            <a:r>
              <a:rPr lang="en-US" sz="1600" smtClean="0">
                <a:latin typeface="Times New Roman" pitchFamily="18" charset="0"/>
              </a:rPr>
              <a:t>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security information</a:t>
            </a:r>
            <a:r>
              <a:rPr lang="en-US" sz="1600" smtClean="0">
                <a:latin typeface="Times New Roman" pitchFamily="18" charset="0"/>
              </a:rPr>
              <a:t> via a control panel, the PC, or a browser, collectively called an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interface</a:t>
            </a:r>
            <a:r>
              <a:rPr lang="en-US" sz="1600" smtClean="0">
                <a:latin typeface="Times New Roman" pitchFamily="18" charset="0"/>
              </a:rPr>
              <a:t>. The interface </a:t>
            </a:r>
            <a:r>
              <a:rPr lang="en-US" sz="1600" u="sng" smtClean="0">
                <a:solidFill>
                  <a:schemeClr val="tx2"/>
                </a:solidFill>
                <a:latin typeface="Times New Roman" pitchFamily="18" charset="0"/>
              </a:rPr>
              <a:t>displays</a:t>
            </a:r>
            <a:r>
              <a:rPr lang="en-US" sz="1600" smtClean="0">
                <a:latin typeface="Times New Roman" pitchFamily="18" charset="0"/>
              </a:rPr>
              <a:t> prompting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messages</a:t>
            </a:r>
            <a:r>
              <a:rPr lang="en-US" sz="1600" smtClean="0">
                <a:latin typeface="Times New Roman" pitchFamily="18" charset="0"/>
              </a:rPr>
              <a:t> and system </a:t>
            </a:r>
            <a:r>
              <a:rPr lang="en-US" sz="1600" smtClean="0">
                <a:solidFill>
                  <a:schemeClr val="tx2"/>
                </a:solidFill>
                <a:latin typeface="Times New Roman" pitchFamily="18" charset="0"/>
              </a:rPr>
              <a:t>status information</a:t>
            </a:r>
            <a:r>
              <a:rPr lang="en-US" sz="1600" smtClean="0">
                <a:latin typeface="Times New Roman" pitchFamily="18" charset="0"/>
              </a:rPr>
              <a:t> on the control panel, the PC, or the browser window. Homeowner interaction takes the following form…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Sequence Diagrams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Illustrates how objects interacts with each other.</a:t>
            </a:r>
          </a:p>
          <a:p>
            <a:pPr eaLnBrk="1" hangingPunct="1"/>
            <a:r>
              <a:rPr lang="en-US" smtClean="0"/>
              <a:t>Emphasizes time ordering of messages.</a:t>
            </a:r>
          </a:p>
          <a:p>
            <a:pPr eaLnBrk="1" hangingPunct="1"/>
            <a:r>
              <a:rPr lang="en-US" smtClean="0"/>
              <a:t>Can model simple sequential flow, branching, iteration, recursion and concurrency.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Sequence Diagram</a:t>
            </a: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member:</a:t>
            </a:r>
            <a:br>
              <a:rPr lang="en-US" u="sng"/>
            </a:br>
            <a:r>
              <a:rPr lang="en-US" u="sng"/>
              <a:t>LibraryMember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76" name="Group 5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7198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book:Book</a:t>
              </a:r>
            </a:p>
          </p:txBody>
        </p:sp>
        <p:sp>
          <p:nvSpPr>
            <p:cNvPr id="7199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7" name="Group 8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7196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:Book</a:t>
              </a:r>
              <a:br>
                <a:rPr lang="en-US" u="sng"/>
              </a:br>
              <a:r>
                <a:rPr lang="en-US" u="sng"/>
                <a:t>Copy</a:t>
              </a:r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8" name="Group 1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7194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borrow(book)</a:t>
              </a:r>
            </a:p>
          </p:txBody>
        </p:sp>
      </p:grp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0" name="Group 15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7188" name="Group 16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7190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ok = mayBorrow()</a:t>
              </a:r>
            </a:p>
          </p:txBody>
        </p:sp>
      </p:grpSp>
      <p:sp>
        <p:nvSpPr>
          <p:cNvPr id="7181" name="Line 22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23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[ok] borrow(member)</a:t>
            </a:r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4" name="Group 25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7186" name="Line 26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27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setTaken(member)</a:t>
              </a:r>
            </a:p>
          </p:txBody>
        </p:sp>
      </p:grpSp>
      <p:sp>
        <p:nvSpPr>
          <p:cNvPr id="7185" name="Rectangle 28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Sequence Diagram</a:t>
            </a:r>
          </a:p>
        </p:txBody>
      </p:sp>
      <p:sp>
        <p:nvSpPr>
          <p:cNvPr id="8209" name="Rectangle 3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/>
              <a:t>member:</a:t>
            </a:r>
            <a:br>
              <a:rPr lang="en-US" u="sng"/>
            </a:br>
            <a:r>
              <a:rPr lang="en-US" u="sng"/>
              <a:t>LibraryMember</a:t>
            </a:r>
          </a:p>
        </p:txBody>
      </p:sp>
      <p:sp>
        <p:nvSpPr>
          <p:cNvPr id="8210" name="Line 4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11" name="Group 5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book:Book</a:t>
              </a:r>
            </a:p>
          </p:txBody>
        </p:sp>
        <p:sp>
          <p:nvSpPr>
            <p:cNvPr id="8244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2" name="Group 8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/>
                <a:t>:Book</a:t>
              </a:r>
              <a:br>
                <a:rPr lang="en-US" u="sng"/>
              </a:br>
              <a:r>
                <a:rPr lang="en-US" u="sng"/>
                <a:t>Copy</a:t>
              </a:r>
            </a:p>
          </p:txBody>
        </p:sp>
        <p:sp>
          <p:nvSpPr>
            <p:cNvPr id="8242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3" name="Group 1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8239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borrow(book)</a:t>
              </a:r>
            </a:p>
          </p:txBody>
        </p:sp>
      </p:grpSp>
      <p:sp>
        <p:nvSpPr>
          <p:cNvPr id="8214" name="Rectangle 14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5" name="Group 15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8233" name="Group 16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8235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4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ok = mayBorrow()</a:t>
              </a:r>
            </a:p>
          </p:txBody>
        </p:sp>
      </p:grpSp>
      <p:grpSp>
        <p:nvGrpSpPr>
          <p:cNvPr id="8216" name="Group 22"/>
          <p:cNvGrpSpPr>
            <a:grpSpLocks/>
          </p:cNvGrpSpPr>
          <p:nvPr/>
        </p:nvGrpSpPr>
        <p:grpSpPr bwMode="auto">
          <a:xfrm>
            <a:off x="2819400" y="4572000"/>
            <a:ext cx="2192338" cy="366713"/>
            <a:chOff x="1776" y="2880"/>
            <a:chExt cx="912" cy="231"/>
          </a:xfrm>
        </p:grpSpPr>
        <p:sp>
          <p:nvSpPr>
            <p:cNvPr id="8231" name="Line 2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Text Box 24"/>
            <p:cNvSpPr txBox="1">
              <a:spLocks noChangeArrowheads="1"/>
            </p:cNvSpPr>
            <p:nvPr/>
          </p:nvSpPr>
          <p:spPr bwMode="auto">
            <a:xfrm>
              <a:off x="1776" y="2880"/>
              <a:ext cx="9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[ok] borrow(member)</a:t>
              </a:r>
            </a:p>
          </p:txBody>
        </p:sp>
      </p:grp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8229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Text Box 28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setTaken(member)</a:t>
              </a:r>
            </a:p>
          </p:txBody>
        </p:sp>
      </p:grpSp>
      <p:sp>
        <p:nvSpPr>
          <p:cNvPr id="8219" name="Rectangle 29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914400" y="1981200"/>
            <a:ext cx="6934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914400" y="1981200"/>
            <a:ext cx="0" cy="3810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Text Box 32"/>
          <p:cNvSpPr txBox="1">
            <a:spLocks noChangeArrowheads="1"/>
          </p:cNvSpPr>
          <p:nvPr/>
        </p:nvSpPr>
        <p:spPr bwMode="auto">
          <a:xfrm>
            <a:off x="3048000" y="1524000"/>
            <a:ext cx="222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X-Axis (objects)</a:t>
            </a:r>
          </a:p>
        </p:txBody>
      </p:sp>
      <p:sp>
        <p:nvSpPr>
          <p:cNvPr id="8223" name="Text Box 33"/>
          <p:cNvSpPr txBox="1">
            <a:spLocks noChangeArrowheads="1"/>
          </p:cNvSpPr>
          <p:nvPr/>
        </p:nvSpPr>
        <p:spPr bwMode="auto">
          <a:xfrm>
            <a:off x="381000" y="3657600"/>
            <a:ext cx="54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sz="2400"/>
              <a:t>Y-Axis (time)</a:t>
            </a:r>
          </a:p>
        </p:txBody>
      </p:sp>
      <p:sp>
        <p:nvSpPr>
          <p:cNvPr id="8224" name="AutoShape 34"/>
          <p:cNvSpPr>
            <a:spLocks noChangeArrowheads="1"/>
          </p:cNvSpPr>
          <p:nvPr/>
        </p:nvSpPr>
        <p:spPr bwMode="auto">
          <a:xfrm>
            <a:off x="7772400" y="3200400"/>
            <a:ext cx="1143000" cy="685800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Object</a:t>
            </a:r>
          </a:p>
        </p:txBody>
      </p:sp>
      <p:sp>
        <p:nvSpPr>
          <p:cNvPr id="8225" name="AutoShape 35"/>
          <p:cNvSpPr>
            <a:spLocks noChangeArrowheads="1"/>
          </p:cNvSpPr>
          <p:nvPr/>
        </p:nvSpPr>
        <p:spPr bwMode="auto">
          <a:xfrm>
            <a:off x="5410200" y="3352800"/>
            <a:ext cx="1143000" cy="838200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Life Line</a:t>
            </a:r>
          </a:p>
        </p:txBody>
      </p:sp>
      <p:sp>
        <p:nvSpPr>
          <p:cNvPr id="8226" name="AutoShape 36"/>
          <p:cNvSpPr>
            <a:spLocks noChangeArrowheads="1"/>
          </p:cNvSpPr>
          <p:nvPr/>
        </p:nvSpPr>
        <p:spPr bwMode="auto">
          <a:xfrm>
            <a:off x="1143000" y="3886200"/>
            <a:ext cx="1295400" cy="609600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message</a:t>
            </a:r>
          </a:p>
        </p:txBody>
      </p:sp>
      <p:sp>
        <p:nvSpPr>
          <p:cNvPr id="8227" name="AutoShape 37"/>
          <p:cNvSpPr>
            <a:spLocks noChangeArrowheads="1"/>
          </p:cNvSpPr>
          <p:nvPr/>
        </p:nvSpPr>
        <p:spPr bwMode="auto">
          <a:xfrm>
            <a:off x="7391400" y="4343400"/>
            <a:ext cx="1524000" cy="762000"/>
          </a:xfrm>
          <a:prstGeom prst="wedgeRectCallout">
            <a:avLst>
              <a:gd name="adj1" fmla="val -52500"/>
              <a:gd name="adj2" fmla="val 629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Activation box</a:t>
            </a:r>
          </a:p>
        </p:txBody>
      </p:sp>
      <p:sp>
        <p:nvSpPr>
          <p:cNvPr id="8228" name="AutoShape 38"/>
          <p:cNvSpPr>
            <a:spLocks noChangeArrowheads="1"/>
          </p:cNvSpPr>
          <p:nvPr/>
        </p:nvSpPr>
        <p:spPr bwMode="auto">
          <a:xfrm>
            <a:off x="3048000" y="5257800"/>
            <a:ext cx="1447800" cy="609600"/>
          </a:xfrm>
          <a:prstGeom prst="wedgeRectCallout">
            <a:avLst>
              <a:gd name="adj1" fmla="val -42106"/>
              <a:gd name="adj2" fmla="val -994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1346</Words>
  <Application>Microsoft Office PowerPoint</Application>
  <PresentationFormat>On-screen Show (4:3)</PresentationFormat>
  <Paragraphs>156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Arial</vt:lpstr>
      <vt:lpstr>Calibri</vt:lpstr>
      <vt:lpstr>Verdana</vt:lpstr>
      <vt:lpstr>Courier New</vt:lpstr>
      <vt:lpstr>Office Theme</vt:lpstr>
      <vt:lpstr>System Sequence Diagrams (SSD)</vt:lpstr>
      <vt:lpstr>Contents</vt:lpstr>
      <vt:lpstr>Creating SSD</vt:lpstr>
      <vt:lpstr>Example</vt:lpstr>
      <vt:lpstr>Identifying objects</vt:lpstr>
      <vt:lpstr>Identifying operations</vt:lpstr>
      <vt:lpstr>A First Look at Sequence Diagrams</vt:lpstr>
      <vt:lpstr>A Sequence Diagram</vt:lpstr>
      <vt:lpstr>A Sequence Diagram</vt:lpstr>
      <vt:lpstr>Object</vt:lpstr>
      <vt:lpstr>Messages</vt:lpstr>
      <vt:lpstr>Messages (Cont.)</vt:lpstr>
      <vt:lpstr>Return Values</vt:lpstr>
      <vt:lpstr>Synchronous Messages</vt:lpstr>
      <vt:lpstr>Object Creation</vt:lpstr>
      <vt:lpstr>Object Destruction</vt:lpstr>
      <vt:lpstr>Control information</vt:lpstr>
      <vt:lpstr>Control Information (Cont.)</vt:lpstr>
      <vt:lpstr>Control Information (Cont.)</vt:lpstr>
      <vt:lpstr>Slide 20</vt:lpstr>
      <vt:lpstr>Example 1</vt:lpstr>
      <vt:lpstr>Example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Sequence Diagrams (SSD)</dc:title>
  <dc:creator>Naveed</dc:creator>
  <cp:lastModifiedBy>UE</cp:lastModifiedBy>
  <cp:revision>15</cp:revision>
  <dcterms:created xsi:type="dcterms:W3CDTF">2012-03-02T10:42:41Z</dcterms:created>
  <dcterms:modified xsi:type="dcterms:W3CDTF">2022-01-26T02:53:27Z</dcterms:modified>
</cp:coreProperties>
</file>