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80" r:id="rId4"/>
    <p:sldId id="259" r:id="rId5"/>
    <p:sldId id="258" r:id="rId6"/>
    <p:sldId id="260" r:id="rId7"/>
    <p:sldId id="261" r:id="rId8"/>
    <p:sldId id="268" r:id="rId9"/>
    <p:sldId id="269" r:id="rId10"/>
    <p:sldId id="281" r:id="rId11"/>
    <p:sldId id="270" r:id="rId12"/>
    <p:sldId id="271" r:id="rId13"/>
    <p:sldId id="282" r:id="rId14"/>
    <p:sldId id="284" r:id="rId15"/>
    <p:sldId id="283" r:id="rId16"/>
    <p:sldId id="285" r:id="rId17"/>
    <p:sldId id="276" r:id="rId18"/>
    <p:sldId id="286"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609600"/>
            <a:ext cx="7772400" cy="1470025"/>
          </a:xfrm>
        </p:spPr>
        <p:txBody>
          <a:bodyPr>
            <a:normAutofit/>
          </a:bodyPr>
          <a:lstStyle/>
          <a:p>
            <a:r>
              <a:rPr lang="en-US" dirty="0"/>
              <a:t>IT Infrastructure Architecture</a:t>
            </a:r>
            <a:endParaRPr lang="nl-NL" dirty="0"/>
          </a:p>
        </p:txBody>
      </p:sp>
      <p:sp>
        <p:nvSpPr>
          <p:cNvPr id="3" name="Ondertitel 2"/>
          <p:cNvSpPr>
            <a:spLocks noGrp="1"/>
          </p:cNvSpPr>
          <p:nvPr>
            <p:ph type="subTitle" idx="1"/>
          </p:nvPr>
        </p:nvSpPr>
        <p:spPr/>
        <p:txBody>
          <a:bodyPr>
            <a:normAutofit/>
          </a:bodyPr>
          <a:lstStyle/>
          <a:p>
            <a:r>
              <a:rPr lang="en-GB" dirty="0"/>
              <a:t>Introduction to IT Infrastructure</a:t>
            </a:r>
          </a:p>
          <a:p>
            <a:r>
              <a:rPr lang="en-GB" dirty="0"/>
              <a:t>(chapter 1 and 2)</a:t>
            </a:r>
            <a:endParaRPr lang="nl-NL" dirty="0"/>
          </a:p>
        </p:txBody>
      </p:sp>
      <p:sp>
        <p:nvSpPr>
          <p:cNvPr id="4" name="Ondertitel 2"/>
          <p:cNvSpPr txBox="1">
            <a:spLocks/>
          </p:cNvSpPr>
          <p:nvPr/>
        </p:nvSpPr>
        <p:spPr>
          <a:xfrm>
            <a:off x="1447800" y="1905000"/>
            <a:ext cx="6400800" cy="10668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Infrastructure Building Blocks </a:t>
            </a:r>
          </a:p>
          <a:p>
            <a:r>
              <a:rPr lang="en-US" dirty="0"/>
              <a:t>and Concepts</a:t>
            </a:r>
          </a:p>
        </p:txBody>
      </p:sp>
    </p:spTree>
    <p:extLst>
      <p:ext uri="{BB962C8B-B14F-4D97-AF65-F5344CB8AC3E}">
        <p14:creationId xmlns:p14="http://schemas.microsoft.com/office/powerpoint/2010/main" val="372284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Application Platform building block</a:t>
            </a:r>
            <a:endParaRPr lang="nl-NL" dirty="0"/>
          </a:p>
        </p:txBody>
      </p:sp>
      <p:sp>
        <p:nvSpPr>
          <p:cNvPr id="3" name="Tijdelijke aanduiding voor inhoud 2"/>
          <p:cNvSpPr>
            <a:spLocks noGrp="1"/>
          </p:cNvSpPr>
          <p:nvPr>
            <p:ph idx="1"/>
          </p:nvPr>
        </p:nvSpPr>
        <p:spPr>
          <a:xfrm>
            <a:off x="457200" y="1600200"/>
            <a:ext cx="8229600" cy="5029200"/>
          </a:xfrm>
        </p:spPr>
        <p:txBody>
          <a:bodyPr>
            <a:normAutofit/>
          </a:bodyPr>
          <a:lstStyle/>
          <a:p>
            <a:pPr lvl="0"/>
            <a:r>
              <a:rPr lang="en-US" b="1" dirty="0"/>
              <a:t>Front-end servers</a:t>
            </a:r>
            <a:r>
              <a:rPr lang="en-US" dirty="0"/>
              <a:t> provide end users with interactions to applications:</a:t>
            </a:r>
          </a:p>
          <a:p>
            <a:pPr lvl="1"/>
            <a:r>
              <a:rPr lang="en-US" dirty="0"/>
              <a:t>Presenting application screens in web browsers </a:t>
            </a:r>
            <a:endParaRPr lang="nl-NL" dirty="0"/>
          </a:p>
          <a:p>
            <a:pPr lvl="0"/>
            <a:r>
              <a:rPr lang="en-US" b="1" dirty="0"/>
              <a:t>Application servers</a:t>
            </a:r>
            <a:r>
              <a:rPr lang="en-US" dirty="0"/>
              <a:t> act as containers running the actual application </a:t>
            </a:r>
            <a:endParaRPr lang="nl-NL" dirty="0"/>
          </a:p>
          <a:p>
            <a:pPr lvl="0"/>
            <a:r>
              <a:rPr lang="en-US" b="1" dirty="0"/>
              <a:t>Connectivity</a:t>
            </a:r>
            <a:r>
              <a:rPr lang="en-US" dirty="0"/>
              <a:t> entails FTP servers, ETL servers, and ESBs</a:t>
            </a:r>
            <a:endParaRPr lang="nl-NL" dirty="0"/>
          </a:p>
          <a:p>
            <a:pPr lvl="0"/>
            <a:r>
              <a:rPr lang="en-US" b="1" dirty="0"/>
              <a:t>Databases</a:t>
            </a:r>
            <a:r>
              <a:rPr lang="en-US" dirty="0"/>
              <a:t> provide a way to store and retrieve structured data </a:t>
            </a:r>
            <a:endParaRPr lang="nl-NL" dirty="0"/>
          </a:p>
        </p:txBody>
      </p:sp>
    </p:spTree>
    <p:extLst>
      <p:ext uri="{BB962C8B-B14F-4D97-AF65-F5344CB8AC3E}">
        <p14:creationId xmlns:p14="http://schemas.microsoft.com/office/powerpoint/2010/main" val="394441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3862800" cy="5105400"/>
          </a:xfrm>
        </p:spPr>
        <p:txBody>
          <a:bodyPr>
            <a:normAutofit/>
          </a:bodyPr>
          <a:lstStyle/>
          <a:p>
            <a:pPr lvl="0"/>
            <a:r>
              <a:rPr lang="en-US" dirty="0"/>
              <a:t>Comprises:</a:t>
            </a:r>
          </a:p>
          <a:p>
            <a:pPr lvl="1"/>
            <a:r>
              <a:rPr lang="en-US" dirty="0"/>
              <a:t>End User Devices</a:t>
            </a:r>
          </a:p>
          <a:p>
            <a:pPr lvl="1"/>
            <a:r>
              <a:rPr lang="en-US" dirty="0"/>
              <a:t>Operating Systems </a:t>
            </a:r>
          </a:p>
          <a:p>
            <a:pPr lvl="1"/>
            <a:r>
              <a:rPr lang="en-US" dirty="0"/>
              <a:t>Compute</a:t>
            </a:r>
          </a:p>
          <a:p>
            <a:pPr lvl="1"/>
            <a:r>
              <a:rPr lang="en-US" dirty="0"/>
              <a:t>Storage</a:t>
            </a:r>
          </a:p>
          <a:p>
            <a:pPr lvl="1"/>
            <a:r>
              <a:rPr lang="en-US" dirty="0"/>
              <a:t>Networking</a:t>
            </a:r>
          </a:p>
          <a:p>
            <a:pPr lvl="1"/>
            <a:r>
              <a:rPr lang="en-US" dirty="0"/>
              <a:t>Datacenters</a:t>
            </a:r>
          </a:p>
        </p:txBody>
      </p:sp>
      <p:pic>
        <p:nvPicPr>
          <p:cNvPr id="4098" name="Picture 2" descr="Infrastructure building bl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6"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856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85000" lnSpcReduction="20000"/>
          </a:bodyPr>
          <a:lstStyle/>
          <a:p>
            <a:pPr lvl="0"/>
            <a:r>
              <a:rPr lang="en-US" b="1" dirty="0"/>
              <a:t>End User Devices </a:t>
            </a:r>
            <a:r>
              <a:rPr lang="en-US" dirty="0"/>
              <a:t>are the devices used by end users to work with applications</a:t>
            </a:r>
          </a:p>
          <a:p>
            <a:pPr lvl="1"/>
            <a:r>
              <a:rPr lang="en-US" dirty="0"/>
              <a:t>PCs</a:t>
            </a:r>
          </a:p>
          <a:p>
            <a:pPr lvl="1"/>
            <a:r>
              <a:rPr lang="en-US" dirty="0"/>
              <a:t>Laptops</a:t>
            </a:r>
          </a:p>
          <a:p>
            <a:pPr lvl="1"/>
            <a:r>
              <a:rPr lang="en-US" dirty="0"/>
              <a:t>Thin clients</a:t>
            </a:r>
          </a:p>
          <a:p>
            <a:pPr lvl="1"/>
            <a:r>
              <a:rPr lang="en-US" dirty="0"/>
              <a:t>Mobile devices</a:t>
            </a:r>
          </a:p>
          <a:p>
            <a:pPr lvl="1"/>
            <a:r>
              <a:rPr lang="en-US" dirty="0"/>
              <a:t>Printers</a:t>
            </a:r>
            <a:endParaRPr lang="nl-NL" dirty="0"/>
          </a:p>
          <a:p>
            <a:pPr lvl="0"/>
            <a:r>
              <a:rPr lang="en-US" b="1" dirty="0"/>
              <a:t>Operating Systems </a:t>
            </a:r>
            <a:r>
              <a:rPr lang="en-US" dirty="0"/>
              <a:t>are collections of programs that manage a computer’s internal workings:</a:t>
            </a:r>
          </a:p>
          <a:p>
            <a:pPr lvl="1"/>
            <a:r>
              <a:rPr lang="en-US" dirty="0"/>
              <a:t>Memory</a:t>
            </a:r>
          </a:p>
          <a:p>
            <a:pPr lvl="1"/>
            <a:r>
              <a:rPr lang="en-US" dirty="0"/>
              <a:t>Processors</a:t>
            </a:r>
          </a:p>
          <a:p>
            <a:pPr lvl="1"/>
            <a:r>
              <a:rPr lang="en-US" dirty="0"/>
              <a:t>Devices</a:t>
            </a:r>
          </a:p>
          <a:p>
            <a:pPr lvl="1"/>
            <a:r>
              <a:rPr lang="en-US" dirty="0"/>
              <a:t>File system</a:t>
            </a:r>
            <a:endParaRPr lang="nl-NL" dirty="0"/>
          </a:p>
          <a:p>
            <a:pPr lvl="0"/>
            <a:endParaRPr lang="en-US" dirty="0"/>
          </a:p>
          <a:p>
            <a:pPr lvl="0"/>
            <a:endParaRPr lang="nl-NL" dirty="0"/>
          </a:p>
        </p:txBody>
      </p:sp>
    </p:spTree>
    <p:extLst>
      <p:ext uri="{BB962C8B-B14F-4D97-AF65-F5344CB8AC3E}">
        <p14:creationId xmlns:p14="http://schemas.microsoft.com/office/powerpoint/2010/main" val="184406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8229600" cy="4876800"/>
          </a:xfrm>
        </p:spPr>
        <p:txBody>
          <a:bodyPr>
            <a:normAutofit/>
          </a:bodyPr>
          <a:lstStyle/>
          <a:p>
            <a:r>
              <a:rPr lang="en-US" b="1" dirty="0"/>
              <a:t>Compute</a:t>
            </a:r>
            <a:r>
              <a:rPr lang="en-US" dirty="0"/>
              <a:t> are the physical and virtual computers in the datacenter</a:t>
            </a:r>
          </a:p>
          <a:p>
            <a:pPr lvl="1"/>
            <a:r>
              <a:rPr lang="en-US" dirty="0"/>
              <a:t>Also known as servers</a:t>
            </a:r>
            <a:endParaRPr lang="nl-NL" dirty="0"/>
          </a:p>
          <a:p>
            <a:pPr lvl="0"/>
            <a:r>
              <a:rPr lang="en-US" b="1" dirty="0"/>
              <a:t>Storage</a:t>
            </a:r>
            <a:r>
              <a:rPr lang="en-US" dirty="0"/>
              <a:t> are systems that store data</a:t>
            </a:r>
          </a:p>
          <a:p>
            <a:pPr lvl="1"/>
            <a:r>
              <a:rPr lang="en-US" dirty="0"/>
              <a:t>Hard disks</a:t>
            </a:r>
          </a:p>
          <a:p>
            <a:pPr lvl="1"/>
            <a:r>
              <a:rPr lang="en-US" dirty="0"/>
              <a:t>Tapes</a:t>
            </a:r>
          </a:p>
          <a:p>
            <a:pPr lvl="1"/>
            <a:r>
              <a:rPr lang="en-US" dirty="0"/>
              <a:t>Direct Attached Storage (DAS)</a:t>
            </a:r>
          </a:p>
          <a:p>
            <a:pPr lvl="1"/>
            <a:r>
              <a:rPr lang="en-US" dirty="0"/>
              <a:t>Network Attached Storage (NAS)</a:t>
            </a:r>
          </a:p>
          <a:p>
            <a:pPr lvl="1"/>
            <a:r>
              <a:rPr lang="en-US" dirty="0"/>
              <a:t>Storage Area Networks (SANs)</a:t>
            </a:r>
          </a:p>
          <a:p>
            <a:pPr lvl="0"/>
            <a:endParaRPr lang="nl-NL" dirty="0"/>
          </a:p>
        </p:txBody>
      </p:sp>
    </p:spTree>
    <p:extLst>
      <p:ext uri="{BB962C8B-B14F-4D97-AF65-F5344CB8AC3E}">
        <p14:creationId xmlns:p14="http://schemas.microsoft.com/office/powerpoint/2010/main" val="107123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92500" lnSpcReduction="20000"/>
          </a:bodyPr>
          <a:lstStyle/>
          <a:p>
            <a:r>
              <a:rPr lang="en-US" b="1" dirty="0"/>
              <a:t>Networking</a:t>
            </a:r>
            <a:r>
              <a:rPr lang="en-US" dirty="0"/>
              <a:t> connects all components</a:t>
            </a:r>
          </a:p>
          <a:p>
            <a:pPr lvl="1"/>
            <a:r>
              <a:rPr lang="en-US" dirty="0"/>
              <a:t>Routers</a:t>
            </a:r>
          </a:p>
          <a:p>
            <a:pPr lvl="1"/>
            <a:r>
              <a:rPr lang="en-US" dirty="0"/>
              <a:t>Switches</a:t>
            </a:r>
          </a:p>
          <a:p>
            <a:pPr lvl="1"/>
            <a:r>
              <a:rPr lang="en-US" dirty="0"/>
              <a:t>Firewalls</a:t>
            </a:r>
          </a:p>
          <a:p>
            <a:pPr lvl="1"/>
            <a:r>
              <a:rPr lang="en-US" dirty="0"/>
              <a:t>WAN</a:t>
            </a:r>
          </a:p>
          <a:p>
            <a:pPr lvl="1"/>
            <a:r>
              <a:rPr lang="en-US" dirty="0"/>
              <a:t>LAN</a:t>
            </a:r>
          </a:p>
          <a:p>
            <a:pPr lvl="1"/>
            <a:r>
              <a:rPr lang="en-US" dirty="0"/>
              <a:t>Internet access</a:t>
            </a:r>
          </a:p>
          <a:p>
            <a:pPr lvl="1"/>
            <a:r>
              <a:rPr lang="en-US" dirty="0"/>
              <a:t>VPNs</a:t>
            </a:r>
          </a:p>
          <a:p>
            <a:r>
              <a:rPr lang="en-US" dirty="0"/>
              <a:t>Includes infrastructure services</a:t>
            </a:r>
          </a:p>
          <a:p>
            <a:pPr lvl="1"/>
            <a:r>
              <a:rPr lang="en-US" dirty="0"/>
              <a:t>DNS</a:t>
            </a:r>
          </a:p>
          <a:p>
            <a:pPr lvl="1"/>
            <a:r>
              <a:rPr lang="en-US" dirty="0"/>
              <a:t>DHCP</a:t>
            </a:r>
          </a:p>
          <a:p>
            <a:pPr lvl="1"/>
            <a:r>
              <a:rPr lang="en-US" dirty="0"/>
              <a:t>Time services</a:t>
            </a:r>
          </a:p>
          <a:p>
            <a:pPr lvl="0"/>
            <a:endParaRPr lang="nl-NL" dirty="0"/>
          </a:p>
        </p:txBody>
      </p:sp>
    </p:spTree>
    <p:extLst>
      <p:ext uri="{BB962C8B-B14F-4D97-AF65-F5344CB8AC3E}">
        <p14:creationId xmlns:p14="http://schemas.microsoft.com/office/powerpoint/2010/main" val="166680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8229600" cy="4876800"/>
          </a:xfrm>
        </p:spPr>
        <p:txBody>
          <a:bodyPr>
            <a:normAutofit fontScale="77500" lnSpcReduction="20000"/>
          </a:bodyPr>
          <a:lstStyle/>
          <a:p>
            <a:pPr lvl="0"/>
            <a:r>
              <a:rPr lang="en-US" b="1" dirty="0"/>
              <a:t>Datacenters</a:t>
            </a:r>
            <a:r>
              <a:rPr lang="en-US" dirty="0"/>
              <a:t> are locations that host most IT infrastructure hardware</a:t>
            </a:r>
          </a:p>
          <a:p>
            <a:pPr lvl="1"/>
            <a:r>
              <a:rPr lang="en-US" dirty="0"/>
              <a:t>Uninterruptible power supplies (UPSs)</a:t>
            </a:r>
          </a:p>
          <a:p>
            <a:pPr lvl="1"/>
            <a:r>
              <a:rPr lang="en-US" dirty="0"/>
              <a:t>Heating, Ventilation, and Air Conditioning (HVAC)</a:t>
            </a:r>
          </a:p>
          <a:p>
            <a:pPr lvl="1"/>
            <a:r>
              <a:rPr lang="en-US" dirty="0"/>
              <a:t>Computer racks</a:t>
            </a:r>
          </a:p>
          <a:p>
            <a:pPr lvl="1"/>
            <a:r>
              <a:rPr lang="en-US" dirty="0"/>
              <a:t>Physical security measures</a:t>
            </a:r>
          </a:p>
          <a:p>
            <a:r>
              <a:rPr lang="en-US" b="1" dirty="0"/>
              <a:t>Infrastructure management</a:t>
            </a:r>
            <a:r>
              <a:rPr lang="en-US" dirty="0"/>
              <a:t> are</a:t>
            </a:r>
            <a:r>
              <a:rPr lang="en-US" b="1" dirty="0"/>
              <a:t> </a:t>
            </a:r>
            <a:r>
              <a:rPr lang="en-US" dirty="0"/>
              <a:t>processes</a:t>
            </a:r>
          </a:p>
          <a:p>
            <a:pPr lvl="1"/>
            <a:r>
              <a:rPr lang="en-US" dirty="0"/>
              <a:t>ITIL</a:t>
            </a:r>
          </a:p>
          <a:p>
            <a:pPr lvl="1"/>
            <a:r>
              <a:rPr lang="en-US" dirty="0"/>
              <a:t>COBIT</a:t>
            </a:r>
          </a:p>
          <a:p>
            <a:pPr lvl="1"/>
            <a:r>
              <a:rPr lang="en-US" dirty="0"/>
              <a:t>DevOps</a:t>
            </a:r>
          </a:p>
          <a:p>
            <a:r>
              <a:rPr lang="en-US" dirty="0"/>
              <a:t>Tools are used for:</a:t>
            </a:r>
          </a:p>
          <a:p>
            <a:pPr lvl="1"/>
            <a:r>
              <a:rPr lang="en-US" dirty="0"/>
              <a:t>Monitoring</a:t>
            </a:r>
          </a:p>
          <a:p>
            <a:pPr lvl="1"/>
            <a:r>
              <a:rPr lang="en-US" dirty="0"/>
              <a:t>Backup</a:t>
            </a:r>
          </a:p>
          <a:p>
            <a:pPr lvl="1"/>
            <a:r>
              <a:rPr lang="en-US" dirty="0"/>
              <a:t>Logging</a:t>
            </a:r>
          </a:p>
          <a:p>
            <a:pPr lvl="0"/>
            <a:endParaRPr lang="nl-NL" dirty="0"/>
          </a:p>
        </p:txBody>
      </p:sp>
    </p:spTree>
    <p:extLst>
      <p:ext uri="{BB962C8B-B14F-4D97-AF65-F5344CB8AC3E}">
        <p14:creationId xmlns:p14="http://schemas.microsoft.com/office/powerpoint/2010/main" val="272185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Infrastructure building blocks</a:t>
            </a:r>
            <a:endParaRPr lang="nl-NL" dirty="0"/>
          </a:p>
        </p:txBody>
      </p:sp>
      <p:sp>
        <p:nvSpPr>
          <p:cNvPr id="3" name="Tijdelijke aanduiding voor inhoud 2"/>
          <p:cNvSpPr>
            <a:spLocks noGrp="1"/>
          </p:cNvSpPr>
          <p:nvPr>
            <p:ph idx="1"/>
          </p:nvPr>
        </p:nvSpPr>
        <p:spPr>
          <a:xfrm>
            <a:off x="457200" y="1600200"/>
            <a:ext cx="8229600" cy="4876800"/>
          </a:xfrm>
        </p:spPr>
        <p:txBody>
          <a:bodyPr>
            <a:normAutofit/>
          </a:bodyPr>
          <a:lstStyle/>
          <a:p>
            <a:r>
              <a:rPr lang="en-GB" dirty="0"/>
              <a:t>Infrastructure building blocks are not per definition hierarchically related!</a:t>
            </a:r>
          </a:p>
          <a:p>
            <a:pPr lvl="1"/>
            <a:r>
              <a:rPr lang="en-GB" dirty="0"/>
              <a:t>For instance, servers need both networking and storage</a:t>
            </a:r>
          </a:p>
          <a:p>
            <a:pPr lvl="1"/>
            <a:r>
              <a:rPr lang="en-GB" dirty="0"/>
              <a:t>Both are equally important </a:t>
            </a:r>
            <a:endParaRPr lang="nl-NL" dirty="0"/>
          </a:p>
          <a:p>
            <a:pPr lvl="0"/>
            <a:endParaRPr lang="en-US" dirty="0"/>
          </a:p>
          <a:p>
            <a:pPr lvl="0"/>
            <a:endParaRPr lang="nl-NL" dirty="0"/>
          </a:p>
        </p:txBody>
      </p:sp>
    </p:spTree>
    <p:extLst>
      <p:ext uri="{BB962C8B-B14F-4D97-AF65-F5344CB8AC3E}">
        <p14:creationId xmlns:p14="http://schemas.microsoft.com/office/powerpoint/2010/main" val="113927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667000"/>
            <a:ext cx="8229600" cy="1143000"/>
          </a:xfrm>
        </p:spPr>
        <p:txBody>
          <a:bodyPr>
            <a:noAutofit/>
          </a:bodyPr>
          <a:lstStyle/>
          <a:p>
            <a:r>
              <a:rPr lang="en-GB" dirty="0"/>
              <a:t>Introduction to Non-functional attributes</a:t>
            </a:r>
          </a:p>
        </p:txBody>
      </p:sp>
    </p:spTree>
    <p:extLst>
      <p:ext uri="{BB962C8B-B14F-4D97-AF65-F5344CB8AC3E}">
        <p14:creationId xmlns:p14="http://schemas.microsoft.com/office/powerpoint/2010/main" val="325009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Non-Functional attributes</a:t>
            </a:r>
            <a:endParaRPr lang="nl-NL" dirty="0"/>
          </a:p>
        </p:txBody>
      </p:sp>
      <p:sp>
        <p:nvSpPr>
          <p:cNvPr id="3" name="Tijdelijke aanduiding voor inhoud 2"/>
          <p:cNvSpPr>
            <a:spLocks noGrp="1"/>
          </p:cNvSpPr>
          <p:nvPr>
            <p:ph idx="1"/>
          </p:nvPr>
        </p:nvSpPr>
        <p:spPr>
          <a:xfrm>
            <a:off x="457200" y="1600200"/>
            <a:ext cx="3862800" cy="4525963"/>
          </a:xfrm>
        </p:spPr>
        <p:txBody>
          <a:bodyPr>
            <a:normAutofit fontScale="92500" lnSpcReduction="10000"/>
          </a:bodyPr>
          <a:lstStyle/>
          <a:p>
            <a:r>
              <a:rPr lang="en-GB" dirty="0"/>
              <a:t>Non-functional attributes describe the qualitative </a:t>
            </a:r>
            <a:r>
              <a:rPr lang="en-GB" dirty="0" err="1"/>
              <a:t>behavior</a:t>
            </a:r>
            <a:r>
              <a:rPr lang="en-GB" dirty="0"/>
              <a:t> of a system</a:t>
            </a:r>
          </a:p>
          <a:p>
            <a:r>
              <a:rPr lang="en-GB" dirty="0"/>
              <a:t>Essential in IT infrastructure architectures:</a:t>
            </a:r>
          </a:p>
          <a:p>
            <a:pPr lvl="1"/>
            <a:r>
              <a:rPr lang="en-GB" dirty="0"/>
              <a:t>Availability</a:t>
            </a:r>
          </a:p>
          <a:p>
            <a:pPr lvl="1"/>
            <a:r>
              <a:rPr lang="en-GB" dirty="0"/>
              <a:t>Performance</a:t>
            </a:r>
          </a:p>
          <a:p>
            <a:pPr lvl="1"/>
            <a:r>
              <a:rPr lang="en-GB" dirty="0"/>
              <a:t>Security</a:t>
            </a:r>
            <a:endParaRPr lang="nl-NL" dirty="0"/>
          </a:p>
        </p:txBody>
      </p:sp>
      <p:pic>
        <p:nvPicPr>
          <p:cNvPr id="5122" name="Picture 2" descr="Non-Functional attribu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0"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97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NFRs</a:t>
            </a:r>
            <a:endParaRPr lang="nl-NL" dirty="0"/>
          </a:p>
        </p:txBody>
      </p:sp>
      <p:sp>
        <p:nvSpPr>
          <p:cNvPr id="3" name="Tijdelijke aanduiding voor inhoud 2"/>
          <p:cNvSpPr>
            <a:spLocks noGrp="1"/>
          </p:cNvSpPr>
          <p:nvPr>
            <p:ph idx="1"/>
          </p:nvPr>
        </p:nvSpPr>
        <p:spPr>
          <a:xfrm>
            <a:off x="457200" y="1600200"/>
            <a:ext cx="8229600" cy="4953000"/>
          </a:xfrm>
        </p:spPr>
        <p:txBody>
          <a:bodyPr>
            <a:normAutofit lnSpcReduction="10000"/>
          </a:bodyPr>
          <a:lstStyle/>
          <a:p>
            <a:r>
              <a:rPr lang="en-GB" dirty="0"/>
              <a:t>The name “Non-functional attributes” suggests they have no function</a:t>
            </a:r>
          </a:p>
          <a:p>
            <a:r>
              <a:rPr lang="en-GB" dirty="0"/>
              <a:t>They are very important for the successful implementation and use of an IT infrastructure</a:t>
            </a:r>
          </a:p>
          <a:p>
            <a:r>
              <a:rPr lang="en-GB" dirty="0"/>
              <a:t>The term non-functional requirements or NFRs is frequently used and widely known</a:t>
            </a:r>
          </a:p>
          <a:p>
            <a:r>
              <a:rPr lang="en-US" dirty="0"/>
              <a:t>The acceptance of a system is largely dependent on the implemented non-functional requirements</a:t>
            </a:r>
          </a:p>
          <a:p>
            <a:endParaRPr lang="en-GB" dirty="0"/>
          </a:p>
          <a:p>
            <a:endParaRPr lang="nl-NL" dirty="0"/>
          </a:p>
        </p:txBody>
      </p:sp>
    </p:spTree>
    <p:extLst>
      <p:ext uri="{BB962C8B-B14F-4D97-AF65-F5344CB8AC3E}">
        <p14:creationId xmlns:p14="http://schemas.microsoft.com/office/powerpoint/2010/main" val="94769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Introduction</a:t>
            </a:r>
            <a:endParaRPr lang="nl-NL" dirty="0"/>
          </a:p>
        </p:txBody>
      </p:sp>
      <p:sp>
        <p:nvSpPr>
          <p:cNvPr id="3" name="Tijdelijke aanduiding voor inhoud 2"/>
          <p:cNvSpPr>
            <a:spLocks noGrp="1"/>
          </p:cNvSpPr>
          <p:nvPr>
            <p:ph idx="1"/>
          </p:nvPr>
        </p:nvSpPr>
        <p:spPr>
          <a:xfrm>
            <a:off x="457200" y="1600200"/>
            <a:ext cx="8229600" cy="5029200"/>
          </a:xfrm>
        </p:spPr>
        <p:txBody>
          <a:bodyPr>
            <a:normAutofit fontScale="92500"/>
          </a:bodyPr>
          <a:lstStyle/>
          <a:p>
            <a:r>
              <a:rPr lang="en-US" dirty="0"/>
              <a:t>IT infrastructures become more complicated</a:t>
            </a:r>
          </a:p>
          <a:p>
            <a:pPr lvl="1"/>
            <a:r>
              <a:rPr lang="en-US" dirty="0"/>
              <a:t>New types of applications:</a:t>
            </a:r>
          </a:p>
          <a:p>
            <a:pPr lvl="2"/>
            <a:r>
              <a:rPr lang="en-US" dirty="0"/>
              <a:t>Big data</a:t>
            </a:r>
          </a:p>
          <a:p>
            <a:pPr lvl="2"/>
            <a:r>
              <a:rPr lang="en-US" dirty="0"/>
              <a:t>The Internet of Thing</a:t>
            </a:r>
          </a:p>
          <a:p>
            <a:pPr lvl="2"/>
            <a:r>
              <a:rPr lang="en-US" dirty="0"/>
              <a:t>Mobility</a:t>
            </a:r>
          </a:p>
          <a:p>
            <a:pPr lvl="2"/>
            <a:r>
              <a:rPr lang="en-US" dirty="0"/>
              <a:t>Cloud computing </a:t>
            </a:r>
          </a:p>
          <a:p>
            <a:r>
              <a:rPr lang="en-GB" dirty="0"/>
              <a:t>Most current infrastructure landscapes are complex</a:t>
            </a:r>
          </a:p>
          <a:p>
            <a:pPr lvl="1"/>
            <a:r>
              <a:rPr lang="en-GB" dirty="0"/>
              <a:t>The result of a history of application implementation projects</a:t>
            </a:r>
          </a:p>
          <a:p>
            <a:pPr lvl="1"/>
            <a:r>
              <a:rPr lang="en-GB" dirty="0"/>
              <a:t>Specialized hardware and infrastructure components</a:t>
            </a:r>
          </a:p>
        </p:txBody>
      </p:sp>
    </p:spTree>
    <p:extLst>
      <p:ext uri="{BB962C8B-B14F-4D97-AF65-F5344CB8AC3E}">
        <p14:creationId xmlns:p14="http://schemas.microsoft.com/office/powerpoint/2010/main" val="3593684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Conflicting NFRs</a:t>
            </a:r>
            <a:endParaRPr lang="nl-NL" dirty="0"/>
          </a:p>
        </p:txBody>
      </p:sp>
      <p:sp>
        <p:nvSpPr>
          <p:cNvPr id="3" name="Tijdelijke aanduiding voor inhoud 2"/>
          <p:cNvSpPr>
            <a:spLocks noGrp="1"/>
          </p:cNvSpPr>
          <p:nvPr>
            <p:ph idx="1"/>
          </p:nvPr>
        </p:nvSpPr>
        <p:spPr/>
        <p:txBody>
          <a:bodyPr>
            <a:normAutofit lnSpcReduction="10000"/>
          </a:bodyPr>
          <a:lstStyle/>
          <a:p>
            <a:r>
              <a:rPr lang="en-GB" dirty="0"/>
              <a:t>Many of the non-functional attributes are delivered by the infrastructure</a:t>
            </a:r>
          </a:p>
          <a:p>
            <a:r>
              <a:rPr lang="en-GB" dirty="0"/>
              <a:t>Non-functional requirements are often conflicting:</a:t>
            </a:r>
          </a:p>
          <a:p>
            <a:pPr lvl="1"/>
            <a:r>
              <a:rPr lang="en-GB" dirty="0"/>
              <a:t>Security versus user friendliness</a:t>
            </a:r>
          </a:p>
          <a:p>
            <a:pPr lvl="1"/>
            <a:r>
              <a:rPr lang="en-GB" dirty="0"/>
              <a:t>Performance versus cost</a:t>
            </a:r>
          </a:p>
          <a:p>
            <a:r>
              <a:rPr lang="en-US" dirty="0"/>
              <a:t>The infrastructure architect should present stakeholders with these conflicting requirements and their consequences</a:t>
            </a:r>
            <a:endParaRPr lang="nl-NL" dirty="0"/>
          </a:p>
        </p:txBody>
      </p:sp>
    </p:spTree>
    <p:extLst>
      <p:ext uri="{BB962C8B-B14F-4D97-AF65-F5344CB8AC3E}">
        <p14:creationId xmlns:p14="http://schemas.microsoft.com/office/powerpoint/2010/main" val="186867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Introduction</a:t>
            </a:r>
            <a:endParaRPr lang="nl-NL" dirty="0"/>
          </a:p>
        </p:txBody>
      </p:sp>
      <p:sp>
        <p:nvSpPr>
          <p:cNvPr id="3" name="Tijdelijke aanduiding voor inhoud 2"/>
          <p:cNvSpPr>
            <a:spLocks noGrp="1"/>
          </p:cNvSpPr>
          <p:nvPr>
            <p:ph idx="1"/>
          </p:nvPr>
        </p:nvSpPr>
        <p:spPr>
          <a:xfrm>
            <a:off x="457200" y="1600200"/>
            <a:ext cx="8229600" cy="5029200"/>
          </a:xfrm>
        </p:spPr>
        <p:txBody>
          <a:bodyPr>
            <a:normAutofit/>
          </a:bodyPr>
          <a:lstStyle/>
          <a:p>
            <a:r>
              <a:rPr lang="en-GB" dirty="0"/>
              <a:t>Agile adaptations require infrastructure:</a:t>
            </a:r>
          </a:p>
          <a:p>
            <a:pPr lvl="1"/>
            <a:r>
              <a:rPr lang="en-GB" dirty="0"/>
              <a:t>Solid</a:t>
            </a:r>
          </a:p>
          <a:p>
            <a:pPr lvl="1"/>
            <a:r>
              <a:rPr lang="en-GB" dirty="0"/>
              <a:t>Scalable</a:t>
            </a:r>
          </a:p>
          <a:p>
            <a:pPr lvl="1"/>
            <a:r>
              <a:rPr lang="en-GB" dirty="0"/>
              <a:t>Modular</a:t>
            </a:r>
          </a:p>
          <a:p>
            <a:r>
              <a:rPr lang="en-GB" dirty="0"/>
              <a:t>Architecture is crucial to control the infrastructure when it is designed, in use, and when it is changed.</a:t>
            </a:r>
            <a:endParaRPr lang="nl-NL" dirty="0"/>
          </a:p>
        </p:txBody>
      </p:sp>
    </p:spTree>
    <p:extLst>
      <p:ext uri="{BB962C8B-B14F-4D97-AF65-F5344CB8AC3E}">
        <p14:creationId xmlns:p14="http://schemas.microsoft.com/office/powerpoint/2010/main" val="117166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The definition of IT infrastructure</a:t>
            </a:r>
            <a:endParaRPr lang="nl-NL" dirty="0"/>
          </a:p>
        </p:txBody>
      </p:sp>
      <p:sp>
        <p:nvSpPr>
          <p:cNvPr id="3" name="Tijdelijke aanduiding voor inhoud 2"/>
          <p:cNvSpPr>
            <a:spLocks noGrp="1"/>
          </p:cNvSpPr>
          <p:nvPr>
            <p:ph idx="1"/>
          </p:nvPr>
        </p:nvSpPr>
        <p:spPr>
          <a:xfrm>
            <a:off x="457200" y="1600200"/>
            <a:ext cx="8229600" cy="4724400"/>
          </a:xfrm>
        </p:spPr>
        <p:txBody>
          <a:bodyPr>
            <a:normAutofit fontScale="70000" lnSpcReduction="20000"/>
          </a:bodyPr>
          <a:lstStyle/>
          <a:p>
            <a:r>
              <a:rPr lang="en-US" dirty="0"/>
              <a:t>In literature, many definitions of IT infrastructure are described</a:t>
            </a:r>
          </a:p>
          <a:p>
            <a:r>
              <a:rPr lang="en-US" dirty="0"/>
              <a:t>Examples:</a:t>
            </a:r>
            <a:endParaRPr lang="nl-NL" dirty="0"/>
          </a:p>
          <a:p>
            <a:pPr lvl="1"/>
            <a:r>
              <a:rPr lang="en-US" dirty="0"/>
              <a:t>IT infrastructure consists of the equipment, systems, software, and services used in common across an organization, regardless of mission/program/project. IT Infrastructure also serves as the foundation upon which mission/program/project-specific systems and capabilities are built</a:t>
            </a:r>
          </a:p>
          <a:p>
            <a:pPr lvl="1"/>
            <a:r>
              <a:rPr lang="en-US" dirty="0"/>
              <a:t>All of the hardware, software, networks, facilities, etc., that are required to develop, test, deliver, monitor, control, or support IT services. The term IT Infrastructure includes all of the Information Technology but not the associated people, Processes and documentation</a:t>
            </a:r>
          </a:p>
          <a:p>
            <a:pPr lvl="1"/>
            <a:r>
              <a:rPr lang="en-US" dirty="0"/>
              <a:t>Infrastructure is the shared and reliable services that provide the foundation for the enterprise IT portfolio. The implementation of an architecture includes the processors, software, databases, electronic links, and datacenters as well as the standards that ensure the components work together, the skills for managing the operation, etc. </a:t>
            </a:r>
            <a:endParaRPr lang="nl-NL" dirty="0"/>
          </a:p>
        </p:txBody>
      </p:sp>
    </p:spTree>
    <p:extLst>
      <p:ext uri="{BB962C8B-B14F-4D97-AF65-F5344CB8AC3E}">
        <p14:creationId xmlns:p14="http://schemas.microsoft.com/office/powerpoint/2010/main" val="367769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The definition of IT infrastructure</a:t>
            </a:r>
            <a:endParaRPr lang="nl-NL" dirty="0"/>
          </a:p>
        </p:txBody>
      </p:sp>
      <p:sp>
        <p:nvSpPr>
          <p:cNvPr id="3" name="Tijdelijke aanduiding voor inhoud 2"/>
          <p:cNvSpPr>
            <a:spLocks noGrp="1"/>
          </p:cNvSpPr>
          <p:nvPr>
            <p:ph idx="1"/>
          </p:nvPr>
        </p:nvSpPr>
        <p:spPr>
          <a:xfrm>
            <a:off x="457200" y="1600200"/>
            <a:ext cx="8229600" cy="5029200"/>
          </a:xfrm>
        </p:spPr>
        <p:txBody>
          <a:bodyPr>
            <a:normAutofit fontScale="85000" lnSpcReduction="20000"/>
          </a:bodyPr>
          <a:lstStyle/>
          <a:p>
            <a:r>
              <a:rPr lang="en-US" dirty="0"/>
              <a:t>What infrastructure comprises dependents on:</a:t>
            </a:r>
          </a:p>
          <a:p>
            <a:pPr lvl="1"/>
            <a:r>
              <a:rPr lang="en-US" dirty="0"/>
              <a:t>Who you ask</a:t>
            </a:r>
          </a:p>
          <a:p>
            <a:pPr lvl="1"/>
            <a:r>
              <a:rPr lang="en-US" dirty="0"/>
              <a:t>What their point of view is</a:t>
            </a:r>
          </a:p>
          <a:p>
            <a:endParaRPr lang="en-GB" dirty="0"/>
          </a:p>
          <a:p>
            <a:endParaRPr lang="en-GB" dirty="0"/>
          </a:p>
          <a:p>
            <a:endParaRPr lang="en-GB" dirty="0"/>
          </a:p>
          <a:p>
            <a:endParaRPr lang="en-GB" dirty="0"/>
          </a:p>
          <a:p>
            <a:endParaRPr lang="en-GB" dirty="0"/>
          </a:p>
          <a:p>
            <a:pPr marL="0" indent="0">
              <a:buNone/>
            </a:pPr>
            <a:endParaRPr lang="en-GB" dirty="0"/>
          </a:p>
          <a:p>
            <a:pPr marL="0" indent="0">
              <a:buNone/>
            </a:pPr>
            <a:endParaRPr lang="en-GB" dirty="0"/>
          </a:p>
          <a:p>
            <a:r>
              <a:rPr lang="en-GB" dirty="0"/>
              <a:t>For most people, infrastructure is invisible and taken for granted</a:t>
            </a:r>
            <a:endParaRPr lang="nl-NL" dirty="0"/>
          </a:p>
        </p:txBody>
      </p:sp>
      <p:pic>
        <p:nvPicPr>
          <p:cNvPr id="1026" name="Picture 2" descr="Views on IT Infr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930965"/>
            <a:ext cx="5741988" cy="240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37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IT building blocks</a:t>
            </a:r>
            <a:endParaRPr lang="nl-NL" dirty="0"/>
          </a:p>
        </p:txBody>
      </p:sp>
      <p:sp>
        <p:nvSpPr>
          <p:cNvPr id="3" name="Tijdelijke aanduiding voor inhoud 2"/>
          <p:cNvSpPr>
            <a:spLocks noGrp="1"/>
          </p:cNvSpPr>
          <p:nvPr>
            <p:ph idx="1"/>
          </p:nvPr>
        </p:nvSpPr>
        <p:spPr>
          <a:xfrm>
            <a:off x="457200" y="1600200"/>
            <a:ext cx="8229600" cy="791115"/>
          </a:xfrm>
        </p:spPr>
        <p:txBody>
          <a:bodyPr>
            <a:normAutofit fontScale="85000" lnSpcReduction="20000"/>
          </a:bodyPr>
          <a:lstStyle/>
          <a:p>
            <a:r>
              <a:rPr lang="en-GB" dirty="0"/>
              <a:t>The definition of infrastructure as used in this course is based on the building blocks in the model below</a:t>
            </a:r>
            <a:endParaRPr lang="nl-NL" dirty="0"/>
          </a:p>
        </p:txBody>
      </p:sp>
      <p:pic>
        <p:nvPicPr>
          <p:cNvPr id="2050" name="Picture 2" descr="The infrastructur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391315"/>
            <a:ext cx="4343400" cy="4314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54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t>Processes / Information building block</a:t>
            </a:r>
            <a:endParaRPr lang="nl-NL" dirty="0"/>
          </a:p>
        </p:txBody>
      </p:sp>
      <p:sp>
        <p:nvSpPr>
          <p:cNvPr id="3" name="Tijdelijke aanduiding voor inhoud 2"/>
          <p:cNvSpPr>
            <a:spLocks noGrp="1"/>
          </p:cNvSpPr>
          <p:nvPr>
            <p:ph idx="1"/>
          </p:nvPr>
        </p:nvSpPr>
        <p:spPr>
          <a:xfrm>
            <a:off x="457200" y="1600200"/>
            <a:ext cx="3862800" cy="5029200"/>
          </a:xfrm>
        </p:spPr>
        <p:txBody>
          <a:bodyPr>
            <a:normAutofit fontScale="85000" lnSpcReduction="10000"/>
          </a:bodyPr>
          <a:lstStyle/>
          <a:p>
            <a:r>
              <a:rPr lang="en-GB" dirty="0"/>
              <a:t>Organizations implement business processes to fulfil their mission and vision</a:t>
            </a:r>
          </a:p>
          <a:p>
            <a:r>
              <a:rPr lang="en-GB" dirty="0"/>
              <a:t>Processes are organization specific</a:t>
            </a:r>
          </a:p>
          <a:p>
            <a:pPr lvl="1"/>
            <a:r>
              <a:rPr lang="en-GB" dirty="0"/>
              <a:t>They are the main differentiators between organizations</a:t>
            </a:r>
          </a:p>
          <a:p>
            <a:r>
              <a:rPr lang="en-GB" dirty="0"/>
              <a:t>Business processes create and use information</a:t>
            </a:r>
            <a:endParaRPr lang="nl-NL" dirty="0"/>
          </a:p>
        </p:txBody>
      </p:sp>
      <p:pic>
        <p:nvPicPr>
          <p:cNvPr id="1026" name="Picture 2" descr="Processes Information building bl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5"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704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Applications building block</a:t>
            </a:r>
            <a:endParaRPr lang="nl-NL" dirty="0"/>
          </a:p>
        </p:txBody>
      </p:sp>
      <p:sp>
        <p:nvSpPr>
          <p:cNvPr id="3" name="Tijdelijke aanduiding voor inhoud 2"/>
          <p:cNvSpPr>
            <a:spLocks noGrp="1"/>
          </p:cNvSpPr>
          <p:nvPr>
            <p:ph idx="1"/>
          </p:nvPr>
        </p:nvSpPr>
        <p:spPr>
          <a:xfrm>
            <a:off x="457200" y="1600200"/>
            <a:ext cx="3862800" cy="4876800"/>
          </a:xfrm>
        </p:spPr>
        <p:txBody>
          <a:bodyPr>
            <a:normAutofit fontScale="85000" lnSpcReduction="10000"/>
          </a:bodyPr>
          <a:lstStyle/>
          <a:p>
            <a:pPr lvl="0"/>
            <a:r>
              <a:rPr lang="en-US" dirty="0"/>
              <a:t>Client applications typically run on end user devices like PCs and laptops</a:t>
            </a:r>
            <a:endParaRPr lang="nl-NL" dirty="0"/>
          </a:p>
          <a:p>
            <a:pPr lvl="0"/>
            <a:r>
              <a:rPr lang="en-US" dirty="0"/>
              <a:t>Office applications provide standard server based applications</a:t>
            </a:r>
            <a:endParaRPr lang="nl-NL" dirty="0"/>
          </a:p>
          <a:p>
            <a:r>
              <a:rPr lang="en-GB" dirty="0"/>
              <a:t>Business specific applications are typically highly customized or custom built</a:t>
            </a:r>
            <a:endParaRPr lang="nl-NL" dirty="0"/>
          </a:p>
        </p:txBody>
      </p:sp>
      <p:pic>
        <p:nvPicPr>
          <p:cNvPr id="2050" name="Picture 2" descr="Applications building bl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6"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93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a:t>Application Platform building block</a:t>
            </a:r>
            <a:endParaRPr lang="nl-NL" dirty="0"/>
          </a:p>
        </p:txBody>
      </p:sp>
      <p:sp>
        <p:nvSpPr>
          <p:cNvPr id="3" name="Tijdelijke aanduiding voor inhoud 2"/>
          <p:cNvSpPr>
            <a:spLocks noGrp="1"/>
          </p:cNvSpPr>
          <p:nvPr>
            <p:ph idx="1"/>
          </p:nvPr>
        </p:nvSpPr>
        <p:spPr>
          <a:xfrm>
            <a:off x="457200" y="1600200"/>
            <a:ext cx="3862800" cy="5029200"/>
          </a:xfrm>
        </p:spPr>
        <p:txBody>
          <a:bodyPr>
            <a:normAutofit/>
          </a:bodyPr>
          <a:lstStyle/>
          <a:p>
            <a:pPr lvl="0"/>
            <a:r>
              <a:rPr lang="en-US" dirty="0"/>
              <a:t>Comprises:</a:t>
            </a:r>
          </a:p>
          <a:p>
            <a:pPr lvl="1"/>
            <a:r>
              <a:rPr lang="en-US" dirty="0"/>
              <a:t>Front-end servers</a:t>
            </a:r>
            <a:endParaRPr lang="nl-NL" dirty="0"/>
          </a:p>
          <a:p>
            <a:pPr lvl="1"/>
            <a:r>
              <a:rPr lang="en-US" dirty="0"/>
              <a:t>Application servers</a:t>
            </a:r>
            <a:endParaRPr lang="nl-NL" dirty="0"/>
          </a:p>
          <a:p>
            <a:pPr lvl="1"/>
            <a:r>
              <a:rPr lang="en-US" dirty="0"/>
              <a:t>Connectivity</a:t>
            </a:r>
          </a:p>
          <a:p>
            <a:pPr lvl="1"/>
            <a:r>
              <a:rPr lang="en-US" dirty="0"/>
              <a:t>Databases</a:t>
            </a:r>
            <a:endParaRPr lang="nl-NL" dirty="0"/>
          </a:p>
        </p:txBody>
      </p:sp>
      <p:pic>
        <p:nvPicPr>
          <p:cNvPr id="3074" name="Picture 2" descr="Application Platform building bl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0000" y="1620000"/>
            <a:ext cx="4703666"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24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746</Words>
  <Application>Microsoft Office PowerPoint</Application>
  <PresentationFormat>Diavoorstelling (4:3)</PresentationFormat>
  <Paragraphs>140</Paragraphs>
  <Slides>20</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20</vt:i4>
      </vt:variant>
    </vt:vector>
  </HeadingPairs>
  <TitlesOfParts>
    <vt:vector size="23" baseType="lpstr">
      <vt:lpstr>Arial</vt:lpstr>
      <vt:lpstr>Calibri</vt:lpstr>
      <vt:lpstr>Office Theme</vt:lpstr>
      <vt:lpstr>IT Infrastructure Architecture</vt:lpstr>
      <vt:lpstr>Introduction</vt:lpstr>
      <vt:lpstr>Introduction</vt:lpstr>
      <vt:lpstr>The definition of IT infrastructure</vt:lpstr>
      <vt:lpstr>The definition of IT infrastructure</vt:lpstr>
      <vt:lpstr>IT building blocks</vt:lpstr>
      <vt:lpstr>Processes / Information building block</vt:lpstr>
      <vt:lpstr>Applications building block</vt:lpstr>
      <vt:lpstr>Application Platform building block</vt:lpstr>
      <vt:lpstr>Application Platform building block</vt:lpstr>
      <vt:lpstr>Infrastructure building blocks</vt:lpstr>
      <vt:lpstr>Infrastructure building blocks</vt:lpstr>
      <vt:lpstr>Infrastructure building blocks</vt:lpstr>
      <vt:lpstr>Infrastructure building blocks</vt:lpstr>
      <vt:lpstr>Infrastructure building blocks</vt:lpstr>
      <vt:lpstr>Infrastructure building blocks</vt:lpstr>
      <vt:lpstr>Introduction to Non-functional attributes</vt:lpstr>
      <vt:lpstr>Non-Functional attributes</vt:lpstr>
      <vt:lpstr>NFRs</vt:lpstr>
      <vt:lpstr>Conflicting NFRs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Infrastructure Architecture</dc:title>
  <dc:creator>Laan, Sjaak</dc:creator>
  <cp:lastModifiedBy>Sjaak Laan</cp:lastModifiedBy>
  <cp:revision>16</cp:revision>
  <dcterms:created xsi:type="dcterms:W3CDTF">2006-08-16T00:00:00Z</dcterms:created>
  <dcterms:modified xsi:type="dcterms:W3CDTF">2017-03-26T16:13:36Z</dcterms:modified>
</cp:coreProperties>
</file>