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73" r:id="rId9"/>
    <p:sldId id="261" r:id="rId10"/>
    <p:sldId id="274" r:id="rId11"/>
    <p:sldId id="262" r:id="rId12"/>
    <p:sldId id="263" r:id="rId13"/>
    <p:sldId id="275" r:id="rId14"/>
    <p:sldId id="264" r:id="rId15"/>
    <p:sldId id="276" r:id="rId16"/>
    <p:sldId id="277" r:id="rId17"/>
    <p:sldId id="265" r:id="rId18"/>
    <p:sldId id="278" r:id="rId19"/>
    <p:sldId id="279" r:id="rId20"/>
    <p:sldId id="280" r:id="rId21"/>
    <p:sldId id="266" r:id="rId22"/>
    <p:sldId id="267" r:id="rId23"/>
    <p:sldId id="268" r:id="rId24"/>
    <p:sldId id="281" r:id="rId25"/>
    <p:sldId id="282" r:id="rId26"/>
    <p:sldId id="283" r:id="rId27"/>
    <p:sldId id="269" r:id="rId28"/>
    <p:sldId id="284" r:id="rId29"/>
    <p:sldId id="270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IT Infrastructure Architecture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Availability Concepts</a:t>
            </a:r>
          </a:p>
          <a:p>
            <a:r>
              <a:rPr lang="en-GB" dirty="0"/>
              <a:t>(chapter 4)</a:t>
            </a:r>
            <a:endParaRPr lang="nl-NL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447800" y="19050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Building Blocks </a:t>
            </a:r>
          </a:p>
          <a:p>
            <a:r>
              <a:rPr lang="en-US" dirty="0"/>
              <a:t>and Concepts</a:t>
            </a:r>
          </a:p>
        </p:txBody>
      </p:sp>
    </p:spTree>
    <p:extLst>
      <p:ext uri="{BB962C8B-B14F-4D97-AF65-F5344CB8AC3E}">
        <p14:creationId xmlns:p14="http://schemas.microsoft.com/office/powerpoint/2010/main" val="15541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MTTR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Steps to complete repairs:</a:t>
            </a:r>
          </a:p>
          <a:p>
            <a:pPr lvl="1"/>
            <a:r>
              <a:rPr lang="en-US" dirty="0"/>
              <a:t>Notification of the fault (time before seeing an alarm message)</a:t>
            </a:r>
          </a:p>
          <a:p>
            <a:pPr lvl="1"/>
            <a:r>
              <a:rPr lang="en-US" dirty="0"/>
              <a:t>Processing the alarm</a:t>
            </a:r>
          </a:p>
          <a:p>
            <a:pPr lvl="1"/>
            <a:r>
              <a:rPr lang="en-US" dirty="0"/>
              <a:t>Finding the root cause of the error</a:t>
            </a:r>
          </a:p>
          <a:p>
            <a:pPr lvl="1"/>
            <a:r>
              <a:rPr lang="en-US" dirty="0"/>
              <a:t>Looking up repair information</a:t>
            </a:r>
          </a:p>
          <a:p>
            <a:pPr lvl="1"/>
            <a:r>
              <a:rPr lang="en-US" dirty="0"/>
              <a:t>Getting spare components from storage</a:t>
            </a:r>
          </a:p>
          <a:p>
            <a:pPr lvl="1"/>
            <a:r>
              <a:rPr lang="en-US" dirty="0"/>
              <a:t>Having technician come to the datacenter with the spare component</a:t>
            </a:r>
          </a:p>
          <a:p>
            <a:pPr lvl="1"/>
            <a:r>
              <a:rPr lang="en-US" dirty="0"/>
              <a:t>Physically repairing the fault</a:t>
            </a:r>
          </a:p>
          <a:p>
            <a:pPr lvl="1"/>
            <a:r>
              <a:rPr lang="en-US" dirty="0"/>
              <a:t>Restarting and testing the component</a:t>
            </a:r>
          </a:p>
        </p:txBody>
      </p:sp>
    </p:spTree>
    <p:extLst>
      <p:ext uri="{BB962C8B-B14F-4D97-AF65-F5344CB8AC3E}">
        <p14:creationId xmlns:p14="http://schemas.microsoft.com/office/powerpoint/2010/main" val="390009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 examples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Availability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MTBF</m:t>
                          </m:r>
                        </m:num>
                        <m:den>
                          <m:d>
                            <m:dPr>
                              <m:ctrlPr>
                                <a:rPr lang="nl-NL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MTBF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MTTR</m:t>
                              </m:r>
                            </m:e>
                          </m:d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nl-NL" sz="28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" y="3048000"/>
            <a:ext cx="95426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95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Calculation examples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nl-NL" dirty="0"/>
                  <a:t>Serial </a:t>
                </a:r>
                <a:r>
                  <a:rPr lang="nl-NL" dirty="0" err="1"/>
                  <a:t>components</a:t>
                </a:r>
                <a:r>
                  <a:rPr lang="nl-NL" dirty="0"/>
                  <a:t>: </a:t>
                </a:r>
                <a:r>
                  <a:rPr lang="nl-NL" dirty="0" err="1"/>
                  <a:t>One</a:t>
                </a:r>
                <a:r>
                  <a:rPr lang="nl-NL" dirty="0"/>
                  <a:t> defect leads </a:t>
                </a:r>
                <a:r>
                  <a:rPr lang="nl-NL" dirty="0" err="1"/>
                  <a:t>to</a:t>
                </a:r>
                <a:r>
                  <a:rPr lang="nl-NL" dirty="0"/>
                  <a:t> downtime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r>
                  <a:rPr lang="nl-NL" dirty="0" err="1"/>
                  <a:t>Example</a:t>
                </a:r>
                <a:r>
                  <a:rPr lang="nl-NL" dirty="0"/>
                  <a:t>: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above</a:t>
                </a:r>
                <a:r>
                  <a:rPr lang="nl-NL" dirty="0"/>
                  <a:t> </a:t>
                </a:r>
                <a:r>
                  <a:rPr lang="nl-NL" dirty="0" err="1"/>
                  <a:t>system’s</a:t>
                </a:r>
                <a:r>
                  <a:rPr lang="nl-NL" dirty="0"/>
                  <a:t> availability is:</a:t>
                </a:r>
              </a:p>
              <a:p>
                <a:pPr marL="0" indent="0">
                  <a:buNone/>
                </a:pPr>
                <a:endParaRPr lang="nl-NL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0.9999200×0.9999200×0.9999733×0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9999920×0.9999840×0.9999680=0.99977=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𝟗𝟕𝟕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nl-NL" b="1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(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:r>
                  <a:rPr lang="nl-NL" dirty="0" err="1"/>
                  <a:t>components</a:t>
                </a:r>
                <a:r>
                  <a:rPr lang="nl-NL" dirty="0"/>
                  <a:t>’ availability is at </a:t>
                </a:r>
                <a:r>
                  <a:rPr lang="nl-NL" dirty="0" err="1"/>
                  <a:t>least</a:t>
                </a:r>
                <a:r>
                  <a:rPr lang="nl-NL" dirty="0"/>
                  <a:t> 99.99%)</a:t>
                </a:r>
              </a:p>
              <a:p>
                <a:endParaRPr lang="nl-NL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704" t="-3106" b="-2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System with serial compone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2514600"/>
            <a:ext cx="8458200" cy="59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48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Two systems in parall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9" y="2514600"/>
            <a:ext cx="844105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Calculation examples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nl-NL" dirty="0"/>
                  <a:t>Parallel </a:t>
                </a:r>
                <a:r>
                  <a:rPr lang="nl-NL" dirty="0" err="1"/>
                  <a:t>components</a:t>
                </a:r>
                <a:r>
                  <a:rPr lang="nl-NL" dirty="0"/>
                  <a:t>: </a:t>
                </a:r>
                <a:r>
                  <a:rPr lang="nl-NL" dirty="0" err="1"/>
                  <a:t>One</a:t>
                </a:r>
                <a:r>
                  <a:rPr lang="nl-NL" dirty="0"/>
                  <a:t> defect: no downtime!</a:t>
                </a:r>
              </a:p>
              <a:p>
                <a:r>
                  <a:rPr lang="nl-NL" dirty="0"/>
                  <a:t>But beware of </a:t>
                </a:r>
                <a:r>
                  <a:rPr lang="nl-NL" dirty="0" err="1"/>
                  <a:t>SPOFs</a:t>
                </a:r>
                <a:r>
                  <a:rPr lang="nl-NL" dirty="0"/>
                  <a:t>!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r>
                  <a:rPr lang="nl-NL" dirty="0" err="1"/>
                  <a:t>Calculate</a:t>
                </a:r>
                <a:r>
                  <a:rPr lang="nl-NL" dirty="0"/>
                  <a:t> availability: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=1−(1−</m:t>
                      </m:r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  <a:p>
                <a:endParaRPr lang="nl-NL" dirty="0"/>
              </a:p>
              <a:p>
                <a:r>
                  <a:rPr lang="en-US" dirty="0"/>
                  <a:t>Total availability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=1−(1−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0.99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dirty="0"/>
                  <a:t> = </a:t>
                </a:r>
                <a:r>
                  <a:rPr lang="en-GB" dirty="0"/>
                  <a:t>99.99%</a:t>
                </a:r>
                <a:endParaRPr lang="nl-NL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3"/>
                <a:stretch>
                  <a:fillRect l="-1481" t="-3106" b="-238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63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human errors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80% of outages impacting mission-critical services is caused by people and process issues </a:t>
            </a:r>
          </a:p>
          <a:p>
            <a:r>
              <a:rPr lang="en-GB" dirty="0"/>
              <a:t>Examples:</a:t>
            </a:r>
          </a:p>
          <a:p>
            <a:pPr lvl="2"/>
            <a:r>
              <a:rPr lang="en-US" dirty="0"/>
              <a:t>Performing a test in the production environment</a:t>
            </a:r>
            <a:endParaRPr lang="nl-NL" dirty="0"/>
          </a:p>
          <a:p>
            <a:pPr lvl="2"/>
            <a:r>
              <a:rPr lang="en-US" dirty="0"/>
              <a:t>Switching off the wrong component for repair</a:t>
            </a:r>
            <a:endParaRPr lang="nl-NL" dirty="0"/>
          </a:p>
          <a:p>
            <a:pPr lvl="2"/>
            <a:r>
              <a:rPr lang="en-US" dirty="0"/>
              <a:t>Swapping a good working disk in a RAID set instead of the defective one</a:t>
            </a:r>
            <a:endParaRPr lang="nl-NL" dirty="0"/>
          </a:p>
          <a:p>
            <a:pPr lvl="2"/>
            <a:r>
              <a:rPr lang="en-US" dirty="0"/>
              <a:t>Restoring the wrong backup tape to production</a:t>
            </a:r>
            <a:endParaRPr lang="nl-NL" dirty="0"/>
          </a:p>
          <a:p>
            <a:pPr lvl="2"/>
            <a:r>
              <a:rPr lang="en-US" dirty="0"/>
              <a:t>Accidentally removing files</a:t>
            </a:r>
          </a:p>
          <a:p>
            <a:pPr lvl="3"/>
            <a:r>
              <a:rPr lang="en-US" dirty="0"/>
              <a:t>Mail folders, configuration files</a:t>
            </a:r>
          </a:p>
          <a:p>
            <a:pPr lvl="2"/>
            <a:r>
              <a:rPr lang="en-US" dirty="0"/>
              <a:t>Accidentally removing database entries</a:t>
            </a:r>
          </a:p>
          <a:p>
            <a:pPr lvl="3"/>
            <a:r>
              <a:rPr lang="en-US" dirty="0"/>
              <a:t>Drop table x instead of drop table 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756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software bugs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GB" dirty="0"/>
              <a:t>Because of the complexity of most software it is nearly impossible (and very costly) to create bug-free software</a:t>
            </a:r>
          </a:p>
          <a:p>
            <a:r>
              <a:rPr lang="en-GB" dirty="0"/>
              <a:t>Application software bugs can stop an entire system</a:t>
            </a:r>
          </a:p>
          <a:p>
            <a:r>
              <a:rPr lang="en-GB" dirty="0"/>
              <a:t>Operating systems are software too</a:t>
            </a:r>
          </a:p>
          <a:p>
            <a:pPr lvl="1"/>
            <a:r>
              <a:rPr lang="en-GB" dirty="0"/>
              <a:t>Operating systems containing bugs can lead to corrupted file systems, network failures, or other sources of unavailability</a:t>
            </a:r>
          </a:p>
        </p:txBody>
      </p:sp>
    </p:spTree>
    <p:extLst>
      <p:ext uri="{BB962C8B-B14F-4D97-AF65-F5344CB8AC3E}">
        <p14:creationId xmlns:p14="http://schemas.microsoft.com/office/powerpoint/2010/main" val="98168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planned maintenance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Sometimes needed to perform systems management tasks:</a:t>
            </a:r>
          </a:p>
          <a:p>
            <a:pPr lvl="1"/>
            <a:r>
              <a:rPr lang="en-GB" dirty="0"/>
              <a:t>Upgrading hardware or software</a:t>
            </a:r>
          </a:p>
          <a:p>
            <a:pPr lvl="1"/>
            <a:r>
              <a:rPr lang="en-GB" dirty="0"/>
              <a:t>Implementing software changes</a:t>
            </a:r>
          </a:p>
          <a:p>
            <a:pPr lvl="1"/>
            <a:r>
              <a:rPr lang="en-GB" dirty="0"/>
              <a:t>Migrating data</a:t>
            </a:r>
          </a:p>
          <a:p>
            <a:pPr lvl="1"/>
            <a:r>
              <a:rPr lang="en-GB" dirty="0"/>
              <a:t>Creation of backups</a:t>
            </a:r>
          </a:p>
          <a:p>
            <a:r>
              <a:rPr lang="en-GB" dirty="0"/>
              <a:t>Should only be performed on parts of the infrastructure where other parts keep serving clients</a:t>
            </a:r>
          </a:p>
          <a:p>
            <a:r>
              <a:rPr lang="en-GB" dirty="0"/>
              <a:t>During planned maintenance the system is more vulnerable to downtime than under normal circumstances</a:t>
            </a:r>
          </a:p>
          <a:p>
            <a:pPr lvl="1"/>
            <a:r>
              <a:rPr lang="en-GB" dirty="0"/>
              <a:t>A temporary SPOF could be introduced</a:t>
            </a:r>
          </a:p>
          <a:p>
            <a:pPr lvl="1"/>
            <a:r>
              <a:rPr lang="en-GB" dirty="0"/>
              <a:t>Systems managers could make mistakes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6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physical defects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Everything breaks down eventually</a:t>
            </a:r>
          </a:p>
          <a:p>
            <a:r>
              <a:rPr lang="en-US" dirty="0"/>
              <a:t>Mechanical parts are most likely to break first</a:t>
            </a:r>
          </a:p>
          <a:p>
            <a:r>
              <a:rPr lang="en-US" dirty="0"/>
              <a:t>Examples:</a:t>
            </a:r>
            <a:endParaRPr lang="nl-NL" dirty="0"/>
          </a:p>
          <a:p>
            <a:pPr lvl="1"/>
            <a:r>
              <a:rPr lang="en-US" b="1" dirty="0"/>
              <a:t>Fans for cooling equipment </a:t>
            </a:r>
            <a:r>
              <a:rPr lang="en-US" dirty="0"/>
              <a:t>usually break because of dust in the bearings</a:t>
            </a:r>
          </a:p>
          <a:p>
            <a:pPr lvl="1"/>
            <a:r>
              <a:rPr lang="en-US" b="1" dirty="0"/>
              <a:t>Disk drives</a:t>
            </a:r>
            <a:r>
              <a:rPr lang="en-US" dirty="0"/>
              <a:t> contain moving parts </a:t>
            </a:r>
            <a:endParaRPr lang="nl-NL" dirty="0"/>
          </a:p>
          <a:p>
            <a:pPr lvl="1"/>
            <a:r>
              <a:rPr lang="en-US" b="1" dirty="0"/>
              <a:t>Tapes</a:t>
            </a:r>
            <a:r>
              <a:rPr lang="en-US" dirty="0"/>
              <a:t> are very vulnerable to defects as the tape is spun on and off the reels all the time</a:t>
            </a:r>
          </a:p>
          <a:p>
            <a:pPr lvl="1"/>
            <a:r>
              <a:rPr lang="en-US" b="1" dirty="0"/>
              <a:t>Tape drives</a:t>
            </a:r>
            <a:r>
              <a:rPr lang="en-US" dirty="0"/>
              <a:t> contain very sensitive pieces of mechanics that can break easily</a:t>
            </a:r>
            <a:endParaRPr lang="nl-NL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1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bathtub curve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component failure is most likely when the component is new</a:t>
            </a:r>
          </a:p>
          <a:p>
            <a:r>
              <a:rPr lang="en-GB" dirty="0"/>
              <a:t>When a component still works after the first month, it is likely that it will continue working without failure until the end of its life</a:t>
            </a:r>
            <a:endParaRPr lang="en-US" dirty="0"/>
          </a:p>
        </p:txBody>
      </p:sp>
      <p:pic>
        <p:nvPicPr>
          <p:cNvPr id="8194" name="Picture 2" descr="Bathtub cur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60" y="3505200"/>
            <a:ext cx="607514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61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environmental issues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Environmental issues can cause downtime:</a:t>
            </a:r>
          </a:p>
          <a:p>
            <a:pPr lvl="1"/>
            <a:r>
              <a:rPr lang="en-GB" dirty="0"/>
              <a:t>Failing facilities</a:t>
            </a:r>
          </a:p>
          <a:p>
            <a:pPr lvl="2"/>
            <a:r>
              <a:rPr lang="en-GB" dirty="0"/>
              <a:t>Power</a:t>
            </a:r>
          </a:p>
          <a:p>
            <a:pPr lvl="2"/>
            <a:r>
              <a:rPr lang="en-GB" dirty="0"/>
              <a:t>Cooling</a:t>
            </a:r>
          </a:p>
          <a:p>
            <a:pPr lvl="1"/>
            <a:r>
              <a:rPr lang="en-GB" dirty="0"/>
              <a:t>Disasters</a:t>
            </a:r>
          </a:p>
          <a:p>
            <a:pPr lvl="2"/>
            <a:r>
              <a:rPr lang="en-GB" dirty="0"/>
              <a:t>Fire</a:t>
            </a:r>
          </a:p>
          <a:p>
            <a:pPr lvl="2"/>
            <a:r>
              <a:rPr lang="en-GB" dirty="0"/>
              <a:t>Earthquakes</a:t>
            </a:r>
          </a:p>
          <a:p>
            <a:pPr lvl="2"/>
            <a:r>
              <a:rPr lang="en-GB" dirty="0"/>
              <a:t>Flooding </a:t>
            </a: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9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Everyone expects their infrastructure to be available all the time</a:t>
            </a:r>
          </a:p>
          <a:p>
            <a:r>
              <a:rPr lang="en-GB" dirty="0"/>
              <a:t>A 100% guaranteed availability of an infrastructure is impossible</a:t>
            </a:r>
          </a:p>
          <a:p>
            <a:endParaRPr lang="nl-NL" dirty="0"/>
          </a:p>
        </p:txBody>
      </p:sp>
      <p:pic>
        <p:nvPicPr>
          <p:cNvPr id="1026" name="Picture 2" descr="Availabil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1620000"/>
            <a:ext cx="4703667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6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complexity of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Adding more components to an overall system design can undermine high availability</a:t>
            </a:r>
          </a:p>
          <a:p>
            <a:pPr lvl="1"/>
            <a:r>
              <a:rPr lang="en-GB" dirty="0"/>
              <a:t>Even if the extra components are implemented to achieve high availability</a:t>
            </a:r>
          </a:p>
          <a:p>
            <a:r>
              <a:rPr lang="en-GB" dirty="0"/>
              <a:t>Complex systems</a:t>
            </a:r>
          </a:p>
          <a:p>
            <a:pPr lvl="1"/>
            <a:r>
              <a:rPr lang="en-GB" dirty="0"/>
              <a:t>Have more potential points of failure</a:t>
            </a:r>
          </a:p>
          <a:p>
            <a:pPr lvl="1"/>
            <a:r>
              <a:rPr lang="en-GB" dirty="0"/>
              <a:t>Are more difficult to implement correctly</a:t>
            </a:r>
          </a:p>
          <a:p>
            <a:pPr lvl="1"/>
            <a:r>
              <a:rPr lang="en-GB" dirty="0"/>
              <a:t>Are harder to manage</a:t>
            </a:r>
          </a:p>
          <a:p>
            <a:r>
              <a:rPr lang="en-GB" dirty="0"/>
              <a:t>Sometimes it is better to just have an extra spare system in the closet than to use complex redundant systems</a:t>
            </a: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69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Redundancy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Redundancy is the duplication of critical components in a single system, to avoid a single point of failure (SPOF)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A single component having two power supplies; if one fails, the other takes over</a:t>
            </a:r>
          </a:p>
          <a:p>
            <a:pPr lvl="1"/>
            <a:r>
              <a:rPr lang="en-GB" dirty="0"/>
              <a:t>Dual networking interfaces</a:t>
            </a:r>
          </a:p>
          <a:p>
            <a:pPr lvl="1"/>
            <a:r>
              <a:rPr lang="en-GB" dirty="0"/>
              <a:t>Redundant cabling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Failover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Failover is the (semi)automatic switch-over to a standby system or component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Windows Server failover clustering</a:t>
            </a:r>
          </a:p>
          <a:p>
            <a:pPr lvl="1"/>
            <a:r>
              <a:rPr lang="en-US" dirty="0"/>
              <a:t>VMware High Availability</a:t>
            </a:r>
          </a:p>
          <a:p>
            <a:pPr lvl="1"/>
            <a:r>
              <a:rPr lang="en-US" dirty="0"/>
              <a:t>Oracle Real Application Cluster (RAC)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19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Fallback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Fallback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m</a:t>
            </a:r>
            <a:r>
              <a:rPr lang="en-US" dirty="0" err="1"/>
              <a:t>anual</a:t>
            </a:r>
            <a:r>
              <a:rPr lang="en-US" dirty="0"/>
              <a:t> switchover to an identical standby computer system in a different location</a:t>
            </a:r>
          </a:p>
          <a:p>
            <a:r>
              <a:rPr lang="en-US" dirty="0"/>
              <a:t>Typically used for disaster recovery</a:t>
            </a:r>
          </a:p>
          <a:p>
            <a:r>
              <a:rPr lang="en-US" dirty="0"/>
              <a:t>Three basic forms of fallback solutions:</a:t>
            </a:r>
            <a:endParaRPr lang="nl-NL" dirty="0"/>
          </a:p>
          <a:p>
            <a:pPr lvl="1"/>
            <a:r>
              <a:rPr lang="en-US" dirty="0"/>
              <a:t>Hot site</a:t>
            </a:r>
            <a:endParaRPr lang="nl-NL" dirty="0"/>
          </a:p>
          <a:p>
            <a:pPr lvl="1"/>
            <a:r>
              <a:rPr lang="en-US" dirty="0"/>
              <a:t>Cold site</a:t>
            </a:r>
            <a:endParaRPr lang="nl-NL" dirty="0"/>
          </a:p>
          <a:p>
            <a:pPr lvl="1"/>
            <a:r>
              <a:rPr lang="en-US" dirty="0"/>
              <a:t>Warm site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4639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Fallback</a:t>
            </a:r>
            <a:r>
              <a:rPr lang="en-GB" dirty="0"/>
              <a:t> – hot  site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hot site is</a:t>
            </a:r>
          </a:p>
          <a:p>
            <a:pPr lvl="1"/>
            <a:r>
              <a:rPr lang="en-GB" dirty="0"/>
              <a:t>A fully configured </a:t>
            </a:r>
            <a:r>
              <a:rPr lang="en-GB" dirty="0" err="1"/>
              <a:t>fallback</a:t>
            </a:r>
            <a:r>
              <a:rPr lang="en-GB" dirty="0"/>
              <a:t> datacentre</a:t>
            </a:r>
          </a:p>
          <a:p>
            <a:pPr lvl="1"/>
            <a:r>
              <a:rPr lang="en-GB" dirty="0"/>
              <a:t>Fully equipped with power and cooling</a:t>
            </a:r>
          </a:p>
          <a:p>
            <a:pPr lvl="1"/>
            <a:r>
              <a:rPr lang="en-GB" dirty="0"/>
              <a:t>Applications are installed on the servers</a:t>
            </a:r>
          </a:p>
          <a:p>
            <a:pPr lvl="1"/>
            <a:r>
              <a:rPr lang="en-GB" dirty="0"/>
              <a:t>Data is kept up-to-date to fully mirror the production system</a:t>
            </a:r>
          </a:p>
          <a:p>
            <a:r>
              <a:rPr lang="en-GB" dirty="0"/>
              <a:t>Requires constant maintenance of the hardware, software, data, and applications to be sure the site accurately mirrors the state of the production site at all times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54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Fallback</a:t>
            </a:r>
            <a:r>
              <a:rPr lang="en-GB" dirty="0"/>
              <a:t> - </a:t>
            </a:r>
            <a:r>
              <a:rPr lang="en-US" dirty="0"/>
              <a:t>cold site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ready for equipment to be brought in during an emergency, but no computer hardware is available at the site</a:t>
            </a:r>
          </a:p>
          <a:p>
            <a:r>
              <a:rPr lang="en-GB" dirty="0"/>
              <a:t>Applications will need to be installed and current data fully restored from backups</a:t>
            </a:r>
          </a:p>
          <a:p>
            <a:r>
              <a:rPr lang="en-GB" dirty="0"/>
              <a:t>If an organization has very little budget for a </a:t>
            </a:r>
            <a:r>
              <a:rPr lang="en-GB" dirty="0" err="1"/>
              <a:t>fallback</a:t>
            </a:r>
            <a:r>
              <a:rPr lang="en-GB" dirty="0"/>
              <a:t> site, a cold site may be better than nothing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43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Fallback</a:t>
            </a:r>
            <a:r>
              <a:rPr lang="en-GB" dirty="0"/>
              <a:t> - </a:t>
            </a:r>
            <a:r>
              <a:rPr lang="en-US" dirty="0"/>
              <a:t>warm site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computer facility readily available with power, cooling, and computers, but the applications may not be installed or configured</a:t>
            </a:r>
          </a:p>
          <a:p>
            <a:r>
              <a:rPr lang="en-GB" dirty="0"/>
              <a:t>A mix between a hot site and cold site</a:t>
            </a:r>
          </a:p>
          <a:p>
            <a:r>
              <a:rPr lang="en-GB" dirty="0"/>
              <a:t>Applications and data must be restored from backup media and tested</a:t>
            </a:r>
          </a:p>
          <a:p>
            <a:pPr lvl="1"/>
            <a:r>
              <a:rPr lang="en-GB" dirty="0"/>
              <a:t>This typically takes a day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795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Business Continuity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IT disaster is defined as an irreparable problem in a datacenter, making the datacenter unusable</a:t>
            </a:r>
            <a:endParaRPr lang="nl-NL" dirty="0"/>
          </a:p>
          <a:p>
            <a:r>
              <a:rPr lang="en-US" dirty="0"/>
              <a:t>Natural disasters: </a:t>
            </a:r>
          </a:p>
          <a:p>
            <a:pPr lvl="1"/>
            <a:r>
              <a:rPr lang="en-US" dirty="0"/>
              <a:t>Floods</a:t>
            </a:r>
          </a:p>
          <a:p>
            <a:pPr lvl="1"/>
            <a:r>
              <a:rPr lang="en-US" dirty="0"/>
              <a:t>Hurricanes</a:t>
            </a:r>
          </a:p>
          <a:p>
            <a:pPr lvl="1"/>
            <a:r>
              <a:rPr lang="en-US" dirty="0"/>
              <a:t>Tornadoes</a:t>
            </a:r>
          </a:p>
          <a:p>
            <a:pPr lvl="1"/>
            <a:r>
              <a:rPr lang="en-US" dirty="0"/>
              <a:t>Earthquakes</a:t>
            </a:r>
          </a:p>
          <a:p>
            <a:r>
              <a:rPr lang="en-US" dirty="0"/>
              <a:t>Manmade disasters: </a:t>
            </a:r>
          </a:p>
          <a:p>
            <a:pPr lvl="1"/>
            <a:r>
              <a:rPr lang="en-US" dirty="0"/>
              <a:t>Hazardous material spills</a:t>
            </a:r>
          </a:p>
          <a:p>
            <a:pPr lvl="1"/>
            <a:r>
              <a:rPr lang="en-US" dirty="0"/>
              <a:t>Infrastructure failure</a:t>
            </a:r>
          </a:p>
          <a:p>
            <a:pPr lvl="1"/>
            <a:r>
              <a:rPr lang="en-US" dirty="0"/>
              <a:t>Bio-terrorism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477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Business Continuity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case of a disaster, the infrastructure could become unavailable, in some cases for a longer period of time</a:t>
            </a:r>
          </a:p>
          <a:p>
            <a:r>
              <a:rPr lang="en-GB" dirty="0"/>
              <a:t>Business Continuity Management includes:</a:t>
            </a:r>
          </a:p>
          <a:p>
            <a:pPr lvl="1"/>
            <a:r>
              <a:rPr lang="en-GB" dirty="0"/>
              <a:t>IT</a:t>
            </a:r>
          </a:p>
          <a:p>
            <a:pPr lvl="1"/>
            <a:r>
              <a:rPr lang="en-GB" dirty="0"/>
              <a:t>Managing business processes</a:t>
            </a:r>
          </a:p>
          <a:p>
            <a:pPr lvl="1"/>
            <a:r>
              <a:rPr lang="en-GB" dirty="0"/>
              <a:t>Availability of people and work places in disaster situations</a:t>
            </a:r>
          </a:p>
          <a:p>
            <a:r>
              <a:rPr lang="en-GB" dirty="0"/>
              <a:t>Disaster recovery planning (DRP) contains a set of measures to take in case of a disaster, when (parts of) the IT infrastructure must be accommodated in an alternative location</a:t>
            </a:r>
          </a:p>
        </p:txBody>
      </p:sp>
    </p:spTree>
    <p:extLst>
      <p:ext uri="{BB962C8B-B14F-4D97-AF65-F5344CB8AC3E}">
        <p14:creationId xmlns:p14="http://schemas.microsoft.com/office/powerpoint/2010/main" val="1671667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RTO and RPO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 fontScale="92500"/>
          </a:bodyPr>
          <a:lstStyle/>
          <a:p>
            <a:r>
              <a:rPr lang="en-US" dirty="0"/>
              <a:t>RTO and RPO are objectives in case of a disaster</a:t>
            </a:r>
          </a:p>
          <a:p>
            <a:r>
              <a:rPr lang="en-US" dirty="0"/>
              <a:t>Recovery Time Objective (RTO)</a:t>
            </a:r>
          </a:p>
          <a:p>
            <a:pPr lvl="1"/>
            <a:r>
              <a:rPr lang="en-GB" dirty="0"/>
              <a:t>The maximum duration of time within which a business process must be restored after a disaster, in order to avoid unacceptable consequences (like bankruptcy)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Calculating availability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Availability can neither be calculated, nor guaranteed upfront</a:t>
            </a:r>
          </a:p>
          <a:p>
            <a:pPr lvl="1"/>
            <a:r>
              <a:rPr lang="en-GB" dirty="0"/>
              <a:t>It can only be reported on afterwards, when a system has run for some years</a:t>
            </a:r>
          </a:p>
          <a:p>
            <a:r>
              <a:rPr lang="en-GB" dirty="0"/>
              <a:t>Over the years, much knowledge and experience is gained on how to design high available systems</a:t>
            </a:r>
          </a:p>
          <a:p>
            <a:pPr lvl="1"/>
            <a:r>
              <a:rPr lang="en-GB" dirty="0"/>
              <a:t>Failover</a:t>
            </a:r>
          </a:p>
          <a:p>
            <a:pPr lvl="1"/>
            <a:r>
              <a:rPr lang="en-GB" dirty="0"/>
              <a:t>Redundancy</a:t>
            </a:r>
          </a:p>
          <a:p>
            <a:pPr lvl="1"/>
            <a:r>
              <a:rPr lang="en-GB" dirty="0"/>
              <a:t>Structured programming</a:t>
            </a:r>
          </a:p>
          <a:p>
            <a:pPr lvl="1"/>
            <a:r>
              <a:rPr lang="en-GB" dirty="0"/>
              <a:t>Avoiding Single Points of Failures (SPOFs)</a:t>
            </a:r>
          </a:p>
          <a:p>
            <a:pPr lvl="1"/>
            <a:r>
              <a:rPr lang="en-GB" dirty="0"/>
              <a:t>Implementing systems management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9023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RTO and RPO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Recovery Point Objective (RPO)</a:t>
            </a:r>
          </a:p>
          <a:p>
            <a:pPr lvl="1"/>
            <a:r>
              <a:rPr lang="en-GB" dirty="0"/>
              <a:t>The point in time to which data must be recovered considering some "acceptable loss" in a disaster situation</a:t>
            </a:r>
          </a:p>
          <a:p>
            <a:r>
              <a:rPr lang="en-GB" dirty="0"/>
              <a:t>RTO and  RPO are individual objectives</a:t>
            </a:r>
          </a:p>
          <a:p>
            <a:pPr lvl="1"/>
            <a:r>
              <a:rPr lang="en-GB" dirty="0"/>
              <a:t>They are not related</a:t>
            </a:r>
            <a:endParaRPr lang="nl-NL" dirty="0"/>
          </a:p>
        </p:txBody>
      </p:sp>
      <p:pic>
        <p:nvPicPr>
          <p:cNvPr id="9218" name="Picture 2" descr="RTO and RP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60137"/>
            <a:ext cx="8775943" cy="2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99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Calculating availability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3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availability of a system is usually expressed as a percentage of uptime in a given time period</a:t>
            </a:r>
          </a:p>
          <a:p>
            <a:pPr lvl="1"/>
            <a:r>
              <a:rPr lang="en-GB" dirty="0"/>
              <a:t>Usually one year or one month</a:t>
            </a:r>
          </a:p>
          <a:p>
            <a:pPr lvl="1"/>
            <a:endParaRPr lang="en-GB" dirty="0"/>
          </a:p>
          <a:p>
            <a:r>
              <a:rPr lang="en-GB" dirty="0"/>
              <a:t>Example for downtime expressed as a percentage per year:</a:t>
            </a:r>
          </a:p>
          <a:p>
            <a:endParaRPr lang="nl-NL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419600"/>
            <a:ext cx="8852833" cy="227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91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Calculating availability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Typical requirements used in service level agreements today are 99.8% or 99.9% availability per month for a full IT system</a:t>
            </a:r>
          </a:p>
          <a:p>
            <a:r>
              <a:rPr lang="en-US" dirty="0"/>
              <a:t>The availability of the infrastructure must be much higher</a:t>
            </a:r>
          </a:p>
          <a:p>
            <a:pPr lvl="1"/>
            <a:r>
              <a:rPr lang="en-US" dirty="0"/>
              <a:t>Typically in the range of 99.99% or higher</a:t>
            </a:r>
          </a:p>
          <a:p>
            <a:r>
              <a:rPr lang="en-GB" dirty="0"/>
              <a:t>99.999% uptime is also known as carrier grade availability</a:t>
            </a:r>
          </a:p>
          <a:p>
            <a:pPr lvl="1"/>
            <a:r>
              <a:rPr lang="en-GB" dirty="0"/>
              <a:t>For one component</a:t>
            </a:r>
          </a:p>
          <a:p>
            <a:pPr lvl="1"/>
            <a:r>
              <a:rPr lang="en-GB" dirty="0"/>
              <a:t>Higher availability levels for a complete system are very uncommon, as they are almost impossible to reach</a:t>
            </a:r>
          </a:p>
          <a:p>
            <a:pPr marL="0" indent="0">
              <a:buNone/>
            </a:pPr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357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Calculating availability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/>
          </a:bodyPr>
          <a:lstStyle/>
          <a:p>
            <a:r>
              <a:rPr lang="en-GB" dirty="0"/>
              <a:t>It is good practice to agree on the maximum frequency of unavailability</a:t>
            </a:r>
            <a:endParaRPr lang="nl-NL" dirty="0"/>
          </a:p>
          <a:p>
            <a:endParaRPr lang="en-GB" dirty="0"/>
          </a:p>
          <a:p>
            <a:endParaRPr lang="nl-NL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3124200"/>
            <a:ext cx="1285718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67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MTBF and MTTR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47500" lnSpcReduction="20000"/>
          </a:bodyPr>
          <a:lstStyle/>
          <a:p>
            <a:r>
              <a:rPr lang="en-GB" sz="7000" dirty="0"/>
              <a:t>Mean Time Between Failures (MTBF)</a:t>
            </a:r>
          </a:p>
          <a:p>
            <a:pPr lvl="1"/>
            <a:r>
              <a:rPr lang="en-GB" sz="6700" dirty="0"/>
              <a:t>The average time that passes between failures</a:t>
            </a:r>
          </a:p>
          <a:p>
            <a:endParaRPr lang="en-GB" sz="7100" dirty="0"/>
          </a:p>
          <a:p>
            <a:r>
              <a:rPr lang="en-GB" sz="7100" dirty="0"/>
              <a:t>Mean Time To Repair (MTTR)</a:t>
            </a:r>
          </a:p>
          <a:p>
            <a:pPr lvl="1"/>
            <a:r>
              <a:rPr lang="en-GB" sz="6700" dirty="0"/>
              <a:t>The time it takes to recover from a failure </a:t>
            </a:r>
          </a:p>
          <a:p>
            <a:endParaRPr lang="nl-NL" dirty="0"/>
          </a:p>
        </p:txBody>
      </p:sp>
      <p:pic>
        <p:nvPicPr>
          <p:cNvPr id="4098" name="Picture 2" descr="MTBF and MTT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853381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20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MTBF and MTTR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972129"/>
          </a:xfrm>
        </p:spPr>
        <p:txBody>
          <a:bodyPr>
            <a:normAutofit fontScale="40000" lnSpcReduction="20000"/>
          </a:bodyPr>
          <a:lstStyle/>
          <a:p>
            <a:r>
              <a:rPr lang="en-GB" sz="7000" dirty="0"/>
              <a:t>Some components have higher MTBF than others</a:t>
            </a:r>
          </a:p>
          <a:p>
            <a:endParaRPr lang="en-GB" sz="7000" dirty="0"/>
          </a:p>
          <a:p>
            <a:endParaRPr lang="en-GB" sz="7000" dirty="0"/>
          </a:p>
          <a:p>
            <a:r>
              <a:rPr lang="en-GB" sz="7000" dirty="0"/>
              <a:t>Some typical MTB’s:</a:t>
            </a:r>
          </a:p>
          <a:p>
            <a:endParaRPr lang="nl-N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3572329"/>
            <a:ext cx="10744200" cy="29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8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MTTR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3300" dirty="0"/>
              <a:t>MTTR can be kept low by:</a:t>
            </a:r>
          </a:p>
          <a:p>
            <a:pPr lvl="1">
              <a:lnSpc>
                <a:spcPct val="80000"/>
              </a:lnSpc>
            </a:pPr>
            <a:r>
              <a:rPr lang="en-GB" sz="2900" dirty="0"/>
              <a:t>Having a service contract with the supplier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Having spare parts on-site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Automated redundancy and failover</a:t>
            </a:r>
          </a:p>
        </p:txBody>
      </p:sp>
    </p:spTree>
    <p:extLst>
      <p:ext uri="{BB962C8B-B14F-4D97-AF65-F5344CB8AC3E}">
        <p14:creationId xmlns:p14="http://schemas.microsoft.com/office/powerpoint/2010/main" val="108610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1326</Words>
  <Application>Microsoft Office PowerPoint</Application>
  <PresentationFormat>Diavoorstelling (4:3)</PresentationFormat>
  <Paragraphs>198</Paragraphs>
  <Slides>30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IT Infrastructure Architecture</vt:lpstr>
      <vt:lpstr>Introduction</vt:lpstr>
      <vt:lpstr>Calculating availability</vt:lpstr>
      <vt:lpstr>Calculating availability</vt:lpstr>
      <vt:lpstr>Calculating availability</vt:lpstr>
      <vt:lpstr>Calculating availability</vt:lpstr>
      <vt:lpstr>MTBF and MTTR</vt:lpstr>
      <vt:lpstr>MTBF and MTTR</vt:lpstr>
      <vt:lpstr>MTTR</vt:lpstr>
      <vt:lpstr>MTTR</vt:lpstr>
      <vt:lpstr>Calculation examples</vt:lpstr>
      <vt:lpstr>Calculation examples</vt:lpstr>
      <vt:lpstr>Calculation examples</vt:lpstr>
      <vt:lpstr>Sources of unavailability - human errors</vt:lpstr>
      <vt:lpstr>Sources of unavailability - software bugs</vt:lpstr>
      <vt:lpstr>Sources of unavailability - planned maintenance</vt:lpstr>
      <vt:lpstr>Sources of unavailability - physical defects</vt:lpstr>
      <vt:lpstr>Sources of unavailability - bathtub curve</vt:lpstr>
      <vt:lpstr>Sources of unavailability - environmental issues</vt:lpstr>
      <vt:lpstr>Sources of unavailability - complexity of the infrastructure</vt:lpstr>
      <vt:lpstr>Redundancy</vt:lpstr>
      <vt:lpstr>Failover</vt:lpstr>
      <vt:lpstr>Fallback</vt:lpstr>
      <vt:lpstr>Fallback – hot  site</vt:lpstr>
      <vt:lpstr>Fallback - cold site</vt:lpstr>
      <vt:lpstr>Fallback - warm site</vt:lpstr>
      <vt:lpstr>Business Continuity</vt:lpstr>
      <vt:lpstr>Business Continuity</vt:lpstr>
      <vt:lpstr>RTO and RPO</vt:lpstr>
      <vt:lpstr>RTO and RPO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Sjaak Laan</cp:lastModifiedBy>
  <cp:revision>36</cp:revision>
  <dcterms:created xsi:type="dcterms:W3CDTF">2006-08-16T00:00:00Z</dcterms:created>
  <dcterms:modified xsi:type="dcterms:W3CDTF">2017-03-26T18:48:29Z</dcterms:modified>
</cp:coreProperties>
</file>