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83" r:id="rId8"/>
    <p:sldId id="261" r:id="rId9"/>
    <p:sldId id="284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85" r:id="rId20"/>
    <p:sldId id="286" r:id="rId21"/>
    <p:sldId id="272" r:id="rId22"/>
    <p:sldId id="273" r:id="rId23"/>
    <p:sldId id="275" r:id="rId24"/>
    <p:sldId id="287" r:id="rId25"/>
    <p:sldId id="288" r:id="rId26"/>
    <p:sldId id="289" r:id="rId27"/>
    <p:sldId id="290" r:id="rId28"/>
    <p:sldId id="291" r:id="rId29"/>
    <p:sldId id="276" r:id="rId30"/>
    <p:sldId id="292" r:id="rId31"/>
    <p:sldId id="293" r:id="rId32"/>
    <p:sldId id="277" r:id="rId33"/>
    <p:sldId id="278" r:id="rId34"/>
    <p:sldId id="294" r:id="rId35"/>
    <p:sldId id="295" r:id="rId36"/>
    <p:sldId id="296" r:id="rId37"/>
    <p:sldId id="297" r:id="rId38"/>
    <p:sldId id="280" r:id="rId39"/>
    <p:sldId id="279" r:id="rId40"/>
    <p:sldId id="281" r:id="rId41"/>
    <p:sldId id="298" r:id="rId42"/>
    <p:sldId id="28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Concepts</a:t>
            </a:r>
          </a:p>
          <a:p>
            <a:r>
              <a:rPr lang="en-GB" dirty="0"/>
              <a:t>(chapter 5)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Vendor experience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 best way to determine the performance of a system in the design phase: use the experience of vendors</a:t>
            </a:r>
          </a:p>
          <a:p>
            <a:r>
              <a:rPr lang="en-GB" dirty="0"/>
              <a:t>They have a lot of experience running their products in various infrastructure configurations </a:t>
            </a:r>
          </a:p>
          <a:p>
            <a:r>
              <a:rPr lang="en-GB" dirty="0"/>
              <a:t>Vendors can provide:</a:t>
            </a:r>
          </a:p>
          <a:p>
            <a:pPr lvl="1"/>
            <a:r>
              <a:rPr lang="en-GB" dirty="0"/>
              <a:t>Tools</a:t>
            </a:r>
          </a:p>
          <a:p>
            <a:pPr lvl="1"/>
            <a:r>
              <a:rPr lang="en-GB" dirty="0"/>
              <a:t>Figures</a:t>
            </a:r>
          </a:p>
          <a:p>
            <a:pPr lvl="1"/>
            <a:r>
              <a:rPr lang="en-GB" dirty="0"/>
              <a:t>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7124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Prototyping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Also known as proof of concept (</a:t>
            </a:r>
            <a:r>
              <a:rPr lang="en-GB" dirty="0" err="1"/>
              <a:t>PoC</a:t>
            </a:r>
            <a:r>
              <a:rPr lang="en-GB" dirty="0"/>
              <a:t>)</a:t>
            </a:r>
          </a:p>
          <a:p>
            <a:r>
              <a:rPr lang="en-GB" dirty="0"/>
              <a:t>Prototypes measure the performance of a system at an early stage</a:t>
            </a:r>
          </a:p>
          <a:p>
            <a:r>
              <a:rPr lang="en-GB" dirty="0"/>
              <a:t>Building prototypes:</a:t>
            </a:r>
          </a:p>
          <a:p>
            <a:pPr lvl="1"/>
            <a:r>
              <a:rPr lang="en-GB" dirty="0"/>
              <a:t>Hiring equipment from suppliers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datacenter</a:t>
            </a:r>
            <a:r>
              <a:rPr lang="en-GB" dirty="0"/>
              <a:t> capacity at a vendor’s premise</a:t>
            </a:r>
          </a:p>
          <a:p>
            <a:pPr lvl="1"/>
            <a:r>
              <a:rPr lang="en-GB" dirty="0"/>
              <a:t>Using cloud computing resources</a:t>
            </a:r>
          </a:p>
          <a:p>
            <a:r>
              <a:rPr lang="en-GB" dirty="0"/>
              <a:t>Focus on those parts of the system that pose the highest risk, as early as possible in the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11783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profiling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Predict the load a new software system will pose on the infrastructure before the software is actually built</a:t>
            </a:r>
          </a:p>
          <a:p>
            <a:r>
              <a:rPr lang="en-GB" dirty="0"/>
              <a:t>Get a good indication of the expected usage of the system</a:t>
            </a:r>
          </a:p>
          <a:p>
            <a:r>
              <a:rPr lang="en-GB" dirty="0"/>
              <a:t>Steps:</a:t>
            </a:r>
          </a:p>
          <a:p>
            <a:pPr lvl="1"/>
            <a:r>
              <a:rPr lang="en-GB" dirty="0"/>
              <a:t>Define</a:t>
            </a:r>
            <a:r>
              <a:rPr lang="en-US" dirty="0"/>
              <a:t> a number of typical user groups (personas)</a:t>
            </a:r>
          </a:p>
          <a:p>
            <a:pPr lvl="1"/>
            <a:r>
              <a:rPr lang="en-US" dirty="0"/>
              <a:t>Create a list of tasks personas will perform on the new system</a:t>
            </a:r>
          </a:p>
          <a:p>
            <a:pPr lvl="1"/>
            <a:r>
              <a:rPr lang="en-US" dirty="0"/>
              <a:t>Decompose tasks to infrastructure actions</a:t>
            </a:r>
          </a:p>
          <a:p>
            <a:pPr lvl="1"/>
            <a:r>
              <a:rPr lang="en-US" dirty="0"/>
              <a:t>Estimate the load per infrastructure action</a:t>
            </a:r>
          </a:p>
          <a:p>
            <a:pPr lvl="1"/>
            <a:r>
              <a:rPr lang="en-US" dirty="0"/>
              <a:t>Calculate the total load 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57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profiling personas/tasks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8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profiling Infrastructure load</a:t>
            </a:r>
            <a:endParaRPr lang="nl-NL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4" y="2133600"/>
            <a:ext cx="8570306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12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sz="4800" dirty="0"/>
              <a:t>Performance of a running system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76316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Managing bottlenecks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performance of a system is based on:</a:t>
            </a:r>
          </a:p>
          <a:p>
            <a:pPr lvl="1"/>
            <a:r>
              <a:rPr lang="en-GB" dirty="0"/>
              <a:t>The performance of all its components</a:t>
            </a:r>
          </a:p>
          <a:p>
            <a:pPr lvl="1"/>
            <a:r>
              <a:rPr lang="en-GB" dirty="0"/>
              <a:t>The interoperability of various components</a:t>
            </a:r>
          </a:p>
          <a:p>
            <a:r>
              <a:rPr lang="en-GB" dirty="0"/>
              <a:t>A component causing the system to reach some limit is referred to as the bottleneck of the system</a:t>
            </a:r>
          </a:p>
          <a:p>
            <a:r>
              <a:rPr lang="en-GB" dirty="0"/>
              <a:t>Every system has at least one bottleneck that limits its performance</a:t>
            </a:r>
          </a:p>
          <a:p>
            <a:r>
              <a:rPr lang="en-GB" dirty="0"/>
              <a:t>If the bottleneck does not negatively influence performance of the complete system under the highest expected load, it is OK</a:t>
            </a:r>
          </a:p>
        </p:txBody>
      </p:sp>
    </p:spTree>
    <p:extLst>
      <p:ext uri="{BB962C8B-B14F-4D97-AF65-F5344CB8AC3E}">
        <p14:creationId xmlns:p14="http://schemas.microsoft.com/office/powerpoint/2010/main" val="348711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Load testing</a:t>
            </a:r>
            <a:r>
              <a:rPr lang="en-US" dirty="0"/>
              <a:t> - shows how a system performs under the expected load</a:t>
            </a:r>
          </a:p>
          <a:p>
            <a:pPr lvl="0"/>
            <a:r>
              <a:rPr lang="en-US" b="1" dirty="0"/>
              <a:t>Stress testing </a:t>
            </a:r>
            <a:r>
              <a:rPr lang="en-US" dirty="0"/>
              <a:t>- shows how a system reacts when it is under extreme load</a:t>
            </a:r>
          </a:p>
          <a:p>
            <a:pPr lvl="0"/>
            <a:r>
              <a:rPr lang="en-US" b="1" dirty="0"/>
              <a:t>Endurance testing</a:t>
            </a:r>
            <a:r>
              <a:rPr lang="en-US" dirty="0"/>
              <a:t> - shows how a system behaves when it is used at the expected load for a long period of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98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testing - Breakpoint</a:t>
            </a:r>
            <a:endParaRPr lang="nl-NL" dirty="0"/>
          </a:p>
        </p:txBody>
      </p:sp>
      <p:pic>
        <p:nvPicPr>
          <p:cNvPr id="4098" name="Picture 2" descr="Performance break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475245"/>
            <a:ext cx="5524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8750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Ramp up the load</a:t>
            </a:r>
          </a:p>
          <a:p>
            <a:pPr lvl="1"/>
            <a:r>
              <a:rPr lang="en-US" dirty="0"/>
              <a:t>Start with a small number of virtual users</a:t>
            </a:r>
          </a:p>
          <a:p>
            <a:pPr lvl="1"/>
            <a:r>
              <a:rPr lang="en-US" dirty="0"/>
              <a:t>Increase the number over a period of time</a:t>
            </a:r>
          </a:p>
          <a:p>
            <a:r>
              <a:rPr lang="en-US" dirty="0"/>
              <a:t>The test result shows how the performance varies with the load, given as number of users versus response time. </a:t>
            </a:r>
            <a:endParaRPr lang="nl-NL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53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Performance testing software typically uses:</a:t>
            </a:r>
          </a:p>
          <a:p>
            <a:pPr lvl="1"/>
            <a:r>
              <a:rPr lang="en-GB" dirty="0"/>
              <a:t>One or more servers to act as injectors</a:t>
            </a:r>
          </a:p>
          <a:p>
            <a:pPr lvl="2"/>
            <a:r>
              <a:rPr lang="en-GB" dirty="0"/>
              <a:t>Each emulating a number of users</a:t>
            </a:r>
          </a:p>
          <a:p>
            <a:pPr lvl="2"/>
            <a:r>
              <a:rPr lang="en-GB" dirty="0"/>
              <a:t>Each running a sequence of interactions </a:t>
            </a:r>
          </a:p>
          <a:p>
            <a:pPr lvl="1"/>
            <a:r>
              <a:rPr lang="en-GB" dirty="0"/>
              <a:t>A test conductor</a:t>
            </a:r>
          </a:p>
          <a:p>
            <a:pPr lvl="2"/>
            <a:r>
              <a:rPr lang="en-GB" dirty="0"/>
              <a:t>Coordinating tasks</a:t>
            </a:r>
          </a:p>
          <a:p>
            <a:pPr lvl="2"/>
            <a:r>
              <a:rPr lang="en-GB" dirty="0"/>
              <a:t>Gathering metrics from each of the injectors</a:t>
            </a:r>
          </a:p>
          <a:p>
            <a:pPr lvl="2"/>
            <a:r>
              <a:rPr lang="en-GB" dirty="0"/>
              <a:t>Collecting performance data for reporting purposes</a:t>
            </a:r>
          </a:p>
        </p:txBody>
      </p:sp>
    </p:spTree>
    <p:extLst>
      <p:ext uri="{BB962C8B-B14F-4D97-AF65-F5344CB8AC3E}">
        <p14:creationId xmlns:p14="http://schemas.microsoft.com/office/powerpoint/2010/main" val="26026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628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Performance is a typical hygiene factor</a:t>
            </a:r>
          </a:p>
          <a:p>
            <a:r>
              <a:rPr lang="en-GB" dirty="0"/>
              <a:t>Nobody notices a highly performing system</a:t>
            </a:r>
          </a:p>
          <a:p>
            <a:r>
              <a:rPr lang="en-GB" dirty="0"/>
              <a:t>But when a system is not performing well enough, users quickly start complaining</a:t>
            </a:r>
          </a:p>
          <a:p>
            <a:endParaRPr lang="nl-NL" dirty="0"/>
          </a:p>
        </p:txBody>
      </p:sp>
      <p:pic>
        <p:nvPicPr>
          <p:cNvPr id="4" name="Picture 2" descr="Perform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03665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Performance testing should be done in a production-like environment</a:t>
            </a:r>
          </a:p>
          <a:p>
            <a:pPr lvl="1"/>
            <a:r>
              <a:rPr lang="en-GB" dirty="0"/>
              <a:t>Performance tests in a development environment usually lead to results that are highly unreliable</a:t>
            </a:r>
          </a:p>
          <a:p>
            <a:pPr lvl="1"/>
            <a:r>
              <a:rPr lang="en-GB" dirty="0"/>
              <a:t>Even when underpowered test systems perform well enough to get good test results, the faster production system could show performance issues that did not occur in the tests</a:t>
            </a:r>
          </a:p>
          <a:p>
            <a:r>
              <a:rPr lang="en-GB" dirty="0"/>
              <a:t>To reduce cost:</a:t>
            </a:r>
          </a:p>
          <a:p>
            <a:pPr lvl="1"/>
            <a:r>
              <a:rPr lang="en-GB" dirty="0"/>
              <a:t>Use a temporary (hired)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98824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sz="4800" dirty="0"/>
              <a:t>Performance patterns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11947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Increasing performance on upper layers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80% of the performance issues are due to badly behaving applications</a:t>
            </a:r>
          </a:p>
          <a:p>
            <a:pPr lvl="0"/>
            <a:r>
              <a:rPr lang="en-GB" dirty="0"/>
              <a:t>Application performance can benefit from:</a:t>
            </a:r>
          </a:p>
          <a:p>
            <a:pPr lvl="1"/>
            <a:r>
              <a:rPr lang="en-GB" dirty="0"/>
              <a:t>Database and application tuning </a:t>
            </a:r>
          </a:p>
          <a:p>
            <a:pPr lvl="1"/>
            <a:r>
              <a:rPr lang="en-GB" dirty="0"/>
              <a:t>Prioritizing tasks</a:t>
            </a:r>
          </a:p>
          <a:p>
            <a:pPr lvl="1"/>
            <a:r>
              <a:rPr lang="en-GB" dirty="0"/>
              <a:t>Working from memory as much as possible (as opposed to working with data on disk)</a:t>
            </a:r>
          </a:p>
          <a:p>
            <a:pPr lvl="1"/>
            <a:r>
              <a:rPr lang="en-GB" dirty="0"/>
              <a:t>Making good use of queues and schedulers</a:t>
            </a:r>
          </a:p>
          <a:p>
            <a:r>
              <a:rPr lang="en-GB" dirty="0"/>
              <a:t>Typically more effective than adding compute power</a:t>
            </a:r>
          </a:p>
        </p:txBody>
      </p:sp>
    </p:spTree>
    <p:extLst>
      <p:ext uri="{BB962C8B-B14F-4D97-AF65-F5344CB8AC3E}">
        <p14:creationId xmlns:p14="http://schemas.microsoft.com/office/powerpoint/2010/main" val="259493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Disk caching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Disks are mechanical devices that are slow by nature</a:t>
            </a:r>
          </a:p>
          <a:p>
            <a:pPr lvl="0"/>
            <a:r>
              <a:rPr lang="en-GB" dirty="0"/>
              <a:t>Caching can be implemented i:</a:t>
            </a:r>
          </a:p>
          <a:p>
            <a:pPr lvl="1"/>
            <a:r>
              <a:rPr lang="en-GB" dirty="0"/>
              <a:t>Disks</a:t>
            </a:r>
          </a:p>
          <a:p>
            <a:pPr lvl="1"/>
            <a:r>
              <a:rPr lang="en-GB" dirty="0"/>
              <a:t>Disk controllers</a:t>
            </a:r>
          </a:p>
          <a:p>
            <a:pPr lvl="1"/>
            <a:r>
              <a:rPr lang="en-GB" dirty="0"/>
              <a:t>Operating system</a:t>
            </a:r>
          </a:p>
          <a:p>
            <a:pPr lvl="2"/>
            <a:r>
              <a:rPr lang="en-US" dirty="0"/>
              <a:t>All non-used memory in operating systems is used for disk cache</a:t>
            </a:r>
          </a:p>
          <a:p>
            <a:pPr lvl="2"/>
            <a:r>
              <a:rPr lang="en-US" dirty="0"/>
              <a:t>Over time, all memory gets filled with previously stored disk requests and prefetched disk blocks, speeding up applications. </a:t>
            </a:r>
            <a:endParaRPr lang="en-GB" dirty="0"/>
          </a:p>
          <a:p>
            <a:pPr lvl="0"/>
            <a:r>
              <a:rPr lang="en-GB" dirty="0"/>
              <a:t>Cache memory:</a:t>
            </a:r>
          </a:p>
          <a:p>
            <a:pPr lvl="1"/>
            <a:r>
              <a:rPr lang="en-GB" dirty="0"/>
              <a:t>Stores all data recently read from disk</a:t>
            </a:r>
          </a:p>
          <a:p>
            <a:pPr lvl="1"/>
            <a:r>
              <a:rPr lang="en-GB" dirty="0"/>
              <a:t>Stores some of the disk blocks following the recently read disk blocks</a:t>
            </a:r>
            <a:endParaRPr lang="en-US" dirty="0"/>
          </a:p>
          <a:p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9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Caching</a:t>
            </a:r>
            <a:endParaRPr lang="nl-N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917573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94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proxies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When users browse the internet, data can be cached in a web proxy server</a:t>
            </a:r>
          </a:p>
          <a:p>
            <a:pPr lvl="1"/>
            <a:r>
              <a:rPr lang="en-GB" dirty="0"/>
              <a:t>A web proxy server is a type of cache</a:t>
            </a:r>
          </a:p>
          <a:p>
            <a:pPr lvl="1"/>
            <a:r>
              <a:rPr lang="en-GB" dirty="0"/>
              <a:t>Earlier accessed data can be fetched from cache, instead of from the internet</a:t>
            </a:r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Users get their data faster</a:t>
            </a:r>
          </a:p>
          <a:p>
            <a:pPr lvl="1"/>
            <a:r>
              <a:rPr lang="en-GB" dirty="0"/>
              <a:t>All other users are provided more bandwidth to the internet, as the data does not have to be downloaded again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03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data store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An Operational Data Store (ODS) is a read-only replica of a part of a database, for a specific use</a:t>
            </a:r>
          </a:p>
          <a:p>
            <a:pPr lvl="0"/>
            <a:r>
              <a:rPr lang="en-GB" dirty="0"/>
              <a:t>Frequently used information is retrieved from a small ODS database</a:t>
            </a:r>
          </a:p>
          <a:p>
            <a:pPr lvl="1"/>
            <a:r>
              <a:rPr lang="en-GB" dirty="0"/>
              <a:t>The main database is used less for retrieving information</a:t>
            </a:r>
          </a:p>
          <a:p>
            <a:pPr lvl="1"/>
            <a:r>
              <a:rPr lang="en-GB" dirty="0"/>
              <a:t>The performance of the main database is not degraded</a:t>
            </a:r>
          </a:p>
        </p:txBody>
      </p:sp>
    </p:spTree>
    <p:extLst>
      <p:ext uri="{BB962C8B-B14F-4D97-AF65-F5344CB8AC3E}">
        <p14:creationId xmlns:p14="http://schemas.microsoft.com/office/powerpoint/2010/main" val="1422959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Front-end servers serve data to end users </a:t>
            </a:r>
          </a:p>
          <a:p>
            <a:pPr lvl="1"/>
            <a:r>
              <a:rPr lang="en-GB" dirty="0"/>
              <a:t>Typically web servers</a:t>
            </a:r>
          </a:p>
          <a:p>
            <a:pPr lvl="0"/>
            <a:r>
              <a:rPr lang="en-GB" dirty="0"/>
              <a:t>To increase performance, store static data on the front-end servers</a:t>
            </a:r>
          </a:p>
          <a:p>
            <a:pPr lvl="1"/>
            <a:r>
              <a:rPr lang="en-GB" dirty="0"/>
              <a:t>Pictures are a good candidate</a:t>
            </a:r>
          </a:p>
          <a:p>
            <a:pPr lvl="1"/>
            <a:r>
              <a:rPr lang="en-GB" dirty="0"/>
              <a:t>Significantly lowers the amount of traffic to back-end systems</a:t>
            </a:r>
          </a:p>
          <a:p>
            <a:pPr lvl="0"/>
            <a:r>
              <a:rPr lang="en-GB" dirty="0"/>
              <a:t>In addition, a reverse proxy can be used</a:t>
            </a:r>
          </a:p>
          <a:p>
            <a:pPr lvl="1"/>
            <a:r>
              <a:rPr lang="en-GB" dirty="0"/>
              <a:t>Automatically cache most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128756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In-memory databases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special circumstances, entire databases can be run from memory instead of from disk</a:t>
            </a:r>
          </a:p>
          <a:p>
            <a:r>
              <a:rPr lang="en-US" dirty="0"/>
              <a:t>In-memory databases are used in situations where performance is crucial</a:t>
            </a:r>
          </a:p>
          <a:p>
            <a:pPr lvl="1"/>
            <a:r>
              <a:rPr lang="en-US" dirty="0"/>
              <a:t>Real-time SCADA systems</a:t>
            </a:r>
          </a:p>
          <a:p>
            <a:pPr lvl="1"/>
            <a:r>
              <a:rPr lang="en-US" dirty="0"/>
              <a:t>High performance online transaction processing (OLTP) systems</a:t>
            </a:r>
          </a:p>
          <a:p>
            <a:pPr lvl="2"/>
            <a:r>
              <a:rPr lang="en-US" dirty="0"/>
              <a:t>As an example, in 2011 SAP AG introduced HANA, an in-memory database for SAP systems</a:t>
            </a:r>
          </a:p>
          <a:p>
            <a:r>
              <a:rPr lang="en-US" dirty="0"/>
              <a:t>Special arrangements must be made to ensure data is not lost when a power failure occurs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975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Scalability indicates the ease in with which a system can be modified, or components can be added, to handle increasing load</a:t>
            </a:r>
            <a:endParaRPr lang="en-GB" sz="2800" dirty="0"/>
          </a:p>
          <a:p>
            <a:pPr lvl="0"/>
            <a:r>
              <a:rPr lang="en-GB" sz="2800" dirty="0"/>
              <a:t>Two ways to scale a system: </a:t>
            </a:r>
          </a:p>
          <a:p>
            <a:pPr lvl="1"/>
            <a:r>
              <a:rPr lang="en-GB" sz="2400" dirty="0"/>
              <a:t>Vertical scaling (scale up) - adding resources to a single component</a:t>
            </a:r>
          </a:p>
          <a:p>
            <a:pPr lvl="1"/>
            <a:r>
              <a:rPr lang="en-GB" sz="2400" dirty="0"/>
              <a:t>Horizontal scaling (scale out) - adding more components to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512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Perceived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Perceived performance refers to how quickly a system appears</a:t>
            </a:r>
            <a:r>
              <a:rPr lang="en-GB" i="1" dirty="0"/>
              <a:t> </a:t>
            </a:r>
            <a:r>
              <a:rPr lang="en-GB" dirty="0"/>
              <a:t>to perform its task</a:t>
            </a:r>
          </a:p>
          <a:p>
            <a:r>
              <a:rPr lang="en-GB" dirty="0"/>
              <a:t>In general, people tend to overestimate their own patience</a:t>
            </a:r>
          </a:p>
          <a:p>
            <a:r>
              <a:rPr lang="en-GB" dirty="0"/>
              <a:t>People tend to value predictability in performance</a:t>
            </a:r>
          </a:p>
          <a:p>
            <a:pPr lvl="1"/>
            <a:r>
              <a:rPr lang="en-US" dirty="0"/>
              <a:t>When the performance of a system is fluctuating, users remember a bad experience</a:t>
            </a:r>
          </a:p>
          <a:p>
            <a:pPr lvl="1"/>
            <a:r>
              <a:rPr lang="en-US" dirty="0"/>
              <a:t>Even if the fluctuation is relatively rare</a:t>
            </a:r>
          </a:p>
        </p:txBody>
      </p:sp>
    </p:spTree>
    <p:extLst>
      <p:ext uri="{BB962C8B-B14F-4D97-AF65-F5344CB8AC3E}">
        <p14:creationId xmlns:p14="http://schemas.microsoft.com/office/powerpoint/2010/main" val="206902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Scalability – Vertical scaling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Adding more resources, for example:</a:t>
            </a:r>
          </a:p>
          <a:p>
            <a:pPr lvl="1"/>
            <a:r>
              <a:rPr lang="en-GB" dirty="0"/>
              <a:t>Server: more memory, CPU’s </a:t>
            </a:r>
          </a:p>
          <a:p>
            <a:pPr lvl="1"/>
            <a:r>
              <a:rPr lang="en-GB" dirty="0"/>
              <a:t>Network switch: adding more ports</a:t>
            </a:r>
          </a:p>
          <a:p>
            <a:pPr lvl="1"/>
            <a:r>
              <a:rPr lang="en-GB" dirty="0"/>
              <a:t>Storage: Replace small disks by larger disks</a:t>
            </a:r>
          </a:p>
          <a:p>
            <a:r>
              <a:rPr lang="en-GB" dirty="0"/>
              <a:t>Vertical scaling is easy to do</a:t>
            </a:r>
          </a:p>
          <a:p>
            <a:r>
              <a:rPr lang="en-GB" dirty="0"/>
              <a:t>It quickly reaches a limit</a:t>
            </a:r>
          </a:p>
          <a:p>
            <a:pPr lvl="1"/>
            <a:r>
              <a:rPr lang="en-GB" dirty="0"/>
              <a:t>The infrastructure component is “full”</a:t>
            </a:r>
          </a:p>
        </p:txBody>
      </p:sp>
    </p:spTree>
    <p:extLst>
      <p:ext uri="{BB962C8B-B14F-4D97-AF65-F5344CB8AC3E}">
        <p14:creationId xmlns:p14="http://schemas.microsoft.com/office/powerpoint/2010/main" val="116958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 – Horizontal scaling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Adding more components to the infrastructure, for example:</a:t>
            </a:r>
          </a:p>
          <a:p>
            <a:pPr lvl="1"/>
            <a:r>
              <a:rPr lang="en-GB" dirty="0"/>
              <a:t>Adding servers to a web server farm</a:t>
            </a:r>
          </a:p>
          <a:p>
            <a:pPr lvl="1"/>
            <a:r>
              <a:rPr lang="en-GB" dirty="0"/>
              <a:t>Adding disk cabinets to a storage system</a:t>
            </a:r>
          </a:p>
          <a:p>
            <a:r>
              <a:rPr lang="en-GB" dirty="0"/>
              <a:t>In theory, horizontal scaling scales much better</a:t>
            </a:r>
          </a:p>
          <a:p>
            <a:pPr lvl="1"/>
            <a:r>
              <a:rPr lang="en-GB" dirty="0"/>
              <a:t>Be aware of bottlenecks</a:t>
            </a:r>
          </a:p>
          <a:p>
            <a:r>
              <a:rPr lang="en-GB" dirty="0"/>
              <a:t>Doubling the number of components does not necessarily double the performance</a:t>
            </a:r>
          </a:p>
          <a:p>
            <a:r>
              <a:rPr lang="en-GB" dirty="0"/>
              <a:t>Horizontal scaling is the basis for cloud computing</a:t>
            </a:r>
          </a:p>
          <a:p>
            <a:r>
              <a:rPr lang="en-GB" dirty="0"/>
              <a:t>Applications must be aware of scaling infrastructure components</a:t>
            </a:r>
          </a:p>
        </p:txBody>
      </p:sp>
    </p:spTree>
    <p:extLst>
      <p:ext uri="{BB962C8B-B14F-4D97-AF65-F5344CB8AC3E}">
        <p14:creationId xmlns:p14="http://schemas.microsoft.com/office/powerpoint/2010/main" val="75573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Scalability – Horizontal scaling</a:t>
            </a:r>
            <a:endParaRPr lang="nl-NL" dirty="0"/>
          </a:p>
        </p:txBody>
      </p:sp>
      <p:pic>
        <p:nvPicPr>
          <p:cNvPr id="1026" name="Picture 2" descr="Partitioned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69027"/>
            <a:ext cx="6324600" cy="55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dded web serv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2667000"/>
            <a:ext cx="6324600" cy="178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Added database serv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4800600"/>
            <a:ext cx="6518564" cy="178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92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balancing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Load balancing uses multiple servers that perform identical tasks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Web server farm</a:t>
            </a:r>
          </a:p>
          <a:p>
            <a:pPr lvl="2"/>
            <a:r>
              <a:rPr lang="en-GB" dirty="0"/>
              <a:t>Mail server farm</a:t>
            </a:r>
          </a:p>
          <a:p>
            <a:pPr lvl="2"/>
            <a:r>
              <a:rPr lang="en-GB" dirty="0"/>
              <a:t>FTP (File Transfer Protocol) server farm</a:t>
            </a:r>
          </a:p>
          <a:p>
            <a:pPr lvl="0"/>
            <a:r>
              <a:rPr lang="en-GB" dirty="0"/>
              <a:t>A load balancer spreads the load over the available machines</a:t>
            </a:r>
          </a:p>
          <a:p>
            <a:pPr lvl="1"/>
            <a:r>
              <a:rPr lang="en-GB" dirty="0"/>
              <a:t>Checks the current load on each server in the farm</a:t>
            </a:r>
          </a:p>
          <a:p>
            <a:pPr lvl="1"/>
            <a:r>
              <a:rPr lang="en-GB" dirty="0"/>
              <a:t>Sends incoming requests to the least busy server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17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balancing</a:t>
            </a:r>
            <a:endParaRPr lang="nl-NL" dirty="0"/>
          </a:p>
        </p:txBody>
      </p:sp>
      <p:pic>
        <p:nvPicPr>
          <p:cNvPr id="2050" name="Picture 2" descr="Load balanc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5" y="1752600"/>
            <a:ext cx="660588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3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balancing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Advanced load balancers can spread the load based on:</a:t>
            </a:r>
          </a:p>
          <a:p>
            <a:pPr lvl="1"/>
            <a:r>
              <a:rPr lang="en-US" dirty="0"/>
              <a:t>The number of connections a server has</a:t>
            </a:r>
          </a:p>
          <a:p>
            <a:pPr lvl="1"/>
            <a:r>
              <a:rPr lang="en-US" dirty="0"/>
              <a:t>The measured response time of a server</a:t>
            </a:r>
          </a:p>
          <a:p>
            <a:r>
              <a:rPr lang="en-GB" dirty="0"/>
              <a:t>The application running on a load balanced system must be able to cope with the fact that each request can be handled by a different server</a:t>
            </a:r>
          </a:p>
          <a:p>
            <a:pPr lvl="1"/>
            <a:r>
              <a:rPr lang="en-GB" dirty="0"/>
              <a:t>The load balancer should contain the states of the application</a:t>
            </a:r>
          </a:p>
          <a:p>
            <a:pPr lvl="1"/>
            <a:r>
              <a:rPr lang="en-GB" dirty="0"/>
              <a:t>The load balancing mechanism can arrange that a user’s session is always connected to the same server</a:t>
            </a:r>
          </a:p>
          <a:p>
            <a:pPr lvl="1"/>
            <a:r>
              <a:rPr lang="en-GB" dirty="0"/>
              <a:t>If a server in the server farm goes down, its session information becomes inaccessible and sessions are lost</a:t>
            </a:r>
          </a:p>
        </p:txBody>
      </p:sp>
    </p:spTree>
    <p:extLst>
      <p:ext uri="{BB962C8B-B14F-4D97-AF65-F5344CB8AC3E}">
        <p14:creationId xmlns:p14="http://schemas.microsoft.com/office/powerpoint/2010/main" val="2795371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balancing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 load balancer increases availability</a:t>
            </a:r>
          </a:p>
          <a:p>
            <a:pPr lvl="1"/>
            <a:r>
              <a:rPr lang="en-US" dirty="0"/>
              <a:t>When a server in the server farm is unavailable, the load balancer notices this and ensures no requests are sent to the unavailable server until it is back online again</a:t>
            </a:r>
          </a:p>
          <a:p>
            <a:r>
              <a:rPr lang="en-US" dirty="0"/>
              <a:t>The availability of the load balancer itself is very important</a:t>
            </a:r>
          </a:p>
          <a:p>
            <a:pPr lvl="1"/>
            <a:r>
              <a:rPr lang="en-US" dirty="0"/>
              <a:t>Load balancers are typically setup in a failover configuration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3879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balancing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Network load </a:t>
            </a:r>
            <a:r>
              <a:rPr lang="nl-NL" dirty="0" err="1"/>
              <a:t>balancing</a:t>
            </a:r>
            <a:r>
              <a:rPr lang="nl-NL" dirty="0"/>
              <a:t>:</a:t>
            </a:r>
          </a:p>
          <a:p>
            <a:pPr lvl="1"/>
            <a:r>
              <a:rPr lang="en-GB" dirty="0"/>
              <a:t>Spread network load over multiple network connections</a:t>
            </a:r>
          </a:p>
          <a:p>
            <a:pPr lvl="1"/>
            <a:r>
              <a:rPr lang="en-GB" dirty="0"/>
              <a:t>Most network switches support port trunking</a:t>
            </a:r>
          </a:p>
          <a:p>
            <a:pPr lvl="2"/>
            <a:r>
              <a:rPr lang="en-GB" dirty="0"/>
              <a:t>Multiple Ethernet connections are combined to get a virtual Ethernet connection providing higher throughput</a:t>
            </a:r>
          </a:p>
          <a:p>
            <a:pPr lvl="2"/>
            <a:r>
              <a:rPr lang="en-GB" dirty="0"/>
              <a:t>The load is balanced over the connections by the network switch</a:t>
            </a:r>
          </a:p>
          <a:p>
            <a:r>
              <a:rPr lang="en-GB" dirty="0"/>
              <a:t>Storage load balancing:</a:t>
            </a:r>
          </a:p>
          <a:p>
            <a:pPr lvl="1"/>
            <a:r>
              <a:rPr lang="en-GB" dirty="0"/>
              <a:t>Using multiple disks to spread the load of reads and writes</a:t>
            </a:r>
          </a:p>
          <a:p>
            <a:pPr lvl="1"/>
            <a:r>
              <a:rPr lang="en-GB" dirty="0"/>
              <a:t>Use multiple connections between servers and storage systems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892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performance clusters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 performance clusters provide a vast amount of computing power by combining many computer systems</a:t>
            </a:r>
          </a:p>
          <a:p>
            <a:r>
              <a:rPr lang="en-US" dirty="0"/>
              <a:t>A large number of cheap off the-shelf servers can create one large supercomputer</a:t>
            </a:r>
          </a:p>
          <a:p>
            <a:r>
              <a:rPr lang="en-GB" dirty="0"/>
              <a:t>Used for calculation-intensive systems</a:t>
            </a:r>
          </a:p>
          <a:p>
            <a:pPr lvl="1"/>
            <a:r>
              <a:rPr lang="en-GB" dirty="0"/>
              <a:t>Weather forecasts</a:t>
            </a:r>
          </a:p>
          <a:p>
            <a:pPr lvl="1"/>
            <a:r>
              <a:rPr lang="en-GB" dirty="0"/>
              <a:t>Geological research</a:t>
            </a:r>
          </a:p>
          <a:p>
            <a:pPr lvl="1"/>
            <a:r>
              <a:rPr lang="en-GB" dirty="0"/>
              <a:t>Nuclear research</a:t>
            </a:r>
          </a:p>
          <a:p>
            <a:pPr lvl="1"/>
            <a:r>
              <a:rPr lang="en-GB" dirty="0"/>
              <a:t>Pharmaceutical research</a:t>
            </a:r>
            <a:endParaRPr lang="nl-NL" dirty="0"/>
          </a:p>
          <a:p>
            <a:pPr lvl="0"/>
            <a:r>
              <a:rPr lang="en-GB" dirty="0"/>
              <a:t>TOP500.org</a:t>
            </a:r>
          </a:p>
        </p:txBody>
      </p:sp>
    </p:spTree>
    <p:extLst>
      <p:ext uri="{BB962C8B-B14F-4D97-AF65-F5344CB8AC3E}">
        <p14:creationId xmlns:p14="http://schemas.microsoft.com/office/powerpoint/2010/main" val="73684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Grid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A computer grid is a high performance cluster that consists of systems that are spread geographically</a:t>
            </a:r>
          </a:p>
          <a:p>
            <a:pPr lvl="0"/>
            <a:r>
              <a:rPr lang="en-GB" dirty="0"/>
              <a:t>The limited bandwidth is the bottleneck </a:t>
            </a:r>
          </a:p>
          <a:p>
            <a:pPr lvl="0"/>
            <a:r>
              <a:rPr lang="en-GB" dirty="0"/>
              <a:t>Examples:</a:t>
            </a:r>
          </a:p>
          <a:p>
            <a:pPr lvl="1"/>
            <a:r>
              <a:rPr lang="en-GB" dirty="0"/>
              <a:t>SETI@HOME</a:t>
            </a:r>
          </a:p>
          <a:p>
            <a:pPr lvl="1"/>
            <a:r>
              <a:rPr lang="en-GB" dirty="0"/>
              <a:t>CERN LHC Computing Grid (140 computing </a:t>
            </a:r>
            <a:r>
              <a:rPr lang="en-GB" dirty="0" err="1"/>
              <a:t>centers</a:t>
            </a:r>
            <a:r>
              <a:rPr lang="en-GB" dirty="0"/>
              <a:t> in 35 countries)</a:t>
            </a:r>
          </a:p>
          <a:p>
            <a:r>
              <a:rPr lang="en-GB" dirty="0"/>
              <a:t>Broker firms exist for commercial exploitation of grids</a:t>
            </a:r>
          </a:p>
          <a:p>
            <a:r>
              <a:rPr lang="en-GB" dirty="0"/>
              <a:t>Security is a concern when computers in the grid are not under control</a:t>
            </a:r>
          </a:p>
        </p:txBody>
      </p:sp>
    </p:spTree>
    <p:extLst>
      <p:ext uri="{BB962C8B-B14F-4D97-AF65-F5344CB8AC3E}">
        <p14:creationId xmlns:p14="http://schemas.microsoft.com/office/powerpoint/2010/main" val="53867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Perceived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Inform the user about how long  a task will take</a:t>
            </a:r>
          </a:p>
          <a:p>
            <a:pPr lvl="1"/>
            <a:r>
              <a:rPr lang="en-GB" dirty="0"/>
              <a:t>Progress bars</a:t>
            </a:r>
          </a:p>
          <a:p>
            <a:pPr lvl="1"/>
            <a:r>
              <a:rPr lang="en-GB" dirty="0"/>
              <a:t>Splash screens</a:t>
            </a:r>
            <a:endParaRPr lang="nl-NL" dirty="0"/>
          </a:p>
        </p:txBody>
      </p:sp>
      <p:pic>
        <p:nvPicPr>
          <p:cNvPr id="4" name="Afbeelding 3" descr="Beschrijving: Beschrijving: C:\Users\sjaak\Documents\My Dropbox\Mijn boek\02. Pictures\Performance\Progress b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345846" cy="205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944" y="4026304"/>
            <a:ext cx="3900055" cy="2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5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for use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Performance critical applications should be designed as such</a:t>
            </a:r>
          </a:p>
          <a:p>
            <a:pPr lvl="0"/>
            <a:r>
              <a:rPr lang="en-GB" dirty="0"/>
              <a:t>Tips:</a:t>
            </a:r>
          </a:p>
          <a:p>
            <a:pPr lvl="1"/>
            <a:r>
              <a:rPr lang="en-US" dirty="0"/>
              <a:t>Know what the system will be used for</a:t>
            </a:r>
          </a:p>
          <a:p>
            <a:pPr lvl="2"/>
            <a:r>
              <a:rPr lang="en-US" dirty="0"/>
              <a:t>A large data warehouse needs a different infrastructure design than an online transaction processing system or a web application</a:t>
            </a:r>
          </a:p>
          <a:p>
            <a:pPr lvl="2"/>
            <a:r>
              <a:rPr lang="en-GB" dirty="0"/>
              <a:t>Interactive systems are different than batch oriented systems</a:t>
            </a:r>
          </a:p>
          <a:p>
            <a:pPr lvl="1"/>
            <a:r>
              <a:rPr lang="en-US" dirty="0"/>
              <a:t>When possible, try to spread the load of the system over the available time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905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for use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 some cases, special products must be used for certain systems</a:t>
            </a:r>
          </a:p>
          <a:p>
            <a:pPr lvl="2"/>
            <a:r>
              <a:rPr lang="en-US" dirty="0"/>
              <a:t>Real-time operating systems</a:t>
            </a:r>
          </a:p>
          <a:p>
            <a:pPr lvl="2"/>
            <a:r>
              <a:rPr lang="en-US" dirty="0"/>
              <a:t>In-memory databases</a:t>
            </a:r>
          </a:p>
          <a:p>
            <a:pPr lvl="2"/>
            <a:r>
              <a:rPr lang="en-US" dirty="0"/>
              <a:t>Specially designed file systems</a:t>
            </a:r>
            <a:endParaRPr lang="nl-NL" dirty="0"/>
          </a:p>
          <a:p>
            <a:pPr lvl="1"/>
            <a:r>
              <a:rPr lang="en-US" dirty="0"/>
              <a:t>Use standard implementation plans that are proven in practice</a:t>
            </a:r>
          </a:p>
          <a:p>
            <a:pPr lvl="2"/>
            <a:r>
              <a:rPr lang="en-GB" dirty="0"/>
              <a:t>Follow the vendor's recommended implementation</a:t>
            </a:r>
          </a:p>
          <a:p>
            <a:pPr lvl="2"/>
            <a:r>
              <a:rPr lang="en-US" dirty="0"/>
              <a:t>Have the vendors check the design you created </a:t>
            </a:r>
          </a:p>
          <a:p>
            <a:pPr lvl="1"/>
            <a:r>
              <a:rPr lang="en-US" dirty="0"/>
              <a:t>Move rarely used data from the main systems to other systems</a:t>
            </a:r>
          </a:p>
          <a:p>
            <a:pPr lvl="2"/>
            <a:r>
              <a:rPr lang="en-GB" dirty="0"/>
              <a:t>Moving old data to a large historical database can speed up a smaller sized database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60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Capacity management guarantees high performance of a system in the long term</a:t>
            </a:r>
          </a:p>
          <a:p>
            <a:r>
              <a:rPr lang="en-GB" dirty="0"/>
              <a:t>To ensure performance stays within acceptable limits, performance must be  monitored</a:t>
            </a:r>
          </a:p>
          <a:p>
            <a:r>
              <a:rPr lang="en-GB" dirty="0"/>
              <a:t>Trend analyses can be used to predict performance degradation</a:t>
            </a:r>
          </a:p>
          <a:p>
            <a:pPr lvl="0"/>
            <a:r>
              <a:rPr lang="en-GB" dirty="0"/>
              <a:t>Anticipate on business changes (like forthcoming marketing campaigns)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97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sz="4800" dirty="0"/>
              <a:t>Performance during infrastructure design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2633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Performance during infrastructure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A solution must be designed, implemented, and supported to meet the performance requirements</a:t>
            </a:r>
          </a:p>
          <a:p>
            <a:pPr lvl="1"/>
            <a:r>
              <a:rPr lang="en-GB" dirty="0"/>
              <a:t>Even under increasing load</a:t>
            </a:r>
          </a:p>
          <a:p>
            <a:r>
              <a:rPr lang="en-GB" dirty="0"/>
              <a:t>Calculating performance of a system in the design phase is:</a:t>
            </a:r>
          </a:p>
          <a:p>
            <a:pPr lvl="1"/>
            <a:r>
              <a:rPr lang="en-GB" dirty="0"/>
              <a:t>Extremely difficult</a:t>
            </a:r>
          </a:p>
          <a:p>
            <a:pPr lvl="1"/>
            <a:r>
              <a:rPr lang="en-GB" dirty="0"/>
              <a:t>Very unreliable</a:t>
            </a:r>
          </a:p>
        </p:txBody>
      </p:sp>
    </p:spTree>
    <p:extLst>
      <p:ext uri="{BB962C8B-B14F-4D97-AF65-F5344CB8AC3E}">
        <p14:creationId xmlns:p14="http://schemas.microsoft.com/office/powerpoint/2010/main" val="344561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Performance during infrastructure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Performance must be considered:</a:t>
            </a:r>
          </a:p>
          <a:p>
            <a:pPr lvl="1"/>
            <a:r>
              <a:rPr lang="en-GB" dirty="0"/>
              <a:t>When the system works as expected</a:t>
            </a:r>
          </a:p>
          <a:p>
            <a:pPr lvl="1"/>
            <a:r>
              <a:rPr lang="en-GB" dirty="0"/>
              <a:t>When the system is in a special state, like: </a:t>
            </a:r>
          </a:p>
          <a:p>
            <a:pPr lvl="2"/>
            <a:r>
              <a:rPr lang="en-GB" dirty="0"/>
              <a:t>Failing parts</a:t>
            </a:r>
          </a:p>
          <a:p>
            <a:pPr lvl="2"/>
            <a:r>
              <a:rPr lang="en-GB" dirty="0"/>
              <a:t>Maintenance state</a:t>
            </a:r>
          </a:p>
          <a:p>
            <a:pPr lvl="2"/>
            <a:r>
              <a:rPr lang="en-GB" dirty="0"/>
              <a:t>Performing backup</a:t>
            </a:r>
          </a:p>
          <a:p>
            <a:pPr lvl="2"/>
            <a:r>
              <a:rPr lang="en-GB" dirty="0"/>
              <a:t>Running batch jobs</a:t>
            </a:r>
          </a:p>
          <a:p>
            <a:r>
              <a:rPr lang="en-US" dirty="0"/>
              <a:t>Some ways to do this are:</a:t>
            </a:r>
            <a:endParaRPr lang="nl-NL" dirty="0"/>
          </a:p>
          <a:p>
            <a:pPr lvl="1"/>
            <a:r>
              <a:rPr lang="en-US" dirty="0"/>
              <a:t>Benchmarking</a:t>
            </a:r>
            <a:endParaRPr lang="nl-NL" dirty="0"/>
          </a:p>
          <a:p>
            <a:pPr lvl="1"/>
            <a:r>
              <a:rPr lang="en-US" dirty="0"/>
              <a:t>Using vendor experience</a:t>
            </a:r>
            <a:endParaRPr lang="nl-NL" dirty="0"/>
          </a:p>
          <a:p>
            <a:pPr lvl="1"/>
            <a:r>
              <a:rPr lang="en-US" dirty="0"/>
              <a:t>Prototyping</a:t>
            </a:r>
            <a:endParaRPr lang="nl-NL" dirty="0"/>
          </a:p>
          <a:p>
            <a:pPr lvl="1"/>
            <a:r>
              <a:rPr lang="en-GB" dirty="0"/>
              <a:t>User Profiling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58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Benchmarking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GB" dirty="0"/>
              <a:t>A benchmark uses a specific test program to assess the relative performance of an infrastructure component</a:t>
            </a:r>
          </a:p>
          <a:p>
            <a:r>
              <a:rPr lang="en-GB" dirty="0"/>
              <a:t>Benchmarks compare:</a:t>
            </a:r>
          </a:p>
          <a:p>
            <a:pPr lvl="1"/>
            <a:r>
              <a:rPr lang="en-GB" dirty="0"/>
              <a:t>Performance of various subsystems</a:t>
            </a:r>
          </a:p>
          <a:p>
            <a:pPr lvl="1"/>
            <a:r>
              <a:rPr lang="en-GB" dirty="0"/>
              <a:t>Across different system architectures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32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Benchmarking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GB" dirty="0"/>
              <a:t>Benchmarks comparing the raw speed of parts of an infrastructure</a:t>
            </a:r>
          </a:p>
          <a:p>
            <a:pPr lvl="1"/>
            <a:r>
              <a:rPr lang="en-GB" dirty="0"/>
              <a:t>Like the speed difference between processors or between disk drives</a:t>
            </a:r>
          </a:p>
          <a:p>
            <a:pPr lvl="1"/>
            <a:r>
              <a:rPr lang="en-GB" dirty="0"/>
              <a:t>Not taking into account the typical usage of such components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Floating Point Operations Per Second – FLOPS</a:t>
            </a:r>
          </a:p>
          <a:p>
            <a:pPr lvl="2"/>
            <a:r>
              <a:rPr lang="en-GB" dirty="0"/>
              <a:t>Million Instructions Per Second – MIPS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90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1869</Words>
  <Application>Microsoft Office PowerPoint</Application>
  <PresentationFormat>On-screen Show (4:3)</PresentationFormat>
  <Paragraphs>253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IT Infrastructure Architecture</vt:lpstr>
      <vt:lpstr>Introduction</vt:lpstr>
      <vt:lpstr>Perceived performance</vt:lpstr>
      <vt:lpstr>Perceived performance</vt:lpstr>
      <vt:lpstr>Performance during infrastructure design</vt:lpstr>
      <vt:lpstr>Performance during infrastructure design</vt:lpstr>
      <vt:lpstr>Performance during infrastructure design</vt:lpstr>
      <vt:lpstr>Benchmarking</vt:lpstr>
      <vt:lpstr>Benchmarking</vt:lpstr>
      <vt:lpstr>Vendor experience</vt:lpstr>
      <vt:lpstr>Prototyping</vt:lpstr>
      <vt:lpstr>User profiling</vt:lpstr>
      <vt:lpstr>User profiling personas/tasks</vt:lpstr>
      <vt:lpstr>User profiling Infrastructure load</vt:lpstr>
      <vt:lpstr>Performance of a running system</vt:lpstr>
      <vt:lpstr>Managing bottlenecks</vt:lpstr>
      <vt:lpstr>Performance testing</vt:lpstr>
      <vt:lpstr>Performance testing - Breakpoint</vt:lpstr>
      <vt:lpstr>Performance testing</vt:lpstr>
      <vt:lpstr>Performance testing</vt:lpstr>
      <vt:lpstr>Performance patterns</vt:lpstr>
      <vt:lpstr>Increasing performance on upper layers</vt:lpstr>
      <vt:lpstr>Disk caching</vt:lpstr>
      <vt:lpstr>Caching</vt:lpstr>
      <vt:lpstr>Web proxies</vt:lpstr>
      <vt:lpstr>Operational data store</vt:lpstr>
      <vt:lpstr>Front-end servers</vt:lpstr>
      <vt:lpstr>In-memory databases</vt:lpstr>
      <vt:lpstr>Scalability</vt:lpstr>
      <vt:lpstr>Scalability – Vertical scaling</vt:lpstr>
      <vt:lpstr>Scalability – Horizontal scaling</vt:lpstr>
      <vt:lpstr>Scalability – Horizontal scaling</vt:lpstr>
      <vt:lpstr>Load balancing</vt:lpstr>
      <vt:lpstr>Load balancing</vt:lpstr>
      <vt:lpstr>Load balancing</vt:lpstr>
      <vt:lpstr>Load balancing</vt:lpstr>
      <vt:lpstr>Load balancing</vt:lpstr>
      <vt:lpstr>High performance clusters</vt:lpstr>
      <vt:lpstr>Grid Computing</vt:lpstr>
      <vt:lpstr>Design for use</vt:lpstr>
      <vt:lpstr>Design for use</vt:lpstr>
      <vt:lpstr>Capacity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BGWR-HAT</cp:lastModifiedBy>
  <cp:revision>53</cp:revision>
  <dcterms:created xsi:type="dcterms:W3CDTF">2006-08-16T00:00:00Z</dcterms:created>
  <dcterms:modified xsi:type="dcterms:W3CDTF">2020-02-11T07:54:20Z</dcterms:modified>
</cp:coreProperties>
</file>