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5"/>
  </p:notesMasterIdLst>
  <p:sldIdLst>
    <p:sldId id="256" r:id="rId2"/>
    <p:sldId id="257" r:id="rId3"/>
    <p:sldId id="258" r:id="rId4"/>
    <p:sldId id="266" r:id="rId5"/>
    <p:sldId id="259" r:id="rId6"/>
    <p:sldId id="260" r:id="rId7"/>
    <p:sldId id="280" r:id="rId8"/>
    <p:sldId id="262" r:id="rId9"/>
    <p:sldId id="263" r:id="rId10"/>
    <p:sldId id="265" r:id="rId11"/>
    <p:sldId id="282" r:id="rId12"/>
    <p:sldId id="283" r:id="rId13"/>
    <p:sldId id="284" r:id="rId14"/>
    <p:sldId id="281" r:id="rId15"/>
    <p:sldId id="285" r:id="rId16"/>
    <p:sldId id="286" r:id="rId17"/>
    <p:sldId id="261" r:id="rId18"/>
    <p:sldId id="288" r:id="rId19"/>
    <p:sldId id="289" r:id="rId20"/>
    <p:sldId id="287" r:id="rId21"/>
    <p:sldId id="290" r:id="rId22"/>
    <p:sldId id="291" r:id="rId23"/>
    <p:sldId id="267" r:id="rId24"/>
    <p:sldId id="268" r:id="rId25"/>
    <p:sldId id="269" r:id="rId26"/>
    <p:sldId id="292" r:id="rId27"/>
    <p:sldId id="270" r:id="rId28"/>
    <p:sldId id="271" r:id="rId29"/>
    <p:sldId id="272" r:id="rId30"/>
    <p:sldId id="293" r:id="rId31"/>
    <p:sldId id="273" r:id="rId32"/>
    <p:sldId id="274" r:id="rId33"/>
    <p:sldId id="275" r:id="rId34"/>
    <p:sldId id="294" r:id="rId35"/>
    <p:sldId id="276" r:id="rId36"/>
    <p:sldId id="295" r:id="rId37"/>
    <p:sldId id="277" r:id="rId38"/>
    <p:sldId id="296" r:id="rId39"/>
    <p:sldId id="297" r:id="rId40"/>
    <p:sldId id="279" r:id="rId41"/>
    <p:sldId id="298" r:id="rId42"/>
    <p:sldId id="278"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3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33F70E-1DA8-41B5-B940-223977A8F08B}" type="datetimeFigureOut">
              <a:rPr lang="en-PK" smtClean="0"/>
              <a:t>18/03/2020</a:t>
            </a:fld>
            <a:endParaRPr lang="en-P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A05E7-DBC7-4B65-83EF-B61F7B116DF3}" type="slidenum">
              <a:rPr lang="en-PK" smtClean="0"/>
              <a:t>‹#›</a:t>
            </a:fld>
            <a:endParaRPr lang="en-PK"/>
          </a:p>
        </p:txBody>
      </p:sp>
    </p:spTree>
    <p:extLst>
      <p:ext uri="{BB962C8B-B14F-4D97-AF65-F5344CB8AC3E}">
        <p14:creationId xmlns:p14="http://schemas.microsoft.com/office/powerpoint/2010/main" val="75908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Proability</a:t>
            </a:r>
            <a:r>
              <a:rPr lang="en-US" dirty="0"/>
              <a:t>: 1. Unlikely	2. Seldom	3. Occasional	4.Likely	5. Frequent</a:t>
            </a:r>
          </a:p>
          <a:p>
            <a:r>
              <a:rPr lang="en-US"/>
              <a:t>Impact:	1.Negligible	2.Moderate	3.Critical	4.Catastrophic</a:t>
            </a:r>
            <a:endParaRPr lang="en-PK"/>
          </a:p>
        </p:txBody>
      </p:sp>
      <p:sp>
        <p:nvSpPr>
          <p:cNvPr id="4" name="Slide Number Placeholder 3"/>
          <p:cNvSpPr>
            <a:spLocks noGrp="1"/>
          </p:cNvSpPr>
          <p:nvPr>
            <p:ph type="sldNum" sz="quarter" idx="5"/>
          </p:nvPr>
        </p:nvSpPr>
        <p:spPr/>
        <p:txBody>
          <a:bodyPr/>
          <a:lstStyle/>
          <a:p>
            <a:fld id="{827A05E7-DBC7-4B65-83EF-B61F7B116DF3}" type="slidenum">
              <a:rPr lang="en-PK" smtClean="0"/>
              <a:t>6</a:t>
            </a:fld>
            <a:endParaRPr lang="en-PK"/>
          </a:p>
        </p:txBody>
      </p:sp>
    </p:spTree>
    <p:extLst>
      <p:ext uri="{BB962C8B-B14F-4D97-AF65-F5344CB8AC3E}">
        <p14:creationId xmlns:p14="http://schemas.microsoft.com/office/powerpoint/2010/main" val="41931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609600"/>
            <a:ext cx="7772400" cy="1470025"/>
          </a:xfrm>
        </p:spPr>
        <p:txBody>
          <a:bodyPr>
            <a:normAutofit/>
          </a:bodyPr>
          <a:lstStyle/>
          <a:p>
            <a:r>
              <a:rPr lang="en-US" dirty="0"/>
              <a:t>IT Infrastructure Architecture</a:t>
            </a:r>
            <a:endParaRPr lang="nl-NL" dirty="0"/>
          </a:p>
        </p:txBody>
      </p:sp>
      <p:sp>
        <p:nvSpPr>
          <p:cNvPr id="3" name="Ondertitel 2"/>
          <p:cNvSpPr>
            <a:spLocks noGrp="1"/>
          </p:cNvSpPr>
          <p:nvPr>
            <p:ph type="subTitle" idx="1"/>
          </p:nvPr>
        </p:nvSpPr>
        <p:spPr/>
        <p:txBody>
          <a:bodyPr>
            <a:normAutofit/>
          </a:bodyPr>
          <a:lstStyle/>
          <a:p>
            <a:r>
              <a:rPr lang="en-GB" dirty="0"/>
              <a:t>Security Concepts</a:t>
            </a:r>
          </a:p>
          <a:p>
            <a:r>
              <a:rPr lang="en-GB" dirty="0"/>
              <a:t>(chapter 6)</a:t>
            </a:r>
            <a:endParaRPr lang="nl-NL" dirty="0"/>
          </a:p>
        </p:txBody>
      </p:sp>
      <p:sp>
        <p:nvSpPr>
          <p:cNvPr id="4" name="Ondertitel 2"/>
          <p:cNvSpPr txBox="1">
            <a:spLocks/>
          </p:cNvSpPr>
          <p:nvPr/>
        </p:nvSpPr>
        <p:spPr>
          <a:xfrm>
            <a:off x="1447800" y="1905000"/>
            <a:ext cx="6400800" cy="10668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Infrastructure Building Blocks </a:t>
            </a:r>
          </a:p>
          <a:p>
            <a:r>
              <a:rPr lang="en-US" dirty="0"/>
              <a:t>and Concepts</a:t>
            </a:r>
          </a:p>
        </p:txBody>
      </p:sp>
    </p:spTree>
    <p:extLst>
      <p:ext uri="{BB962C8B-B14F-4D97-AF65-F5344CB8AC3E}">
        <p14:creationId xmlns:p14="http://schemas.microsoft.com/office/powerpoint/2010/main" val="1554195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CIA</a:t>
            </a:r>
            <a:endParaRPr lang="nl-NL" dirty="0"/>
          </a:p>
        </p:txBody>
      </p:sp>
      <p:sp>
        <p:nvSpPr>
          <p:cNvPr id="3" name="Tijdelijke aanduiding voor inhoud 2"/>
          <p:cNvSpPr>
            <a:spLocks noGrp="1"/>
          </p:cNvSpPr>
          <p:nvPr>
            <p:ph idx="1"/>
          </p:nvPr>
        </p:nvSpPr>
        <p:spPr/>
        <p:txBody>
          <a:bodyPr>
            <a:normAutofit fontScale="92500" lnSpcReduction="10000"/>
          </a:bodyPr>
          <a:lstStyle/>
          <a:p>
            <a:r>
              <a:rPr lang="en-GB" dirty="0"/>
              <a:t>Three core goals of security (CIA): </a:t>
            </a:r>
          </a:p>
          <a:p>
            <a:pPr lvl="1"/>
            <a:r>
              <a:rPr lang="en-GB" dirty="0"/>
              <a:t>Confidentiality - prevents the intentional or unintentional unauthorized disclosure of data</a:t>
            </a:r>
          </a:p>
          <a:p>
            <a:pPr lvl="1"/>
            <a:r>
              <a:rPr lang="en-GB" dirty="0"/>
              <a:t>Integrity - </a:t>
            </a:r>
            <a:r>
              <a:rPr lang="en-US" dirty="0"/>
              <a:t>ensures that:</a:t>
            </a:r>
            <a:endParaRPr lang="nl-NL" dirty="0"/>
          </a:p>
          <a:p>
            <a:pPr lvl="2"/>
            <a:r>
              <a:rPr lang="en-US" dirty="0"/>
              <a:t>No modifications to data are made by unauthorized staff or processes</a:t>
            </a:r>
            <a:endParaRPr lang="nl-NL" dirty="0"/>
          </a:p>
          <a:p>
            <a:pPr lvl="2"/>
            <a:r>
              <a:rPr lang="en-US" dirty="0"/>
              <a:t>Unauthorized modifications to data are not made by authorized staff or processes</a:t>
            </a:r>
            <a:endParaRPr lang="nl-NL" dirty="0"/>
          </a:p>
          <a:p>
            <a:pPr lvl="2"/>
            <a:r>
              <a:rPr lang="en-US" dirty="0"/>
              <a:t>Data is consistent</a:t>
            </a:r>
            <a:endParaRPr lang="en-GB" dirty="0"/>
          </a:p>
          <a:p>
            <a:pPr lvl="1"/>
            <a:r>
              <a:rPr lang="en-GB" dirty="0"/>
              <a:t>Availability - ensures the reliable and timely access to data or IT resources by the appropriate staff</a:t>
            </a:r>
          </a:p>
        </p:txBody>
      </p:sp>
    </p:spTree>
    <p:extLst>
      <p:ext uri="{BB962C8B-B14F-4D97-AF65-F5344CB8AC3E}">
        <p14:creationId xmlns:p14="http://schemas.microsoft.com/office/powerpoint/2010/main" val="2544370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CIA</a:t>
            </a:r>
            <a:endParaRPr lang="nl-NL" dirty="0"/>
          </a:p>
        </p:txBody>
      </p:sp>
      <p:sp>
        <p:nvSpPr>
          <p:cNvPr id="3" name="Tijdelijke aanduiding voor inhoud 2"/>
          <p:cNvSpPr>
            <a:spLocks noGrp="1"/>
          </p:cNvSpPr>
          <p:nvPr>
            <p:ph idx="1"/>
          </p:nvPr>
        </p:nvSpPr>
        <p:spPr/>
        <p:txBody>
          <a:bodyPr>
            <a:normAutofit/>
          </a:bodyPr>
          <a:lstStyle/>
          <a:p>
            <a:r>
              <a:rPr lang="nl-NL" dirty="0" err="1"/>
              <a:t>Example</a:t>
            </a:r>
            <a:r>
              <a:rPr lang="nl-NL" dirty="0"/>
              <a:t> of </a:t>
            </a:r>
            <a:r>
              <a:rPr lang="nl-NL" dirty="0" err="1"/>
              <a:t>confidentiality</a:t>
            </a:r>
            <a:r>
              <a:rPr lang="nl-NL" dirty="0"/>
              <a:t> levels</a:t>
            </a:r>
            <a:endParaRPr lang="en-GB" dirty="0"/>
          </a:p>
        </p:txBody>
      </p:sp>
      <p:pic>
        <p:nvPicPr>
          <p:cNvPr id="5" name="Afbeelding 4"/>
          <p:cNvPicPr>
            <a:picLocks noChangeAspect="1"/>
          </p:cNvPicPr>
          <p:nvPr/>
        </p:nvPicPr>
        <p:blipFill>
          <a:blip r:embed="rId2"/>
          <a:stretch>
            <a:fillRect/>
          </a:stretch>
        </p:blipFill>
        <p:spPr>
          <a:xfrm>
            <a:off x="609600" y="2895600"/>
            <a:ext cx="8607017" cy="3058445"/>
          </a:xfrm>
          <a:prstGeom prst="rect">
            <a:avLst/>
          </a:prstGeom>
        </p:spPr>
      </p:pic>
    </p:spTree>
    <p:extLst>
      <p:ext uri="{BB962C8B-B14F-4D97-AF65-F5344CB8AC3E}">
        <p14:creationId xmlns:p14="http://schemas.microsoft.com/office/powerpoint/2010/main" val="376232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CIA</a:t>
            </a:r>
            <a:endParaRPr lang="nl-NL" dirty="0"/>
          </a:p>
        </p:txBody>
      </p:sp>
      <p:sp>
        <p:nvSpPr>
          <p:cNvPr id="3" name="Tijdelijke aanduiding voor inhoud 2"/>
          <p:cNvSpPr>
            <a:spLocks noGrp="1"/>
          </p:cNvSpPr>
          <p:nvPr>
            <p:ph idx="1"/>
          </p:nvPr>
        </p:nvSpPr>
        <p:spPr/>
        <p:txBody>
          <a:bodyPr>
            <a:normAutofit/>
          </a:bodyPr>
          <a:lstStyle/>
          <a:p>
            <a:r>
              <a:rPr lang="nl-NL" dirty="0" err="1"/>
              <a:t>Example</a:t>
            </a:r>
            <a:r>
              <a:rPr lang="nl-NL" dirty="0"/>
              <a:t> of </a:t>
            </a:r>
            <a:r>
              <a:rPr lang="nl-NL" dirty="0" err="1"/>
              <a:t>integrity</a:t>
            </a:r>
            <a:r>
              <a:rPr lang="nl-NL" dirty="0"/>
              <a:t> levels</a:t>
            </a:r>
            <a:endParaRPr lang="en-GB" dirty="0"/>
          </a:p>
        </p:txBody>
      </p:sp>
      <p:pic>
        <p:nvPicPr>
          <p:cNvPr id="6" name="Afbeelding 5"/>
          <p:cNvPicPr>
            <a:picLocks noChangeAspect="1"/>
          </p:cNvPicPr>
          <p:nvPr/>
        </p:nvPicPr>
        <p:blipFill>
          <a:blip r:embed="rId2"/>
          <a:stretch>
            <a:fillRect/>
          </a:stretch>
        </p:blipFill>
        <p:spPr>
          <a:xfrm>
            <a:off x="457201" y="2626509"/>
            <a:ext cx="8839200" cy="3140950"/>
          </a:xfrm>
          <a:prstGeom prst="rect">
            <a:avLst/>
          </a:prstGeom>
        </p:spPr>
      </p:pic>
    </p:spTree>
    <p:extLst>
      <p:ext uri="{BB962C8B-B14F-4D97-AF65-F5344CB8AC3E}">
        <p14:creationId xmlns:p14="http://schemas.microsoft.com/office/powerpoint/2010/main" val="9288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CIA</a:t>
            </a:r>
            <a:endParaRPr lang="nl-NL" dirty="0"/>
          </a:p>
        </p:txBody>
      </p:sp>
      <p:sp>
        <p:nvSpPr>
          <p:cNvPr id="3" name="Tijdelijke aanduiding voor inhoud 2"/>
          <p:cNvSpPr>
            <a:spLocks noGrp="1"/>
          </p:cNvSpPr>
          <p:nvPr>
            <p:ph idx="1"/>
          </p:nvPr>
        </p:nvSpPr>
        <p:spPr/>
        <p:txBody>
          <a:bodyPr>
            <a:normAutofit/>
          </a:bodyPr>
          <a:lstStyle/>
          <a:p>
            <a:r>
              <a:rPr lang="nl-NL" dirty="0" err="1"/>
              <a:t>Example</a:t>
            </a:r>
            <a:r>
              <a:rPr lang="nl-NL" dirty="0"/>
              <a:t> of availability levels</a:t>
            </a:r>
            <a:endParaRPr lang="en-GB" dirty="0"/>
          </a:p>
        </p:txBody>
      </p:sp>
      <p:pic>
        <p:nvPicPr>
          <p:cNvPr id="5" name="Afbeelding 4"/>
          <p:cNvPicPr>
            <a:picLocks noChangeAspect="1"/>
          </p:cNvPicPr>
          <p:nvPr/>
        </p:nvPicPr>
        <p:blipFill>
          <a:blip r:embed="rId2"/>
          <a:stretch>
            <a:fillRect/>
          </a:stretch>
        </p:blipFill>
        <p:spPr>
          <a:xfrm>
            <a:off x="676643" y="2743199"/>
            <a:ext cx="8848357" cy="3382964"/>
          </a:xfrm>
          <a:prstGeom prst="rect">
            <a:avLst/>
          </a:prstGeom>
        </p:spPr>
      </p:pic>
    </p:spTree>
    <p:extLst>
      <p:ext uri="{BB962C8B-B14F-4D97-AF65-F5344CB8AC3E}">
        <p14:creationId xmlns:p14="http://schemas.microsoft.com/office/powerpoint/2010/main" val="232950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Security controls</a:t>
            </a:r>
            <a:endParaRPr lang="nl-NL" dirty="0"/>
          </a:p>
        </p:txBody>
      </p:sp>
      <p:sp>
        <p:nvSpPr>
          <p:cNvPr id="3" name="Tijdelijke aanduiding voor inhoud 2"/>
          <p:cNvSpPr>
            <a:spLocks noGrp="1"/>
          </p:cNvSpPr>
          <p:nvPr>
            <p:ph idx="1"/>
          </p:nvPr>
        </p:nvSpPr>
        <p:spPr/>
        <p:txBody>
          <a:bodyPr>
            <a:normAutofit/>
          </a:bodyPr>
          <a:lstStyle/>
          <a:p>
            <a:r>
              <a:rPr lang="en-GB" dirty="0"/>
              <a:t>Controls mitigate risks</a:t>
            </a:r>
          </a:p>
          <a:p>
            <a:r>
              <a:rPr lang="en-GB" dirty="0"/>
              <a:t>Security controls must address at least one of the CIA</a:t>
            </a:r>
          </a:p>
          <a:p>
            <a:r>
              <a:rPr lang="en-GB" dirty="0"/>
              <a:t>Information can be classified based on CIA levels</a:t>
            </a:r>
          </a:p>
          <a:p>
            <a:r>
              <a:rPr lang="en-GB" dirty="0"/>
              <a:t>Controls can be designed and implemented based on the identified risk level for CIA</a:t>
            </a:r>
          </a:p>
        </p:txBody>
      </p:sp>
    </p:spTree>
    <p:extLst>
      <p:ext uri="{BB962C8B-B14F-4D97-AF65-F5344CB8AC3E}">
        <p14:creationId xmlns:p14="http://schemas.microsoft.com/office/powerpoint/2010/main" val="3162500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Security controls</a:t>
            </a:r>
            <a:endParaRPr lang="nl-NL" dirty="0"/>
          </a:p>
        </p:txBody>
      </p:sp>
      <p:pic>
        <p:nvPicPr>
          <p:cNvPr id="10" name="Afbeelding 9"/>
          <p:cNvPicPr>
            <a:picLocks noChangeAspect="1"/>
          </p:cNvPicPr>
          <p:nvPr/>
        </p:nvPicPr>
        <p:blipFill>
          <a:blip r:embed="rId2"/>
          <a:stretch>
            <a:fillRect/>
          </a:stretch>
        </p:blipFill>
        <p:spPr>
          <a:xfrm>
            <a:off x="-533401" y="2180810"/>
            <a:ext cx="10300823" cy="4600990"/>
          </a:xfrm>
          <a:prstGeom prst="rect">
            <a:avLst/>
          </a:prstGeom>
        </p:spPr>
      </p:pic>
      <p:sp>
        <p:nvSpPr>
          <p:cNvPr id="11" name="Tijdelijke aanduiding voor inhoud 2"/>
          <p:cNvSpPr>
            <a:spLocks noGrp="1"/>
          </p:cNvSpPr>
          <p:nvPr>
            <p:ph idx="1"/>
          </p:nvPr>
        </p:nvSpPr>
        <p:spPr>
          <a:xfrm>
            <a:off x="457200" y="1600200"/>
            <a:ext cx="8229600" cy="4525963"/>
          </a:xfrm>
        </p:spPr>
        <p:txBody>
          <a:bodyPr>
            <a:normAutofit/>
          </a:bodyPr>
          <a:lstStyle/>
          <a:p>
            <a:r>
              <a:rPr lang="en-GB" dirty="0"/>
              <a:t>Example</a:t>
            </a:r>
          </a:p>
        </p:txBody>
      </p:sp>
    </p:spTree>
    <p:extLst>
      <p:ext uri="{BB962C8B-B14F-4D97-AF65-F5344CB8AC3E}">
        <p14:creationId xmlns:p14="http://schemas.microsoft.com/office/powerpoint/2010/main" val="1555502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Attack vectors</a:t>
            </a:r>
            <a:endParaRPr lang="nl-NL" dirty="0"/>
          </a:p>
        </p:txBody>
      </p:sp>
      <p:sp>
        <p:nvSpPr>
          <p:cNvPr id="3" name="Tijdelijke aanduiding voor inhoud 2"/>
          <p:cNvSpPr>
            <a:spLocks noGrp="1"/>
          </p:cNvSpPr>
          <p:nvPr>
            <p:ph idx="1"/>
          </p:nvPr>
        </p:nvSpPr>
        <p:spPr>
          <a:xfrm>
            <a:off x="457200" y="1600200"/>
            <a:ext cx="8229600" cy="4525963"/>
          </a:xfrm>
        </p:spPr>
        <p:txBody>
          <a:bodyPr>
            <a:normAutofit fontScale="77500" lnSpcReduction="20000"/>
          </a:bodyPr>
          <a:lstStyle/>
          <a:p>
            <a:r>
              <a:rPr lang="en-GB" dirty="0"/>
              <a:t>Malicious code</a:t>
            </a:r>
          </a:p>
          <a:p>
            <a:pPr lvl="1"/>
            <a:r>
              <a:rPr lang="en-GB" dirty="0"/>
              <a:t>Applications that, when activated, can cause network and server overload, steal data and passwords, or erase data</a:t>
            </a:r>
          </a:p>
          <a:p>
            <a:r>
              <a:rPr lang="en-GB" dirty="0"/>
              <a:t>Worms</a:t>
            </a:r>
          </a:p>
          <a:p>
            <a:pPr lvl="1"/>
            <a:r>
              <a:rPr lang="en-GB" dirty="0"/>
              <a:t>Self-replicating programs that spread from one computer to another, leaving infections as they travel</a:t>
            </a:r>
          </a:p>
          <a:p>
            <a:r>
              <a:rPr lang="en-GB" dirty="0"/>
              <a:t>Virus </a:t>
            </a:r>
          </a:p>
          <a:p>
            <a:pPr lvl="1"/>
            <a:r>
              <a:rPr lang="en-GB" dirty="0"/>
              <a:t>Self-replicating program fragment that attaches itself to a program or file enabling it to spread from one computer to another, leaving infections as it travels</a:t>
            </a:r>
          </a:p>
          <a:p>
            <a:r>
              <a:rPr lang="en-GB" dirty="0"/>
              <a:t>Trojan Horse </a:t>
            </a:r>
          </a:p>
          <a:p>
            <a:pPr lvl="1"/>
            <a:r>
              <a:rPr lang="en-GB" dirty="0"/>
              <a:t>Appears to be useful software but will actually do damage once installed or run on your computer</a:t>
            </a:r>
          </a:p>
        </p:txBody>
      </p:sp>
    </p:spTree>
    <p:extLst>
      <p:ext uri="{BB962C8B-B14F-4D97-AF65-F5344CB8AC3E}">
        <p14:creationId xmlns:p14="http://schemas.microsoft.com/office/powerpoint/2010/main" val="3144657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Attack vectors</a:t>
            </a:r>
            <a:endParaRPr lang="nl-NL" dirty="0"/>
          </a:p>
        </p:txBody>
      </p:sp>
      <p:sp>
        <p:nvSpPr>
          <p:cNvPr id="3" name="Tijdelijke aanduiding voor inhoud 2"/>
          <p:cNvSpPr>
            <a:spLocks noGrp="1"/>
          </p:cNvSpPr>
          <p:nvPr>
            <p:ph idx="1"/>
          </p:nvPr>
        </p:nvSpPr>
        <p:spPr>
          <a:xfrm>
            <a:off x="457200" y="1600200"/>
            <a:ext cx="8229600" cy="4525963"/>
          </a:xfrm>
        </p:spPr>
        <p:txBody>
          <a:bodyPr>
            <a:normAutofit lnSpcReduction="10000"/>
          </a:bodyPr>
          <a:lstStyle/>
          <a:p>
            <a:r>
              <a:rPr lang="en-GB" dirty="0"/>
              <a:t>Denial of service attack</a:t>
            </a:r>
          </a:p>
          <a:p>
            <a:pPr lvl="1"/>
            <a:r>
              <a:rPr lang="en-GB" dirty="0"/>
              <a:t>An attempt to overload an infrastructure to cause disruption of a service</a:t>
            </a:r>
          </a:p>
          <a:p>
            <a:pPr lvl="1"/>
            <a:r>
              <a:rPr lang="en-GB" dirty="0"/>
              <a:t>Can lead to downtime of a system, disabling an organization to do its business</a:t>
            </a:r>
          </a:p>
          <a:p>
            <a:pPr lvl="1"/>
            <a:r>
              <a:rPr lang="en-GB" dirty="0"/>
              <a:t>In a Distributed Denial of Service (DDoS) attack the attacker uses many computers to overload the server</a:t>
            </a:r>
          </a:p>
          <a:p>
            <a:pPr lvl="1"/>
            <a:r>
              <a:rPr lang="en-GB" dirty="0"/>
              <a:t>Groups of computers that are infected by malicious code, called botnets, perform an attack</a:t>
            </a:r>
          </a:p>
        </p:txBody>
      </p:sp>
    </p:spTree>
    <p:extLst>
      <p:ext uri="{BB962C8B-B14F-4D97-AF65-F5344CB8AC3E}">
        <p14:creationId xmlns:p14="http://schemas.microsoft.com/office/powerpoint/2010/main" val="4035112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Attack vectors</a:t>
            </a:r>
            <a:endParaRPr lang="nl-NL" dirty="0"/>
          </a:p>
        </p:txBody>
      </p:sp>
      <p:sp>
        <p:nvSpPr>
          <p:cNvPr id="3" name="Tijdelijke aanduiding voor inhoud 2"/>
          <p:cNvSpPr>
            <a:spLocks noGrp="1"/>
          </p:cNvSpPr>
          <p:nvPr>
            <p:ph idx="1"/>
          </p:nvPr>
        </p:nvSpPr>
        <p:spPr>
          <a:xfrm>
            <a:off x="457200" y="1600200"/>
            <a:ext cx="8229600" cy="4525963"/>
          </a:xfrm>
        </p:spPr>
        <p:txBody>
          <a:bodyPr>
            <a:normAutofit fontScale="92500" lnSpcReduction="20000"/>
          </a:bodyPr>
          <a:lstStyle/>
          <a:p>
            <a:r>
              <a:rPr lang="en-GB" dirty="0"/>
              <a:t>Preventive DDoS measures:</a:t>
            </a:r>
          </a:p>
          <a:p>
            <a:pPr lvl="1"/>
            <a:r>
              <a:rPr lang="en-US" dirty="0"/>
              <a:t>Split business and public resources</a:t>
            </a:r>
            <a:endParaRPr lang="nl-NL" dirty="0"/>
          </a:p>
          <a:p>
            <a:pPr lvl="1"/>
            <a:r>
              <a:rPr lang="en-US" dirty="0"/>
              <a:t>Move all public facing resources to an external cloud provider</a:t>
            </a:r>
            <a:endParaRPr lang="nl-NL" dirty="0"/>
          </a:p>
          <a:p>
            <a:pPr lvl="1"/>
            <a:r>
              <a:rPr lang="en-US" dirty="0"/>
              <a:t>Setup automatic scalability (auto scaling, auto deployment) using virtualization and cloud technology</a:t>
            </a:r>
            <a:endParaRPr lang="nl-NL" dirty="0"/>
          </a:p>
          <a:p>
            <a:pPr lvl="1"/>
            <a:r>
              <a:rPr lang="en-US" dirty="0"/>
              <a:t>Limit bandwidth for certain traffic</a:t>
            </a:r>
          </a:p>
          <a:p>
            <a:pPr lvl="1"/>
            <a:r>
              <a:rPr lang="en-US" dirty="0"/>
              <a:t>Lower the Time to Live (TTL) of the DNS records to be able to reroute traffic to other servers when an attack occurs</a:t>
            </a:r>
            <a:endParaRPr lang="nl-NL" dirty="0"/>
          </a:p>
          <a:p>
            <a:pPr lvl="1"/>
            <a:r>
              <a:rPr lang="en-GB" dirty="0"/>
              <a:t>Setup monitoring for early detection</a:t>
            </a:r>
          </a:p>
        </p:txBody>
      </p:sp>
    </p:spTree>
    <p:extLst>
      <p:ext uri="{BB962C8B-B14F-4D97-AF65-F5344CB8AC3E}">
        <p14:creationId xmlns:p14="http://schemas.microsoft.com/office/powerpoint/2010/main" val="2592151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Attack vectors</a:t>
            </a:r>
            <a:endParaRPr lang="nl-NL" dirty="0"/>
          </a:p>
        </p:txBody>
      </p:sp>
      <p:sp>
        <p:nvSpPr>
          <p:cNvPr id="3" name="Tijdelijke aanduiding voor inhoud 2"/>
          <p:cNvSpPr>
            <a:spLocks noGrp="1"/>
          </p:cNvSpPr>
          <p:nvPr>
            <p:ph idx="1"/>
          </p:nvPr>
        </p:nvSpPr>
        <p:spPr>
          <a:xfrm>
            <a:off x="457200" y="1600200"/>
            <a:ext cx="8229600" cy="4525963"/>
          </a:xfrm>
        </p:spPr>
        <p:txBody>
          <a:bodyPr>
            <a:normAutofit fontScale="92500"/>
          </a:bodyPr>
          <a:lstStyle/>
          <a:p>
            <a:r>
              <a:rPr lang="en-GB" dirty="0"/>
              <a:t>DDoS countermeasures:</a:t>
            </a:r>
          </a:p>
          <a:p>
            <a:pPr lvl="1"/>
            <a:r>
              <a:rPr lang="en-US" dirty="0"/>
              <a:t>Immediately inform your internet provider and ask for help</a:t>
            </a:r>
            <a:endParaRPr lang="nl-NL" dirty="0"/>
          </a:p>
          <a:p>
            <a:pPr lvl="1"/>
            <a:r>
              <a:rPr lang="en-US" dirty="0"/>
              <a:t>Run a script to terminate all connections coming from the same source IP address if the number of connections is larger than ten</a:t>
            </a:r>
            <a:endParaRPr lang="nl-NL" dirty="0"/>
          </a:p>
          <a:p>
            <a:pPr lvl="1"/>
            <a:r>
              <a:rPr lang="en-US" dirty="0"/>
              <a:t>Change to an alternative server (with another IP address)</a:t>
            </a:r>
            <a:endParaRPr lang="nl-NL" dirty="0"/>
          </a:p>
          <a:p>
            <a:pPr lvl="1"/>
            <a:r>
              <a:rPr lang="en-US" dirty="0"/>
              <a:t>Scale-out the public facing environment under attack</a:t>
            </a:r>
            <a:endParaRPr lang="nl-NL" dirty="0"/>
          </a:p>
          <a:p>
            <a:pPr lvl="1"/>
            <a:r>
              <a:rPr lang="en-GB" dirty="0"/>
              <a:t>Reroute or drop suspected traffic</a:t>
            </a:r>
          </a:p>
        </p:txBody>
      </p:sp>
    </p:spTree>
    <p:extLst>
      <p:ext uri="{BB962C8B-B14F-4D97-AF65-F5344CB8AC3E}">
        <p14:creationId xmlns:p14="http://schemas.microsoft.com/office/powerpoint/2010/main" val="203616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Introduction</a:t>
            </a:r>
            <a:endParaRPr lang="nl-NL" dirty="0"/>
          </a:p>
        </p:txBody>
      </p:sp>
      <p:sp>
        <p:nvSpPr>
          <p:cNvPr id="3" name="Tijdelijke aanduiding voor inhoud 2"/>
          <p:cNvSpPr>
            <a:spLocks noGrp="1"/>
          </p:cNvSpPr>
          <p:nvPr>
            <p:ph idx="1"/>
          </p:nvPr>
        </p:nvSpPr>
        <p:spPr>
          <a:xfrm>
            <a:off x="457200" y="1600200"/>
            <a:ext cx="3862800" cy="4953000"/>
          </a:xfrm>
        </p:spPr>
        <p:txBody>
          <a:bodyPr>
            <a:normAutofit fontScale="92500" lnSpcReduction="20000"/>
          </a:bodyPr>
          <a:lstStyle/>
          <a:p>
            <a:r>
              <a:rPr lang="en-GB" dirty="0"/>
              <a:t>Security is the combination of:</a:t>
            </a:r>
          </a:p>
          <a:p>
            <a:pPr lvl="1"/>
            <a:r>
              <a:rPr lang="en-GB" dirty="0"/>
              <a:t>Availability</a:t>
            </a:r>
          </a:p>
          <a:p>
            <a:pPr lvl="1"/>
            <a:r>
              <a:rPr lang="en-GB" dirty="0"/>
              <a:t>Confidentiality</a:t>
            </a:r>
          </a:p>
          <a:p>
            <a:pPr lvl="1"/>
            <a:r>
              <a:rPr lang="en-GB" dirty="0"/>
              <a:t>Integrity</a:t>
            </a:r>
          </a:p>
          <a:p>
            <a:r>
              <a:rPr lang="en-GB" dirty="0"/>
              <a:t>Focused on the recognition and resistance of attacks</a:t>
            </a:r>
          </a:p>
          <a:p>
            <a:r>
              <a:rPr lang="en-US" dirty="0"/>
              <a:t>For IT infrastructures availability is a non-functional attribute in its own right</a:t>
            </a:r>
            <a:endParaRPr lang="nl-NL" dirty="0"/>
          </a:p>
        </p:txBody>
      </p:sp>
      <p:pic>
        <p:nvPicPr>
          <p:cNvPr id="1026" name="Picture 2" descr="Securi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0000" y="1620000"/>
            <a:ext cx="4703666" cy="46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3684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Attack vectors</a:t>
            </a:r>
            <a:endParaRPr lang="nl-NL" dirty="0"/>
          </a:p>
        </p:txBody>
      </p:sp>
      <p:sp>
        <p:nvSpPr>
          <p:cNvPr id="3" name="Tijdelijke aanduiding voor inhoud 2"/>
          <p:cNvSpPr>
            <a:spLocks noGrp="1"/>
          </p:cNvSpPr>
          <p:nvPr>
            <p:ph idx="1"/>
          </p:nvPr>
        </p:nvSpPr>
        <p:spPr>
          <a:xfrm>
            <a:off x="457200" y="1600200"/>
            <a:ext cx="8229600" cy="4525963"/>
          </a:xfrm>
        </p:spPr>
        <p:txBody>
          <a:bodyPr>
            <a:normAutofit/>
          </a:bodyPr>
          <a:lstStyle/>
          <a:p>
            <a:r>
              <a:rPr lang="en-GB" dirty="0"/>
              <a:t>Social engineering</a:t>
            </a:r>
          </a:p>
          <a:p>
            <a:pPr lvl="1"/>
            <a:r>
              <a:rPr lang="en-GB" dirty="0"/>
              <a:t>Social skills are used to manipulate people to obtain information which can be used in an attack</a:t>
            </a:r>
          </a:p>
          <a:p>
            <a:pPr lvl="2"/>
            <a:r>
              <a:rPr lang="en-GB" dirty="0"/>
              <a:t>Like passwords or other sensitive information</a:t>
            </a:r>
          </a:p>
          <a:p>
            <a:pPr lvl="1"/>
            <a:r>
              <a:rPr lang="en-GB" dirty="0"/>
              <a:t>By nature, people want to help other people</a:t>
            </a:r>
          </a:p>
          <a:p>
            <a:pPr lvl="1"/>
            <a:endParaRPr lang="en-GB" dirty="0"/>
          </a:p>
        </p:txBody>
      </p:sp>
    </p:spTree>
    <p:extLst>
      <p:ext uri="{BB962C8B-B14F-4D97-AF65-F5344CB8AC3E}">
        <p14:creationId xmlns:p14="http://schemas.microsoft.com/office/powerpoint/2010/main" val="2386660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Attack vectors</a:t>
            </a:r>
            <a:endParaRPr lang="nl-NL" dirty="0"/>
          </a:p>
        </p:txBody>
      </p:sp>
      <p:sp>
        <p:nvSpPr>
          <p:cNvPr id="3" name="Tijdelijke aanduiding voor inhoud 2"/>
          <p:cNvSpPr>
            <a:spLocks noGrp="1"/>
          </p:cNvSpPr>
          <p:nvPr>
            <p:ph idx="1"/>
          </p:nvPr>
        </p:nvSpPr>
        <p:spPr>
          <a:xfrm>
            <a:off x="457200" y="1600200"/>
            <a:ext cx="8229600" cy="4525963"/>
          </a:xfrm>
        </p:spPr>
        <p:txBody>
          <a:bodyPr>
            <a:normAutofit/>
          </a:bodyPr>
          <a:lstStyle/>
          <a:p>
            <a:r>
              <a:rPr lang="en-GB" dirty="0"/>
              <a:t>Phishing</a:t>
            </a:r>
          </a:p>
          <a:p>
            <a:pPr lvl="1"/>
            <a:r>
              <a:rPr lang="en-GB" dirty="0"/>
              <a:t>A technique of obtaining sensitive information</a:t>
            </a:r>
          </a:p>
          <a:p>
            <a:pPr lvl="1"/>
            <a:r>
              <a:rPr lang="en-GB" dirty="0"/>
              <a:t>The phisher sends an e-mail that appears to come from a legitimate source, like a bank or credit card company, requesting "verification" of information</a:t>
            </a:r>
          </a:p>
          <a:p>
            <a:pPr lvl="1"/>
            <a:r>
              <a:rPr lang="en-GB" dirty="0"/>
              <a:t>The e-mail usually contains a link to a fraudulent web page </a:t>
            </a:r>
          </a:p>
        </p:txBody>
      </p:sp>
    </p:spTree>
    <p:extLst>
      <p:ext uri="{BB962C8B-B14F-4D97-AF65-F5344CB8AC3E}">
        <p14:creationId xmlns:p14="http://schemas.microsoft.com/office/powerpoint/2010/main" val="4054828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Attack vectors</a:t>
            </a:r>
            <a:endParaRPr lang="nl-NL" dirty="0"/>
          </a:p>
        </p:txBody>
      </p:sp>
      <p:sp>
        <p:nvSpPr>
          <p:cNvPr id="3" name="Tijdelijke aanduiding voor inhoud 2"/>
          <p:cNvSpPr>
            <a:spLocks noGrp="1"/>
          </p:cNvSpPr>
          <p:nvPr>
            <p:ph idx="1"/>
          </p:nvPr>
        </p:nvSpPr>
        <p:spPr>
          <a:xfrm>
            <a:off x="457200" y="1600200"/>
            <a:ext cx="8229600" cy="4525963"/>
          </a:xfrm>
        </p:spPr>
        <p:txBody>
          <a:bodyPr>
            <a:normAutofit lnSpcReduction="10000"/>
          </a:bodyPr>
          <a:lstStyle/>
          <a:p>
            <a:r>
              <a:rPr lang="en-GB" dirty="0"/>
              <a:t>Baiting</a:t>
            </a:r>
          </a:p>
          <a:p>
            <a:pPr lvl="1"/>
            <a:r>
              <a:rPr lang="en-GB" dirty="0"/>
              <a:t>Baiting uses physical media, like an USB flash drive, left to be found</a:t>
            </a:r>
          </a:p>
          <a:p>
            <a:pPr lvl="1"/>
            <a:r>
              <a:rPr lang="en-GB" dirty="0"/>
              <a:t>It relies on the curiosity of people to find out what is on it</a:t>
            </a:r>
          </a:p>
          <a:p>
            <a:pPr lvl="1"/>
            <a:r>
              <a:rPr lang="en-GB" dirty="0"/>
              <a:t>The attacker hopes some employee picks up the device and brings it inside the organization</a:t>
            </a:r>
          </a:p>
          <a:p>
            <a:pPr lvl="1"/>
            <a:r>
              <a:rPr lang="en-GB" dirty="0"/>
              <a:t>When the device is put into an organization owned PC, malicious software is installed automatically</a:t>
            </a:r>
          </a:p>
          <a:p>
            <a:pPr lvl="1"/>
            <a:endParaRPr lang="en-GB" dirty="0"/>
          </a:p>
        </p:txBody>
      </p:sp>
    </p:spTree>
    <p:extLst>
      <p:ext uri="{BB962C8B-B14F-4D97-AF65-F5344CB8AC3E}">
        <p14:creationId xmlns:p14="http://schemas.microsoft.com/office/powerpoint/2010/main" val="3223037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667000"/>
            <a:ext cx="8229600" cy="1143000"/>
          </a:xfrm>
        </p:spPr>
        <p:txBody>
          <a:bodyPr>
            <a:noAutofit/>
          </a:bodyPr>
          <a:lstStyle/>
          <a:p>
            <a:r>
              <a:rPr lang="en-GB" sz="4800" dirty="0"/>
              <a:t>Security Patterns</a:t>
            </a:r>
            <a:endParaRPr lang="nl-NL" sz="4800" dirty="0"/>
          </a:p>
        </p:txBody>
      </p:sp>
    </p:spTree>
    <p:extLst>
      <p:ext uri="{BB962C8B-B14F-4D97-AF65-F5344CB8AC3E}">
        <p14:creationId xmlns:p14="http://schemas.microsoft.com/office/powerpoint/2010/main" val="2543685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GB" dirty="0"/>
              <a:t>Identity and Access Management (IAM)</a:t>
            </a:r>
            <a:endParaRPr lang="nl-NL" dirty="0"/>
          </a:p>
        </p:txBody>
      </p:sp>
      <p:sp>
        <p:nvSpPr>
          <p:cNvPr id="3" name="Tijdelijke aanduiding voor inhoud 2"/>
          <p:cNvSpPr>
            <a:spLocks noGrp="1"/>
          </p:cNvSpPr>
          <p:nvPr>
            <p:ph idx="1"/>
          </p:nvPr>
        </p:nvSpPr>
        <p:spPr>
          <a:xfrm>
            <a:off x="457200" y="1600200"/>
            <a:ext cx="8229600" cy="4525963"/>
          </a:xfrm>
        </p:spPr>
        <p:txBody>
          <a:bodyPr>
            <a:normAutofit/>
          </a:bodyPr>
          <a:lstStyle/>
          <a:p>
            <a:r>
              <a:rPr lang="en-GB" dirty="0"/>
              <a:t>The process of managing the identity of people and systems, and their permissions</a:t>
            </a:r>
          </a:p>
          <a:p>
            <a:r>
              <a:rPr lang="en-US" dirty="0"/>
              <a:t>The IAM process follows three steps:</a:t>
            </a:r>
            <a:endParaRPr lang="nl-NL" dirty="0"/>
          </a:p>
          <a:p>
            <a:pPr lvl="1"/>
            <a:r>
              <a:rPr lang="en-US" dirty="0"/>
              <a:t>Users or systems claim who they are: </a:t>
            </a:r>
            <a:r>
              <a:rPr lang="en-US" b="1" dirty="0"/>
              <a:t>identification</a:t>
            </a:r>
            <a:endParaRPr lang="nl-NL" b="1" dirty="0"/>
          </a:p>
          <a:p>
            <a:pPr lvl="1"/>
            <a:r>
              <a:rPr lang="en-US" dirty="0"/>
              <a:t>The claimed identity is checked: </a:t>
            </a:r>
            <a:r>
              <a:rPr lang="en-US" b="1" dirty="0"/>
              <a:t>authentication</a:t>
            </a:r>
          </a:p>
          <a:p>
            <a:pPr lvl="1"/>
            <a:r>
              <a:rPr lang="en-GB" dirty="0"/>
              <a:t>Permissions are granted related to the identity and the groups it belongs to: </a:t>
            </a:r>
            <a:r>
              <a:rPr lang="en-GB" b="1" dirty="0"/>
              <a:t>authorization</a:t>
            </a:r>
          </a:p>
        </p:txBody>
      </p:sp>
    </p:spTree>
    <p:extLst>
      <p:ext uri="{BB962C8B-B14F-4D97-AF65-F5344CB8AC3E}">
        <p14:creationId xmlns:p14="http://schemas.microsoft.com/office/powerpoint/2010/main" val="233867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GB" dirty="0"/>
              <a:t>Identity and Access Management (IAM)</a:t>
            </a:r>
            <a:endParaRPr lang="nl-NL" dirty="0"/>
          </a:p>
        </p:txBody>
      </p:sp>
      <p:sp>
        <p:nvSpPr>
          <p:cNvPr id="3" name="Tijdelijke aanduiding voor inhoud 2"/>
          <p:cNvSpPr>
            <a:spLocks noGrp="1"/>
          </p:cNvSpPr>
          <p:nvPr>
            <p:ph idx="1"/>
          </p:nvPr>
        </p:nvSpPr>
        <p:spPr>
          <a:xfrm>
            <a:off x="457200" y="1600200"/>
            <a:ext cx="8229600" cy="4525963"/>
          </a:xfrm>
        </p:spPr>
        <p:txBody>
          <a:bodyPr>
            <a:normAutofit fontScale="92500" lnSpcReduction="10000"/>
          </a:bodyPr>
          <a:lstStyle/>
          <a:p>
            <a:r>
              <a:rPr lang="en-GB" dirty="0"/>
              <a:t>Single Sign-On (SSO): </a:t>
            </a:r>
          </a:p>
          <a:p>
            <a:pPr lvl="1"/>
            <a:r>
              <a:rPr lang="en-GB" dirty="0"/>
              <a:t>A user logs in once and is passed seamlessly, without an authentication prompt, to SSO enabled applications</a:t>
            </a:r>
          </a:p>
          <a:p>
            <a:pPr lvl="1"/>
            <a:r>
              <a:rPr lang="en-GB" dirty="0"/>
              <a:t>Can be implemented using identity providing systems</a:t>
            </a:r>
          </a:p>
          <a:p>
            <a:pPr lvl="2"/>
            <a:r>
              <a:rPr lang="en-GB" dirty="0"/>
              <a:t>LDAP</a:t>
            </a:r>
          </a:p>
          <a:p>
            <a:pPr lvl="2"/>
            <a:r>
              <a:rPr lang="en-GB" dirty="0"/>
              <a:t>Kerberos</a:t>
            </a:r>
          </a:p>
          <a:p>
            <a:pPr lvl="2"/>
            <a:r>
              <a:rPr lang="en-GB" dirty="0"/>
              <a:t>Microsoft Active Directory</a:t>
            </a:r>
          </a:p>
          <a:p>
            <a:pPr lvl="1"/>
            <a:r>
              <a:rPr lang="en-GB" dirty="0"/>
              <a:t>Users authenticate to these identity providers</a:t>
            </a:r>
          </a:p>
          <a:p>
            <a:pPr lvl="1"/>
            <a:r>
              <a:rPr lang="en-GB" dirty="0"/>
              <a:t>Applications trust the identity provider, so they allow access when a user is authenticated</a:t>
            </a:r>
          </a:p>
        </p:txBody>
      </p:sp>
    </p:spTree>
    <p:extLst>
      <p:ext uri="{BB962C8B-B14F-4D97-AF65-F5344CB8AC3E}">
        <p14:creationId xmlns:p14="http://schemas.microsoft.com/office/powerpoint/2010/main" val="2647595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GB" dirty="0"/>
              <a:t>Identity and Access Management (IAM)</a:t>
            </a:r>
            <a:endParaRPr lang="nl-NL" dirty="0"/>
          </a:p>
        </p:txBody>
      </p:sp>
      <p:sp>
        <p:nvSpPr>
          <p:cNvPr id="3" name="Tijdelijke aanduiding voor inhoud 2"/>
          <p:cNvSpPr>
            <a:spLocks noGrp="1"/>
          </p:cNvSpPr>
          <p:nvPr>
            <p:ph idx="1"/>
          </p:nvPr>
        </p:nvSpPr>
        <p:spPr>
          <a:xfrm>
            <a:off x="457200" y="1600200"/>
            <a:ext cx="8229600" cy="4525963"/>
          </a:xfrm>
        </p:spPr>
        <p:txBody>
          <a:bodyPr>
            <a:normAutofit/>
          </a:bodyPr>
          <a:lstStyle/>
          <a:p>
            <a:r>
              <a:rPr lang="en-GB" dirty="0"/>
              <a:t>Federated identity management:</a:t>
            </a:r>
          </a:p>
          <a:p>
            <a:pPr lvl="1"/>
            <a:r>
              <a:rPr lang="en-GB" dirty="0"/>
              <a:t>Extends SSO above the enterprise level</a:t>
            </a:r>
          </a:p>
          <a:p>
            <a:pPr lvl="1"/>
            <a:r>
              <a:rPr lang="en-GB" dirty="0"/>
              <a:t>Creates a trusted identity provider across organizations</a:t>
            </a:r>
          </a:p>
          <a:p>
            <a:pPr lvl="1"/>
            <a:r>
              <a:rPr lang="en-GB" dirty="0"/>
              <a:t>Participating organizations share identity attributes based on agreed-upon standards</a:t>
            </a:r>
          </a:p>
        </p:txBody>
      </p:sp>
    </p:spTree>
    <p:extLst>
      <p:ext uri="{BB962C8B-B14F-4D97-AF65-F5344CB8AC3E}">
        <p14:creationId xmlns:p14="http://schemas.microsoft.com/office/powerpoint/2010/main" val="3977270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Authentication</a:t>
            </a:r>
            <a:endParaRPr lang="nl-NL" dirty="0"/>
          </a:p>
        </p:txBody>
      </p:sp>
      <p:sp>
        <p:nvSpPr>
          <p:cNvPr id="3" name="Tijdelijke aanduiding voor inhoud 2"/>
          <p:cNvSpPr>
            <a:spLocks noGrp="1"/>
          </p:cNvSpPr>
          <p:nvPr>
            <p:ph idx="1"/>
          </p:nvPr>
        </p:nvSpPr>
        <p:spPr>
          <a:xfrm>
            <a:off x="457200" y="1600200"/>
            <a:ext cx="8229600" cy="4525963"/>
          </a:xfrm>
        </p:spPr>
        <p:txBody>
          <a:bodyPr>
            <a:normAutofit/>
          </a:bodyPr>
          <a:lstStyle/>
          <a:p>
            <a:r>
              <a:rPr lang="en-US" dirty="0"/>
              <a:t>Using one of three ways:</a:t>
            </a:r>
            <a:endParaRPr lang="nl-NL" dirty="0"/>
          </a:p>
          <a:p>
            <a:pPr lvl="1"/>
            <a:r>
              <a:rPr lang="en-US" dirty="0"/>
              <a:t>Something you </a:t>
            </a:r>
            <a:r>
              <a:rPr lang="en-US" i="1" dirty="0"/>
              <a:t>know</a:t>
            </a:r>
            <a:r>
              <a:rPr lang="en-US" dirty="0"/>
              <a:t>, like a password or PIN</a:t>
            </a:r>
            <a:endParaRPr lang="nl-NL" dirty="0"/>
          </a:p>
          <a:p>
            <a:pPr lvl="1"/>
            <a:r>
              <a:rPr lang="en-US" dirty="0"/>
              <a:t>Something you </a:t>
            </a:r>
            <a:r>
              <a:rPr lang="en-US" i="1" dirty="0"/>
              <a:t>have</a:t>
            </a:r>
            <a:r>
              <a:rPr lang="en-US" dirty="0"/>
              <a:t>, like a bank card, a token or a smartphone</a:t>
            </a:r>
            <a:endParaRPr lang="nl-NL" dirty="0"/>
          </a:p>
          <a:p>
            <a:pPr lvl="1"/>
            <a:r>
              <a:rPr lang="en-US" dirty="0"/>
              <a:t>Something you </a:t>
            </a:r>
            <a:r>
              <a:rPr lang="en-US" i="1" dirty="0"/>
              <a:t>are</a:t>
            </a:r>
            <a:r>
              <a:rPr lang="en-US" dirty="0"/>
              <a:t>, like a fingerprint or an iris scan</a:t>
            </a:r>
            <a:endParaRPr lang="nl-NL" dirty="0"/>
          </a:p>
          <a:p>
            <a:r>
              <a:rPr lang="en-GB" dirty="0"/>
              <a:t>Multi-factor authentication:</a:t>
            </a:r>
          </a:p>
          <a:p>
            <a:pPr lvl="1"/>
            <a:r>
              <a:rPr lang="en-GB" dirty="0"/>
              <a:t>At least two types of authentication are required</a:t>
            </a:r>
          </a:p>
        </p:txBody>
      </p:sp>
    </p:spTree>
    <p:extLst>
      <p:ext uri="{BB962C8B-B14F-4D97-AF65-F5344CB8AC3E}">
        <p14:creationId xmlns:p14="http://schemas.microsoft.com/office/powerpoint/2010/main" val="3514676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Role Based Access Control (RBAC)</a:t>
            </a:r>
            <a:endParaRPr lang="nl-NL" dirty="0"/>
          </a:p>
        </p:txBody>
      </p:sp>
      <p:sp>
        <p:nvSpPr>
          <p:cNvPr id="3" name="Tijdelijke aanduiding voor inhoud 2"/>
          <p:cNvSpPr>
            <a:spLocks noGrp="1"/>
          </p:cNvSpPr>
          <p:nvPr>
            <p:ph idx="1"/>
          </p:nvPr>
        </p:nvSpPr>
        <p:spPr>
          <a:xfrm>
            <a:off x="457200" y="1600200"/>
            <a:ext cx="8229600" cy="4525963"/>
          </a:xfrm>
        </p:spPr>
        <p:txBody>
          <a:bodyPr>
            <a:normAutofit fontScale="92500" lnSpcReduction="10000"/>
          </a:bodyPr>
          <a:lstStyle/>
          <a:p>
            <a:r>
              <a:rPr lang="en-US" dirty="0"/>
              <a:t>In RBAC, instead of granting permissions to individual identities, groups are granted permissions</a:t>
            </a:r>
          </a:p>
          <a:p>
            <a:r>
              <a:rPr lang="en-US" dirty="0"/>
              <a:t>Identities are members of one or more groups</a:t>
            </a:r>
          </a:p>
          <a:p>
            <a:r>
              <a:rPr lang="en-US" dirty="0"/>
              <a:t>Groups are related to their roles in the organization</a:t>
            </a:r>
          </a:p>
          <a:p>
            <a:r>
              <a:rPr lang="en-US" dirty="0"/>
              <a:t>Groups can be nested (a group is member of another group)</a:t>
            </a:r>
          </a:p>
          <a:p>
            <a:r>
              <a:rPr lang="en-US" dirty="0"/>
              <a:t>RBAC is used in almost all organizations</a:t>
            </a:r>
            <a:endParaRPr lang="nl-NL" dirty="0"/>
          </a:p>
          <a:p>
            <a:endParaRPr lang="en-GB" dirty="0"/>
          </a:p>
        </p:txBody>
      </p:sp>
    </p:spTree>
    <p:extLst>
      <p:ext uri="{BB962C8B-B14F-4D97-AF65-F5344CB8AC3E}">
        <p14:creationId xmlns:p14="http://schemas.microsoft.com/office/powerpoint/2010/main" val="1268438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GB"/>
              <a:t>Segregation of duties and least privilege</a:t>
            </a:r>
            <a:endParaRPr lang="nl-NL" dirty="0"/>
          </a:p>
        </p:txBody>
      </p:sp>
      <p:sp>
        <p:nvSpPr>
          <p:cNvPr id="3" name="Tijdelijke aanduiding voor inhoud 2"/>
          <p:cNvSpPr>
            <a:spLocks noGrp="1"/>
          </p:cNvSpPr>
          <p:nvPr>
            <p:ph idx="1"/>
          </p:nvPr>
        </p:nvSpPr>
        <p:spPr/>
        <p:txBody>
          <a:bodyPr>
            <a:normAutofit fontScale="92500" lnSpcReduction="20000"/>
          </a:bodyPr>
          <a:lstStyle/>
          <a:p>
            <a:r>
              <a:rPr lang="en-GB" dirty="0"/>
              <a:t>Segregation of duties (also known as separation of duties):</a:t>
            </a:r>
          </a:p>
          <a:p>
            <a:pPr lvl="1"/>
            <a:r>
              <a:rPr lang="en-GB" dirty="0"/>
              <a:t>Assigns related sensitive tasks to different people or departments</a:t>
            </a:r>
          </a:p>
          <a:p>
            <a:pPr lvl="1"/>
            <a:r>
              <a:rPr lang="en-GB" dirty="0"/>
              <a:t>No single person has total control of the system’s security mechanisms</a:t>
            </a:r>
          </a:p>
          <a:p>
            <a:r>
              <a:rPr lang="en-GB" dirty="0"/>
              <a:t>Least privilege: </a:t>
            </a:r>
          </a:p>
          <a:p>
            <a:pPr lvl="1"/>
            <a:r>
              <a:rPr lang="en-GB" dirty="0"/>
              <a:t>Users of a system should have the lowest level of privileges necessary to perform their work</a:t>
            </a:r>
          </a:p>
          <a:p>
            <a:pPr lvl="1"/>
            <a:r>
              <a:rPr lang="en-GB" dirty="0"/>
              <a:t>Users should only have privileges for the shortest length of time</a:t>
            </a:r>
          </a:p>
        </p:txBody>
      </p:sp>
    </p:spTree>
    <p:extLst>
      <p:ext uri="{BB962C8B-B14F-4D97-AF65-F5344CB8AC3E}">
        <p14:creationId xmlns:p14="http://schemas.microsoft.com/office/powerpoint/2010/main" val="3169964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Computer crimes</a:t>
            </a:r>
            <a:endParaRPr lang="nl-NL" dirty="0"/>
          </a:p>
        </p:txBody>
      </p:sp>
      <p:sp>
        <p:nvSpPr>
          <p:cNvPr id="3" name="Tijdelijke aanduiding voor inhoud 2"/>
          <p:cNvSpPr>
            <a:spLocks noGrp="1"/>
          </p:cNvSpPr>
          <p:nvPr>
            <p:ph idx="1"/>
          </p:nvPr>
        </p:nvSpPr>
        <p:spPr>
          <a:xfrm>
            <a:off x="457200" y="1600200"/>
            <a:ext cx="8229600" cy="4525963"/>
          </a:xfrm>
        </p:spPr>
        <p:txBody>
          <a:bodyPr>
            <a:normAutofit/>
          </a:bodyPr>
          <a:lstStyle/>
          <a:p>
            <a:r>
              <a:rPr lang="en-GB" dirty="0"/>
              <a:t>Reasons for committing crime against IT infrastructures:</a:t>
            </a:r>
          </a:p>
          <a:p>
            <a:pPr lvl="1"/>
            <a:r>
              <a:rPr lang="en-US" dirty="0"/>
              <a:t>Personal exposure and prestige</a:t>
            </a:r>
            <a:endParaRPr lang="nl-NL" dirty="0"/>
          </a:p>
          <a:p>
            <a:pPr lvl="1"/>
            <a:r>
              <a:rPr lang="en-US" dirty="0"/>
              <a:t>Creating damage</a:t>
            </a:r>
            <a:endParaRPr lang="nl-NL" dirty="0"/>
          </a:p>
          <a:p>
            <a:pPr lvl="1"/>
            <a:r>
              <a:rPr lang="en-US" dirty="0"/>
              <a:t>Financial gain</a:t>
            </a:r>
            <a:endParaRPr lang="nl-NL" dirty="0"/>
          </a:p>
          <a:p>
            <a:pPr lvl="1"/>
            <a:r>
              <a:rPr lang="en-US" dirty="0"/>
              <a:t>Terrorism</a:t>
            </a:r>
            <a:endParaRPr lang="nl-NL" dirty="0"/>
          </a:p>
          <a:p>
            <a:pPr lvl="1"/>
            <a:r>
              <a:rPr lang="en-US" dirty="0"/>
              <a:t>Warfare</a:t>
            </a:r>
            <a:endParaRPr lang="nl-NL" dirty="0"/>
          </a:p>
          <a:p>
            <a:pPr lvl="1"/>
            <a:endParaRPr lang="en-US" dirty="0"/>
          </a:p>
        </p:txBody>
      </p:sp>
    </p:spTree>
    <p:extLst>
      <p:ext uri="{BB962C8B-B14F-4D97-AF65-F5344CB8AC3E}">
        <p14:creationId xmlns:p14="http://schemas.microsoft.com/office/powerpoint/2010/main" val="2069023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GB"/>
              <a:t>Segregation of duties and least privilege</a:t>
            </a:r>
            <a:endParaRPr lang="nl-NL" dirty="0"/>
          </a:p>
        </p:txBody>
      </p:sp>
      <p:sp>
        <p:nvSpPr>
          <p:cNvPr id="3" name="Tijdelijke aanduiding voor inhoud 2"/>
          <p:cNvSpPr>
            <a:spLocks noGrp="1"/>
          </p:cNvSpPr>
          <p:nvPr>
            <p:ph idx="1"/>
          </p:nvPr>
        </p:nvSpPr>
        <p:spPr/>
        <p:txBody>
          <a:bodyPr>
            <a:normAutofit fontScale="92500" lnSpcReduction="10000"/>
          </a:bodyPr>
          <a:lstStyle/>
          <a:p>
            <a:r>
              <a:rPr lang="en-GB" dirty="0"/>
              <a:t>In secure systems, multiple distinct administrative roles should be configured:</a:t>
            </a:r>
          </a:p>
          <a:p>
            <a:pPr lvl="1"/>
            <a:r>
              <a:rPr lang="en-GB" dirty="0"/>
              <a:t>Security manager</a:t>
            </a:r>
          </a:p>
          <a:p>
            <a:pPr lvl="1"/>
            <a:r>
              <a:rPr lang="en-GB" dirty="0"/>
              <a:t>Systems manager</a:t>
            </a:r>
          </a:p>
          <a:p>
            <a:pPr lvl="1"/>
            <a:r>
              <a:rPr lang="en-GB" dirty="0"/>
              <a:t>Super user</a:t>
            </a:r>
          </a:p>
          <a:p>
            <a:r>
              <a:rPr lang="en-GB" dirty="0"/>
              <a:t>A two-man control policy can be applied</a:t>
            </a:r>
          </a:p>
          <a:p>
            <a:pPr lvl="1"/>
            <a:r>
              <a:rPr lang="en-GB" dirty="0"/>
              <a:t>Two systems managers must review and approve each other’s work</a:t>
            </a:r>
          </a:p>
          <a:p>
            <a:pPr lvl="1"/>
            <a:r>
              <a:rPr lang="en-GB" dirty="0"/>
              <a:t>Two systems managers are needed to complete every security sensitive task</a:t>
            </a:r>
          </a:p>
        </p:txBody>
      </p:sp>
    </p:spTree>
    <p:extLst>
      <p:ext uri="{BB962C8B-B14F-4D97-AF65-F5344CB8AC3E}">
        <p14:creationId xmlns:p14="http://schemas.microsoft.com/office/powerpoint/2010/main" val="3915359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Layered security</a:t>
            </a:r>
            <a:endParaRPr lang="nl-NL" dirty="0"/>
          </a:p>
        </p:txBody>
      </p:sp>
      <p:sp>
        <p:nvSpPr>
          <p:cNvPr id="3" name="Tijdelijke aanduiding voor inhoud 2"/>
          <p:cNvSpPr>
            <a:spLocks noGrp="1"/>
          </p:cNvSpPr>
          <p:nvPr>
            <p:ph idx="1"/>
          </p:nvPr>
        </p:nvSpPr>
        <p:spPr>
          <a:xfrm>
            <a:off x="457200" y="1600200"/>
            <a:ext cx="8229600" cy="4525963"/>
          </a:xfrm>
        </p:spPr>
        <p:txBody>
          <a:bodyPr>
            <a:normAutofit fontScale="85000" lnSpcReduction="10000"/>
          </a:bodyPr>
          <a:lstStyle/>
          <a:p>
            <a:r>
              <a:rPr lang="en-GB" dirty="0"/>
              <a:t>Layered security (also known as a </a:t>
            </a:r>
            <a:r>
              <a:rPr lang="en-GB" dirty="0" err="1"/>
              <a:t>Defense</a:t>
            </a:r>
            <a:r>
              <a:rPr lang="en-GB" dirty="0"/>
              <a:t>-In-Depth strategy) implements various security measures in various parts of the IT infrastructure</a:t>
            </a:r>
          </a:p>
          <a:p>
            <a:pPr lvl="1"/>
            <a:r>
              <a:rPr lang="en-US" dirty="0"/>
              <a:t>Instead of having one big firewall and have all your security depend on it, it is better to implement several layers of security</a:t>
            </a:r>
          </a:p>
          <a:p>
            <a:r>
              <a:rPr lang="en-US" dirty="0"/>
              <a:t>Preferably security layers make use of different technologies</a:t>
            </a:r>
          </a:p>
          <a:p>
            <a:pPr lvl="1"/>
            <a:r>
              <a:rPr lang="en-US" dirty="0"/>
              <a:t>This makes it harder for hackers to break through all barriers, as they will need specific knowledge for each step</a:t>
            </a:r>
            <a:endParaRPr lang="nl-NL" dirty="0"/>
          </a:p>
          <a:p>
            <a:r>
              <a:rPr lang="en-GB" dirty="0"/>
              <a:t>Disadvantage: increases the complexity of the system</a:t>
            </a:r>
          </a:p>
        </p:txBody>
      </p:sp>
    </p:spTree>
    <p:extLst>
      <p:ext uri="{BB962C8B-B14F-4D97-AF65-F5344CB8AC3E}">
        <p14:creationId xmlns:p14="http://schemas.microsoft.com/office/powerpoint/2010/main" val="238799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a:t>Cryptography</a:t>
            </a:r>
            <a:endParaRPr lang="nl-NL" dirty="0"/>
          </a:p>
        </p:txBody>
      </p:sp>
      <p:sp>
        <p:nvSpPr>
          <p:cNvPr id="3" name="Tijdelijke aanduiding voor inhoud 2"/>
          <p:cNvSpPr>
            <a:spLocks noGrp="1"/>
          </p:cNvSpPr>
          <p:nvPr>
            <p:ph idx="1"/>
          </p:nvPr>
        </p:nvSpPr>
        <p:spPr>
          <a:xfrm>
            <a:off x="457200" y="1600200"/>
            <a:ext cx="8229600" cy="4525963"/>
          </a:xfrm>
        </p:spPr>
        <p:txBody>
          <a:bodyPr>
            <a:normAutofit fontScale="92500" lnSpcReduction="20000"/>
          </a:bodyPr>
          <a:lstStyle/>
          <a:p>
            <a:r>
              <a:rPr lang="en-GB"/>
              <a:t>The practice of </a:t>
            </a:r>
            <a:r>
              <a:rPr lang="en-GB" b="1"/>
              <a:t>hiding information </a:t>
            </a:r>
            <a:r>
              <a:rPr lang="en-GB"/>
              <a:t>using encryption and decryption techniques</a:t>
            </a:r>
          </a:p>
          <a:p>
            <a:r>
              <a:rPr lang="en-GB" b="1"/>
              <a:t>Encryption</a:t>
            </a:r>
            <a:r>
              <a:rPr lang="en-GB"/>
              <a:t> is the conversion of information from a readable state to apparent random data</a:t>
            </a:r>
          </a:p>
          <a:p>
            <a:r>
              <a:rPr lang="en-GB"/>
              <a:t>Only the receiver has the ability to </a:t>
            </a:r>
            <a:r>
              <a:rPr lang="en-GB" b="1"/>
              <a:t>decrypt</a:t>
            </a:r>
            <a:r>
              <a:rPr lang="en-GB"/>
              <a:t> this data, transforming it back to the original information</a:t>
            </a:r>
          </a:p>
          <a:p>
            <a:r>
              <a:rPr lang="en-GB"/>
              <a:t>A </a:t>
            </a:r>
            <a:r>
              <a:rPr lang="en-GB" b="1"/>
              <a:t>cipher</a:t>
            </a:r>
            <a:r>
              <a:rPr lang="en-GB"/>
              <a:t> is a pair of algorithms that implements the encryption and decryption process</a:t>
            </a:r>
          </a:p>
          <a:p>
            <a:r>
              <a:rPr lang="en-GB"/>
              <a:t>The operation of a cipher is controlled by a </a:t>
            </a:r>
            <a:r>
              <a:rPr lang="en-GB" b="1"/>
              <a:t>key</a:t>
            </a:r>
            <a:endParaRPr lang="en-GB" b="1" dirty="0"/>
          </a:p>
        </p:txBody>
      </p:sp>
    </p:spTree>
    <p:extLst>
      <p:ext uri="{BB962C8B-B14F-4D97-AF65-F5344CB8AC3E}">
        <p14:creationId xmlns:p14="http://schemas.microsoft.com/office/powerpoint/2010/main" val="3441699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Cryptography</a:t>
            </a:r>
            <a:endParaRPr lang="nl-NL" dirty="0"/>
          </a:p>
        </p:txBody>
      </p:sp>
      <p:sp>
        <p:nvSpPr>
          <p:cNvPr id="3" name="Tijdelijke aanduiding voor inhoud 2"/>
          <p:cNvSpPr>
            <a:spLocks noGrp="1"/>
          </p:cNvSpPr>
          <p:nvPr>
            <p:ph idx="1"/>
          </p:nvPr>
        </p:nvSpPr>
        <p:spPr/>
        <p:txBody>
          <a:bodyPr>
            <a:normAutofit fontScale="92500" lnSpcReduction="20000"/>
          </a:bodyPr>
          <a:lstStyle/>
          <a:p>
            <a:r>
              <a:rPr lang="en-GB" dirty="0"/>
              <a:t>Block ciphers</a:t>
            </a:r>
          </a:p>
          <a:p>
            <a:pPr lvl="1"/>
            <a:r>
              <a:rPr lang="en-GB" dirty="0"/>
              <a:t>Input:</a:t>
            </a:r>
          </a:p>
          <a:p>
            <a:pPr lvl="2"/>
            <a:r>
              <a:rPr lang="en-GB" dirty="0"/>
              <a:t>A block of plaintext</a:t>
            </a:r>
          </a:p>
          <a:p>
            <a:pPr lvl="2"/>
            <a:r>
              <a:rPr lang="en-GB" dirty="0"/>
              <a:t>A key</a:t>
            </a:r>
          </a:p>
          <a:p>
            <a:pPr lvl="1"/>
            <a:r>
              <a:rPr lang="en-GB" dirty="0"/>
              <a:t>Output:</a:t>
            </a:r>
          </a:p>
          <a:p>
            <a:pPr lvl="2"/>
            <a:r>
              <a:rPr lang="en-GB" dirty="0"/>
              <a:t>A block of cipher text</a:t>
            </a:r>
          </a:p>
          <a:p>
            <a:pPr lvl="1"/>
            <a:r>
              <a:rPr lang="en-GB" dirty="0"/>
              <a:t>Used across a wide range of applications, from ATM machine data encryption to e-mail privacy and secure remote access</a:t>
            </a:r>
          </a:p>
          <a:p>
            <a:pPr lvl="1"/>
            <a:r>
              <a:rPr lang="en-GB" dirty="0"/>
              <a:t>Standards:</a:t>
            </a:r>
          </a:p>
          <a:p>
            <a:pPr lvl="2"/>
            <a:r>
              <a:rPr lang="en-GB" dirty="0"/>
              <a:t>Data Encryption Standard (DES)</a:t>
            </a:r>
          </a:p>
          <a:p>
            <a:pPr lvl="2"/>
            <a:r>
              <a:rPr lang="en-GB" dirty="0"/>
              <a:t>Advanced Encryption Standard (AES) </a:t>
            </a:r>
          </a:p>
          <a:p>
            <a:pPr lvl="1"/>
            <a:endParaRPr lang="en-GB" dirty="0"/>
          </a:p>
        </p:txBody>
      </p:sp>
    </p:spTree>
    <p:extLst>
      <p:ext uri="{BB962C8B-B14F-4D97-AF65-F5344CB8AC3E}">
        <p14:creationId xmlns:p14="http://schemas.microsoft.com/office/powerpoint/2010/main" val="1839322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Cryptography</a:t>
            </a:r>
            <a:endParaRPr lang="nl-NL" dirty="0"/>
          </a:p>
        </p:txBody>
      </p:sp>
      <p:sp>
        <p:nvSpPr>
          <p:cNvPr id="3" name="Tijdelijke aanduiding voor inhoud 2"/>
          <p:cNvSpPr>
            <a:spLocks noGrp="1"/>
          </p:cNvSpPr>
          <p:nvPr>
            <p:ph idx="1"/>
          </p:nvPr>
        </p:nvSpPr>
        <p:spPr/>
        <p:txBody>
          <a:bodyPr>
            <a:normAutofit/>
          </a:bodyPr>
          <a:lstStyle/>
          <a:p>
            <a:r>
              <a:rPr lang="en-GB" dirty="0"/>
              <a:t>Stream ciphers</a:t>
            </a:r>
          </a:p>
          <a:p>
            <a:pPr lvl="1"/>
            <a:r>
              <a:rPr lang="en-GB" dirty="0"/>
              <a:t>Create an arbitrarily long stream of key material</a:t>
            </a:r>
          </a:p>
          <a:p>
            <a:pPr lvl="1"/>
            <a:r>
              <a:rPr lang="en-GB" dirty="0"/>
              <a:t>Combines key stream with the plaintext bit-by-bit or character-by-character</a:t>
            </a:r>
          </a:p>
          <a:p>
            <a:pPr lvl="1"/>
            <a:r>
              <a:rPr lang="en-GB" dirty="0"/>
              <a:t>Used when data is in transit over the network</a:t>
            </a:r>
          </a:p>
          <a:p>
            <a:pPr lvl="1"/>
            <a:r>
              <a:rPr lang="en-GB" dirty="0"/>
              <a:t>RC4 is a widely-used stream cipher</a:t>
            </a:r>
          </a:p>
          <a:p>
            <a:pPr lvl="1"/>
            <a:endParaRPr lang="en-GB" dirty="0"/>
          </a:p>
        </p:txBody>
      </p:sp>
    </p:spTree>
    <p:extLst>
      <p:ext uri="{BB962C8B-B14F-4D97-AF65-F5344CB8AC3E}">
        <p14:creationId xmlns:p14="http://schemas.microsoft.com/office/powerpoint/2010/main" val="3247048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Symmetric key encryption</a:t>
            </a:r>
            <a:endParaRPr lang="nl-NL" dirty="0"/>
          </a:p>
        </p:txBody>
      </p:sp>
      <p:sp>
        <p:nvSpPr>
          <p:cNvPr id="3" name="Tijdelijke aanduiding voor inhoud 2"/>
          <p:cNvSpPr>
            <a:spLocks noGrp="1"/>
          </p:cNvSpPr>
          <p:nvPr>
            <p:ph idx="1"/>
          </p:nvPr>
        </p:nvSpPr>
        <p:spPr>
          <a:xfrm>
            <a:off x="457200" y="1600200"/>
            <a:ext cx="8229600" cy="4525963"/>
          </a:xfrm>
        </p:spPr>
        <p:txBody>
          <a:bodyPr>
            <a:normAutofit/>
          </a:bodyPr>
          <a:lstStyle/>
          <a:p>
            <a:r>
              <a:rPr lang="en-GB" dirty="0"/>
              <a:t>Both the sender and receiver share the same key</a:t>
            </a:r>
          </a:p>
        </p:txBody>
      </p:sp>
      <p:pic>
        <p:nvPicPr>
          <p:cNvPr id="3074" name="Picture 2" descr="Symmetric key encryp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000" y="3381000"/>
            <a:ext cx="7879148" cy="3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4562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Symmetric key encryption</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a:xfrm>
                <a:off x="457200" y="1600200"/>
                <a:ext cx="8229600" cy="4525963"/>
              </a:xfrm>
            </p:spPr>
            <p:txBody>
              <a:bodyPr>
                <a:normAutofit fontScale="92500" lnSpcReduction="10000"/>
              </a:bodyPr>
              <a:lstStyle/>
              <a:p>
                <a:r>
                  <a:rPr lang="en-GB" dirty="0"/>
                  <a:t>Disadvantage: key management</a:t>
                </a:r>
              </a:p>
              <a:p>
                <a:r>
                  <a:rPr lang="en-GB" i="1" dirty="0"/>
                  <a:t>Each pair</a:t>
                </a:r>
                <a:r>
                  <a:rPr lang="en-GB" dirty="0"/>
                  <a:t> of communicating parties must share a </a:t>
                </a:r>
                <a:r>
                  <a:rPr lang="en-GB" i="1" dirty="0"/>
                  <a:t>different key</a:t>
                </a:r>
              </a:p>
              <a:p>
                <a:r>
                  <a:rPr lang="en-GB" dirty="0"/>
                  <a:t>The number of keys required or a group of N systems is </a:t>
                </a:r>
                <a14:m>
                  <m:oMath xmlns:m="http://schemas.openxmlformats.org/officeDocument/2006/math">
                    <m:r>
                      <a:rPr lang="en-GB" i="1">
                        <a:latin typeface="Cambria Math" panose="02040503050406030204" pitchFamily="18" charset="0"/>
                      </a:rPr>
                      <m:t>𝑁</m:t>
                    </m:r>
                    <m:r>
                      <a:rPr lang="en-GB" i="1">
                        <a:latin typeface="Cambria Math" panose="02040503050406030204" pitchFamily="18" charset="0"/>
                      </a:rPr>
                      <m:t>×</m:t>
                    </m:r>
                    <m:f>
                      <m:fPr>
                        <m:ctrlPr>
                          <a:rPr lang="nl-NL" i="1">
                            <a:latin typeface="Cambria Math" panose="02040503050406030204" pitchFamily="18" charset="0"/>
                          </a:rPr>
                        </m:ctrlPr>
                      </m:fPr>
                      <m:num>
                        <m:r>
                          <a:rPr lang="en-GB" i="1">
                            <a:latin typeface="Cambria Math" panose="02040503050406030204" pitchFamily="18" charset="0"/>
                          </a:rPr>
                          <m:t>𝑁</m:t>
                        </m:r>
                        <m:r>
                          <a:rPr lang="en-GB" i="1">
                            <a:latin typeface="Cambria Math" panose="02040503050406030204" pitchFamily="18" charset="0"/>
                          </a:rPr>
                          <m:t>−1</m:t>
                        </m:r>
                      </m:num>
                      <m:den>
                        <m:r>
                          <a:rPr lang="en-GB" i="1">
                            <a:latin typeface="Cambria Math" panose="02040503050406030204" pitchFamily="18" charset="0"/>
                          </a:rPr>
                          <m:t>2</m:t>
                        </m:r>
                      </m:den>
                    </m:f>
                  </m:oMath>
                </a14:m>
                <a:endParaRPr lang="en-GB" dirty="0"/>
              </a:p>
              <a:p>
                <a:r>
                  <a:rPr lang="en-GB" dirty="0"/>
                  <a:t>Chicken-and-egg problem:</a:t>
                </a:r>
              </a:p>
              <a:p>
                <a:pPr lvl="1"/>
                <a:r>
                  <a:rPr lang="en-GB" dirty="0"/>
                  <a:t>The difficulty of securely establishing a secret key between two communicating parties, when a secure channel does not already exist between them</a:t>
                </a:r>
              </a:p>
              <a:p>
                <a:endParaRPr lang="en-GB"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xfrm>
                <a:off x="457200" y="1600200"/>
                <a:ext cx="8229600" cy="4525963"/>
              </a:xfrm>
              <a:blipFill>
                <a:blip r:embed="rId2"/>
                <a:stretch>
                  <a:fillRect l="-1481" t="-2695" r="-444"/>
                </a:stretch>
              </a:blipFill>
            </p:spPr>
            <p:txBody>
              <a:bodyPr/>
              <a:lstStyle/>
              <a:p>
                <a:r>
                  <a:rPr lang="nl-NL">
                    <a:noFill/>
                  </a:rPr>
                  <a:t> </a:t>
                </a:r>
              </a:p>
            </p:txBody>
          </p:sp>
        </mc:Fallback>
      </mc:AlternateContent>
    </p:spTree>
    <p:extLst>
      <p:ext uri="{BB962C8B-B14F-4D97-AF65-F5344CB8AC3E}">
        <p14:creationId xmlns:p14="http://schemas.microsoft.com/office/powerpoint/2010/main" val="3475160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Asymmetric key encryption</a:t>
            </a:r>
            <a:endParaRPr lang="nl-NL" dirty="0"/>
          </a:p>
        </p:txBody>
      </p:sp>
      <p:sp>
        <p:nvSpPr>
          <p:cNvPr id="3" name="Tijdelijke aanduiding voor inhoud 2"/>
          <p:cNvSpPr>
            <a:spLocks noGrp="1"/>
          </p:cNvSpPr>
          <p:nvPr>
            <p:ph idx="1"/>
          </p:nvPr>
        </p:nvSpPr>
        <p:spPr>
          <a:xfrm>
            <a:off x="457200" y="1600200"/>
            <a:ext cx="8229600" cy="4525963"/>
          </a:xfrm>
        </p:spPr>
        <p:txBody>
          <a:bodyPr>
            <a:normAutofit/>
          </a:bodyPr>
          <a:lstStyle/>
          <a:p>
            <a:r>
              <a:rPr lang="en-GB" dirty="0"/>
              <a:t>Two different but mathematically related keys are used: a public key and a private key</a:t>
            </a:r>
          </a:p>
        </p:txBody>
      </p:sp>
      <p:pic>
        <p:nvPicPr>
          <p:cNvPr id="4098" name="Picture 2" descr="Asymmetric key encryp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000" y="3381000"/>
            <a:ext cx="8059541" cy="3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2735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Asymmetric key encryption</a:t>
            </a:r>
            <a:endParaRPr lang="nl-NL" dirty="0"/>
          </a:p>
        </p:txBody>
      </p:sp>
      <p:sp>
        <p:nvSpPr>
          <p:cNvPr id="3" name="Tijdelijke aanduiding voor inhoud 2"/>
          <p:cNvSpPr>
            <a:spLocks noGrp="1"/>
          </p:cNvSpPr>
          <p:nvPr>
            <p:ph idx="1"/>
          </p:nvPr>
        </p:nvSpPr>
        <p:spPr>
          <a:xfrm>
            <a:off x="457200" y="1600200"/>
            <a:ext cx="8229600" cy="4572000"/>
          </a:xfrm>
        </p:spPr>
        <p:txBody>
          <a:bodyPr>
            <a:normAutofit fontScale="92500"/>
          </a:bodyPr>
          <a:lstStyle/>
          <a:p>
            <a:r>
              <a:rPr lang="en-GB" dirty="0"/>
              <a:t>Two different but mathematically related keys are used:</a:t>
            </a:r>
          </a:p>
          <a:p>
            <a:pPr lvl="1"/>
            <a:r>
              <a:rPr lang="en-GB" dirty="0"/>
              <a:t>a public key - may be freely distributed</a:t>
            </a:r>
          </a:p>
          <a:p>
            <a:pPr lvl="1"/>
            <a:r>
              <a:rPr lang="en-GB" dirty="0"/>
              <a:t>a private key - must remain secret by the organization</a:t>
            </a:r>
          </a:p>
          <a:p>
            <a:r>
              <a:rPr lang="en-GB" dirty="0" err="1"/>
              <a:t>Diffie</a:t>
            </a:r>
            <a:r>
              <a:rPr lang="en-GB" dirty="0"/>
              <a:t>–Hellman and RSA algorithms are the most widely used algorithms</a:t>
            </a:r>
          </a:p>
          <a:p>
            <a:r>
              <a:rPr lang="en-GB" dirty="0"/>
              <a:t>Disadvantage: slow</a:t>
            </a:r>
          </a:p>
          <a:p>
            <a:pPr lvl="1"/>
            <a:r>
              <a:rPr lang="en-GB" dirty="0"/>
              <a:t>About 1000 to 10,000 times slower than symmetric key encryption</a:t>
            </a:r>
          </a:p>
        </p:txBody>
      </p:sp>
    </p:spTree>
    <p:extLst>
      <p:ext uri="{BB962C8B-B14F-4D97-AF65-F5344CB8AC3E}">
        <p14:creationId xmlns:p14="http://schemas.microsoft.com/office/powerpoint/2010/main" val="39294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Asymmetric key encryption</a:t>
            </a:r>
            <a:endParaRPr lang="nl-NL" dirty="0"/>
          </a:p>
        </p:txBody>
      </p:sp>
      <p:sp>
        <p:nvSpPr>
          <p:cNvPr id="3" name="Tijdelijke aanduiding voor inhoud 2"/>
          <p:cNvSpPr>
            <a:spLocks noGrp="1"/>
          </p:cNvSpPr>
          <p:nvPr>
            <p:ph idx="1"/>
          </p:nvPr>
        </p:nvSpPr>
        <p:spPr>
          <a:xfrm>
            <a:off x="457200" y="1600200"/>
            <a:ext cx="8229600" cy="4876800"/>
          </a:xfrm>
        </p:spPr>
        <p:txBody>
          <a:bodyPr>
            <a:normAutofit fontScale="85000" lnSpcReduction="20000"/>
          </a:bodyPr>
          <a:lstStyle/>
          <a:p>
            <a:r>
              <a:rPr lang="en-GB" dirty="0"/>
              <a:t>Mostly used to setup a channel between two parties, to safely exchange a new, temporary symmetric key</a:t>
            </a:r>
          </a:p>
          <a:p>
            <a:pPr lvl="1"/>
            <a:r>
              <a:rPr lang="en-US" dirty="0"/>
              <a:t>Pete creates a random secret key and encrypts it using the public key from John</a:t>
            </a:r>
            <a:endParaRPr lang="nl-NL" dirty="0"/>
          </a:p>
          <a:p>
            <a:pPr lvl="1"/>
            <a:r>
              <a:rPr lang="en-US" dirty="0"/>
              <a:t>The encrypted secret key is sent to John using an open channel (like the internet)</a:t>
            </a:r>
            <a:endParaRPr lang="nl-NL" dirty="0"/>
          </a:p>
          <a:p>
            <a:pPr lvl="1"/>
            <a:r>
              <a:rPr lang="en-US" dirty="0"/>
              <a:t>John is the only party that can decrypt the message, because he has the private key that is related to the public key. John decrypts the message and now knows the secret key</a:t>
            </a:r>
            <a:endParaRPr lang="nl-NL" dirty="0"/>
          </a:p>
          <a:p>
            <a:pPr lvl="1"/>
            <a:r>
              <a:rPr lang="en-US" dirty="0"/>
              <a:t>Pete and John start communicating using symmetric key encryption, using the exchanged secret key</a:t>
            </a:r>
            <a:endParaRPr lang="nl-NL" dirty="0"/>
          </a:p>
          <a:p>
            <a:pPr lvl="1"/>
            <a:r>
              <a:rPr lang="en-US" dirty="0"/>
              <a:t>When the communication is finished, the shared key is no longer valid and is deleted</a:t>
            </a:r>
            <a:endParaRPr lang="nl-NL" dirty="0"/>
          </a:p>
        </p:txBody>
      </p:sp>
    </p:spTree>
    <p:extLst>
      <p:ext uri="{BB962C8B-B14F-4D97-AF65-F5344CB8AC3E}">
        <p14:creationId xmlns:p14="http://schemas.microsoft.com/office/powerpoint/2010/main" val="217649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667000"/>
            <a:ext cx="8229600" cy="1143000"/>
          </a:xfrm>
        </p:spPr>
        <p:txBody>
          <a:bodyPr>
            <a:noAutofit/>
          </a:bodyPr>
          <a:lstStyle/>
          <a:p>
            <a:r>
              <a:rPr lang="en-GB" sz="4800" dirty="0"/>
              <a:t>Risk management</a:t>
            </a:r>
            <a:endParaRPr lang="nl-NL" sz="4800" dirty="0"/>
          </a:p>
        </p:txBody>
      </p:sp>
    </p:spTree>
    <p:extLst>
      <p:ext uri="{BB962C8B-B14F-4D97-AF65-F5344CB8AC3E}">
        <p14:creationId xmlns:p14="http://schemas.microsoft.com/office/powerpoint/2010/main" val="3250091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Hash functions</a:t>
            </a:r>
            <a:endParaRPr lang="nl-NL" dirty="0"/>
          </a:p>
        </p:txBody>
      </p:sp>
      <p:sp>
        <p:nvSpPr>
          <p:cNvPr id="3" name="Tijdelijke aanduiding voor inhoud 2"/>
          <p:cNvSpPr>
            <a:spLocks noGrp="1"/>
          </p:cNvSpPr>
          <p:nvPr>
            <p:ph idx="1"/>
          </p:nvPr>
        </p:nvSpPr>
        <p:spPr>
          <a:xfrm>
            <a:off x="457200" y="1600200"/>
            <a:ext cx="8229600" cy="4876800"/>
          </a:xfrm>
        </p:spPr>
        <p:txBody>
          <a:bodyPr>
            <a:normAutofit fontScale="92500" lnSpcReduction="10000"/>
          </a:bodyPr>
          <a:lstStyle/>
          <a:p>
            <a:r>
              <a:rPr lang="en-GB" dirty="0"/>
              <a:t>Hash functions take some piece of data, and output a short, fixed length text string (the hash)</a:t>
            </a:r>
          </a:p>
          <a:p>
            <a:r>
              <a:rPr lang="en-GB" dirty="0"/>
              <a:t>The hash is unique for that piece of data</a:t>
            </a:r>
          </a:p>
          <a:p>
            <a:pPr lvl="1"/>
            <a:r>
              <a:rPr lang="en-US" dirty="0"/>
              <a:t>The input string “h</a:t>
            </a:r>
            <a:r>
              <a:rPr lang="en-US" b="1" u="sng" dirty="0"/>
              <a:t>e</a:t>
            </a:r>
            <a:r>
              <a:rPr lang="en-US" dirty="0"/>
              <a:t>llo world” produces the following MD5 hash:</a:t>
            </a:r>
            <a:endParaRPr lang="nl-NL" dirty="0"/>
          </a:p>
          <a:p>
            <a:pPr marL="914400" lvl="2" indent="0">
              <a:buNone/>
            </a:pPr>
            <a:r>
              <a:rPr lang="en-US" b="1" dirty="0">
                <a:latin typeface="Courier New" panose="02070309020205020404" pitchFamily="49" charset="0"/>
                <a:cs typeface="Courier New" panose="02070309020205020404" pitchFamily="49" charset="0"/>
              </a:rPr>
              <a:t>5eb63bbbe01eeed093cb22bb8f5acdc3 </a:t>
            </a:r>
            <a:endParaRPr lang="nl-NL" b="1" dirty="0">
              <a:latin typeface="Courier New" panose="02070309020205020404" pitchFamily="49" charset="0"/>
              <a:cs typeface="Courier New" panose="02070309020205020404" pitchFamily="49" charset="0"/>
            </a:endParaRPr>
          </a:p>
          <a:p>
            <a:pPr lvl="1"/>
            <a:r>
              <a:rPr lang="en-US" dirty="0"/>
              <a:t>The input string “h</a:t>
            </a:r>
            <a:r>
              <a:rPr lang="en-US" b="1" u="sng" dirty="0"/>
              <a:t>a</a:t>
            </a:r>
            <a:r>
              <a:rPr lang="en-US" dirty="0"/>
              <a:t>llo world” produces the following MD5 hash:</a:t>
            </a:r>
            <a:endParaRPr lang="nl-NL" dirty="0"/>
          </a:p>
          <a:p>
            <a:pPr marL="914400" lvl="2" indent="0">
              <a:buNone/>
            </a:pPr>
            <a:r>
              <a:rPr lang="en-US" b="1" dirty="0">
                <a:latin typeface="Courier New" panose="02070309020205020404" pitchFamily="49" charset="0"/>
                <a:cs typeface="Courier New" panose="02070309020205020404" pitchFamily="49" charset="0"/>
              </a:rPr>
              <a:t>5fd591a948dc76dd731f8998e19c773a </a:t>
            </a:r>
            <a:endParaRPr lang="nl-NL" b="1" dirty="0">
              <a:latin typeface="Courier New" panose="02070309020205020404" pitchFamily="49" charset="0"/>
              <a:cs typeface="Courier New" panose="02070309020205020404" pitchFamily="49" charset="0"/>
            </a:endParaRPr>
          </a:p>
          <a:p>
            <a:pPr lvl="1"/>
            <a:r>
              <a:rPr lang="en-US" dirty="0"/>
              <a:t>While only one letter was changed, the hash is completely different</a:t>
            </a:r>
            <a:endParaRPr lang="nl-NL" dirty="0"/>
          </a:p>
          <a:p>
            <a:endParaRPr lang="en-GB" dirty="0"/>
          </a:p>
        </p:txBody>
      </p:sp>
    </p:spTree>
    <p:extLst>
      <p:ext uri="{BB962C8B-B14F-4D97-AF65-F5344CB8AC3E}">
        <p14:creationId xmlns:p14="http://schemas.microsoft.com/office/powerpoint/2010/main" val="3678395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Hash functions</a:t>
            </a:r>
            <a:endParaRPr lang="nl-NL" dirty="0"/>
          </a:p>
        </p:txBody>
      </p:sp>
      <p:sp>
        <p:nvSpPr>
          <p:cNvPr id="3" name="Tijdelijke aanduiding voor inhoud 2"/>
          <p:cNvSpPr>
            <a:spLocks noGrp="1"/>
          </p:cNvSpPr>
          <p:nvPr>
            <p:ph idx="1"/>
          </p:nvPr>
        </p:nvSpPr>
        <p:spPr>
          <a:xfrm>
            <a:off x="457200" y="1600200"/>
            <a:ext cx="8229600" cy="4525963"/>
          </a:xfrm>
        </p:spPr>
        <p:txBody>
          <a:bodyPr>
            <a:normAutofit/>
          </a:bodyPr>
          <a:lstStyle/>
          <a:p>
            <a:r>
              <a:rPr lang="en-GB" dirty="0"/>
              <a:t>Hash functions can be used to validate the integrity of the data</a:t>
            </a:r>
          </a:p>
          <a:p>
            <a:r>
              <a:rPr lang="en-GB" dirty="0"/>
              <a:t>It is practically impossible to find two pieces of data that produce the same hash</a:t>
            </a:r>
          </a:p>
          <a:p>
            <a:r>
              <a:rPr lang="en-GB" dirty="0"/>
              <a:t>Hash functions:</a:t>
            </a:r>
          </a:p>
          <a:p>
            <a:pPr lvl="1"/>
            <a:r>
              <a:rPr lang="en-GB" dirty="0"/>
              <a:t>MD5</a:t>
            </a:r>
          </a:p>
          <a:p>
            <a:pPr lvl="1"/>
            <a:r>
              <a:rPr lang="en-GB" dirty="0"/>
              <a:t>SHA1 </a:t>
            </a:r>
          </a:p>
          <a:p>
            <a:pPr lvl="1"/>
            <a:r>
              <a:rPr lang="en-GB" dirty="0"/>
              <a:t>SHA512 </a:t>
            </a:r>
          </a:p>
        </p:txBody>
      </p:sp>
    </p:spTree>
    <p:extLst>
      <p:ext uri="{BB962C8B-B14F-4D97-AF65-F5344CB8AC3E}">
        <p14:creationId xmlns:p14="http://schemas.microsoft.com/office/powerpoint/2010/main" val="1186353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Digital signatures</a:t>
            </a:r>
            <a:endParaRPr lang="nl-NL" dirty="0"/>
          </a:p>
        </p:txBody>
      </p:sp>
      <p:sp>
        <p:nvSpPr>
          <p:cNvPr id="3" name="Tijdelijke aanduiding voor inhoud 2"/>
          <p:cNvSpPr>
            <a:spLocks noGrp="1"/>
          </p:cNvSpPr>
          <p:nvPr>
            <p:ph idx="1"/>
          </p:nvPr>
        </p:nvSpPr>
        <p:spPr>
          <a:xfrm>
            <a:off x="457200" y="1600200"/>
            <a:ext cx="8229600" cy="4525963"/>
          </a:xfrm>
        </p:spPr>
        <p:txBody>
          <a:bodyPr>
            <a:normAutofit fontScale="85000" lnSpcReduction="20000"/>
          </a:bodyPr>
          <a:lstStyle/>
          <a:p>
            <a:r>
              <a:rPr lang="en-US" dirty="0"/>
              <a:t>To create a digital signature of some text (like an e-mail), a hash is created and encrypted with the private key of the sender</a:t>
            </a:r>
          </a:p>
          <a:p>
            <a:r>
              <a:rPr lang="en-US" dirty="0"/>
              <a:t>The receiver decrypts the hash key using the sender's public key</a:t>
            </a:r>
          </a:p>
          <a:p>
            <a:r>
              <a:rPr lang="en-US" dirty="0"/>
              <a:t>The receiver also calculates the hash of the text and compares it with the decrypted hash to ensure the text wasn't tampered with</a:t>
            </a:r>
          </a:p>
          <a:p>
            <a:r>
              <a:rPr lang="en-US" dirty="0"/>
              <a:t>Since the hash was encrypted using a private key, it is guaranteed that the hash was created by the owner of the private key – the only person that could have created the encrypted hash</a:t>
            </a:r>
          </a:p>
          <a:p>
            <a:endParaRPr lang="en-GB" dirty="0"/>
          </a:p>
        </p:txBody>
      </p:sp>
    </p:spTree>
    <p:extLst>
      <p:ext uri="{BB962C8B-B14F-4D97-AF65-F5344CB8AC3E}">
        <p14:creationId xmlns:p14="http://schemas.microsoft.com/office/powerpoint/2010/main" val="9899476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Cryptographic attacks</a:t>
            </a:r>
            <a:endParaRPr lang="nl-NL" dirty="0"/>
          </a:p>
        </p:txBody>
      </p:sp>
      <p:sp>
        <p:nvSpPr>
          <p:cNvPr id="3" name="Tijdelijke aanduiding voor inhoud 2"/>
          <p:cNvSpPr>
            <a:spLocks noGrp="1"/>
          </p:cNvSpPr>
          <p:nvPr>
            <p:ph idx="1"/>
          </p:nvPr>
        </p:nvSpPr>
        <p:spPr>
          <a:xfrm>
            <a:off x="457200" y="1600200"/>
            <a:ext cx="8229600" cy="4525963"/>
          </a:xfrm>
        </p:spPr>
        <p:txBody>
          <a:bodyPr>
            <a:normAutofit fontScale="70000" lnSpcReduction="20000"/>
          </a:bodyPr>
          <a:lstStyle/>
          <a:p>
            <a:r>
              <a:rPr lang="en-GB" dirty="0"/>
              <a:t>Every encryption method can be broken using a brute force attack</a:t>
            </a:r>
          </a:p>
          <a:p>
            <a:pPr lvl="1"/>
            <a:r>
              <a:rPr lang="en-GB" dirty="0"/>
              <a:t>Except a one-time pad cipher with the key of equal or greater length than the message</a:t>
            </a:r>
          </a:p>
          <a:p>
            <a:r>
              <a:rPr lang="en-GB" dirty="0"/>
              <a:t>A brute force attack consists of systematically checking all possible keys until the correct key is found</a:t>
            </a:r>
          </a:p>
          <a:p>
            <a:r>
              <a:rPr lang="en-GB" dirty="0"/>
              <a:t>The amount of effort needed is exponentially dependent on the size of the key</a:t>
            </a:r>
          </a:p>
          <a:p>
            <a:r>
              <a:rPr lang="en-GB" dirty="0"/>
              <a:t>Effective security could be achieved if it is proven that no efficient method (as opposed to the time consuming brute force method) can be found to break the cipher</a:t>
            </a:r>
          </a:p>
          <a:p>
            <a:r>
              <a:rPr lang="en-GB" dirty="0"/>
              <a:t>Most successful attacks are based on flaws in the implementation of an encryption cipher</a:t>
            </a:r>
          </a:p>
          <a:p>
            <a:r>
              <a:rPr lang="en-GB" dirty="0"/>
              <a:t>To ensure a cipher is flawless, the source code is usually open source and thus open to inspection to everyone</a:t>
            </a:r>
          </a:p>
          <a:p>
            <a:endParaRPr lang="en-GB" dirty="0"/>
          </a:p>
        </p:txBody>
      </p:sp>
    </p:spTree>
    <p:extLst>
      <p:ext uri="{BB962C8B-B14F-4D97-AF65-F5344CB8AC3E}">
        <p14:creationId xmlns:p14="http://schemas.microsoft.com/office/powerpoint/2010/main" val="442846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Risk management</a:t>
            </a:r>
            <a:endParaRPr lang="nl-NL" dirty="0"/>
          </a:p>
        </p:txBody>
      </p:sp>
      <p:sp>
        <p:nvSpPr>
          <p:cNvPr id="3" name="Tijdelijke aanduiding voor inhoud 2"/>
          <p:cNvSpPr>
            <a:spLocks noGrp="1"/>
          </p:cNvSpPr>
          <p:nvPr>
            <p:ph idx="1"/>
          </p:nvPr>
        </p:nvSpPr>
        <p:spPr>
          <a:xfrm>
            <a:off x="457200" y="1600200"/>
            <a:ext cx="8229600" cy="4525963"/>
          </a:xfrm>
        </p:spPr>
        <p:txBody>
          <a:bodyPr>
            <a:normAutofit lnSpcReduction="10000"/>
          </a:bodyPr>
          <a:lstStyle/>
          <a:p>
            <a:r>
              <a:rPr lang="en-GB" dirty="0"/>
              <a:t>Managing security is all about managing risks</a:t>
            </a:r>
          </a:p>
          <a:p>
            <a:r>
              <a:rPr lang="en-GB" dirty="0"/>
              <a:t>The effort we put in securing the infrastructure should be directly related to the risk at hand</a:t>
            </a:r>
          </a:p>
          <a:p>
            <a:r>
              <a:rPr lang="en-GB" dirty="0"/>
              <a:t>Risk management is the process of:</a:t>
            </a:r>
          </a:p>
          <a:p>
            <a:pPr lvl="1"/>
            <a:r>
              <a:rPr lang="en-GB" dirty="0"/>
              <a:t>Determining an acceptable level of risk</a:t>
            </a:r>
          </a:p>
          <a:p>
            <a:pPr lvl="1"/>
            <a:r>
              <a:rPr lang="en-GB" dirty="0"/>
              <a:t>Assessing the current level of risk</a:t>
            </a:r>
          </a:p>
          <a:p>
            <a:pPr lvl="1"/>
            <a:r>
              <a:rPr lang="en-GB" dirty="0"/>
              <a:t>Taking steps to reduce risk to the acceptable level</a:t>
            </a:r>
          </a:p>
          <a:p>
            <a:pPr lvl="1"/>
            <a:r>
              <a:rPr lang="en-GB" dirty="0"/>
              <a:t>Maintaining that level</a:t>
            </a:r>
            <a:endParaRPr lang="en-US" dirty="0"/>
          </a:p>
        </p:txBody>
      </p:sp>
    </p:spTree>
    <p:extLst>
      <p:ext uri="{BB962C8B-B14F-4D97-AF65-F5344CB8AC3E}">
        <p14:creationId xmlns:p14="http://schemas.microsoft.com/office/powerpoint/2010/main" val="19567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Risk list</a:t>
            </a:r>
            <a:endParaRPr lang="nl-NL" dirty="0"/>
          </a:p>
        </p:txBody>
      </p:sp>
      <p:sp>
        <p:nvSpPr>
          <p:cNvPr id="3" name="Tijdelijke aanduiding voor inhoud 2"/>
          <p:cNvSpPr>
            <a:spLocks noGrp="1"/>
          </p:cNvSpPr>
          <p:nvPr>
            <p:ph idx="1"/>
          </p:nvPr>
        </p:nvSpPr>
        <p:spPr/>
        <p:txBody>
          <a:bodyPr>
            <a:normAutofit fontScale="92500" lnSpcReduction="20000"/>
          </a:bodyPr>
          <a:lstStyle/>
          <a:p>
            <a:r>
              <a:rPr lang="en-GB" dirty="0"/>
              <a:t>A risk list can be used to quantify risks</a:t>
            </a:r>
          </a:p>
          <a:p>
            <a:r>
              <a:rPr lang="en-GB" dirty="0"/>
              <a:t>Risk</a:t>
            </a:r>
            <a:r>
              <a:rPr lang="en-US" dirty="0"/>
              <a:t> is calculated based on:</a:t>
            </a:r>
            <a:endParaRPr lang="nl-NL" dirty="0"/>
          </a:p>
          <a:p>
            <a:pPr lvl="1"/>
            <a:r>
              <a:rPr lang="en-US" dirty="0"/>
              <a:t>Asset name - </a:t>
            </a:r>
            <a:r>
              <a:rPr lang="en-GB" dirty="0"/>
              <a:t>component that needs to be protected</a:t>
            </a:r>
            <a:endParaRPr lang="nl-NL" dirty="0"/>
          </a:p>
          <a:p>
            <a:pPr lvl="1"/>
            <a:r>
              <a:rPr lang="en-US" dirty="0"/>
              <a:t>Vulnerability - </a:t>
            </a:r>
            <a:r>
              <a:rPr lang="en-GB" dirty="0"/>
              <a:t>weakness, process or physical exposure that makes the asset susceptible to exploits</a:t>
            </a:r>
            <a:endParaRPr lang="en-US" dirty="0"/>
          </a:p>
          <a:p>
            <a:pPr lvl="1"/>
            <a:r>
              <a:rPr lang="en-US" dirty="0"/>
              <a:t>Exploit - </a:t>
            </a:r>
            <a:r>
              <a:rPr lang="en-GB" dirty="0"/>
              <a:t>a way to use one or more vulnerabilities to attack an asset</a:t>
            </a:r>
            <a:endParaRPr lang="en-US" dirty="0"/>
          </a:p>
          <a:p>
            <a:pPr lvl="1"/>
            <a:r>
              <a:rPr lang="en-US" dirty="0"/>
              <a:t>Probability - </a:t>
            </a:r>
            <a:r>
              <a:rPr lang="en-GB" dirty="0"/>
              <a:t>an estimation of the likelihood of the occurrence of an exploit </a:t>
            </a:r>
            <a:endParaRPr lang="en-US" dirty="0"/>
          </a:p>
          <a:p>
            <a:pPr lvl="1"/>
            <a:r>
              <a:rPr lang="en-US" dirty="0"/>
              <a:t>Impact - </a:t>
            </a:r>
            <a:r>
              <a:rPr lang="en-GB" dirty="0"/>
              <a:t>the severity of the damage when the vulnerability is exploited</a:t>
            </a:r>
            <a:endParaRPr lang="en-US" dirty="0"/>
          </a:p>
          <a:p>
            <a:endParaRPr lang="en-US" dirty="0"/>
          </a:p>
        </p:txBody>
      </p:sp>
    </p:spTree>
    <p:extLst>
      <p:ext uri="{BB962C8B-B14F-4D97-AF65-F5344CB8AC3E}">
        <p14:creationId xmlns:p14="http://schemas.microsoft.com/office/powerpoint/2010/main" val="250986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Risk list</a:t>
            </a:r>
            <a:endParaRPr lang="nl-NL"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08691"/>
            <a:ext cx="7543801" cy="364450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Tijdelijke aanduiding voor inhoud 2"/>
          <p:cNvSpPr>
            <a:spLocks noGrp="1"/>
          </p:cNvSpPr>
          <p:nvPr>
            <p:ph idx="1"/>
          </p:nvPr>
        </p:nvSpPr>
        <p:spPr>
          <a:xfrm>
            <a:off x="457200" y="1600200"/>
            <a:ext cx="8229600" cy="1089415"/>
          </a:xfrm>
        </p:spPr>
        <p:txBody>
          <a:bodyPr>
            <a:normAutofit fontScale="70000" lnSpcReduction="20000"/>
          </a:bodyPr>
          <a:lstStyle/>
          <a:p>
            <a:r>
              <a:rPr lang="nl-NL" dirty="0"/>
              <a:t>P=</a:t>
            </a:r>
            <a:r>
              <a:rPr lang="nl-NL" dirty="0" err="1"/>
              <a:t>Probability</a:t>
            </a:r>
            <a:endParaRPr lang="nl-NL" dirty="0"/>
          </a:p>
          <a:p>
            <a:r>
              <a:rPr lang="nl-NL" dirty="0"/>
              <a:t>I=Impact</a:t>
            </a:r>
          </a:p>
          <a:p>
            <a:r>
              <a:rPr lang="nl-NL" dirty="0"/>
              <a:t>R=Risk</a:t>
            </a:r>
            <a:endParaRPr lang="en-US" dirty="0"/>
          </a:p>
        </p:txBody>
      </p:sp>
    </p:spTree>
    <p:extLst>
      <p:ext uri="{BB962C8B-B14F-4D97-AF65-F5344CB8AC3E}">
        <p14:creationId xmlns:p14="http://schemas.microsoft.com/office/powerpoint/2010/main" val="382309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Risk response</a:t>
            </a:r>
            <a:endParaRPr lang="nl-NL" dirty="0"/>
          </a:p>
        </p:txBody>
      </p:sp>
      <p:sp>
        <p:nvSpPr>
          <p:cNvPr id="3" name="Tijdelijke aanduiding voor inhoud 2"/>
          <p:cNvSpPr>
            <a:spLocks noGrp="1"/>
          </p:cNvSpPr>
          <p:nvPr>
            <p:ph idx="1"/>
          </p:nvPr>
        </p:nvSpPr>
        <p:spPr>
          <a:xfrm>
            <a:off x="457200" y="1600200"/>
            <a:ext cx="8229600" cy="4525963"/>
          </a:xfrm>
        </p:spPr>
        <p:txBody>
          <a:bodyPr>
            <a:normAutofit/>
          </a:bodyPr>
          <a:lstStyle/>
          <a:p>
            <a:r>
              <a:rPr lang="en-US" dirty="0"/>
              <a:t>There four risk responses:</a:t>
            </a:r>
            <a:endParaRPr lang="nl-NL" dirty="0"/>
          </a:p>
          <a:p>
            <a:pPr lvl="1"/>
            <a:r>
              <a:rPr lang="en-US" dirty="0"/>
              <a:t>Acceptance of the risk</a:t>
            </a:r>
            <a:endParaRPr lang="nl-NL" dirty="0"/>
          </a:p>
          <a:p>
            <a:pPr lvl="1"/>
            <a:r>
              <a:rPr lang="en-US" dirty="0"/>
              <a:t>Avoidance of the risk - </a:t>
            </a:r>
            <a:r>
              <a:rPr lang="en-GB" dirty="0"/>
              <a:t>do not perform actions that impose risk</a:t>
            </a:r>
            <a:endParaRPr lang="nl-NL" dirty="0"/>
          </a:p>
          <a:p>
            <a:pPr lvl="1"/>
            <a:r>
              <a:rPr lang="en-US" dirty="0"/>
              <a:t>Transfer of the risk - </a:t>
            </a:r>
            <a:r>
              <a:rPr lang="en-GB" dirty="0"/>
              <a:t>for instance transfer the risk to an insurance company</a:t>
            </a:r>
            <a:endParaRPr lang="nl-NL" dirty="0"/>
          </a:p>
          <a:p>
            <a:pPr lvl="1"/>
            <a:r>
              <a:rPr lang="en-GB" dirty="0"/>
              <a:t>Mitigation of the risk and accepting the residual risk</a:t>
            </a:r>
            <a:endParaRPr lang="en-US" dirty="0"/>
          </a:p>
        </p:txBody>
      </p:sp>
    </p:spTree>
    <p:extLst>
      <p:ext uri="{BB962C8B-B14F-4D97-AF65-F5344CB8AC3E}">
        <p14:creationId xmlns:p14="http://schemas.microsoft.com/office/powerpoint/2010/main" val="4090376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Exploits</a:t>
            </a:r>
            <a:endParaRPr lang="nl-NL" dirty="0"/>
          </a:p>
        </p:txBody>
      </p:sp>
      <p:sp>
        <p:nvSpPr>
          <p:cNvPr id="3" name="Tijdelijke aanduiding voor inhoud 2"/>
          <p:cNvSpPr>
            <a:spLocks noGrp="1"/>
          </p:cNvSpPr>
          <p:nvPr>
            <p:ph idx="1"/>
          </p:nvPr>
        </p:nvSpPr>
        <p:spPr/>
        <p:txBody>
          <a:bodyPr>
            <a:normAutofit fontScale="85000" lnSpcReduction="20000"/>
          </a:bodyPr>
          <a:lstStyle/>
          <a:p>
            <a:r>
              <a:rPr lang="en-GB" dirty="0"/>
              <a:t>Information can be stolen in many ways</a:t>
            </a:r>
          </a:p>
          <a:p>
            <a:r>
              <a:rPr lang="en-GB" dirty="0"/>
              <a:t>Examples:</a:t>
            </a:r>
          </a:p>
          <a:p>
            <a:pPr lvl="1"/>
            <a:r>
              <a:rPr lang="en-US" dirty="0"/>
              <a:t>Key loggers can send sensitive information like passwords to third parties</a:t>
            </a:r>
            <a:endParaRPr lang="nl-NL" dirty="0"/>
          </a:p>
          <a:p>
            <a:pPr lvl="1"/>
            <a:r>
              <a:rPr lang="en-US" dirty="0"/>
              <a:t>Network sniffers can show network packages that contain sensitive information or replay a logon sequence </a:t>
            </a:r>
          </a:p>
          <a:p>
            <a:pPr lvl="1"/>
            <a:r>
              <a:rPr lang="en-US" dirty="0"/>
              <a:t>Data on backup tapes outside of the building can get into wrong hands</a:t>
            </a:r>
            <a:endParaRPr lang="nl-NL" dirty="0"/>
          </a:p>
          <a:p>
            <a:pPr lvl="1"/>
            <a:r>
              <a:rPr lang="en-US" dirty="0"/>
              <a:t>Disposed PCs or disks can get into the wrong hands</a:t>
            </a:r>
            <a:endParaRPr lang="nl-NL" dirty="0"/>
          </a:p>
          <a:p>
            <a:pPr lvl="1"/>
            <a:r>
              <a:rPr lang="en-US" dirty="0"/>
              <a:t>Corrupt or dissatisfied staff can copy information</a:t>
            </a:r>
            <a:endParaRPr lang="nl-NL" dirty="0"/>
          </a:p>
          <a:p>
            <a:pPr lvl="1"/>
            <a:r>
              <a:rPr lang="en-US" dirty="0"/>
              <a:t>End users are led to a malicious website that steals information (phishing)</a:t>
            </a:r>
            <a:endParaRPr lang="nl-NL" dirty="0"/>
          </a:p>
          <a:p>
            <a:endParaRPr lang="en-US" dirty="0"/>
          </a:p>
        </p:txBody>
      </p:sp>
    </p:spTree>
    <p:extLst>
      <p:ext uri="{BB962C8B-B14F-4D97-AF65-F5344CB8AC3E}">
        <p14:creationId xmlns:p14="http://schemas.microsoft.com/office/powerpoint/2010/main" val="454551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2157</Words>
  <Application>Microsoft Office PowerPoint</Application>
  <PresentationFormat>On-screen Show (4:3)</PresentationFormat>
  <Paragraphs>255</Paragraphs>
  <Slides>43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Cambria Math</vt:lpstr>
      <vt:lpstr>Courier New</vt:lpstr>
      <vt:lpstr>Office Theme</vt:lpstr>
      <vt:lpstr>IT Infrastructure Architecture</vt:lpstr>
      <vt:lpstr>Introduction</vt:lpstr>
      <vt:lpstr>Computer crimes</vt:lpstr>
      <vt:lpstr>Risk management</vt:lpstr>
      <vt:lpstr>Risk management</vt:lpstr>
      <vt:lpstr>Risk list</vt:lpstr>
      <vt:lpstr>Risk list</vt:lpstr>
      <vt:lpstr>Risk response</vt:lpstr>
      <vt:lpstr>Exploits</vt:lpstr>
      <vt:lpstr>CIA</vt:lpstr>
      <vt:lpstr>CIA</vt:lpstr>
      <vt:lpstr>CIA</vt:lpstr>
      <vt:lpstr>CIA</vt:lpstr>
      <vt:lpstr>Security controls</vt:lpstr>
      <vt:lpstr>Security controls</vt:lpstr>
      <vt:lpstr>Attack vectors</vt:lpstr>
      <vt:lpstr>Attack vectors</vt:lpstr>
      <vt:lpstr>Attack vectors</vt:lpstr>
      <vt:lpstr>Attack vectors</vt:lpstr>
      <vt:lpstr>Attack vectors</vt:lpstr>
      <vt:lpstr>Attack vectors</vt:lpstr>
      <vt:lpstr>Attack vectors</vt:lpstr>
      <vt:lpstr>Security Patterns</vt:lpstr>
      <vt:lpstr>Identity and Access Management (IAM)</vt:lpstr>
      <vt:lpstr>Identity and Access Management (IAM)</vt:lpstr>
      <vt:lpstr>Identity and Access Management (IAM)</vt:lpstr>
      <vt:lpstr>Authentication</vt:lpstr>
      <vt:lpstr>Role Based Access Control (RBAC)</vt:lpstr>
      <vt:lpstr>Segregation of duties and least privilege</vt:lpstr>
      <vt:lpstr>Segregation of duties and least privilege</vt:lpstr>
      <vt:lpstr>Layered security</vt:lpstr>
      <vt:lpstr>Cryptography</vt:lpstr>
      <vt:lpstr>Cryptography</vt:lpstr>
      <vt:lpstr>Cryptography</vt:lpstr>
      <vt:lpstr>Symmetric key encryption</vt:lpstr>
      <vt:lpstr>Symmetric key encryption</vt:lpstr>
      <vt:lpstr>Asymmetric key encryption</vt:lpstr>
      <vt:lpstr>Asymmetric key encryption</vt:lpstr>
      <vt:lpstr>Asymmetric key encryption</vt:lpstr>
      <vt:lpstr>Hash functions</vt:lpstr>
      <vt:lpstr>Hash functions</vt:lpstr>
      <vt:lpstr>Digital signatures</vt:lpstr>
      <vt:lpstr>Cryptographic attacks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Infrastructure Architecture</dc:title>
  <dc:creator>Laan, Sjaak</dc:creator>
  <cp:lastModifiedBy>Abdul Qadeer</cp:lastModifiedBy>
  <cp:revision>60</cp:revision>
  <dcterms:created xsi:type="dcterms:W3CDTF">2006-08-16T00:00:00Z</dcterms:created>
  <dcterms:modified xsi:type="dcterms:W3CDTF">2020-03-18T06:57:33Z</dcterms:modified>
</cp:coreProperties>
</file>