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68" r:id="rId7"/>
    <p:sldId id="269" r:id="rId8"/>
    <p:sldId id="270" r:id="rId9"/>
    <p:sldId id="295" r:id="rId10"/>
    <p:sldId id="296" r:id="rId11"/>
    <p:sldId id="297" r:id="rId12"/>
    <p:sldId id="298" r:id="rId13"/>
    <p:sldId id="299" r:id="rId14"/>
    <p:sldId id="271" r:id="rId15"/>
    <p:sldId id="272" r:id="rId16"/>
    <p:sldId id="300" r:id="rId17"/>
    <p:sldId id="273" r:id="rId18"/>
    <p:sldId id="274" r:id="rId19"/>
    <p:sldId id="275" r:id="rId20"/>
    <p:sldId id="301" r:id="rId21"/>
    <p:sldId id="276" r:id="rId22"/>
    <p:sldId id="277" r:id="rId23"/>
    <p:sldId id="278" r:id="rId24"/>
    <p:sldId id="302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03" r:id="rId34"/>
    <p:sldId id="304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IT Infrastructure Architecture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Datacenters</a:t>
            </a:r>
            <a:endParaRPr lang="en-GB" dirty="0"/>
          </a:p>
          <a:p>
            <a:r>
              <a:rPr lang="en-GB" dirty="0"/>
              <a:t>(chapter 7)</a:t>
            </a:r>
            <a:endParaRPr lang="nl-NL" dirty="0"/>
          </a:p>
        </p:txBody>
      </p:sp>
      <p:sp>
        <p:nvSpPr>
          <p:cNvPr id="4" name="Ondertitel 2"/>
          <p:cNvSpPr txBox="1">
            <a:spLocks/>
          </p:cNvSpPr>
          <p:nvPr/>
        </p:nvSpPr>
        <p:spPr>
          <a:xfrm>
            <a:off x="1447800" y="1905000"/>
            <a:ext cx="6400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Infrastructure Building Blocks </a:t>
            </a:r>
          </a:p>
          <a:p>
            <a:r>
              <a:rPr lang="en-US" dirty="0"/>
              <a:t>and Concepts</a:t>
            </a:r>
          </a:p>
        </p:txBody>
      </p:sp>
    </p:spTree>
    <p:extLst>
      <p:ext uri="{BB962C8B-B14F-4D97-AF65-F5344CB8AC3E}">
        <p14:creationId xmlns:p14="http://schemas.microsoft.com/office/powerpoint/2010/main" val="155419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5018406" cy="495299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Raised floors consist of a metal framework carrying removable floor tiles</a:t>
            </a:r>
          </a:p>
          <a:p>
            <a:r>
              <a:rPr lang="en-GB" dirty="0"/>
              <a:t>Tiles are usually 60×60 cm</a:t>
            </a:r>
          </a:p>
          <a:p>
            <a:r>
              <a:rPr lang="en-GB" dirty="0"/>
              <a:t>Tiles can be lifted individually to reach cables installed under the raised floor</a:t>
            </a:r>
          </a:p>
          <a:p>
            <a:r>
              <a:rPr lang="en-GB" dirty="0"/>
              <a:t>Vents provide cool air flow to the racks placed on the floor</a:t>
            </a:r>
          </a:p>
          <a:p>
            <a:r>
              <a:rPr lang="en-GB" dirty="0"/>
              <a:t>Under the raised floor, data and power cables are installed </a:t>
            </a:r>
          </a:p>
          <a:p>
            <a:pPr lvl="1"/>
            <a:r>
              <a:rPr lang="en-GB" dirty="0"/>
              <a:t>As alternative, overhead cable trays can be used</a:t>
            </a:r>
            <a:endParaRPr lang="nl-NL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797" y="2209800"/>
            <a:ext cx="3668395" cy="2615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323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Raised floors have the following disadvantages:</a:t>
            </a:r>
            <a:endParaRPr lang="nl-NL" dirty="0"/>
          </a:p>
          <a:p>
            <a:pPr lvl="1"/>
            <a:r>
              <a:rPr lang="en-US" dirty="0"/>
              <a:t>They are expensive</a:t>
            </a:r>
            <a:endParaRPr lang="nl-NL" dirty="0"/>
          </a:p>
          <a:p>
            <a:pPr lvl="1"/>
            <a:r>
              <a:rPr lang="en-US" dirty="0"/>
              <a:t>The total available height in the datacenter is decreased</a:t>
            </a:r>
          </a:p>
          <a:p>
            <a:pPr lvl="1"/>
            <a:r>
              <a:rPr lang="en-US" dirty="0"/>
              <a:t>The maximum floor load is limited</a:t>
            </a:r>
            <a:endParaRPr lang="nl-NL" dirty="0"/>
          </a:p>
          <a:p>
            <a:pPr lvl="1"/>
            <a:r>
              <a:rPr lang="en-US" dirty="0"/>
              <a:t>Doors and equipment loading slopes are hard to install due to the difference in floor height</a:t>
            </a:r>
          </a:p>
          <a:p>
            <a:pPr lvl="1"/>
            <a:r>
              <a:rPr lang="en-US" dirty="0"/>
              <a:t>Under the raised floor, a fire could easily spread through the entire datacenter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137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Walls, windows, and doors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952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Walls should reach from the floor to the building’s ceiling</a:t>
            </a:r>
          </a:p>
          <a:p>
            <a:pPr lvl="1"/>
            <a:r>
              <a:rPr lang="en-US" dirty="0"/>
              <a:t>Because of fire safety and physical intrusion prevention</a:t>
            </a:r>
          </a:p>
          <a:p>
            <a:pPr lvl="1"/>
            <a:r>
              <a:rPr lang="en-US" dirty="0"/>
              <a:t>Adequate fire rating is needed to serve as a physical firewall</a:t>
            </a:r>
            <a:endParaRPr lang="nl-NL" dirty="0"/>
          </a:p>
          <a:p>
            <a:r>
              <a:rPr lang="en-US" dirty="0"/>
              <a:t>Windows are not desirable in a datacenter</a:t>
            </a:r>
          </a:p>
          <a:p>
            <a:r>
              <a:rPr lang="en-US" dirty="0"/>
              <a:t>Windows must be:</a:t>
            </a:r>
          </a:p>
          <a:p>
            <a:pPr lvl="1"/>
            <a:r>
              <a:rPr lang="en-US" dirty="0"/>
              <a:t>Translucent</a:t>
            </a:r>
          </a:p>
          <a:p>
            <a:pPr lvl="1"/>
            <a:r>
              <a:rPr lang="en-US" dirty="0"/>
              <a:t>Shatterproof</a:t>
            </a:r>
          </a:p>
          <a:p>
            <a:pPr lvl="1"/>
            <a:r>
              <a:rPr lang="en-US" dirty="0"/>
              <a:t>Impossible to open</a:t>
            </a:r>
            <a:endParaRPr lang="nl-NL" dirty="0"/>
          </a:p>
          <a:p>
            <a:r>
              <a:rPr lang="en-GB" dirty="0"/>
              <a:t>Doors should be large enough to have equipment brought in</a:t>
            </a:r>
          </a:p>
          <a:p>
            <a:r>
              <a:rPr lang="en-GB" dirty="0"/>
              <a:t>Doors must resist forced entry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6715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 and gas pipes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Water or gas pipes may have been installed:</a:t>
            </a:r>
          </a:p>
          <a:p>
            <a:pPr lvl="1"/>
            <a:r>
              <a:rPr lang="en-US" dirty="0"/>
              <a:t>Under the floor</a:t>
            </a:r>
          </a:p>
          <a:p>
            <a:pPr lvl="1"/>
            <a:r>
              <a:rPr lang="en-US" dirty="0"/>
              <a:t>In the walls</a:t>
            </a:r>
          </a:p>
          <a:p>
            <a:pPr lvl="1"/>
            <a:r>
              <a:rPr lang="en-US" dirty="0"/>
              <a:t>Above the ceiling of the datacenter</a:t>
            </a:r>
          </a:p>
          <a:p>
            <a:r>
              <a:rPr lang="en-US" dirty="0"/>
              <a:t>Leakage from water pipes in the ceiling of a datacenter could lead to damage of equipment</a:t>
            </a:r>
          </a:p>
          <a:p>
            <a:r>
              <a:rPr lang="en-US" dirty="0"/>
              <a:t>Datacenter operators should know where the shutoff valves are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904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Datacenter</a:t>
            </a:r>
            <a:r>
              <a:rPr lang="en-GB" dirty="0"/>
              <a:t> layout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4000"/>
            <a:ext cx="67056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82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supply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Energy usage is a key issue for datacenters</a:t>
            </a:r>
          </a:p>
          <a:p>
            <a:r>
              <a:rPr lang="en-US" dirty="0"/>
              <a:t>Power drawn by datacenters:</a:t>
            </a:r>
          </a:p>
          <a:p>
            <a:pPr lvl="1"/>
            <a:r>
              <a:rPr lang="en-US" dirty="0"/>
              <a:t>A few kilowatts (kW) for one rack of servers</a:t>
            </a:r>
          </a:p>
          <a:p>
            <a:pPr lvl="1"/>
            <a:r>
              <a:rPr lang="en-US" dirty="0"/>
              <a:t>Dozens of megawatts (MW) for large facilities</a:t>
            </a:r>
          </a:p>
          <a:p>
            <a:r>
              <a:rPr lang="en-GB" dirty="0"/>
              <a:t>The amount of power available in a </a:t>
            </a:r>
            <a:r>
              <a:rPr lang="en-GB" dirty="0" err="1"/>
              <a:t>datacenter</a:t>
            </a:r>
            <a:r>
              <a:rPr lang="en-GB" dirty="0"/>
              <a:t> is expressed as the number of kilowatts per m</a:t>
            </a:r>
            <a:r>
              <a:rPr lang="en-GB" baseline="30000" dirty="0"/>
              <a:t>2</a:t>
            </a:r>
          </a:p>
          <a:p>
            <a:pPr lvl="1"/>
            <a:r>
              <a:rPr lang="en-GB" dirty="0"/>
              <a:t>Known as power density</a:t>
            </a:r>
          </a:p>
          <a:p>
            <a:r>
              <a:rPr lang="en-GB" dirty="0"/>
              <a:t>Normal-density datacentre: between 2 to 6 kW/m</a:t>
            </a:r>
            <a:r>
              <a:rPr lang="en-GB" baseline="30000" dirty="0"/>
              <a:t>2</a:t>
            </a:r>
            <a:endParaRPr lang="en-GB" dirty="0"/>
          </a:p>
          <a:p>
            <a:r>
              <a:rPr lang="en-GB" dirty="0"/>
              <a:t>High-density datacentre: between 10 and 20 kW/m</a:t>
            </a:r>
            <a:r>
              <a:rPr lang="en-GB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17412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supply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Example</a:t>
            </a:r>
            <a:r>
              <a:rPr lang="nl-NL" dirty="0"/>
              <a:t>:</a:t>
            </a:r>
          </a:p>
          <a:p>
            <a:pPr lvl="1"/>
            <a:r>
              <a:rPr lang="en-US" dirty="0"/>
              <a:t>If a HP DL380 server uses 250W power</a:t>
            </a:r>
          </a:p>
          <a:p>
            <a:pPr lvl="1"/>
            <a:r>
              <a:rPr lang="en-US" dirty="0"/>
              <a:t>A rack could physically hold 40 servers</a:t>
            </a:r>
          </a:p>
          <a:p>
            <a:pPr lvl="1"/>
            <a:r>
              <a:rPr lang="en-US" dirty="0"/>
              <a:t>Available energy density is 2 to 6 kW/m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Only between 8 and 24 servers can be placed in the rack</a:t>
            </a:r>
          </a:p>
          <a:p>
            <a:r>
              <a:rPr lang="en-US" dirty="0"/>
              <a:t>In practice most server racks cannot be fully equipped</a:t>
            </a:r>
          </a:p>
          <a:p>
            <a:r>
              <a:rPr lang="en-GB" dirty="0"/>
              <a:t>A high-density datacentre allows racks to be filled with approximately 40 to 80 servers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4522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Uninterruptable Power Supply (UPS)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6482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Power issues can occur in the utility power supply</a:t>
            </a:r>
          </a:p>
          <a:p>
            <a:r>
              <a:rPr lang="en-GB" dirty="0"/>
              <a:t>Possibly leading to:</a:t>
            </a:r>
          </a:p>
          <a:p>
            <a:pPr lvl="1"/>
            <a:r>
              <a:rPr lang="en-GB" dirty="0"/>
              <a:t>Downtime</a:t>
            </a:r>
          </a:p>
          <a:p>
            <a:pPr lvl="1"/>
            <a:r>
              <a:rPr lang="en-GB" dirty="0"/>
              <a:t>Damage to equipment</a:t>
            </a:r>
          </a:p>
          <a:p>
            <a:r>
              <a:rPr lang="en-GB" dirty="0"/>
              <a:t>Types of power issues: </a:t>
            </a:r>
          </a:p>
          <a:p>
            <a:pPr lvl="1"/>
            <a:r>
              <a:rPr lang="en-US" dirty="0"/>
              <a:t>Blackout </a:t>
            </a:r>
          </a:p>
          <a:p>
            <a:pPr lvl="1"/>
            <a:r>
              <a:rPr lang="en-US" dirty="0"/>
              <a:t>Surge</a:t>
            </a:r>
          </a:p>
          <a:p>
            <a:pPr lvl="1"/>
            <a:r>
              <a:rPr lang="en-US" dirty="0"/>
              <a:t>Spike</a:t>
            </a:r>
          </a:p>
          <a:p>
            <a:pPr lvl="1"/>
            <a:r>
              <a:rPr lang="en-US" dirty="0"/>
              <a:t>Brownout</a:t>
            </a:r>
          </a:p>
          <a:p>
            <a:pPr lvl="1"/>
            <a:r>
              <a:rPr lang="en-US" dirty="0"/>
              <a:t>Waveform issues</a:t>
            </a:r>
          </a:p>
          <a:p>
            <a:r>
              <a:rPr lang="en-GB" dirty="0"/>
              <a:t>An Uninterruptable Power Supply (UPS):</a:t>
            </a:r>
          </a:p>
          <a:p>
            <a:pPr lvl="1"/>
            <a:r>
              <a:rPr lang="en-GB" dirty="0"/>
              <a:t>Is independent of the utility power supply</a:t>
            </a:r>
            <a:endParaRPr lang="nl-NL" dirty="0"/>
          </a:p>
          <a:p>
            <a:pPr lvl="1"/>
            <a:r>
              <a:rPr lang="en-GB" dirty="0"/>
              <a:t>Provides high quality electrical power</a:t>
            </a:r>
          </a:p>
        </p:txBody>
      </p:sp>
    </p:spTree>
    <p:extLst>
      <p:ext uri="{BB962C8B-B14F-4D97-AF65-F5344CB8AC3E}">
        <p14:creationId xmlns:p14="http://schemas.microsoft.com/office/powerpoint/2010/main" val="77233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Uninterruptable Power Supply (UPS)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r>
              <a:rPr lang="en-GB" sz="2800" dirty="0"/>
              <a:t>A UPS installation consists of:</a:t>
            </a:r>
          </a:p>
          <a:p>
            <a:pPr lvl="1"/>
            <a:r>
              <a:rPr lang="en-GB" sz="2400" dirty="0"/>
              <a:t>Filters</a:t>
            </a:r>
          </a:p>
          <a:p>
            <a:pPr lvl="1"/>
            <a:r>
              <a:rPr lang="en-GB" sz="2400" dirty="0"/>
              <a:t>A diesel power generator</a:t>
            </a:r>
          </a:p>
          <a:p>
            <a:pPr lvl="1"/>
            <a:r>
              <a:rPr lang="en-GB" sz="2400" dirty="0"/>
              <a:t>A set of batteries or a flywheel system</a:t>
            </a:r>
            <a:endParaRPr lang="nl-NL" sz="2400" dirty="0"/>
          </a:p>
        </p:txBody>
      </p:sp>
      <p:pic>
        <p:nvPicPr>
          <p:cNvPr id="2050" name="Picture 2" descr="2 MW diesel gen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7600"/>
            <a:ext cx="3558252" cy="289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UPS battery arr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20340"/>
            <a:ext cx="2701925" cy="454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590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Uninterruptable Power Supply (UPS)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Battery powered UPSs:</a:t>
            </a:r>
            <a:endParaRPr lang="nl-NL" dirty="0"/>
          </a:p>
          <a:p>
            <a:pPr lvl="1"/>
            <a:r>
              <a:rPr lang="en-US" dirty="0"/>
              <a:t>Standby UPS systems (also known as off-line systems)</a:t>
            </a:r>
          </a:p>
          <a:p>
            <a:pPr lvl="2"/>
            <a:r>
              <a:rPr lang="en-US" dirty="0"/>
              <a:t>Used in small setups (a few workstations or servers) </a:t>
            </a:r>
            <a:endParaRPr lang="nl-NL" dirty="0"/>
          </a:p>
          <a:p>
            <a:pPr lvl="1"/>
            <a:r>
              <a:rPr lang="en-US" dirty="0"/>
              <a:t>Line interactive UPS systems</a:t>
            </a:r>
          </a:p>
          <a:p>
            <a:pPr lvl="2"/>
            <a:r>
              <a:rPr lang="en-US" dirty="0"/>
              <a:t>Use a transformer between the utility power and the IT equipment</a:t>
            </a:r>
          </a:p>
          <a:p>
            <a:pPr lvl="2"/>
            <a:r>
              <a:rPr lang="en-US" dirty="0"/>
              <a:t>Works as a filter for many of the power issues</a:t>
            </a:r>
            <a:endParaRPr lang="nl-NL" dirty="0"/>
          </a:p>
          <a:p>
            <a:pPr lvl="1"/>
            <a:r>
              <a:rPr lang="en-GB" dirty="0"/>
              <a:t>Double conversion UPS systems</a:t>
            </a:r>
          </a:p>
          <a:p>
            <a:pPr lvl="2"/>
            <a:r>
              <a:rPr lang="en-GB" dirty="0"/>
              <a:t>Convert the AC utility power to DC power and then back to high quality AC power</a:t>
            </a:r>
          </a:p>
        </p:txBody>
      </p:sp>
    </p:spTree>
    <p:extLst>
      <p:ext uri="{BB962C8B-B14F-4D97-AF65-F5344CB8AC3E}">
        <p14:creationId xmlns:p14="http://schemas.microsoft.com/office/powerpoint/2010/main" val="422442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3862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Most IT infrastructure hardware, except for end user devices, are hosted in datacenters</a:t>
            </a:r>
          </a:p>
          <a:p>
            <a:r>
              <a:rPr lang="en-US" dirty="0"/>
              <a:t>A datacenter provides:</a:t>
            </a:r>
          </a:p>
          <a:p>
            <a:pPr lvl="1"/>
            <a:r>
              <a:rPr lang="en-US" dirty="0"/>
              <a:t>Power supply</a:t>
            </a:r>
          </a:p>
          <a:p>
            <a:pPr lvl="1"/>
            <a:r>
              <a:rPr lang="en-US" dirty="0"/>
              <a:t>Cooling</a:t>
            </a:r>
          </a:p>
          <a:p>
            <a:pPr lvl="1"/>
            <a:r>
              <a:rPr lang="en-US" dirty="0"/>
              <a:t>Fire prevention and detection</a:t>
            </a:r>
          </a:p>
          <a:p>
            <a:pPr lvl="1"/>
            <a:r>
              <a:rPr lang="en-US" dirty="0"/>
              <a:t>Equipment racks</a:t>
            </a:r>
            <a:endParaRPr lang="nl-NL" dirty="0"/>
          </a:p>
        </p:txBody>
      </p:sp>
      <p:pic>
        <p:nvPicPr>
          <p:cNvPr id="4" name="Picture 2" descr="Datacent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0" y="1620000"/>
            <a:ext cx="4703666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6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Power distribution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power distribution unit (PDU) is a device with multiple power outlets</a:t>
            </a:r>
          </a:p>
          <a:p>
            <a:pPr lvl="1"/>
            <a:r>
              <a:rPr lang="en-US" dirty="0"/>
              <a:t>Distributes power to equipment located in the datacenter</a:t>
            </a:r>
          </a:p>
          <a:p>
            <a:r>
              <a:rPr lang="en-US" dirty="0"/>
              <a:t>Two types of PDUs:</a:t>
            </a:r>
            <a:endParaRPr lang="nl-NL" dirty="0"/>
          </a:p>
          <a:p>
            <a:pPr lvl="1"/>
            <a:r>
              <a:rPr lang="en-US" dirty="0"/>
              <a:t>Large floor mounted PDUs take main feeds (usually 3 phase power) and distribute it into multiple smaller feeds to computer racks</a:t>
            </a:r>
            <a:endParaRPr lang="nl-NL" dirty="0"/>
          </a:p>
          <a:p>
            <a:pPr lvl="1"/>
            <a:r>
              <a:rPr lang="en-US" dirty="0"/>
              <a:t>Power Strips that feed equipment in racks</a:t>
            </a:r>
            <a:endParaRPr lang="nl-NL" dirty="0"/>
          </a:p>
          <a:p>
            <a:r>
              <a:rPr lang="en-US" dirty="0"/>
              <a:t>Most Infrastructure components can be equipped with two power supplies for redundancy</a:t>
            </a:r>
          </a:p>
          <a:p>
            <a:r>
              <a:rPr lang="en-US" dirty="0"/>
              <a:t>For availability reasons at least two power strips are needed to power equipment in a rack</a:t>
            </a:r>
          </a:p>
          <a:p>
            <a:pPr lvl="1"/>
            <a:r>
              <a:rPr lang="en-US" dirty="0"/>
              <a:t>Each feeds one of the two power supplies in the equipment </a:t>
            </a:r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727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Uninterruptable Power Supply (UPS)</a:t>
            </a:r>
            <a:endParaRPr lang="nl-NL" dirty="0"/>
          </a:p>
        </p:txBody>
      </p:sp>
      <p:pic>
        <p:nvPicPr>
          <p:cNvPr id="3074" name="Picture 2" descr="Connecting UPS to ra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4336046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838199"/>
          </a:xfrm>
        </p:spPr>
        <p:txBody>
          <a:bodyPr>
            <a:normAutofit fontScale="85000" lnSpcReduction="20000"/>
          </a:bodyPr>
          <a:lstStyle/>
          <a:p>
            <a:r>
              <a:rPr lang="nl-NL" dirty="0" err="1"/>
              <a:t>Two</a:t>
            </a:r>
            <a:r>
              <a:rPr lang="nl-NL" dirty="0"/>
              <a:t> independent power feeds </a:t>
            </a:r>
            <a:r>
              <a:rPr lang="nl-NL" dirty="0" err="1"/>
              <a:t>to</a:t>
            </a:r>
            <a:r>
              <a:rPr lang="nl-NL" dirty="0"/>
              <a:t> racks</a:t>
            </a:r>
          </a:p>
          <a:p>
            <a:r>
              <a:rPr lang="nl-NL" dirty="0"/>
              <a:t>UPS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Single Point of Failure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863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Cooling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&gt; 90% of all power used by IT infrastructure components is converted into heat</a:t>
            </a:r>
          </a:p>
          <a:p>
            <a:r>
              <a:rPr lang="en-US" dirty="0"/>
              <a:t>All heat has to be dissipated by a cooling system</a:t>
            </a:r>
          </a:p>
          <a:p>
            <a:r>
              <a:rPr lang="en-US" dirty="0"/>
              <a:t>Two types of cooling systems: </a:t>
            </a:r>
          </a:p>
          <a:p>
            <a:pPr lvl="1"/>
            <a:r>
              <a:rPr lang="en-US" dirty="0"/>
              <a:t>Computer Room Air Conditioners (</a:t>
            </a:r>
            <a:r>
              <a:rPr lang="en-US" b="1" dirty="0"/>
              <a:t>CRAC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Refrigerant-based units connected to outside condensing units</a:t>
            </a:r>
          </a:p>
          <a:p>
            <a:pPr lvl="1"/>
            <a:r>
              <a:rPr lang="en-US" dirty="0"/>
              <a:t>Computer Room Air Handlers (</a:t>
            </a:r>
            <a:r>
              <a:rPr lang="en-US" b="1" dirty="0"/>
              <a:t>CRAH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Chilled water based and connected to outside chillers</a:t>
            </a:r>
          </a:p>
          <a:p>
            <a:pPr lvl="2"/>
            <a:r>
              <a:rPr lang="en-US" dirty="0"/>
              <a:t>A chiller produces chilled water via a refrigeration process</a:t>
            </a:r>
            <a:endParaRPr lang="nl-NL" dirty="0"/>
          </a:p>
          <a:p>
            <a:endParaRPr lang="nl-NL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112958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Cooling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efficiency of a cooling system is specified in:</a:t>
            </a:r>
          </a:p>
          <a:p>
            <a:pPr lvl="1"/>
            <a:r>
              <a:rPr lang="en-US" b="1" dirty="0"/>
              <a:t>EER</a:t>
            </a:r>
            <a:r>
              <a:rPr lang="en-US" dirty="0"/>
              <a:t> - Energy Efficiency Ratio</a:t>
            </a:r>
          </a:p>
          <a:p>
            <a:pPr lvl="2"/>
            <a:r>
              <a:rPr lang="en-US" dirty="0"/>
              <a:t>The measure of efficiency at maximum air conditioning load</a:t>
            </a:r>
          </a:p>
          <a:p>
            <a:pPr lvl="2"/>
            <a:r>
              <a:rPr lang="en-US" dirty="0"/>
              <a:t>The ratio between output cooling in BTU per hour and the electric energy input in Watts at a given operating point</a:t>
            </a:r>
            <a:endParaRPr lang="nl-NL" dirty="0"/>
          </a:p>
          <a:p>
            <a:pPr lvl="1"/>
            <a:r>
              <a:rPr lang="en-US" b="1" dirty="0"/>
              <a:t>SEER</a:t>
            </a:r>
            <a:r>
              <a:rPr lang="en-US" dirty="0"/>
              <a:t> - Seasonal Energy Efficiency Ratio</a:t>
            </a:r>
          </a:p>
          <a:p>
            <a:pPr lvl="2"/>
            <a:r>
              <a:rPr lang="en-US" dirty="0"/>
              <a:t>Same as EER, but seasonal data is used for the measurement</a:t>
            </a:r>
          </a:p>
          <a:p>
            <a:pPr lvl="2"/>
            <a:r>
              <a:rPr lang="en-US" dirty="0"/>
              <a:t>The time of year the cooling system is used most (typically in the summer)</a:t>
            </a:r>
            <a:endParaRPr lang="nl-NL" dirty="0"/>
          </a:p>
          <a:p>
            <a:pPr lvl="1"/>
            <a:r>
              <a:rPr lang="en-US" b="1" dirty="0"/>
              <a:t>COP</a:t>
            </a:r>
            <a:r>
              <a:rPr lang="en-US" dirty="0"/>
              <a:t> - Coefficient Of Performance</a:t>
            </a:r>
          </a:p>
          <a:p>
            <a:pPr lvl="2"/>
            <a:r>
              <a:rPr lang="en-US" dirty="0"/>
              <a:t>The ratio between cooling load in kW and the electric energy input in kW</a:t>
            </a:r>
          </a:p>
          <a:p>
            <a:pPr lvl="2"/>
            <a:r>
              <a:rPr lang="en-US" dirty="0"/>
              <a:t>Normal values are between 3 and 10</a:t>
            </a:r>
            <a:endParaRPr lang="nl-NL" dirty="0"/>
          </a:p>
          <a:p>
            <a:endParaRPr lang="nl-NL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38223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Operating temperatures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Infrastructure components have maximum operating temperatures</a:t>
            </a:r>
          </a:p>
          <a:p>
            <a:pPr lvl="1"/>
            <a:r>
              <a:rPr lang="en-US" dirty="0"/>
              <a:t>Servers shut themselves down at an air inlet temperature of 40 degrees Celsius</a:t>
            </a:r>
            <a:endParaRPr lang="nl-NL" dirty="0"/>
          </a:p>
          <a:p>
            <a:r>
              <a:rPr lang="en-US" dirty="0"/>
              <a:t>The air temperature in the datacenter usually ranges from 18 degrees to 27 degrees Celsius</a:t>
            </a:r>
          </a:p>
          <a:p>
            <a:r>
              <a:rPr lang="en-US" dirty="0"/>
              <a:t>Using higher temperatures saves cooling capacity and power</a:t>
            </a:r>
          </a:p>
          <a:p>
            <a:pPr lvl="1"/>
            <a:r>
              <a:rPr lang="en-US" dirty="0"/>
              <a:t>Raising the temperature in a datacenter with one degree Celsius lowers the cost for cooling by approximately 5%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1308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Airflow</a:t>
            </a:r>
            <a:endParaRPr lang="nl-NL" dirty="0"/>
          </a:p>
        </p:txBody>
      </p:sp>
      <p:pic>
        <p:nvPicPr>
          <p:cNvPr id="4098" name="Picture 2" descr="Air flow ex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620000" cy="474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954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Humidity and dust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r>
              <a:rPr lang="en-US" dirty="0"/>
              <a:t>The humidity of the air in a datacenter is critical for the IT infrastructure components</a:t>
            </a:r>
          </a:p>
          <a:p>
            <a:pPr lvl="1"/>
            <a:r>
              <a:rPr lang="en-US" dirty="0"/>
              <a:t>Air humidity should between 40% and 60%</a:t>
            </a:r>
            <a:endParaRPr lang="nl-NL" dirty="0"/>
          </a:p>
          <a:p>
            <a:r>
              <a:rPr lang="en-US" dirty="0"/>
              <a:t>The number of dust particles in a datacenter should be minimized</a:t>
            </a:r>
          </a:p>
          <a:p>
            <a:pPr lvl="1"/>
            <a:r>
              <a:rPr lang="en-US" dirty="0"/>
              <a:t>Don’t allow visitors in the datacenter</a:t>
            </a:r>
          </a:p>
          <a:p>
            <a:pPr lvl="1"/>
            <a:r>
              <a:rPr lang="en-US" dirty="0"/>
              <a:t>People should wear dust-free clothing (like white coats) and protective sleeves around their shoes</a:t>
            </a:r>
            <a:endParaRPr lang="nl-NL" dirty="0"/>
          </a:p>
          <a:p>
            <a:endParaRPr lang="nl-NL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36308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Fire prevention, detection, and suppression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Fire is one of the main enemies of a datacenter</a:t>
            </a:r>
          </a:p>
          <a:p>
            <a:pPr lvl="1"/>
            <a:r>
              <a:rPr lang="en-US" dirty="0"/>
              <a:t>A short circuit in a cable</a:t>
            </a:r>
          </a:p>
          <a:p>
            <a:pPr lvl="1"/>
            <a:r>
              <a:rPr lang="en-US" dirty="0"/>
              <a:t>Defect equipment</a:t>
            </a:r>
          </a:p>
          <a:p>
            <a:r>
              <a:rPr lang="en-US" dirty="0"/>
              <a:t>Fires can spread around very quickly </a:t>
            </a:r>
          </a:p>
          <a:p>
            <a:pPr lvl="1"/>
            <a:r>
              <a:rPr lang="en-US" dirty="0"/>
              <a:t>Because of the air flow in the datacenter and the frequent use of raised floors</a:t>
            </a:r>
          </a:p>
          <a:p>
            <a:r>
              <a:rPr lang="en-US" dirty="0"/>
              <a:t>Smoke could damage equipment in the datacenter </a:t>
            </a:r>
          </a:p>
          <a:p>
            <a:pPr lvl="1"/>
            <a:r>
              <a:rPr lang="en-US" dirty="0"/>
              <a:t>Even if a fire starts outside of the datacenter’s computer room</a:t>
            </a:r>
            <a:endParaRPr lang="nl-NL" dirty="0"/>
          </a:p>
          <a:p>
            <a:endParaRPr lang="nl-NL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68882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re triang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35293"/>
            <a:ext cx="3276600" cy="197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Fire prevention, detection, and suppression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1705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Suppressing fire in a datacenter consists of four levels:</a:t>
            </a:r>
            <a:endParaRPr lang="nl-NL" dirty="0"/>
          </a:p>
          <a:p>
            <a:pPr lvl="1"/>
            <a:r>
              <a:rPr lang="en-US" dirty="0"/>
              <a:t>Fire prevention – Avoid a fire</a:t>
            </a:r>
            <a:endParaRPr lang="nl-NL" dirty="0"/>
          </a:p>
          <a:p>
            <a:pPr lvl="1"/>
            <a:r>
              <a:rPr lang="en-US" dirty="0"/>
              <a:t>Passive fire protection – Limit the exposure of the fire once it has started</a:t>
            </a:r>
            <a:endParaRPr lang="nl-NL" dirty="0"/>
          </a:p>
          <a:p>
            <a:pPr lvl="1"/>
            <a:r>
              <a:rPr lang="en-US" dirty="0"/>
              <a:t>Fire detection systems – Detect smoke and fire</a:t>
            </a:r>
          </a:p>
          <a:p>
            <a:pPr lvl="1"/>
            <a:r>
              <a:rPr lang="en-US" dirty="0"/>
              <a:t>Fire suppression systems – Extinguish the fire once it is detected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1027" name="Picture 3" descr="Argon fire suppression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17252"/>
            <a:ext cx="3581401" cy="26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669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Equipment racks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6096001" cy="4525963"/>
          </a:xfrm>
        </p:spPr>
        <p:txBody>
          <a:bodyPr>
            <a:normAutofit/>
          </a:bodyPr>
          <a:lstStyle/>
          <a:p>
            <a:r>
              <a:rPr lang="en-GB" dirty="0"/>
              <a:t>A 19” rack is a standardized metal enclosure to house IT infrastructure components </a:t>
            </a:r>
          </a:p>
          <a:p>
            <a:r>
              <a:rPr lang="en-GB" dirty="0"/>
              <a:t>The height of a rack is measured in rack unit or 'U‘</a:t>
            </a:r>
          </a:p>
          <a:p>
            <a:pPr lvl="1"/>
            <a:r>
              <a:rPr lang="en-GB" dirty="0"/>
              <a:t>One U is 44.5 mm</a:t>
            </a:r>
          </a:p>
          <a:p>
            <a:r>
              <a:rPr lang="en-GB" dirty="0"/>
              <a:t>A typical rack is 42U high</a:t>
            </a:r>
            <a:endParaRPr lang="nl-NL" sz="2800" dirty="0"/>
          </a:p>
          <a:p>
            <a:endParaRPr lang="nl-NL" sz="1800" dirty="0"/>
          </a:p>
        </p:txBody>
      </p:sp>
      <p:pic>
        <p:nvPicPr>
          <p:cNvPr id="2050" name="Picture 2" descr="19 inch ra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992302"/>
            <a:ext cx="1741487" cy="5716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91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4087837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Early datacenters (computer rooms) were designed and built for large mainframe systems</a:t>
            </a:r>
          </a:p>
          <a:p>
            <a:r>
              <a:rPr lang="en-GB" dirty="0"/>
              <a:t>A mainframe, together with its peripheral systems easily filled up a large computer room</a:t>
            </a:r>
            <a:endParaRPr lang="en-US" dirty="0"/>
          </a:p>
        </p:txBody>
      </p:sp>
      <p:pic>
        <p:nvPicPr>
          <p:cNvPr id="2050" name="Picture 2" descr="Computer room in 19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37" y="1562686"/>
            <a:ext cx="4555077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023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Datacenter</a:t>
            </a:r>
            <a:r>
              <a:rPr lang="en-GB" dirty="0"/>
              <a:t> energy efficiency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IT accounts for approximately 2% of all the world’s CO</a:t>
            </a:r>
            <a:r>
              <a:rPr lang="en-GB" baseline="-25000" dirty="0"/>
              <a:t>2</a:t>
            </a:r>
            <a:r>
              <a:rPr lang="en-GB" dirty="0"/>
              <a:t> emissions</a:t>
            </a:r>
          </a:p>
          <a:p>
            <a:r>
              <a:rPr lang="en-GB" dirty="0"/>
              <a:t>During the lifetime of a server the amount of money spent on electricity can be much higher than the cost of the server itself</a:t>
            </a:r>
          </a:p>
          <a:p>
            <a:r>
              <a:rPr lang="en-GB" dirty="0"/>
              <a:t>The </a:t>
            </a:r>
            <a:r>
              <a:rPr lang="en-GB" dirty="0" err="1"/>
              <a:t>datacenter</a:t>
            </a:r>
            <a:r>
              <a:rPr lang="en-GB" dirty="0"/>
              <a:t> itself uses power as well</a:t>
            </a:r>
          </a:p>
          <a:p>
            <a:pPr lvl="1"/>
            <a:r>
              <a:rPr lang="nl-NL" dirty="0"/>
              <a:t>C</a:t>
            </a:r>
            <a:r>
              <a:rPr lang="en-US" dirty="0" err="1"/>
              <a:t>ooling</a:t>
            </a:r>
            <a:r>
              <a:rPr lang="en-US" dirty="0"/>
              <a:t> system</a:t>
            </a:r>
          </a:p>
          <a:p>
            <a:pPr lvl="1"/>
            <a:r>
              <a:rPr lang="en-US" dirty="0"/>
              <a:t>Lighting</a:t>
            </a:r>
          </a:p>
          <a:p>
            <a:pPr lvl="1"/>
            <a:r>
              <a:rPr lang="en-US" dirty="0"/>
              <a:t>Heating of the operator rooms</a:t>
            </a:r>
          </a:p>
          <a:p>
            <a:pPr lvl="1"/>
            <a:r>
              <a:rPr lang="en-US" dirty="0"/>
              <a:t>Etc.</a:t>
            </a:r>
            <a:endParaRPr lang="nl-NL" dirty="0"/>
          </a:p>
          <a:p>
            <a:pPr lvl="1"/>
            <a:endParaRPr lang="nl-NL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038806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Datacenter</a:t>
            </a:r>
            <a:r>
              <a:rPr lang="en-GB" dirty="0"/>
              <a:t> energy efficiency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Power Usage Effectiveness (PUE) metric measures the power used by the </a:t>
            </a:r>
            <a:r>
              <a:rPr lang="en-GB" dirty="0" err="1"/>
              <a:t>datacenter</a:t>
            </a:r>
            <a:endParaRPr lang="en-GB" dirty="0"/>
          </a:p>
          <a:p>
            <a:r>
              <a:rPr lang="en-GB" dirty="0"/>
              <a:t>The PUE is calculated by dividing the amount of power used by the </a:t>
            </a:r>
            <a:r>
              <a:rPr lang="en-GB" dirty="0" err="1"/>
              <a:t>datacenter</a:t>
            </a:r>
            <a:r>
              <a:rPr lang="en-GB" dirty="0"/>
              <a:t>, by the power used to run the IT equipment in it</a:t>
            </a:r>
          </a:p>
          <a:p>
            <a:r>
              <a:rPr lang="nl-NL" dirty="0" err="1"/>
              <a:t>Typical</a:t>
            </a:r>
            <a:r>
              <a:rPr lang="nl-NL" dirty="0"/>
              <a:t> PUE </a:t>
            </a:r>
            <a:r>
              <a:rPr lang="nl-NL" dirty="0" err="1"/>
              <a:t>value</a:t>
            </a:r>
            <a:r>
              <a:rPr lang="nl-NL" dirty="0"/>
              <a:t> of a datacenter is </a:t>
            </a:r>
            <a:r>
              <a:rPr lang="nl-NL" dirty="0" err="1"/>
              <a:t>between</a:t>
            </a:r>
            <a:r>
              <a:rPr lang="nl-NL" dirty="0"/>
              <a:t> 1.1 </a:t>
            </a:r>
            <a:r>
              <a:rPr lang="nl-NL" dirty="0" err="1"/>
              <a:t>and</a:t>
            </a:r>
            <a:r>
              <a:rPr lang="nl-NL" dirty="0"/>
              <a:t> 2.0</a:t>
            </a:r>
          </a:p>
          <a:p>
            <a:pPr lvl="1"/>
            <a:r>
              <a:rPr lang="en-GB" dirty="0"/>
              <a:t>Running a </a:t>
            </a:r>
            <a:r>
              <a:rPr lang="en-GB" dirty="0" err="1"/>
              <a:t>datacenter</a:t>
            </a:r>
            <a:r>
              <a:rPr lang="en-GB" dirty="0"/>
              <a:t> with a PUE of 1.5 means that for each watt of power used by the IT equipment an extra half watt is used by the rest of the </a:t>
            </a:r>
            <a:r>
              <a:rPr lang="en-GB" dirty="0" err="1"/>
              <a:t>datacenter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3750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dirty="0" err="1"/>
              <a:t>Datacenter</a:t>
            </a:r>
            <a:r>
              <a:rPr lang="en-GB" dirty="0"/>
              <a:t> availability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466958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Availability tiers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68" y="1600200"/>
            <a:ext cx="8280000" cy="381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03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Availability tiers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73979"/>
            <a:ext cx="8280000" cy="523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83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Availability tiers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229601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tier classification only describes the availability of the datacenter facilities</a:t>
                </a:r>
              </a:p>
              <a:p>
                <a:pPr lvl="1"/>
                <a:r>
                  <a:rPr lang="en-US" dirty="0"/>
                  <a:t>Not the availability of the IT infrastructure components</a:t>
                </a:r>
              </a:p>
              <a:p>
                <a:r>
                  <a:rPr lang="en-US" dirty="0"/>
                  <a:t>A tier 3 datacenter running an IT infrastructure with an availability of 99.990% will have a total availability of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0.99982×0.9990=0.99972=99.972%</m:t>
                      </m:r>
                    </m:oMath>
                  </m:oMathPara>
                </a14:m>
                <a:endParaRPr lang="nl-NL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229601" cy="4525963"/>
              </a:xfrm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659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Redundant </a:t>
            </a:r>
            <a:r>
              <a:rPr lang="en-GB" dirty="0" err="1"/>
              <a:t>datacenters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Multiple redundant </a:t>
            </a:r>
            <a:r>
              <a:rPr lang="en-GB" dirty="0" err="1"/>
              <a:t>datacenters</a:t>
            </a:r>
            <a:r>
              <a:rPr lang="en-GB" dirty="0"/>
              <a:t> can be used to increase availability</a:t>
            </a:r>
          </a:p>
          <a:p>
            <a:r>
              <a:rPr lang="en-GB" dirty="0"/>
              <a:t>Multiple </a:t>
            </a:r>
            <a:r>
              <a:rPr lang="en-GB" dirty="0" err="1"/>
              <a:t>datacenters</a:t>
            </a:r>
            <a:r>
              <a:rPr lang="en-GB" dirty="0"/>
              <a:t> are a must when higher availability than 99.995% is needed</a:t>
            </a:r>
          </a:p>
          <a:p>
            <a:pPr lvl="1"/>
            <a:r>
              <a:rPr lang="en-US" dirty="0"/>
              <a:t>If a datacenter with all its equipment has an availability lower than tier 1, two datacenters can reach an availability of the same level as one tier 4 datacenter</a:t>
            </a:r>
            <a:endParaRPr lang="en-GB" dirty="0"/>
          </a:p>
          <a:p>
            <a:r>
              <a:rPr lang="en-GB" dirty="0"/>
              <a:t>Redundant </a:t>
            </a:r>
            <a:r>
              <a:rPr lang="en-GB" dirty="0" err="1"/>
              <a:t>datacenters</a:t>
            </a:r>
            <a:r>
              <a:rPr lang="en-GB" dirty="0"/>
              <a:t> should be at least 5 km apart</a:t>
            </a:r>
            <a:endParaRPr lang="nl-NL" dirty="0"/>
          </a:p>
          <a:p>
            <a:pPr lvl="1"/>
            <a:r>
              <a:rPr lang="en-GB" dirty="0"/>
              <a:t>Based on the effect of incidents like the 9/11 terrorist attacks in the USA and reports of explosions in factory plants and fireworks storage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7659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dirty="0" err="1"/>
              <a:t>Datacenter</a:t>
            </a:r>
            <a:r>
              <a:rPr lang="en-GB" dirty="0"/>
              <a:t> performance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1584608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Datacenter</a:t>
            </a:r>
            <a:r>
              <a:rPr lang="en-GB" dirty="0"/>
              <a:t> performance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datacenter</a:t>
            </a:r>
            <a:r>
              <a:rPr lang="en-GB" dirty="0"/>
              <a:t> itself does not provide performance to IT Infrastructures, except for the bandwidth of the internet connectivity and the scalability of the location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8739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dirty="0" err="1"/>
              <a:t>Datacenter</a:t>
            </a:r>
            <a:r>
              <a:rPr lang="en-GB" dirty="0"/>
              <a:t> security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408023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</a:t>
            </a:r>
            <a:r>
              <a:rPr lang="en-GB" dirty="0" err="1"/>
              <a:t>datacenters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4288792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Today’s datacenters are equipped with standardized 19" racks</a:t>
            </a:r>
          </a:p>
          <a:p>
            <a:pPr lvl="1"/>
            <a:r>
              <a:rPr lang="en-US" dirty="0"/>
              <a:t>They house servers, storage devices, and network equipment</a:t>
            </a:r>
          </a:p>
          <a:p>
            <a:pPr lvl="1"/>
            <a:r>
              <a:rPr lang="en-US" dirty="0"/>
              <a:t>They are installed in rows forming corridors between them</a:t>
            </a:r>
          </a:p>
          <a:p>
            <a:r>
              <a:rPr lang="en-US" dirty="0"/>
              <a:t>Very large datacenters today contain shipping containers packed with thousands of servers each</a:t>
            </a:r>
          </a:p>
          <a:p>
            <a:pPr lvl="1"/>
            <a:r>
              <a:rPr lang="en-US" dirty="0"/>
              <a:t>When repairs or upgrades are needed, entire containers are replaced</a:t>
            </a:r>
            <a:endParaRPr lang="nl-NL" dirty="0"/>
          </a:p>
        </p:txBody>
      </p:sp>
      <p:pic>
        <p:nvPicPr>
          <p:cNvPr id="1026" name="Picture 2" descr="Computer ra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992" y="1600200"/>
            <a:ext cx="438745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712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Physical security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Ensure that equipment is physically safe behind the datacenter doors</a:t>
            </a:r>
          </a:p>
          <a:p>
            <a:r>
              <a:rPr lang="en-US" dirty="0"/>
              <a:t>Physical access to the datacenter must be restricted to selected and qualified staff</a:t>
            </a:r>
          </a:p>
          <a:p>
            <a:r>
              <a:rPr lang="en-US" dirty="0"/>
              <a:t>An entry registration system should be used</a:t>
            </a:r>
          </a:p>
          <a:p>
            <a:r>
              <a:rPr lang="en-US" dirty="0"/>
              <a:t>A log should be maintained containing all staff entering and leaving the datacenter</a:t>
            </a:r>
            <a:endParaRPr lang="nl-NL" dirty="0"/>
          </a:p>
          <a:p>
            <a:r>
              <a:rPr lang="en-US" dirty="0"/>
              <a:t>Doors must be secured using conventional locks (for instance for dock loading doors) or electronic locks</a:t>
            </a:r>
          </a:p>
          <a:p>
            <a:pPr lvl="1"/>
            <a:r>
              <a:rPr lang="en-US" dirty="0"/>
              <a:t>Electronic locks should open only after proper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790818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Physical security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343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Entry points can be implemented as:</a:t>
            </a:r>
          </a:p>
          <a:p>
            <a:pPr lvl="1"/>
            <a:r>
              <a:rPr lang="en-US" dirty="0"/>
              <a:t>Regular doors</a:t>
            </a:r>
          </a:p>
          <a:p>
            <a:pPr lvl="1"/>
            <a:r>
              <a:rPr lang="en-US" dirty="0"/>
              <a:t>Mantraps</a:t>
            </a:r>
          </a:p>
          <a:p>
            <a:pPr lvl="2"/>
            <a:r>
              <a:rPr lang="en-US" dirty="0"/>
              <a:t>Staff is routed through a set of double doors that may be monitored by a guard</a:t>
            </a:r>
          </a:p>
          <a:p>
            <a:pPr lvl="1"/>
            <a:r>
              <a:rPr lang="en-US" dirty="0"/>
              <a:t>Revolving doors</a:t>
            </a:r>
          </a:p>
          <a:p>
            <a:pPr lvl="2"/>
            <a:r>
              <a:rPr lang="en-US" dirty="0"/>
              <a:t>Only one person at a time can enter the datacenter’s restricted area</a:t>
            </a:r>
          </a:p>
          <a:p>
            <a:r>
              <a:rPr lang="en-US" dirty="0"/>
              <a:t>Entries can be equipped with weighing scales to ensure only one person enters the restricted area</a:t>
            </a:r>
            <a:endParaRPr lang="nl-NL" dirty="0"/>
          </a:p>
          <a:p>
            <a:endParaRPr lang="nl-NL" dirty="0"/>
          </a:p>
        </p:txBody>
      </p:sp>
      <p:pic>
        <p:nvPicPr>
          <p:cNvPr id="4098" name="Picture 2" descr="Revolving do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2600"/>
            <a:ext cx="2879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08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dirty="0" err="1"/>
              <a:t>Datacenter</a:t>
            </a:r>
            <a:r>
              <a:rPr lang="en-GB" dirty="0"/>
              <a:t> building blocks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325009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Datacenter</a:t>
            </a:r>
            <a:r>
              <a:rPr lang="en-GB" dirty="0"/>
              <a:t> categories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Typical </a:t>
            </a:r>
            <a:r>
              <a:rPr lang="en-GB" dirty="0" err="1"/>
              <a:t>datacenter</a:t>
            </a:r>
            <a:r>
              <a:rPr lang="en-GB" dirty="0"/>
              <a:t> categories:</a:t>
            </a:r>
          </a:p>
          <a:p>
            <a:pPr lvl="1"/>
            <a:r>
              <a:rPr lang="en-US" b="1" dirty="0"/>
              <a:t>Sub Equipment Room (SER)</a:t>
            </a:r>
            <a:r>
              <a:rPr lang="en-US" dirty="0"/>
              <a:t> – a SER is also known as a patch closet </a:t>
            </a:r>
            <a:endParaRPr lang="nl-NL" dirty="0"/>
          </a:p>
          <a:p>
            <a:pPr lvl="1"/>
            <a:r>
              <a:rPr lang="en-US" b="1" dirty="0"/>
              <a:t>Main Equipment Room (MER)</a:t>
            </a:r>
            <a:r>
              <a:rPr lang="en-US" dirty="0"/>
              <a:t> – a MER is a small datacenter in the organization’s subsidiaries or buildings</a:t>
            </a:r>
            <a:endParaRPr lang="nl-NL" dirty="0"/>
          </a:p>
          <a:p>
            <a:pPr lvl="1"/>
            <a:r>
              <a:rPr lang="en-US" b="1" dirty="0"/>
              <a:t>Organization owned datacenter</a:t>
            </a:r>
            <a:r>
              <a:rPr lang="en-US" dirty="0"/>
              <a:t> – a datacenter that contains all central IT equipment for the organization</a:t>
            </a:r>
            <a:endParaRPr lang="nl-NL" dirty="0"/>
          </a:p>
          <a:p>
            <a:pPr lvl="1"/>
            <a:r>
              <a:rPr lang="en-US" b="1" dirty="0"/>
              <a:t>Multi-tenant datacenter</a:t>
            </a:r>
            <a:r>
              <a:rPr lang="en-US" dirty="0"/>
              <a:t> – used by service providers that provide services for multiple other organizations. These datacenters are typically the largest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176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Datacenter</a:t>
            </a:r>
            <a:r>
              <a:rPr lang="en-GB" dirty="0"/>
              <a:t> location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r>
              <a:rPr lang="en-US" dirty="0"/>
              <a:t>Many variables should be considered to determine where a datacenter could be installed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Environment of the datacenter</a:t>
            </a:r>
          </a:p>
          <a:p>
            <a:pPr lvl="1"/>
            <a:r>
              <a:rPr lang="en-US" dirty="0"/>
              <a:t>Visibility of the datacenter</a:t>
            </a:r>
          </a:p>
          <a:p>
            <a:pPr lvl="1"/>
            <a:r>
              <a:rPr lang="en-US" dirty="0"/>
              <a:t>Utilities available to the datacenter</a:t>
            </a:r>
          </a:p>
          <a:p>
            <a:pPr lvl="1"/>
            <a:r>
              <a:rPr lang="en-US" dirty="0"/>
              <a:t>Datacenters located in foreign countries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83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structure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r>
              <a:rPr lang="en-GB" dirty="0"/>
              <a:t>The physical structure of a </a:t>
            </a:r>
            <a:r>
              <a:rPr lang="en-GB" dirty="0" err="1"/>
              <a:t>datacenter</a:t>
            </a:r>
            <a:r>
              <a:rPr lang="en-GB" dirty="0"/>
              <a:t> includes components that need special attention:</a:t>
            </a:r>
          </a:p>
          <a:p>
            <a:pPr lvl="1"/>
            <a:r>
              <a:rPr lang="en-GB" dirty="0"/>
              <a:t>Floors</a:t>
            </a:r>
          </a:p>
          <a:p>
            <a:pPr lvl="1"/>
            <a:r>
              <a:rPr lang="en-GB" dirty="0"/>
              <a:t>Walls</a:t>
            </a:r>
          </a:p>
          <a:p>
            <a:pPr lvl="1"/>
            <a:r>
              <a:rPr lang="en-GB" dirty="0"/>
              <a:t>Windows</a:t>
            </a:r>
          </a:p>
          <a:p>
            <a:pPr lvl="1"/>
            <a:r>
              <a:rPr lang="en-GB" dirty="0"/>
              <a:t>Doors</a:t>
            </a:r>
          </a:p>
          <a:p>
            <a:pPr lvl="1"/>
            <a:r>
              <a:rPr lang="en-GB" dirty="0"/>
              <a:t>Water and gas pipes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883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n-GB" dirty="0"/>
              <a:t>In a typical </a:t>
            </a:r>
            <a:r>
              <a:rPr lang="en-GB" dirty="0" err="1"/>
              <a:t>datacenter</a:t>
            </a:r>
            <a:r>
              <a:rPr lang="en-GB" dirty="0"/>
              <a:t>, the floor must be able to carry 1500 to 2000 kg/m</a:t>
            </a:r>
            <a:r>
              <a:rPr lang="en-GB" baseline="30000" dirty="0"/>
              <a:t>2</a:t>
            </a:r>
          </a:p>
          <a:p>
            <a:pPr lvl="1"/>
            <a:r>
              <a:rPr lang="en-GB" dirty="0"/>
              <a:t>One fully filled 19” computer rack weighs up to 700 kg</a:t>
            </a:r>
          </a:p>
          <a:p>
            <a:pPr lvl="1"/>
            <a:r>
              <a:rPr lang="en-GB" dirty="0"/>
              <a:t>The footprint of a rack is about 60x100 cm, leading to a floor load of 1166 kg/m</a:t>
            </a:r>
            <a:r>
              <a:rPr lang="en-GB" baseline="30000" dirty="0"/>
              <a:t>2</a:t>
            </a:r>
          </a:p>
          <a:p>
            <a:pPr lvl="1"/>
            <a:r>
              <a:rPr lang="en-GB" dirty="0"/>
              <a:t>In office buildings typically the floor can carry approximately 500 kg/m</a:t>
            </a:r>
            <a:r>
              <a:rPr lang="en-GB" baseline="30000" dirty="0"/>
              <a:t>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584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1877</Words>
  <Application>Microsoft Office PowerPoint</Application>
  <PresentationFormat>Diavoorstelling (4:3)</PresentationFormat>
  <Paragraphs>235</Paragraphs>
  <Slides>41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Cambria Math</vt:lpstr>
      <vt:lpstr>Office Theme</vt:lpstr>
      <vt:lpstr>IT Infrastructure Architecture</vt:lpstr>
      <vt:lpstr>Introduction</vt:lpstr>
      <vt:lpstr>History</vt:lpstr>
      <vt:lpstr>Today’s datacenters</vt:lpstr>
      <vt:lpstr>Datacenter building blocks</vt:lpstr>
      <vt:lpstr>Datacenter categories</vt:lpstr>
      <vt:lpstr>Datacenter location</vt:lpstr>
      <vt:lpstr>Physical structure</vt:lpstr>
      <vt:lpstr>Floors</vt:lpstr>
      <vt:lpstr>Floors</vt:lpstr>
      <vt:lpstr>Floors</vt:lpstr>
      <vt:lpstr>Walls, windows, and doors</vt:lpstr>
      <vt:lpstr>Water and gas pipes</vt:lpstr>
      <vt:lpstr>Datacenter layout</vt:lpstr>
      <vt:lpstr>Power supply</vt:lpstr>
      <vt:lpstr>Power supply</vt:lpstr>
      <vt:lpstr>Uninterruptable Power Supply (UPS)</vt:lpstr>
      <vt:lpstr>Uninterruptable Power Supply (UPS)</vt:lpstr>
      <vt:lpstr>Uninterruptable Power Supply (UPS)</vt:lpstr>
      <vt:lpstr>Power distribution</vt:lpstr>
      <vt:lpstr>Uninterruptable Power Supply (UPS)</vt:lpstr>
      <vt:lpstr>Cooling</vt:lpstr>
      <vt:lpstr>Cooling</vt:lpstr>
      <vt:lpstr>Operating temperatures</vt:lpstr>
      <vt:lpstr>Airflow</vt:lpstr>
      <vt:lpstr>Humidity and dust</vt:lpstr>
      <vt:lpstr>Fire prevention, detection, and suppression</vt:lpstr>
      <vt:lpstr>Fire prevention, detection, and suppression</vt:lpstr>
      <vt:lpstr>Equipment racks</vt:lpstr>
      <vt:lpstr>Datacenter energy efficiency</vt:lpstr>
      <vt:lpstr>Datacenter energy efficiency</vt:lpstr>
      <vt:lpstr>Datacenter availability</vt:lpstr>
      <vt:lpstr>Availability tiers</vt:lpstr>
      <vt:lpstr>Availability tiers</vt:lpstr>
      <vt:lpstr>Availability tiers</vt:lpstr>
      <vt:lpstr>Redundant datacenters</vt:lpstr>
      <vt:lpstr>Datacenter performance</vt:lpstr>
      <vt:lpstr>Datacenter performance</vt:lpstr>
      <vt:lpstr>Datacenter security</vt:lpstr>
      <vt:lpstr>Physical security</vt:lpstr>
      <vt:lpstr>Physical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Infrastructure Architecture</dc:title>
  <dc:creator>Laan, Sjaak</dc:creator>
  <cp:lastModifiedBy>Sjaak Laan</cp:lastModifiedBy>
  <cp:revision>72</cp:revision>
  <dcterms:created xsi:type="dcterms:W3CDTF">2006-08-16T00:00:00Z</dcterms:created>
  <dcterms:modified xsi:type="dcterms:W3CDTF">2017-04-09T15:37:50Z</dcterms:modified>
</cp:coreProperties>
</file>