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308" r:id="rId3"/>
    <p:sldId id="309" r:id="rId4"/>
    <p:sldId id="310" r:id="rId5"/>
    <p:sldId id="312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60" r:id="rId42"/>
    <p:sldId id="348" r:id="rId43"/>
    <p:sldId id="349" r:id="rId44"/>
    <p:sldId id="361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>
      <p:cViewPr varScale="1">
        <p:scale>
          <a:sx n="69" d="100"/>
          <a:sy n="69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0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/>
              <a:t>Networking – Part 2</a:t>
            </a:r>
            <a:endParaRPr lang="en-GB" dirty="0"/>
          </a:p>
          <a:p>
            <a:r>
              <a:rPr lang="en-GB" dirty="0"/>
              <a:t>(chapter 8)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DNSSEC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DNS has a number of security issues</a:t>
            </a:r>
          </a:p>
          <a:p>
            <a:pPr lvl="1"/>
            <a:r>
              <a:rPr lang="en-US" dirty="0"/>
              <a:t>DNS was not designed with security in mind </a:t>
            </a:r>
          </a:p>
          <a:p>
            <a:pPr lvl="1"/>
            <a:r>
              <a:rPr lang="en-US" dirty="0"/>
              <a:t>Updates to DNS records are done in non-encrypted clear text</a:t>
            </a:r>
          </a:p>
          <a:p>
            <a:pPr lvl="1"/>
            <a:r>
              <a:rPr lang="en-US" dirty="0"/>
              <a:t>Authorization is based on IP addresses only</a:t>
            </a:r>
          </a:p>
          <a:p>
            <a:r>
              <a:rPr lang="en-GB" dirty="0"/>
              <a:t>DNSSEC is a set of extensions to DNS</a:t>
            </a:r>
          </a:p>
          <a:p>
            <a:pPr lvl="1"/>
            <a:r>
              <a:rPr lang="en-GB" dirty="0"/>
              <a:t>Provides origin authentication of DNS data</a:t>
            </a:r>
          </a:p>
          <a:p>
            <a:pPr lvl="1"/>
            <a:r>
              <a:rPr lang="en-GB" dirty="0"/>
              <a:t>Provides data integrity</a:t>
            </a:r>
            <a:endParaRPr lang="nl-NL" dirty="0"/>
          </a:p>
          <a:p>
            <a:r>
              <a:rPr lang="en-GB" dirty="0"/>
              <a:t>DNSSEC is not in wide spread use today</a:t>
            </a:r>
          </a:p>
          <a:p>
            <a:pPr lvl="1"/>
            <a:r>
              <a:rPr lang="en-GB" dirty="0"/>
              <a:t>All DNS servers must implement DNSSEC in order to make full use of all benefits</a:t>
            </a:r>
          </a:p>
        </p:txBody>
      </p:sp>
    </p:spTree>
    <p:extLst>
      <p:ext uri="{BB962C8B-B14F-4D97-AF65-F5344CB8AC3E}">
        <p14:creationId xmlns:p14="http://schemas.microsoft.com/office/powerpoint/2010/main" val="258933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IPAM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876800"/>
          </a:xfrm>
        </p:spPr>
        <p:txBody>
          <a:bodyPr>
            <a:normAutofit/>
          </a:bodyPr>
          <a:lstStyle/>
          <a:p>
            <a:r>
              <a:rPr lang="en-GB" dirty="0"/>
              <a:t>IP address management (IPAM) systems are appliances that can be used to plan, track, and manage IP addresses in a network</a:t>
            </a:r>
          </a:p>
          <a:p>
            <a:r>
              <a:rPr lang="en-GB" dirty="0"/>
              <a:t>IPAM systems integrate DNS, DHCP, and IP address administration in one high available redundant set of appliances</a:t>
            </a:r>
          </a:p>
        </p:txBody>
      </p:sp>
    </p:spTree>
    <p:extLst>
      <p:ext uri="{BB962C8B-B14F-4D97-AF65-F5344CB8AC3E}">
        <p14:creationId xmlns:p14="http://schemas.microsoft.com/office/powerpoint/2010/main" val="232215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Time Protocol (NTP)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NTP ensures all infrastructure components use the same time in their real-time clocks</a:t>
            </a:r>
          </a:p>
          <a:p>
            <a:r>
              <a:rPr lang="en-US" sz="3800" dirty="0"/>
              <a:t>Particularly important for:</a:t>
            </a:r>
          </a:p>
          <a:p>
            <a:pPr marL="800100" lvl="3" indent="-342900"/>
            <a:r>
              <a:rPr lang="en-GB" sz="3400" dirty="0"/>
              <a:t>Log file analysis</a:t>
            </a:r>
          </a:p>
          <a:p>
            <a:pPr marL="800100" lvl="3" indent="-342900"/>
            <a:r>
              <a:rPr lang="en-GB" sz="3400" dirty="0"/>
              <a:t>Clustering software </a:t>
            </a:r>
          </a:p>
          <a:p>
            <a:pPr marL="800100" lvl="3" indent="-342900"/>
            <a:r>
              <a:rPr lang="en-GB" sz="3400" dirty="0"/>
              <a:t>Kerberos authentication</a:t>
            </a:r>
          </a:p>
          <a:p>
            <a:r>
              <a:rPr lang="en-GB" sz="3800" dirty="0"/>
              <a:t>NTP can maintain time:</a:t>
            </a:r>
          </a:p>
          <a:p>
            <a:pPr lvl="1"/>
            <a:r>
              <a:rPr lang="en-GB" sz="3400" dirty="0"/>
              <a:t>To within 10 milliseconds over the internet</a:t>
            </a:r>
          </a:p>
          <a:p>
            <a:pPr lvl="1"/>
            <a:r>
              <a:rPr lang="en-GB" sz="3400" dirty="0"/>
              <a:t>Accurate to 0.2 milliseconds or better in LANs</a:t>
            </a:r>
          </a:p>
          <a:p>
            <a:r>
              <a:rPr lang="en-GB" sz="3800" dirty="0"/>
              <a:t>When the time in an operating system is incorrect, the NTP client in the operating system changes the operating system clock</a:t>
            </a:r>
            <a:endParaRPr lang="en-US" sz="3800" dirty="0"/>
          </a:p>
          <a:p>
            <a:endParaRPr lang="nl-NL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13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Time Protocol (NTP)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NTP servers can be implemented as:</a:t>
            </a:r>
          </a:p>
          <a:p>
            <a:pPr lvl="1"/>
            <a:r>
              <a:rPr lang="en-US" dirty="0"/>
              <a:t>Software on operating systems, routers, and switches</a:t>
            </a:r>
          </a:p>
          <a:p>
            <a:pPr lvl="1"/>
            <a:r>
              <a:rPr lang="en-US" dirty="0"/>
              <a:t>Dedicated hardware appliances – often using some external signal like long wave radio clocks or GPS clocks</a:t>
            </a:r>
          </a:p>
          <a:p>
            <a:pPr lvl="1"/>
            <a:r>
              <a:rPr lang="en-US" dirty="0"/>
              <a:t>NTP time synchronization services on the internet</a:t>
            </a:r>
          </a:p>
          <a:p>
            <a:r>
              <a:rPr lang="en-GB" dirty="0"/>
              <a:t>NTP provides time in Coordinated Universal Time (UTC, previously known as GMT)</a:t>
            </a:r>
          </a:p>
          <a:p>
            <a:r>
              <a:rPr lang="en-GB" dirty="0"/>
              <a:t>The translation to the local time zone, including the switch to and from daylight saving time, is done at the operating system level, not in NTP clocks</a:t>
            </a:r>
            <a:endParaRPr lang="en-US" dirty="0"/>
          </a:p>
          <a:p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84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Time Protocol (NTP)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343401" cy="4876800"/>
          </a:xfrm>
        </p:spPr>
        <p:txBody>
          <a:bodyPr>
            <a:normAutofit/>
          </a:bodyPr>
          <a:lstStyle/>
          <a:p>
            <a:r>
              <a:rPr lang="en-GB" dirty="0"/>
              <a:t>NTP operates within a hierarchy</a:t>
            </a:r>
          </a:p>
          <a:p>
            <a:r>
              <a:rPr lang="en-GB" dirty="0"/>
              <a:t>Each level in the hierarchy is assigned a number called the stratum</a:t>
            </a:r>
          </a:p>
          <a:p>
            <a:r>
              <a:rPr lang="en-GB" dirty="0"/>
              <a:t>The stratum defines its distance from the reference clock</a:t>
            </a:r>
            <a:endParaRPr lang="nl-NL" dirty="0"/>
          </a:p>
          <a:p>
            <a:endParaRPr lang="en-GB" dirty="0"/>
          </a:p>
        </p:txBody>
      </p:sp>
      <p:pic>
        <p:nvPicPr>
          <p:cNvPr id="10242" name="Picture 2" descr="NT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9893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15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Network virtualization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60324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LAN (VLAN)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1905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VLANs enable logical grouping of network nodes on the same LAN</a:t>
            </a:r>
          </a:p>
          <a:p>
            <a:pPr lvl="1"/>
            <a:r>
              <a:rPr lang="en-GB" dirty="0"/>
              <a:t>Configured on network switches</a:t>
            </a:r>
          </a:p>
          <a:p>
            <a:pPr lvl="1"/>
            <a:r>
              <a:rPr lang="en-GB" dirty="0"/>
              <a:t>Operate at the Ethernet level</a:t>
            </a:r>
          </a:p>
          <a:p>
            <a:endParaRPr lang="en-GB" dirty="0"/>
          </a:p>
        </p:txBody>
      </p:sp>
      <p:pic>
        <p:nvPicPr>
          <p:cNvPr id="1026" name="Picture 2" descr="Two VLANs in one L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4" y="3687762"/>
            <a:ext cx="8068986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5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Virtual LAN (VLAN)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VLANs:</a:t>
            </a:r>
          </a:p>
          <a:p>
            <a:pPr lvl="1"/>
            <a:r>
              <a:rPr lang="en-GB" dirty="0"/>
              <a:t>Allow segmenting a network at the data link layer</a:t>
            </a:r>
            <a:endParaRPr lang="nl-NL" dirty="0"/>
          </a:p>
          <a:p>
            <a:pPr lvl="1"/>
            <a:r>
              <a:rPr lang="en-GB" dirty="0"/>
              <a:t>Allow end stations to be grouped together even if they are not physically connected to the same switch</a:t>
            </a:r>
          </a:p>
          <a:p>
            <a:pPr lvl="1"/>
            <a:r>
              <a:rPr lang="en-GB" dirty="0"/>
              <a:t>Can adapt to changes in network requirements and allow simplified administration</a:t>
            </a:r>
          </a:p>
          <a:p>
            <a:pPr lvl="1"/>
            <a:r>
              <a:rPr lang="en-GB" dirty="0"/>
              <a:t>Enhance security by preventing traffic in one VLAN from being seen by hosts in a different VLAN</a:t>
            </a:r>
          </a:p>
          <a:p>
            <a:r>
              <a:rPr lang="en-GB" dirty="0"/>
              <a:t>For VLANs to communicate with each other a router is needed</a:t>
            </a:r>
          </a:p>
        </p:txBody>
      </p:sp>
    </p:spTree>
    <p:extLst>
      <p:ext uri="{BB962C8B-B14F-4D97-AF65-F5344CB8AC3E}">
        <p14:creationId xmlns:p14="http://schemas.microsoft.com/office/powerpoint/2010/main" val="118646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VXLAN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648200"/>
          </a:xfrm>
        </p:spPr>
        <p:txBody>
          <a:bodyPr>
            <a:normAutofit/>
          </a:bodyPr>
          <a:lstStyle/>
          <a:p>
            <a:r>
              <a:rPr lang="en-US" dirty="0"/>
              <a:t>Virtual Extensible LAN (VXLAN) is an encapsulation protocol</a:t>
            </a:r>
          </a:p>
          <a:p>
            <a:r>
              <a:rPr lang="en-US" dirty="0"/>
              <a:t>Can be used to create a logical switched layer 2 network across routed layer 3 networks</a:t>
            </a:r>
          </a:p>
          <a:p>
            <a:r>
              <a:rPr lang="en-US" dirty="0"/>
              <a:t>Only servers within the same logical network can communicate with each other</a:t>
            </a:r>
          </a:p>
          <a:p>
            <a:r>
              <a:rPr lang="en-GB" dirty="0"/>
              <a:t>VXLANs are heavily used in multi-tenant cloud environments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56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NICs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648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Virtual machines are only aware of virtual Network Interface Controllers  (NICs) provided to them</a:t>
            </a:r>
          </a:p>
          <a:p>
            <a:r>
              <a:rPr lang="en-GB" dirty="0"/>
              <a:t>Virtual machines running on physical machines share physical NICs</a:t>
            </a:r>
          </a:p>
          <a:p>
            <a:r>
              <a:rPr lang="en-GB" dirty="0"/>
              <a:t>Communications between virtual machines on the same physical machine are routed directly in memory space by the hypervisor, without using the physical NIC</a:t>
            </a:r>
          </a:p>
          <a:p>
            <a:r>
              <a:rPr lang="en-GB" dirty="0"/>
              <a:t>The hypervisor routes Ethernet packages from the virtual NIC on the virtual machine to the physical NIC on the physical machine</a:t>
            </a:r>
          </a:p>
        </p:txBody>
      </p:sp>
    </p:spTree>
    <p:extLst>
      <p:ext uri="{BB962C8B-B14F-4D97-AF65-F5344CB8AC3E}">
        <p14:creationId xmlns:p14="http://schemas.microsoft.com/office/powerpoint/2010/main" val="132078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Presentation layer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3496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switch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3842749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Virtual NICs are connected to virtual switches</a:t>
            </a:r>
          </a:p>
          <a:p>
            <a:r>
              <a:rPr lang="en-US" dirty="0"/>
              <a:t>A virtual switch is an application running in the hypervisor, with most of the capabilities of a physical network switch </a:t>
            </a:r>
          </a:p>
          <a:p>
            <a:r>
              <a:rPr lang="en-GB" dirty="0"/>
              <a:t>A virtual switch is dynamically configured</a:t>
            </a:r>
          </a:p>
          <a:p>
            <a:pPr lvl="1"/>
            <a:r>
              <a:rPr lang="en-GB" dirty="0"/>
              <a:t>Ports in the virtual switch are configured at runtime</a:t>
            </a:r>
          </a:p>
          <a:p>
            <a:pPr lvl="1"/>
            <a:r>
              <a:rPr lang="en-GB" dirty="0"/>
              <a:t>The number of ports on the switch is in theory unlimited</a:t>
            </a:r>
          </a:p>
        </p:txBody>
      </p:sp>
      <p:pic>
        <p:nvPicPr>
          <p:cNvPr id="2050" name="Picture 2" descr="Virtual swi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72" y="1411012"/>
            <a:ext cx="477102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06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switch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458201" cy="5029200"/>
          </a:xfrm>
        </p:spPr>
        <p:txBody>
          <a:bodyPr>
            <a:normAutofit/>
          </a:bodyPr>
          <a:lstStyle/>
          <a:p>
            <a:r>
              <a:rPr lang="en-GB" dirty="0"/>
              <a:t>Availability:</a:t>
            </a:r>
          </a:p>
          <a:p>
            <a:pPr lvl="1"/>
            <a:r>
              <a:rPr lang="en-US" dirty="0"/>
              <a:t>No cable disconnects</a:t>
            </a:r>
          </a:p>
          <a:p>
            <a:pPr lvl="1"/>
            <a:r>
              <a:rPr lang="en-US" dirty="0"/>
              <a:t>No need for auto-detecting network speed </a:t>
            </a:r>
          </a:p>
          <a:p>
            <a:pPr lvl="1"/>
            <a:r>
              <a:rPr lang="en-GB" dirty="0"/>
              <a:t>No network hubs, routers, adapters, or cables that could physically fail</a:t>
            </a:r>
          </a:p>
          <a:p>
            <a:r>
              <a:rPr lang="en-GB" dirty="0"/>
              <a:t>Security:</a:t>
            </a:r>
          </a:p>
          <a:p>
            <a:pPr lvl="1"/>
            <a:r>
              <a:rPr lang="en-GB" dirty="0"/>
              <a:t>No easy way to intercept network communications between virtual machines from outside of the physical machine</a:t>
            </a:r>
          </a:p>
        </p:txBody>
      </p:sp>
    </p:spTree>
    <p:extLst>
      <p:ext uri="{BB962C8B-B14F-4D97-AF65-F5344CB8AC3E}">
        <p14:creationId xmlns:p14="http://schemas.microsoft.com/office/powerpoint/2010/main" val="254150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Defined Networking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458201" cy="5029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Software Defined Networking (SDN) allows networks to be defined and controlled using software external to the physical networking devices</a:t>
            </a:r>
          </a:p>
          <a:p>
            <a:r>
              <a:rPr lang="en-GB" dirty="0"/>
              <a:t>A set of physical network switches can be programmed as a virtual network:</a:t>
            </a:r>
          </a:p>
          <a:p>
            <a:pPr lvl="1"/>
            <a:r>
              <a:rPr lang="en-GB" dirty="0"/>
              <a:t>Hierarchical</a:t>
            </a:r>
          </a:p>
          <a:p>
            <a:pPr lvl="1"/>
            <a:r>
              <a:rPr lang="en-GB" dirty="0"/>
              <a:t>Complex</a:t>
            </a:r>
          </a:p>
          <a:p>
            <a:pPr lvl="1"/>
            <a:r>
              <a:rPr lang="en-GB" dirty="0"/>
              <a:t>Secured </a:t>
            </a:r>
          </a:p>
          <a:p>
            <a:r>
              <a:rPr lang="en-GB" dirty="0"/>
              <a:t>A virtual network can easily be changed without touching the physical network components</a:t>
            </a:r>
          </a:p>
        </p:txBody>
      </p:sp>
    </p:spTree>
    <p:extLst>
      <p:ext uri="{BB962C8B-B14F-4D97-AF65-F5344CB8AC3E}">
        <p14:creationId xmlns:p14="http://schemas.microsoft.com/office/powerpoint/2010/main" val="425195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oftware Defined Network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00" y="1828800"/>
            <a:ext cx="5917500" cy="42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Defined Networking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2895601" cy="5029200"/>
          </a:xfrm>
        </p:spPr>
        <p:txBody>
          <a:bodyPr>
            <a:normAutofit/>
          </a:bodyPr>
          <a:lstStyle/>
          <a:p>
            <a:r>
              <a:rPr lang="en-GB" dirty="0"/>
              <a:t>Control plane resides centrally</a:t>
            </a:r>
          </a:p>
          <a:p>
            <a:r>
              <a:rPr lang="en-GB" dirty="0"/>
              <a:t>Data plane (the physical switches) remain distributed</a:t>
            </a:r>
          </a:p>
        </p:txBody>
      </p:sp>
    </p:spTree>
    <p:extLst>
      <p:ext uri="{BB962C8B-B14F-4D97-AF65-F5344CB8AC3E}">
        <p14:creationId xmlns:p14="http://schemas.microsoft.com/office/powerpoint/2010/main" val="122232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Defined Networking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458201" cy="5029200"/>
          </a:xfrm>
        </p:spPr>
        <p:txBody>
          <a:bodyPr>
            <a:normAutofit fontScale="92500"/>
          </a:bodyPr>
          <a:lstStyle/>
          <a:p>
            <a:r>
              <a:rPr lang="en-GB" dirty="0"/>
              <a:t>SDN can be controlled from a single management console</a:t>
            </a:r>
          </a:p>
          <a:p>
            <a:r>
              <a:rPr lang="en-GB" dirty="0"/>
              <a:t>Provides open APIs that can be used to manage the network using third party software</a:t>
            </a:r>
          </a:p>
          <a:p>
            <a:r>
              <a:rPr lang="en-GB" dirty="0"/>
              <a:t>In an SDN, the distributed data plane devices are only forwarding network packets based on ARP or routing rules that are preloaded into the devices by the SDN controller in the control plane</a:t>
            </a:r>
          </a:p>
          <a:p>
            <a:pPr lvl="1"/>
            <a:r>
              <a:rPr lang="en-GB" dirty="0"/>
              <a:t>This allows the physical devices to be much simpler and more cost effective</a:t>
            </a:r>
          </a:p>
        </p:txBody>
      </p:sp>
    </p:spTree>
    <p:extLst>
      <p:ext uri="{BB962C8B-B14F-4D97-AF65-F5344CB8AC3E}">
        <p14:creationId xmlns:p14="http://schemas.microsoft.com/office/powerpoint/2010/main" val="26631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Function Virtualization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458201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Network Function Virtualization (NFV) is a way to virtualize networking devices</a:t>
            </a:r>
          </a:p>
          <a:p>
            <a:pPr lvl="1"/>
            <a:r>
              <a:rPr lang="en-US" dirty="0"/>
              <a:t>Firewalls</a:t>
            </a:r>
          </a:p>
          <a:p>
            <a:pPr lvl="1"/>
            <a:r>
              <a:rPr lang="en-US" dirty="0"/>
              <a:t>VPN gateways</a:t>
            </a:r>
          </a:p>
          <a:p>
            <a:pPr lvl="1"/>
            <a:r>
              <a:rPr lang="en-US" dirty="0"/>
              <a:t>Load balancers</a:t>
            </a:r>
          </a:p>
          <a:p>
            <a:r>
              <a:rPr lang="en-US" dirty="0"/>
              <a:t>NFV appliances are implemented as virtual machines running applications that perform the network functions</a:t>
            </a:r>
            <a:endParaRPr lang="nl-NL" dirty="0"/>
          </a:p>
          <a:p>
            <a:r>
              <a:rPr lang="en-GB" dirty="0"/>
              <a:t>NFV virtual appliances can be created and configured dynamically and on-demand using APIs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Deploy a new firewall as part of a script that creates a number of connected virtual machines in a 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64831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Network availability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25213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Layered network topology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3581401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network infrastructure should be built up in layers</a:t>
            </a:r>
          </a:p>
          <a:p>
            <a:pPr lvl="1"/>
            <a:r>
              <a:rPr lang="en-GB" dirty="0"/>
              <a:t>Improve availability and performance</a:t>
            </a:r>
          </a:p>
          <a:p>
            <a:pPr lvl="1"/>
            <a:r>
              <a:rPr lang="en-GB" dirty="0"/>
              <a:t>Provides scalability</a:t>
            </a:r>
          </a:p>
          <a:p>
            <a:pPr lvl="1"/>
            <a:r>
              <a:rPr lang="en-GB" dirty="0"/>
              <a:t>Provides deterministic routing</a:t>
            </a:r>
          </a:p>
          <a:p>
            <a:pPr lvl="1"/>
            <a:r>
              <a:rPr lang="en-GB" dirty="0"/>
              <a:t>Avoids unmanaged ad-hoc data streams</a:t>
            </a:r>
          </a:p>
          <a:p>
            <a:r>
              <a:rPr lang="en-GB" dirty="0"/>
              <a:t>Provides high availability</a:t>
            </a:r>
          </a:p>
          <a:p>
            <a:pPr lvl="1"/>
            <a:r>
              <a:rPr lang="en-GB" dirty="0"/>
              <a:t>Because the layering provides multiple paths to any piece of equipment</a:t>
            </a:r>
          </a:p>
        </p:txBody>
      </p:sp>
      <p:pic>
        <p:nvPicPr>
          <p:cNvPr id="7170" name="Picture 2" descr="Layered network topolo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15032"/>
            <a:ext cx="4648200" cy="520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Layered network topology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Core layer</a:t>
            </a:r>
          </a:p>
          <a:p>
            <a:pPr lvl="1"/>
            <a:r>
              <a:rPr lang="en-US" dirty="0"/>
              <a:t>This is the center of the network</a:t>
            </a:r>
            <a:endParaRPr lang="nl-NL" dirty="0"/>
          </a:p>
          <a:p>
            <a:r>
              <a:rPr lang="en-US" dirty="0"/>
              <a:t>Distribution layer</a:t>
            </a:r>
          </a:p>
          <a:p>
            <a:pPr lvl="1"/>
            <a:r>
              <a:rPr lang="en-US" dirty="0"/>
              <a:t>An intermediate layer between the core layer in the datacenter and the access switches in the patch closets</a:t>
            </a:r>
          </a:p>
          <a:p>
            <a:pPr lvl="1"/>
            <a:r>
              <a:rPr lang="en-US" dirty="0"/>
              <a:t>Combines the access layer data and sends its combined data to one or two ports on the core switches</a:t>
            </a:r>
            <a:endParaRPr lang="nl-NL" dirty="0"/>
          </a:p>
          <a:p>
            <a:r>
              <a:rPr lang="en-US" dirty="0"/>
              <a:t>Access layer</a:t>
            </a:r>
          </a:p>
          <a:p>
            <a:pPr lvl="1"/>
            <a:r>
              <a:rPr lang="en-US" dirty="0"/>
              <a:t>Connect workstations and servers to the distribution layer</a:t>
            </a:r>
          </a:p>
          <a:p>
            <a:pPr lvl="1"/>
            <a:r>
              <a:rPr lang="en-US" dirty="0"/>
              <a:t>For servers, located at the top of the individual server racks or in blade enclosures</a:t>
            </a:r>
          </a:p>
          <a:p>
            <a:pPr lvl="1"/>
            <a:r>
              <a:rPr lang="en-US" dirty="0"/>
              <a:t>For workstations, placed in patch closets in various parts of the building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08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Spine and Leaf topology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 SDN, a simple physical network is used that can be programmed to act as a complex virtual network</a:t>
            </a:r>
          </a:p>
          <a:p>
            <a:r>
              <a:rPr lang="en-US" dirty="0"/>
              <a:t>Such a network can be organized in a spine and leaf topology</a:t>
            </a:r>
            <a:endParaRPr lang="en-GB" dirty="0"/>
          </a:p>
        </p:txBody>
      </p:sp>
      <p:pic>
        <p:nvPicPr>
          <p:cNvPr id="8194" name="Picture 2" descr="Spine and leaf topolo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0" y="3429000"/>
            <a:ext cx="7621120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2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Presentation layer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876800"/>
          </a:xfrm>
        </p:spPr>
        <p:txBody>
          <a:bodyPr>
            <a:normAutofit/>
          </a:bodyPr>
          <a:lstStyle/>
          <a:p>
            <a:r>
              <a:rPr lang="en-US" dirty="0"/>
              <a:t>This layer takes the data provided by the application layer and converts it into a standard format that the other layers can understand</a:t>
            </a:r>
          </a:p>
          <a:p>
            <a:r>
              <a:rPr lang="en-US" dirty="0"/>
              <a:t>Many protocols are implemented in the presentation layer</a:t>
            </a:r>
          </a:p>
          <a:p>
            <a:pPr lvl="1"/>
            <a:r>
              <a:rPr lang="en-US" dirty="0"/>
              <a:t>SSL and TLS are the most important ones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463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Spine and Leaf topology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GB" dirty="0"/>
              <a:t>Characteristics:</a:t>
            </a:r>
          </a:p>
          <a:p>
            <a:pPr lvl="1"/>
            <a:r>
              <a:rPr lang="en-GB" dirty="0"/>
              <a:t>The spine switches are not interconnected</a:t>
            </a:r>
          </a:p>
          <a:p>
            <a:pPr lvl="1"/>
            <a:r>
              <a:rPr lang="en-GB" dirty="0"/>
              <a:t>Each leaf switch is connected to all spine switches</a:t>
            </a:r>
          </a:p>
          <a:p>
            <a:pPr lvl="1"/>
            <a:r>
              <a:rPr lang="en-GB" dirty="0"/>
              <a:t>Each server is connected to two leaf switches</a:t>
            </a:r>
          </a:p>
          <a:p>
            <a:pPr lvl="1"/>
            <a:r>
              <a:rPr lang="en-GB" dirty="0"/>
              <a:t>The connections between spine and leaf switches typically have ten times the bandwidth of the connectivity between the leaf switches and the servers</a:t>
            </a:r>
          </a:p>
        </p:txBody>
      </p:sp>
    </p:spTree>
    <p:extLst>
      <p:ext uri="{BB962C8B-B14F-4D97-AF65-F5344CB8AC3E}">
        <p14:creationId xmlns:p14="http://schemas.microsoft.com/office/powerpoint/2010/main" val="1883687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Spine and Leaf topology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Benefits:</a:t>
            </a:r>
          </a:p>
          <a:p>
            <a:pPr lvl="1"/>
            <a:r>
              <a:rPr lang="en-US" dirty="0"/>
              <a:t>Highly scalable</a:t>
            </a:r>
          </a:p>
          <a:p>
            <a:pPr lvl="2"/>
            <a:r>
              <a:rPr lang="en-US" dirty="0"/>
              <a:t>There are no interconnects between the spine switches</a:t>
            </a:r>
            <a:endParaRPr lang="nl-NL" dirty="0"/>
          </a:p>
          <a:p>
            <a:pPr lvl="1"/>
            <a:r>
              <a:rPr lang="en-US" dirty="0"/>
              <a:t>Simple to scale</a:t>
            </a:r>
          </a:p>
          <a:p>
            <a:pPr lvl="2"/>
            <a:r>
              <a:rPr lang="en-US" dirty="0"/>
              <a:t>Just add spine or leaf servers</a:t>
            </a:r>
            <a:endParaRPr lang="nl-NL" dirty="0"/>
          </a:p>
          <a:p>
            <a:pPr lvl="1"/>
            <a:r>
              <a:rPr lang="en-US" dirty="0"/>
              <a:t>With today’s high density switches, many physical servers can be connected using relatively few switches</a:t>
            </a:r>
            <a:endParaRPr lang="nl-NL" dirty="0"/>
          </a:p>
          <a:p>
            <a:pPr lvl="1"/>
            <a:r>
              <a:rPr lang="en-US" dirty="0"/>
              <a:t>Each server is always exactly four hops away from every other server</a:t>
            </a:r>
          </a:p>
          <a:p>
            <a:pPr lvl="2"/>
            <a:r>
              <a:rPr lang="en-US" dirty="0"/>
              <a:t>Leads to a very predictable latency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354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teaming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Network teaming is also known as:</a:t>
            </a:r>
          </a:p>
          <a:p>
            <a:pPr lvl="1"/>
            <a:r>
              <a:rPr lang="en-US" dirty="0"/>
              <a:t>Link aggregation</a:t>
            </a:r>
          </a:p>
          <a:p>
            <a:pPr lvl="1"/>
            <a:r>
              <a:rPr lang="en-US" dirty="0"/>
              <a:t>Port trunking</a:t>
            </a:r>
          </a:p>
          <a:p>
            <a:pPr lvl="1"/>
            <a:r>
              <a:rPr lang="en-US" dirty="0"/>
              <a:t>Network bonding</a:t>
            </a:r>
          </a:p>
          <a:p>
            <a:r>
              <a:rPr lang="en-US" dirty="0"/>
              <a:t>Provides a virtual network connection using multiple physical cables for high availability and increased bandwidth</a:t>
            </a:r>
            <a:endParaRPr lang="nl-NL" dirty="0"/>
          </a:p>
        </p:txBody>
      </p:sp>
      <p:pic>
        <p:nvPicPr>
          <p:cNvPr id="1026" name="Picture 2" descr="Network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1" y="4495800"/>
            <a:ext cx="7739489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99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teaming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GB" dirty="0"/>
              <a:t>Network teaming bonds physical NICs together to form a logical network team</a:t>
            </a:r>
          </a:p>
          <a:p>
            <a:pPr lvl="1"/>
            <a:r>
              <a:rPr lang="en-GB" dirty="0"/>
              <a:t>Sends traffic to the team’s destination to all NICs in the team</a:t>
            </a:r>
          </a:p>
          <a:p>
            <a:pPr lvl="1"/>
            <a:r>
              <a:rPr lang="en-GB" dirty="0"/>
              <a:t>Allows a single NIC, cable, or switch to be unavailable without interrupting traffic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309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Spanning Tree Protocol (STP)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STP is an Ethernet level protocol that runs on switches</a:t>
            </a:r>
          </a:p>
          <a:p>
            <a:r>
              <a:rPr lang="en-GB" dirty="0"/>
              <a:t>Guarantees that only one path is active between two network endpoints at any given time</a:t>
            </a:r>
          </a:p>
          <a:p>
            <a:r>
              <a:rPr lang="en-GB" dirty="0"/>
              <a:t>Redundant paths are automatically activated when the active path experiences problems</a:t>
            </a:r>
          </a:p>
          <a:p>
            <a:r>
              <a:rPr lang="en-GB" dirty="0"/>
              <a:t>Ensures no loops are created when redundant paths are available in the network</a:t>
            </a:r>
          </a:p>
          <a:p>
            <a:r>
              <a:rPr lang="en-GB" dirty="0"/>
              <a:t>A disadvantage of using the spanning tree protocol is that it is not using half of the network links in a network, since it blocks redundant paths</a:t>
            </a:r>
          </a:p>
          <a:p>
            <a:r>
              <a:rPr lang="en-GB" dirty="0"/>
              <a:t>Rapid Spanning Tree Protocol (RSTP) provides for fast spanning tree convergence after a topology change (6 s instead of 30-60 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4921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Spanning Tree Protocol</a:t>
            </a:r>
            <a:endParaRPr lang="nl-NL" dirty="0"/>
          </a:p>
        </p:txBody>
      </p:sp>
      <p:pic>
        <p:nvPicPr>
          <p:cNvPr id="2050" name="Picture 2" descr="Spanning tree with root switch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3886200" cy="411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panning tree with root switch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20" y="1828800"/>
            <a:ext cx="386218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799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Multihoming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Connecting a network to two different Internet Service Providers (ISPs) is called multihoming</a:t>
            </a:r>
          </a:p>
          <a:p>
            <a:r>
              <a:rPr lang="en-US" dirty="0"/>
              <a:t>Four options for multihoming:</a:t>
            </a:r>
          </a:p>
          <a:p>
            <a:pPr lvl="1"/>
            <a:r>
              <a:rPr lang="en-US" dirty="0"/>
              <a:t>Single router with </a:t>
            </a:r>
            <a:r>
              <a:rPr lang="en-US" b="1" dirty="0"/>
              <a:t>dual links</a:t>
            </a:r>
            <a:r>
              <a:rPr lang="en-US" dirty="0"/>
              <a:t> to a single ISP</a:t>
            </a:r>
            <a:endParaRPr lang="nl-NL" dirty="0"/>
          </a:p>
          <a:p>
            <a:pPr lvl="1"/>
            <a:r>
              <a:rPr lang="en-US" dirty="0"/>
              <a:t>Single router with dual links to </a:t>
            </a:r>
            <a:r>
              <a:rPr lang="en-US" b="1" dirty="0"/>
              <a:t>two separate</a:t>
            </a:r>
            <a:r>
              <a:rPr lang="en-US" dirty="0"/>
              <a:t> ISPs</a:t>
            </a:r>
            <a:endParaRPr lang="nl-NL" dirty="0"/>
          </a:p>
          <a:p>
            <a:pPr lvl="1"/>
            <a:r>
              <a:rPr lang="en-US" b="1" dirty="0"/>
              <a:t>Dual routers</a:t>
            </a:r>
            <a:r>
              <a:rPr lang="en-US" dirty="0"/>
              <a:t>, each with its own link to a single ISP</a:t>
            </a:r>
            <a:endParaRPr lang="nl-NL" dirty="0"/>
          </a:p>
          <a:p>
            <a:pPr lvl="1"/>
            <a:r>
              <a:rPr lang="en-US" dirty="0"/>
              <a:t>Dual routers, each with its own link to a </a:t>
            </a:r>
            <a:r>
              <a:rPr lang="en-US" b="1" dirty="0"/>
              <a:t>separate ISP</a:t>
            </a:r>
          </a:p>
          <a:p>
            <a:r>
              <a:rPr lang="en-GB" dirty="0"/>
              <a:t>It is not always guaranteed that multiple network paths actually run on a different set of cables</a:t>
            </a:r>
          </a:p>
          <a:p>
            <a:pPr lvl="1"/>
            <a:r>
              <a:rPr lang="en-GB" dirty="0"/>
              <a:t>WAN cables are typically installed alongside highways and railway tracks</a:t>
            </a:r>
          </a:p>
          <a:p>
            <a:pPr lvl="1"/>
            <a:r>
              <a:rPr lang="en-GB" dirty="0"/>
              <a:t>Cables are used by multiple carrier providers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84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Network performance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983664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Nielsen’s law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Network </a:t>
            </a:r>
            <a:r>
              <a:rPr lang="en-GB" dirty="0"/>
              <a:t>connection speeds for high-end home users increase 50% per year, they double every 21 months</a:t>
            </a:r>
          </a:p>
          <a:p>
            <a:r>
              <a:rPr lang="en-GB" dirty="0"/>
              <a:t>Bandwidths should be 15 Gbit/s in 2025, for about $50 per month</a:t>
            </a:r>
            <a:endParaRPr lang="nl-NL" dirty="0"/>
          </a:p>
        </p:txBody>
      </p:sp>
      <p:pic>
        <p:nvPicPr>
          <p:cNvPr id="3074" name="Picture 2" descr="Nielsen's la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27529"/>
            <a:ext cx="4876800" cy="359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/>
          <p:cNvSpPr/>
          <p:nvPr/>
        </p:nvSpPr>
        <p:spPr>
          <a:xfrm>
            <a:off x="685800" y="61722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Please note that the vertical scale is logarithmic instead of 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13342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Throughput and bandwidth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Throughput is the amount of data that is transferred through the network during a specific time interval</a:t>
            </a:r>
          </a:p>
          <a:p>
            <a:r>
              <a:rPr lang="en-GB" dirty="0"/>
              <a:t>Throughput is limited by the available bandwidth</a:t>
            </a:r>
          </a:p>
          <a:p>
            <a:r>
              <a:rPr lang="en-GB" dirty="0"/>
              <a:t>When an application requires more throughput than a network connection can deliver:</a:t>
            </a:r>
          </a:p>
          <a:p>
            <a:pPr lvl="1"/>
            <a:r>
              <a:rPr lang="en-GB" dirty="0"/>
              <a:t>Queues in the network components temporarily buffer data</a:t>
            </a:r>
          </a:p>
          <a:p>
            <a:pPr lvl="1"/>
            <a:r>
              <a:rPr lang="en-GB" dirty="0"/>
              <a:t>Buffered data is sent as soon as the network connection is free again</a:t>
            </a:r>
          </a:p>
          <a:p>
            <a:pPr lvl="1"/>
            <a:r>
              <a:rPr lang="en-GB" dirty="0"/>
              <a:t>When more data arrives than the queues can store in the buffer, packet loss occurs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91463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SSL and TLS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Allow applications to communicate securely over the internet using data encryption</a:t>
            </a:r>
          </a:p>
          <a:p>
            <a:r>
              <a:rPr lang="en-GB" dirty="0"/>
              <a:t>Secure Sockets Layer (SSL)</a:t>
            </a:r>
          </a:p>
          <a:p>
            <a:pPr lvl="1"/>
            <a:r>
              <a:rPr lang="en-GB" dirty="0"/>
              <a:t>SSL is considered insecure and should not be used</a:t>
            </a:r>
          </a:p>
          <a:p>
            <a:r>
              <a:rPr lang="en-GB" dirty="0"/>
              <a:t>Transport Layer Security (TLS)</a:t>
            </a:r>
          </a:p>
          <a:p>
            <a:pPr lvl="1"/>
            <a:r>
              <a:rPr lang="en-GB" dirty="0"/>
              <a:t>TLS is securing WWW traffic carried by HTTP to form HTTPS</a:t>
            </a:r>
          </a:p>
          <a:p>
            <a:pPr lvl="1"/>
            <a:r>
              <a:rPr lang="en-GB" dirty="0"/>
              <a:t>Version 1.2 is considered secure</a:t>
            </a:r>
          </a:p>
          <a:p>
            <a:pPr lvl="1"/>
            <a:r>
              <a:rPr lang="en-GB" dirty="0"/>
              <a:t>Version 1.3 is in a draft state</a:t>
            </a:r>
          </a:p>
          <a:p>
            <a:pPr lvl="1"/>
            <a:r>
              <a:rPr lang="en-GB" dirty="0"/>
              <a:t>TLS relies on an application capable of handling the protocol (like a Web browser)</a:t>
            </a:r>
          </a:p>
        </p:txBody>
      </p:sp>
    </p:spTree>
    <p:extLst>
      <p:ext uri="{BB962C8B-B14F-4D97-AF65-F5344CB8AC3E}">
        <p14:creationId xmlns:p14="http://schemas.microsoft.com/office/powerpoint/2010/main" val="249850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Latency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Latency is defined as the time from the start of packet transmission to the start of packet reception</a:t>
            </a:r>
          </a:p>
          <a:p>
            <a:r>
              <a:rPr lang="en-GB" dirty="0"/>
              <a:t>Latency is dependent on:</a:t>
            </a:r>
          </a:p>
          <a:p>
            <a:pPr lvl="1"/>
            <a:r>
              <a:rPr lang="en-GB" dirty="0"/>
              <a:t>The physical distance a packet has to travel</a:t>
            </a:r>
          </a:p>
          <a:p>
            <a:pPr lvl="1"/>
            <a:r>
              <a:rPr lang="en-GB" dirty="0"/>
              <a:t>The number of switches and routers the packet has to pass</a:t>
            </a:r>
          </a:p>
          <a:p>
            <a:r>
              <a:rPr lang="en-GB" dirty="0"/>
              <a:t>Rules of thumb:</a:t>
            </a:r>
          </a:p>
          <a:p>
            <a:pPr lvl="1"/>
            <a:r>
              <a:rPr lang="en-US" dirty="0"/>
              <a:t>6 ms latency per 100 km</a:t>
            </a:r>
          </a:p>
          <a:p>
            <a:pPr lvl="1"/>
            <a:r>
              <a:rPr lang="en-US" dirty="0"/>
              <a:t>WANs: Each switch in the path adds 10 ms to the one-way delay</a:t>
            </a:r>
          </a:p>
          <a:p>
            <a:pPr lvl="1"/>
            <a:r>
              <a:rPr lang="en-US" dirty="0"/>
              <a:t>LANs:  add 1 ms for each switch</a:t>
            </a:r>
            <a:endParaRPr lang="nl-NL" dirty="0"/>
          </a:p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20384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Latency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/>
          </a:bodyPr>
          <a:lstStyle/>
          <a:p>
            <a:r>
              <a:rPr lang="en-GB" dirty="0"/>
              <a:t>One-way latency: the time from the source sending a packet to the destination receiving it</a:t>
            </a:r>
          </a:p>
          <a:p>
            <a:r>
              <a:rPr lang="en-GB" dirty="0"/>
              <a:t>Round-trip latency: the one-way latency from source to destination plus the one-way latency from the destination back to the source</a:t>
            </a:r>
          </a:p>
          <a:p>
            <a:r>
              <a:rPr lang="en-GB" dirty="0"/>
              <a:t>“ping” can be used to measure round-trip latency</a:t>
            </a:r>
          </a:p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20233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of Service (QoS)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/>
          </a:bodyPr>
          <a:lstStyle/>
          <a:p>
            <a:r>
              <a:rPr lang="en-GB" dirty="0"/>
              <a:t>Quality of service (QoS) is the ability to provide different data flow priority to different applications, users, or types of data</a:t>
            </a:r>
          </a:p>
          <a:p>
            <a:r>
              <a:rPr lang="en-GB" dirty="0"/>
              <a:t>QoS allows better service to certain important data flows compared to less important data flows</a:t>
            </a:r>
          </a:p>
          <a:p>
            <a:r>
              <a:rPr lang="en-GB" dirty="0"/>
              <a:t>QoS is mainly used for real-time applications like video and audio streams and VoIP telephony</a:t>
            </a:r>
          </a:p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7988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of Service (QoS)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/>
          </a:bodyPr>
          <a:lstStyle/>
          <a:p>
            <a:r>
              <a:rPr lang="en-US" dirty="0"/>
              <a:t>Four basic ways to implement QoS:</a:t>
            </a:r>
            <a:endParaRPr lang="nl-NL" dirty="0"/>
          </a:p>
          <a:p>
            <a:pPr lvl="1"/>
            <a:r>
              <a:rPr lang="en-US" dirty="0"/>
              <a:t>Congestion management</a:t>
            </a:r>
          </a:p>
          <a:p>
            <a:pPr lvl="2"/>
            <a:r>
              <a:rPr lang="en-US" dirty="0"/>
              <a:t>Defines what must be done if the amount of data to be sent exceeds the bandwidth of the network link</a:t>
            </a:r>
          </a:p>
          <a:p>
            <a:pPr lvl="2"/>
            <a:r>
              <a:rPr lang="en-US" dirty="0"/>
              <a:t>Packets can either be dropped or queued </a:t>
            </a:r>
          </a:p>
          <a:p>
            <a:pPr lvl="1"/>
            <a:r>
              <a:rPr lang="en-US" dirty="0"/>
              <a:t>Queue management</a:t>
            </a:r>
          </a:p>
          <a:p>
            <a:pPr lvl="2"/>
            <a:r>
              <a:rPr lang="en-US" dirty="0"/>
              <a:t>When queues are full, packets will be dropped</a:t>
            </a:r>
          </a:p>
          <a:p>
            <a:pPr lvl="2"/>
            <a:r>
              <a:rPr lang="en-US" dirty="0"/>
              <a:t>Queue management defines criteria for dropping packets that are of lower priority before dropping higher priority packets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8889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of Service (QoS)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Link efficiency</a:t>
            </a:r>
          </a:p>
          <a:p>
            <a:pPr lvl="2"/>
            <a:r>
              <a:rPr lang="en-US" dirty="0"/>
              <a:t>Ensures the link is used in an optimized way</a:t>
            </a:r>
          </a:p>
          <a:p>
            <a:pPr lvl="2"/>
            <a:r>
              <a:rPr lang="en-US" dirty="0"/>
              <a:t>For instance by fragmenting large packets with a low QoS, allowing packets with a high QoS to be sent between the fragments of low QoS packets</a:t>
            </a:r>
            <a:endParaRPr lang="nl-NL" dirty="0"/>
          </a:p>
          <a:p>
            <a:pPr lvl="1"/>
            <a:r>
              <a:rPr lang="en-GB" dirty="0"/>
              <a:t>Traffic shaping</a:t>
            </a:r>
          </a:p>
          <a:p>
            <a:pPr lvl="2"/>
            <a:r>
              <a:rPr lang="en-GB" dirty="0"/>
              <a:t>Limiting the full bandwidth of streams with a low QoS to benefit streams with a high QoS</a:t>
            </a:r>
          </a:p>
          <a:p>
            <a:pPr lvl="2"/>
            <a:r>
              <a:rPr lang="en-GB" dirty="0"/>
              <a:t>High QoS streams have a reserved amount of bandwidth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6909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WAN link compression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/>
          </a:bodyPr>
          <a:lstStyle/>
          <a:p>
            <a:r>
              <a:rPr lang="en-GB" dirty="0"/>
              <a:t>Data compression reduces the size of data before it is transmitted over a WAN connection</a:t>
            </a:r>
          </a:p>
          <a:p>
            <a:r>
              <a:rPr lang="en-GB" dirty="0"/>
              <a:t>WAN acceleration appliances:</a:t>
            </a:r>
          </a:p>
          <a:p>
            <a:pPr lvl="1"/>
            <a:r>
              <a:rPr lang="en-GB" dirty="0"/>
              <a:t>Provide compression</a:t>
            </a:r>
          </a:p>
          <a:p>
            <a:pPr lvl="1"/>
            <a:r>
              <a:rPr lang="en-GB" dirty="0"/>
              <a:t>Perform some caching of regularly used data at remote sites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678263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Network security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814012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Firewalls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Firewalls separate two or more LAN or WAN segments for security reasons</a:t>
            </a:r>
          </a:p>
          <a:p>
            <a:r>
              <a:rPr lang="en-GB" dirty="0"/>
              <a:t>Firewalls block all unpermitted network traffic between network segments</a:t>
            </a:r>
          </a:p>
          <a:p>
            <a:r>
              <a:rPr lang="en-GB" dirty="0"/>
              <a:t>Permitted traffic must be explicitly enabled by configuring the firewall to allow it</a:t>
            </a:r>
          </a:p>
          <a:p>
            <a:r>
              <a:rPr lang="en-GB" dirty="0"/>
              <a:t>Firewalls can be implemented:</a:t>
            </a:r>
          </a:p>
          <a:p>
            <a:pPr lvl="1"/>
            <a:r>
              <a:rPr lang="en-GB" dirty="0"/>
              <a:t>In hardware appliances</a:t>
            </a:r>
          </a:p>
          <a:p>
            <a:pPr lvl="1"/>
            <a:r>
              <a:rPr lang="en-GB" dirty="0"/>
              <a:t>As an application on physical servers</a:t>
            </a:r>
          </a:p>
          <a:p>
            <a:pPr lvl="1"/>
            <a:r>
              <a:rPr lang="en-GB" dirty="0"/>
              <a:t>In virtual machines</a:t>
            </a:r>
          </a:p>
          <a:p>
            <a:r>
              <a:rPr lang="en-GB" dirty="0"/>
              <a:t>Host based firewalls</a:t>
            </a:r>
          </a:p>
          <a:p>
            <a:pPr lvl="1"/>
            <a:r>
              <a:rPr lang="en-GB" dirty="0"/>
              <a:t>Protect a server or end user computer against network based attacks</a:t>
            </a:r>
          </a:p>
          <a:p>
            <a:pPr lvl="1"/>
            <a:r>
              <a:rPr lang="en-GB" dirty="0"/>
              <a:t>Part of the operating system</a:t>
            </a:r>
          </a:p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72333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Firewalls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Firewalls use one or more of the following methods to control traffic:</a:t>
            </a:r>
            <a:endParaRPr lang="nl-NL" dirty="0"/>
          </a:p>
          <a:p>
            <a:pPr lvl="1"/>
            <a:r>
              <a:rPr lang="en-US" dirty="0"/>
              <a:t>Packet filtering</a:t>
            </a:r>
          </a:p>
          <a:p>
            <a:pPr lvl="2"/>
            <a:r>
              <a:rPr lang="en-US" dirty="0"/>
              <a:t>Data packets are analyzed using preconfigured filters</a:t>
            </a:r>
          </a:p>
          <a:p>
            <a:pPr lvl="2"/>
            <a:r>
              <a:rPr lang="en-US" dirty="0"/>
              <a:t>This functionality is almost always available on routers and most operating systems</a:t>
            </a:r>
            <a:endParaRPr lang="nl-NL" dirty="0"/>
          </a:p>
          <a:p>
            <a:pPr lvl="1"/>
            <a:r>
              <a:rPr lang="en-US" dirty="0"/>
              <a:t>Proxy (also known as application layer firewalls)</a:t>
            </a:r>
          </a:p>
          <a:p>
            <a:pPr lvl="2"/>
            <a:r>
              <a:rPr lang="en-US" dirty="0"/>
              <a:t>A proxy terminates the session on the application level on behalf of the server (proxy) or the client (reverse proxy) and creates a new session to the client or server</a:t>
            </a:r>
          </a:p>
          <a:p>
            <a:pPr lvl="1"/>
            <a:r>
              <a:rPr lang="en-US" dirty="0" err="1"/>
              <a:t>Stateful</a:t>
            </a:r>
            <a:r>
              <a:rPr lang="en-US" dirty="0"/>
              <a:t> inspection</a:t>
            </a:r>
          </a:p>
          <a:p>
            <a:pPr lvl="2"/>
            <a:r>
              <a:rPr lang="en-US" dirty="0"/>
              <a:t>Inspects the placement of each individual packet within a packet stream</a:t>
            </a:r>
          </a:p>
          <a:p>
            <a:pPr lvl="2"/>
            <a:r>
              <a:rPr lang="en-US" dirty="0"/>
              <a:t>Maintains records of all connections passing through the firewall and determines whether a packet is the start of a new connection, part of an existing connection, or is an invalid packet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8729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IDS/IPS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495800"/>
          </a:xfrm>
        </p:spPr>
        <p:txBody>
          <a:bodyPr>
            <a:normAutofit fontScale="92500"/>
          </a:bodyPr>
          <a:lstStyle/>
          <a:p>
            <a:r>
              <a:rPr lang="en-GB" dirty="0"/>
              <a:t>An Intrusion Detection System (IDS) or Intrusion Prevention System (IPS) detects and – if possible – prevents activities that compromise system security, or are a hacking attempt</a:t>
            </a:r>
          </a:p>
          <a:p>
            <a:r>
              <a:rPr lang="en-GB" dirty="0"/>
              <a:t>An IDS/IPS monitors for suspicious activity and alerts the systems manager when these activities are detected</a:t>
            </a:r>
          </a:p>
          <a:p>
            <a:r>
              <a:rPr lang="en-GB" dirty="0"/>
              <a:t>An IPS can stop attacks by changing firewall rules on the fly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701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Application layer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602860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IDS/IPS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Two types of IDS/IPS systems:</a:t>
            </a:r>
            <a:endParaRPr lang="nl-NL"/>
          </a:p>
          <a:p>
            <a:pPr lvl="1"/>
            <a:r>
              <a:rPr lang="en-US"/>
              <a:t>A Network-based IDS (NIDS) is placed at a strategic point in the network</a:t>
            </a:r>
          </a:p>
          <a:p>
            <a:pPr lvl="2"/>
            <a:r>
              <a:rPr lang="en-US"/>
              <a:t>Monitors traffic to and from all devices on that network</a:t>
            </a:r>
          </a:p>
          <a:p>
            <a:pPr lvl="2"/>
            <a:r>
              <a:rPr lang="en-US"/>
              <a:t>The NIDS is not part of the network flow, but just “looks at it”, to avoid detection of the NIDS by hackers</a:t>
            </a:r>
            <a:endParaRPr lang="nl-NL"/>
          </a:p>
          <a:p>
            <a:pPr lvl="1"/>
            <a:r>
              <a:rPr lang="en-US"/>
              <a:t>A Host-based IDS (HIDS) runs on individual servers or network devices</a:t>
            </a:r>
          </a:p>
          <a:p>
            <a:pPr lvl="2"/>
            <a:r>
              <a:rPr lang="en-US"/>
              <a:t>It monitors the network traffic of that device</a:t>
            </a:r>
          </a:p>
          <a:p>
            <a:pPr lvl="2"/>
            <a:r>
              <a:rPr lang="en-US"/>
              <a:t>It also monitors user behavior and the alteration of critical (system) files</a:t>
            </a:r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0374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DMZ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13504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DMZ is short for De-Militarized Zone, also known as screened subnet, or the Perimeter Network</a:t>
            </a:r>
          </a:p>
          <a:p>
            <a:r>
              <a:rPr lang="en-GB" dirty="0"/>
              <a:t>A DMZ is a network that serves as a buffer between a secure protected internal network and the insecure internet</a:t>
            </a:r>
            <a:endParaRPr lang="nl-NL" b="1" dirty="0"/>
          </a:p>
        </p:txBody>
      </p:sp>
      <p:pic>
        <p:nvPicPr>
          <p:cNvPr id="1026" name="Picture 2" descr="Back-to-back DM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50663"/>
            <a:ext cx="3835792" cy="361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rihomed DM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59" y="2865437"/>
            <a:ext cx="4132041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309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RADIUS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Remote Authentication Dial In User Service (RADIUS) is a networking protocol that provides centralized user and authorization management for network devices</a:t>
            </a:r>
          </a:p>
          <a:p>
            <a:pPr lvl="1"/>
            <a:r>
              <a:rPr lang="en-GB" dirty="0"/>
              <a:t>Routers</a:t>
            </a:r>
          </a:p>
          <a:p>
            <a:pPr lvl="1"/>
            <a:r>
              <a:rPr lang="en-GB" dirty="0"/>
              <a:t>Modem servers</a:t>
            </a:r>
          </a:p>
          <a:p>
            <a:pPr lvl="1"/>
            <a:r>
              <a:rPr lang="en-GB" dirty="0"/>
              <a:t>Switches</a:t>
            </a:r>
          </a:p>
          <a:p>
            <a:pPr lvl="1"/>
            <a:r>
              <a:rPr lang="en-GB" dirty="0"/>
              <a:t>VPN routers</a:t>
            </a:r>
          </a:p>
          <a:p>
            <a:pPr lvl="1"/>
            <a:r>
              <a:rPr lang="en-GB" dirty="0"/>
              <a:t>Wireless network access points</a:t>
            </a:r>
          </a:p>
          <a:p>
            <a:r>
              <a:rPr lang="en-GB" dirty="0"/>
              <a:t>RADIUS</a:t>
            </a:r>
          </a:p>
          <a:p>
            <a:pPr lvl="1"/>
            <a:r>
              <a:rPr lang="en-GB" dirty="0"/>
              <a:t>Authenticates users or devices before granting them access to a network</a:t>
            </a:r>
          </a:p>
          <a:p>
            <a:pPr lvl="1"/>
            <a:r>
              <a:rPr lang="en-GB" dirty="0"/>
              <a:t>Authorizes users or devices for certain network services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155071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Access Control (NAC)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Network Access Control (NAC) is used at the network end points, where end user devices (like laptops) can be connected to the network</a:t>
            </a:r>
          </a:p>
          <a:p>
            <a:r>
              <a:rPr lang="en-GB" dirty="0"/>
              <a:t>It allows predefined levels of network access based on:</a:t>
            </a:r>
          </a:p>
          <a:p>
            <a:pPr lvl="1"/>
            <a:r>
              <a:rPr lang="en-GB" dirty="0"/>
              <a:t>A client's identity (is the laptop known to the organization?)</a:t>
            </a:r>
          </a:p>
          <a:p>
            <a:pPr lvl="1"/>
            <a:r>
              <a:rPr lang="en-GB" dirty="0"/>
              <a:t>The groups to which a client belongs</a:t>
            </a:r>
          </a:p>
          <a:p>
            <a:pPr lvl="1"/>
            <a:r>
              <a:rPr lang="en-GB" dirty="0"/>
              <a:t>The degree to which a client’s device complies with the organization's governance policies (does it run the most recent virus scanner?)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972135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Access Control (NAC)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GB" dirty="0"/>
              <a:t>If a client device is not compliant, NAC provides a mechanism to automatically bring it into compliance</a:t>
            </a:r>
          </a:p>
          <a:p>
            <a:r>
              <a:rPr lang="en-GB" dirty="0"/>
              <a:t>For instance:</a:t>
            </a:r>
          </a:p>
          <a:p>
            <a:pPr lvl="1"/>
            <a:r>
              <a:rPr lang="en-GB" dirty="0"/>
              <a:t>Installing the latest virus scanner updates while connected on an isolated LAN segment</a:t>
            </a:r>
          </a:p>
          <a:p>
            <a:pPr lvl="1"/>
            <a:r>
              <a:rPr lang="en-GB" dirty="0"/>
              <a:t>After the update finishes, access is granted to the rest of the network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70293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Application layer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876800"/>
          </a:xfrm>
        </p:spPr>
        <p:txBody>
          <a:bodyPr>
            <a:normAutofit/>
          </a:bodyPr>
          <a:lstStyle/>
          <a:p>
            <a:r>
              <a:rPr lang="en-GB" dirty="0"/>
              <a:t>This layer interacts with the operating system or application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HTTP</a:t>
            </a:r>
          </a:p>
          <a:p>
            <a:pPr lvl="1"/>
            <a:r>
              <a:rPr lang="en-GB" dirty="0"/>
              <a:t>FTP</a:t>
            </a:r>
          </a:p>
          <a:p>
            <a:pPr lvl="1"/>
            <a:r>
              <a:rPr lang="en-GB" dirty="0"/>
              <a:t>SMTP and POP3 (e-mail)</a:t>
            </a:r>
          </a:p>
          <a:p>
            <a:pPr lvl="1"/>
            <a:r>
              <a:rPr lang="en-GB" dirty="0"/>
              <a:t>CIFS Windows file sharing</a:t>
            </a:r>
          </a:p>
        </p:txBody>
      </p:sp>
    </p:spTree>
    <p:extLst>
      <p:ext uri="{BB962C8B-B14F-4D97-AF65-F5344CB8AC3E}">
        <p14:creationId xmlns:p14="http://schemas.microsoft.com/office/powerpoint/2010/main" val="157578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layer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This layer also contains the relatively simple infrastructure services</a:t>
            </a:r>
          </a:p>
          <a:p>
            <a:r>
              <a:rPr lang="en-GB"/>
              <a:t>Examples:</a:t>
            </a:r>
          </a:p>
          <a:p>
            <a:pPr lvl="1"/>
            <a:r>
              <a:rPr lang="en-GB"/>
              <a:t>BOOTP</a:t>
            </a:r>
          </a:p>
          <a:p>
            <a:pPr lvl="1"/>
            <a:r>
              <a:rPr lang="en-GB"/>
              <a:t>DHCP</a:t>
            </a:r>
          </a:p>
          <a:p>
            <a:pPr lvl="1"/>
            <a:r>
              <a:rPr lang="en-GB"/>
              <a:t>DNS</a:t>
            </a:r>
          </a:p>
          <a:p>
            <a:pPr lvl="1"/>
            <a:r>
              <a:rPr lang="en-GB"/>
              <a:t>NTP</a:t>
            </a:r>
          </a:p>
          <a:p>
            <a:r>
              <a:rPr lang="en-GB"/>
              <a:t>These infrastructure services are used by the infrastructure itself</a:t>
            </a:r>
          </a:p>
          <a:p>
            <a:pPr lvl="1"/>
            <a:r>
              <a:rPr lang="en-GB"/>
              <a:t>Not necessarily used by upper layer applications</a:t>
            </a:r>
          </a:p>
          <a:p>
            <a:r>
              <a:rPr lang="en-GB"/>
              <a:t>If infrastructure services fail, usually the entire infrastructure fails!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35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BOOTP and DHCP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BOOTP automatically assigns IP addresses to hosts</a:t>
            </a:r>
          </a:p>
          <a:p>
            <a:pPr lvl="1"/>
            <a:r>
              <a:rPr lang="en-GB" dirty="0"/>
              <a:t>Uses a centralized BOOTP server</a:t>
            </a:r>
          </a:p>
          <a:p>
            <a:pPr lvl="1"/>
            <a:r>
              <a:rPr lang="en-GB" dirty="0"/>
              <a:t>BOOTP requires manual configuration for each host in the network</a:t>
            </a:r>
          </a:p>
          <a:p>
            <a:r>
              <a:rPr lang="en-GB" dirty="0"/>
              <a:t>DHCP is an extension to BOOTP</a:t>
            </a:r>
          </a:p>
          <a:p>
            <a:pPr lvl="1"/>
            <a:r>
              <a:rPr lang="en-GB" dirty="0"/>
              <a:t>It superseded BOOTP because it has more options</a:t>
            </a:r>
          </a:p>
          <a:p>
            <a:r>
              <a:rPr lang="en-US" dirty="0"/>
              <a:t>DHCP dynamically assigns network related parameters to hosts:</a:t>
            </a:r>
            <a:endParaRPr lang="nl-NL" dirty="0"/>
          </a:p>
          <a:p>
            <a:pPr lvl="1"/>
            <a:r>
              <a:rPr lang="en-US" dirty="0"/>
              <a:t>IP addresses</a:t>
            </a:r>
            <a:endParaRPr lang="nl-NL" dirty="0"/>
          </a:p>
          <a:p>
            <a:pPr lvl="1"/>
            <a:r>
              <a:rPr lang="en-US" dirty="0"/>
              <a:t>Subnet masks</a:t>
            </a:r>
            <a:endParaRPr lang="nl-NL" dirty="0"/>
          </a:p>
          <a:p>
            <a:pPr lvl="1"/>
            <a:r>
              <a:rPr lang="en-US" dirty="0"/>
              <a:t>Default gateway to be used for routing</a:t>
            </a:r>
            <a:endParaRPr lang="nl-NL" dirty="0"/>
          </a:p>
          <a:p>
            <a:pPr lvl="1"/>
            <a:r>
              <a:rPr lang="en-US" dirty="0"/>
              <a:t>DNS server to be used</a:t>
            </a:r>
          </a:p>
          <a:p>
            <a:r>
              <a:rPr lang="en-GB" dirty="0"/>
              <a:t>A DHCP assigned IP address has a limited life span</a:t>
            </a:r>
          </a:p>
          <a:p>
            <a:pPr lvl="1"/>
            <a:r>
              <a:rPr lang="en-GB" dirty="0"/>
              <a:t>Typically a few hours</a:t>
            </a:r>
          </a:p>
          <a:p>
            <a:pPr lvl="1"/>
            <a:r>
              <a:rPr lang="en-GB" dirty="0"/>
              <a:t>This is called a lease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4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stributed DNS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11" y="3124200"/>
            <a:ext cx="427028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124200"/>
            <a:ext cx="4419600" cy="3535362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For example, </a:t>
            </a:r>
            <a:r>
              <a:rPr lang="en-GB" sz="3400" i="1" dirty="0"/>
              <a:t>www.sjaaklaan.com </a:t>
            </a:r>
            <a:r>
              <a:rPr lang="en-GB" sz="3400" dirty="0"/>
              <a:t>is translated to 217.149.139.184</a:t>
            </a:r>
          </a:p>
          <a:p>
            <a:r>
              <a:rPr lang="en-GB" sz="3400" dirty="0"/>
              <a:t>This IP address is used by the browser to connect to the web server</a:t>
            </a:r>
          </a:p>
          <a:p>
            <a:r>
              <a:rPr lang="en-GB" sz="3400" dirty="0"/>
              <a:t>DNS distributes the responsibility of mapping domain names to IP addresses by designating authoritative name servers for each domain</a:t>
            </a:r>
            <a:endParaRPr lang="nl-NL" sz="3400" dirty="0"/>
          </a:p>
          <a:p>
            <a:endParaRPr lang="en-GB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457199" y="1600200"/>
            <a:ext cx="8305801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DNS is a distributed database that links IP addresses with domain names</a:t>
            </a:r>
          </a:p>
          <a:p>
            <a:r>
              <a:rPr lang="en-US" sz="2400" dirty="0"/>
              <a:t>Translates domain names, meaningful to humans, into IP addresses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43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2826</Words>
  <Application>Microsoft Office PowerPoint</Application>
  <PresentationFormat>Diavoorstelling (4:3)</PresentationFormat>
  <Paragraphs>322</Paragraphs>
  <Slides>54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54</vt:i4>
      </vt:variant>
    </vt:vector>
  </HeadingPairs>
  <TitlesOfParts>
    <vt:vector size="55" baseType="lpstr">
      <vt:lpstr>Office Theme</vt:lpstr>
      <vt:lpstr>IT Infrastructure Architecture</vt:lpstr>
      <vt:lpstr>Presentation layer</vt:lpstr>
      <vt:lpstr>Presentation layer</vt:lpstr>
      <vt:lpstr>SSL and TLS</vt:lpstr>
      <vt:lpstr>Application layer</vt:lpstr>
      <vt:lpstr>Application layer</vt:lpstr>
      <vt:lpstr>Application layer</vt:lpstr>
      <vt:lpstr>BOOTP and DHCP</vt:lpstr>
      <vt:lpstr>DNS</vt:lpstr>
      <vt:lpstr>DNSSEC</vt:lpstr>
      <vt:lpstr>IPAM systems</vt:lpstr>
      <vt:lpstr>Network Time Protocol (NTP)</vt:lpstr>
      <vt:lpstr>Network Time Protocol (NTP)</vt:lpstr>
      <vt:lpstr>Network Time Protocol (NTP)</vt:lpstr>
      <vt:lpstr>Network virtualization</vt:lpstr>
      <vt:lpstr>Virtual LAN (VLAN)</vt:lpstr>
      <vt:lpstr>Virtual LAN (VLAN)</vt:lpstr>
      <vt:lpstr>VXLAN</vt:lpstr>
      <vt:lpstr>Virtual NICs</vt:lpstr>
      <vt:lpstr>Virtual switch</vt:lpstr>
      <vt:lpstr>Virtual switch</vt:lpstr>
      <vt:lpstr>Software Defined Networking</vt:lpstr>
      <vt:lpstr>Software Defined Networking</vt:lpstr>
      <vt:lpstr>Software Defined Networking</vt:lpstr>
      <vt:lpstr>Network Function Virtualization</vt:lpstr>
      <vt:lpstr>Network availability</vt:lpstr>
      <vt:lpstr>Layered network topology</vt:lpstr>
      <vt:lpstr>Layered network topology</vt:lpstr>
      <vt:lpstr>Spine and Leaf topology</vt:lpstr>
      <vt:lpstr>Spine and Leaf topology</vt:lpstr>
      <vt:lpstr>Spine and Leaf topology</vt:lpstr>
      <vt:lpstr>Network teaming</vt:lpstr>
      <vt:lpstr>Network teaming</vt:lpstr>
      <vt:lpstr>Spanning Tree Protocol (STP)</vt:lpstr>
      <vt:lpstr>Spanning Tree Protocol</vt:lpstr>
      <vt:lpstr>Multihoming</vt:lpstr>
      <vt:lpstr>Network performance</vt:lpstr>
      <vt:lpstr>Nielsen’s law</vt:lpstr>
      <vt:lpstr>Throughput and bandwidth</vt:lpstr>
      <vt:lpstr>Latency</vt:lpstr>
      <vt:lpstr>Latency</vt:lpstr>
      <vt:lpstr>Quality of Service (QoS)</vt:lpstr>
      <vt:lpstr>Quality of Service (QoS)</vt:lpstr>
      <vt:lpstr>Quality of Service (QoS)</vt:lpstr>
      <vt:lpstr>WAN link compression</vt:lpstr>
      <vt:lpstr>Network security</vt:lpstr>
      <vt:lpstr>Firewalls</vt:lpstr>
      <vt:lpstr>Firewalls</vt:lpstr>
      <vt:lpstr>IDS/IPS</vt:lpstr>
      <vt:lpstr>IDS/IPS</vt:lpstr>
      <vt:lpstr>DMZ</vt:lpstr>
      <vt:lpstr>RADIUS</vt:lpstr>
      <vt:lpstr>Network Access Control (NAC)</vt:lpstr>
      <vt:lpstr>Network Access Control (NAC)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slaan</cp:lastModifiedBy>
  <cp:revision>118</cp:revision>
  <dcterms:created xsi:type="dcterms:W3CDTF">2006-08-16T00:00:00Z</dcterms:created>
  <dcterms:modified xsi:type="dcterms:W3CDTF">2017-04-14T13:13:49Z</dcterms:modified>
</cp:coreProperties>
</file>