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308" r:id="rId3"/>
    <p:sldId id="309" r:id="rId4"/>
    <p:sldId id="310" r:id="rId5"/>
    <p:sldId id="311" r:id="rId6"/>
    <p:sldId id="312" r:id="rId7"/>
    <p:sldId id="313" r:id="rId8"/>
    <p:sldId id="314" r:id="rId9"/>
    <p:sldId id="315" r:id="rId10"/>
    <p:sldId id="316" r:id="rId11"/>
    <p:sldId id="353" r:id="rId12"/>
    <p:sldId id="317" r:id="rId13"/>
    <p:sldId id="319" r:id="rId14"/>
    <p:sldId id="318" r:id="rId15"/>
    <p:sldId id="320" r:id="rId16"/>
    <p:sldId id="344" r:id="rId17"/>
    <p:sldId id="321" r:id="rId18"/>
    <p:sldId id="354" r:id="rId19"/>
    <p:sldId id="322" r:id="rId20"/>
    <p:sldId id="323" r:id="rId21"/>
    <p:sldId id="359" r:id="rId22"/>
    <p:sldId id="324" r:id="rId23"/>
    <p:sldId id="325" r:id="rId24"/>
    <p:sldId id="356" r:id="rId25"/>
    <p:sldId id="357" r:id="rId26"/>
    <p:sldId id="355" r:id="rId27"/>
    <p:sldId id="358" r:id="rId28"/>
    <p:sldId id="326" r:id="rId29"/>
    <p:sldId id="327" r:id="rId30"/>
    <p:sldId id="360"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609600"/>
            <a:ext cx="7772400" cy="1470025"/>
          </a:xfrm>
        </p:spPr>
        <p:txBody>
          <a:bodyPr>
            <a:normAutofit/>
          </a:bodyPr>
          <a:lstStyle/>
          <a:p>
            <a:r>
              <a:rPr lang="en-US" dirty="0"/>
              <a:t>IT Infrastructure Architecture</a:t>
            </a:r>
            <a:endParaRPr lang="nl-NL" dirty="0"/>
          </a:p>
        </p:txBody>
      </p:sp>
      <p:sp>
        <p:nvSpPr>
          <p:cNvPr id="3" name="Ondertitel 2"/>
          <p:cNvSpPr>
            <a:spLocks noGrp="1"/>
          </p:cNvSpPr>
          <p:nvPr>
            <p:ph type="subTitle" idx="1"/>
          </p:nvPr>
        </p:nvSpPr>
        <p:spPr/>
        <p:txBody>
          <a:bodyPr>
            <a:normAutofit/>
          </a:bodyPr>
          <a:lstStyle/>
          <a:p>
            <a:r>
              <a:rPr lang="en-GB" dirty="0"/>
              <a:t>Storage – Part 2</a:t>
            </a:r>
          </a:p>
          <a:p>
            <a:r>
              <a:rPr lang="en-GB" dirty="0"/>
              <a:t>(chapter 9)</a:t>
            </a:r>
            <a:endParaRPr lang="nl-NL" dirty="0"/>
          </a:p>
        </p:txBody>
      </p:sp>
      <p:sp>
        <p:nvSpPr>
          <p:cNvPr id="4" name="Ondertitel 2"/>
          <p:cNvSpPr txBox="1">
            <a:spLocks/>
          </p:cNvSpPr>
          <p:nvPr/>
        </p:nvSpPr>
        <p:spPr>
          <a:xfrm>
            <a:off x="1447800" y="1905000"/>
            <a:ext cx="64008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Infrastructure Building Blocks </a:t>
            </a:r>
          </a:p>
          <a:p>
            <a:r>
              <a:rPr lang="en-US" dirty="0"/>
              <a:t>and Concepts</a:t>
            </a:r>
          </a:p>
        </p:txBody>
      </p:sp>
    </p:spTree>
    <p:extLst>
      <p:ext uri="{BB962C8B-B14F-4D97-AF65-F5344CB8AC3E}">
        <p14:creationId xmlns:p14="http://schemas.microsoft.com/office/powerpoint/2010/main" val="155419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Software Defined Storage</a:t>
            </a:r>
            <a:endParaRPr lang="nl-NL" dirty="0"/>
          </a:p>
        </p:txBody>
      </p:sp>
      <p:sp>
        <p:nvSpPr>
          <p:cNvPr id="3" name="Tijdelijke aanduiding voor inhoud 2"/>
          <p:cNvSpPr>
            <a:spLocks noGrp="1"/>
          </p:cNvSpPr>
          <p:nvPr>
            <p:ph idx="1"/>
          </p:nvPr>
        </p:nvSpPr>
        <p:spPr/>
        <p:txBody>
          <a:bodyPr>
            <a:normAutofit fontScale="92500" lnSpcReduction="10000"/>
          </a:bodyPr>
          <a:lstStyle/>
          <a:p>
            <a:r>
              <a:rPr lang="en-GB" dirty="0"/>
              <a:t>SDS virtualizes all physical storage into one large shared storage pool</a:t>
            </a:r>
            <a:endParaRPr lang="en-US" dirty="0"/>
          </a:p>
          <a:p>
            <a:pPr lvl="1"/>
            <a:r>
              <a:rPr lang="en-GB" dirty="0"/>
              <a:t>Data can be stored in a variety of storage systems while being presented and managed as one storage pool to the servers consuming the storage</a:t>
            </a:r>
          </a:p>
          <a:p>
            <a:r>
              <a:rPr lang="en-GB" dirty="0"/>
              <a:t>Storage can be implemented as software running on commodity x86-based servers with direct attached disks</a:t>
            </a:r>
          </a:p>
          <a:p>
            <a:r>
              <a:rPr lang="en-GB" dirty="0"/>
              <a:t>Physical storage can also be a SAN, a NAS, or an Object storage system</a:t>
            </a:r>
          </a:p>
        </p:txBody>
      </p:sp>
    </p:spTree>
    <p:extLst>
      <p:ext uri="{BB962C8B-B14F-4D97-AF65-F5344CB8AC3E}">
        <p14:creationId xmlns:p14="http://schemas.microsoft.com/office/powerpoint/2010/main" val="141737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Software Defined Storage</a:t>
            </a:r>
            <a:endParaRPr lang="nl-NL" dirty="0"/>
          </a:p>
        </p:txBody>
      </p:sp>
      <p:sp>
        <p:nvSpPr>
          <p:cNvPr id="3" name="Tijdelijke aanduiding voor inhoud 2"/>
          <p:cNvSpPr>
            <a:spLocks noGrp="1"/>
          </p:cNvSpPr>
          <p:nvPr>
            <p:ph idx="1"/>
          </p:nvPr>
        </p:nvSpPr>
        <p:spPr/>
        <p:txBody>
          <a:bodyPr>
            <a:normAutofit lnSpcReduction="10000"/>
          </a:bodyPr>
          <a:lstStyle/>
          <a:p>
            <a:r>
              <a:rPr lang="en-US" dirty="0"/>
              <a:t>From the shared storage pool, software provides data services like:</a:t>
            </a:r>
            <a:endParaRPr lang="nl-NL" dirty="0"/>
          </a:p>
          <a:p>
            <a:pPr lvl="1"/>
            <a:r>
              <a:rPr lang="en-US" dirty="0"/>
              <a:t>Deduplication</a:t>
            </a:r>
            <a:endParaRPr lang="nl-NL" dirty="0"/>
          </a:p>
          <a:p>
            <a:pPr lvl="1"/>
            <a:r>
              <a:rPr lang="en-US" dirty="0"/>
              <a:t>Compression</a:t>
            </a:r>
            <a:endParaRPr lang="nl-NL" dirty="0"/>
          </a:p>
          <a:p>
            <a:pPr lvl="1"/>
            <a:r>
              <a:rPr lang="en-US" dirty="0"/>
              <a:t>Caching</a:t>
            </a:r>
            <a:endParaRPr lang="nl-NL" dirty="0"/>
          </a:p>
          <a:p>
            <a:pPr lvl="1"/>
            <a:r>
              <a:rPr lang="en-US" dirty="0"/>
              <a:t>Snapshotting</a:t>
            </a:r>
            <a:endParaRPr lang="nl-NL" dirty="0"/>
          </a:p>
          <a:p>
            <a:pPr lvl="1"/>
            <a:r>
              <a:rPr lang="en-US" dirty="0"/>
              <a:t>Cloning</a:t>
            </a:r>
            <a:endParaRPr lang="nl-NL" dirty="0"/>
          </a:p>
          <a:p>
            <a:pPr lvl="1"/>
            <a:r>
              <a:rPr lang="en-US" dirty="0"/>
              <a:t>Replication</a:t>
            </a:r>
            <a:endParaRPr lang="nl-NL" dirty="0"/>
          </a:p>
          <a:p>
            <a:pPr lvl="1"/>
            <a:r>
              <a:rPr lang="en-US" dirty="0"/>
              <a:t>Tiering</a:t>
            </a:r>
            <a:endParaRPr lang="nl-NL" dirty="0"/>
          </a:p>
        </p:txBody>
      </p:sp>
    </p:spTree>
    <p:extLst>
      <p:ext uri="{BB962C8B-B14F-4D97-AF65-F5344CB8AC3E}">
        <p14:creationId xmlns:p14="http://schemas.microsoft.com/office/powerpoint/2010/main" val="287866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Software Defined Storage</a:t>
            </a:r>
            <a:endParaRPr lang="nl-NL" dirty="0"/>
          </a:p>
        </p:txBody>
      </p:sp>
      <p:sp>
        <p:nvSpPr>
          <p:cNvPr id="3" name="Tijdelijke aanduiding voor inhoud 2"/>
          <p:cNvSpPr>
            <a:spLocks noGrp="1"/>
          </p:cNvSpPr>
          <p:nvPr>
            <p:ph idx="1"/>
          </p:nvPr>
        </p:nvSpPr>
        <p:spPr>
          <a:xfrm>
            <a:off x="457200" y="1600200"/>
            <a:ext cx="8534400" cy="4876800"/>
          </a:xfrm>
        </p:spPr>
        <p:txBody>
          <a:bodyPr>
            <a:normAutofit fontScale="77500" lnSpcReduction="20000"/>
          </a:bodyPr>
          <a:lstStyle/>
          <a:p>
            <a:r>
              <a:rPr lang="en-US" dirty="0"/>
              <a:t>SDS provides servers with virtualized data storage pools</a:t>
            </a:r>
          </a:p>
          <a:p>
            <a:pPr lvl="1"/>
            <a:r>
              <a:rPr lang="en-US" dirty="0"/>
              <a:t>With the required performance, availability and security</a:t>
            </a:r>
          </a:p>
          <a:p>
            <a:pPr lvl="1"/>
            <a:r>
              <a:rPr lang="en-US" dirty="0"/>
              <a:t>Delivered as block, file, or object storage</a:t>
            </a:r>
          </a:p>
          <a:p>
            <a:pPr lvl="1"/>
            <a:r>
              <a:rPr lang="en-US" dirty="0"/>
              <a:t>Based on policies</a:t>
            </a:r>
          </a:p>
          <a:p>
            <a:r>
              <a:rPr lang="en-US" dirty="0"/>
              <a:t>Example:</a:t>
            </a:r>
          </a:p>
          <a:p>
            <a:pPr lvl="1"/>
            <a:r>
              <a:rPr lang="en-US" dirty="0"/>
              <a:t>A newly deployed database server can invoke an SDS policy that mounts storage configured to have its data striped across a number of disks, creates a daily snapshot, and has data stored on tier 1 disks</a:t>
            </a:r>
            <a:endParaRPr lang="nl-NL" dirty="0"/>
          </a:p>
          <a:p>
            <a:r>
              <a:rPr lang="en-GB" dirty="0"/>
              <a:t>APIs can be used to provision storage pools and set the availability, security and performance levels of the virtualized storage</a:t>
            </a:r>
          </a:p>
          <a:p>
            <a:r>
              <a:rPr lang="en-GB" dirty="0"/>
              <a:t>Using APIs, storage consumers can monitor and manage their own storage consumption</a:t>
            </a:r>
            <a:endParaRPr lang="nl-NL" dirty="0"/>
          </a:p>
        </p:txBody>
      </p:sp>
    </p:spTree>
    <p:extLst>
      <p:ext uri="{BB962C8B-B14F-4D97-AF65-F5344CB8AC3E}">
        <p14:creationId xmlns:p14="http://schemas.microsoft.com/office/powerpoint/2010/main" val="74392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667000"/>
            <a:ext cx="8229600" cy="1143000"/>
          </a:xfrm>
        </p:spPr>
        <p:txBody>
          <a:bodyPr>
            <a:noAutofit/>
          </a:bodyPr>
          <a:lstStyle/>
          <a:p>
            <a:r>
              <a:rPr lang="en-GB" dirty="0"/>
              <a:t>Storage availability</a:t>
            </a:r>
            <a:endParaRPr lang="nl-NL" sz="4800" dirty="0"/>
          </a:p>
        </p:txBody>
      </p:sp>
    </p:spTree>
    <p:extLst>
      <p:ext uri="{BB962C8B-B14F-4D97-AF65-F5344CB8AC3E}">
        <p14:creationId xmlns:p14="http://schemas.microsoft.com/office/powerpoint/2010/main" val="87654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Redundancy and data replication</a:t>
            </a:r>
            <a:endParaRPr lang="nl-NL" dirty="0"/>
          </a:p>
        </p:txBody>
      </p:sp>
      <p:sp>
        <p:nvSpPr>
          <p:cNvPr id="3" name="Tijdelijke aanduiding voor inhoud 2"/>
          <p:cNvSpPr>
            <a:spLocks noGrp="1"/>
          </p:cNvSpPr>
          <p:nvPr>
            <p:ph idx="1"/>
          </p:nvPr>
        </p:nvSpPr>
        <p:spPr>
          <a:xfrm>
            <a:off x="457200" y="1600200"/>
            <a:ext cx="8534400" cy="2514600"/>
          </a:xfrm>
        </p:spPr>
        <p:txBody>
          <a:bodyPr>
            <a:normAutofit fontScale="70000" lnSpcReduction="20000"/>
          </a:bodyPr>
          <a:lstStyle/>
          <a:p>
            <a:r>
              <a:rPr lang="en-GB" dirty="0"/>
              <a:t>To increase availability in a SAN, components like HBAs and switches can be installed redundantly</a:t>
            </a:r>
          </a:p>
          <a:p>
            <a:r>
              <a:rPr lang="en-GB" dirty="0"/>
              <a:t>Using multiple paths between HBAs and SAN switches, failover can be instantiated automatically when a failure occurs</a:t>
            </a:r>
          </a:p>
          <a:p>
            <a:r>
              <a:rPr lang="en-GB" dirty="0"/>
              <a:t>Multiple storage systems can be used. Using replication, changed disk blocks from the primary storage system are continuously sent to the secondary storage system, where they are stored as well</a:t>
            </a:r>
            <a:endParaRPr lang="nl-NL" dirty="0"/>
          </a:p>
        </p:txBody>
      </p:sp>
      <p:pic>
        <p:nvPicPr>
          <p:cNvPr id="3074" name="Picture 2" descr="Storage replic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7937" y="4114800"/>
            <a:ext cx="6875463" cy="258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48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Redundancy and data replication</a:t>
            </a:r>
            <a:endParaRPr lang="nl-NL" dirty="0"/>
          </a:p>
        </p:txBody>
      </p:sp>
      <p:sp>
        <p:nvSpPr>
          <p:cNvPr id="3" name="Tijdelijke aanduiding voor inhoud 2"/>
          <p:cNvSpPr>
            <a:spLocks noGrp="1"/>
          </p:cNvSpPr>
          <p:nvPr>
            <p:ph idx="1"/>
          </p:nvPr>
        </p:nvSpPr>
        <p:spPr>
          <a:xfrm>
            <a:off x="457200" y="1600200"/>
            <a:ext cx="8534400" cy="4953000"/>
          </a:xfrm>
        </p:spPr>
        <p:txBody>
          <a:bodyPr>
            <a:normAutofit fontScale="85000" lnSpcReduction="10000"/>
          </a:bodyPr>
          <a:lstStyle/>
          <a:p>
            <a:r>
              <a:rPr lang="en-US" dirty="0"/>
              <a:t>Synchronous replication:</a:t>
            </a:r>
          </a:p>
          <a:p>
            <a:pPr lvl="1"/>
            <a:r>
              <a:rPr lang="en-US" dirty="0"/>
              <a:t>Each write to the active storage system and the replication to the passive storage system must be completed before the write is confirmed to the operating system</a:t>
            </a:r>
          </a:p>
          <a:p>
            <a:pPr lvl="1"/>
            <a:r>
              <a:rPr lang="en-US" dirty="0"/>
              <a:t>Ensures data on both storage systems is synchronized at all times and data is never lost</a:t>
            </a:r>
          </a:p>
          <a:p>
            <a:pPr lvl="1"/>
            <a:r>
              <a:rPr lang="en-US" dirty="0"/>
              <a:t>When the physical cable length between the two storage systems is more than 100 km, latency times get too long, slowing down applications, that have to wait for the write on the secondary storage system to finish</a:t>
            </a:r>
          </a:p>
          <a:p>
            <a:pPr lvl="1"/>
            <a:r>
              <a:rPr lang="en-US" dirty="0"/>
              <a:t>Risk: a failing connection between both storage systems a write is never finished, as the data cannot be replicated. This effectively leads to downtime of the primary storage system</a:t>
            </a:r>
            <a:endParaRPr lang="nl-NL" dirty="0"/>
          </a:p>
        </p:txBody>
      </p:sp>
    </p:spTree>
    <p:extLst>
      <p:ext uri="{BB962C8B-B14F-4D97-AF65-F5344CB8AC3E}">
        <p14:creationId xmlns:p14="http://schemas.microsoft.com/office/powerpoint/2010/main" val="359136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Redundancy and data replication</a:t>
            </a:r>
            <a:endParaRPr lang="nl-NL" dirty="0"/>
          </a:p>
        </p:txBody>
      </p:sp>
      <p:sp>
        <p:nvSpPr>
          <p:cNvPr id="3" name="Tijdelijke aanduiding voor inhoud 2"/>
          <p:cNvSpPr>
            <a:spLocks noGrp="1"/>
          </p:cNvSpPr>
          <p:nvPr>
            <p:ph idx="1"/>
          </p:nvPr>
        </p:nvSpPr>
        <p:spPr>
          <a:xfrm>
            <a:off x="457200" y="1600200"/>
            <a:ext cx="8534400" cy="4953000"/>
          </a:xfrm>
        </p:spPr>
        <p:txBody>
          <a:bodyPr>
            <a:normAutofit/>
          </a:bodyPr>
          <a:lstStyle/>
          <a:p>
            <a:r>
              <a:rPr lang="en-US" dirty="0"/>
              <a:t>Asynchronous replication:</a:t>
            </a:r>
          </a:p>
          <a:p>
            <a:pPr lvl="1"/>
            <a:r>
              <a:rPr lang="en-US" dirty="0"/>
              <a:t>After data has been written to the primary storage system, the write is immediately committed to the operating system, without having to wait for the secondary storage array to finish its writes as well</a:t>
            </a:r>
          </a:p>
          <a:p>
            <a:pPr lvl="1"/>
            <a:r>
              <a:rPr lang="en-US" dirty="0"/>
              <a:t>Asynchronous replication does not have the latency impact that synchronous replication has</a:t>
            </a:r>
          </a:p>
          <a:p>
            <a:pPr lvl="1"/>
            <a:r>
              <a:rPr lang="en-US" dirty="0"/>
              <a:t>Disadvantage: potential data loss when the primary storage system fails before the data has been written to the secondary storage system</a:t>
            </a:r>
            <a:endParaRPr lang="nl-NL" dirty="0"/>
          </a:p>
        </p:txBody>
      </p:sp>
    </p:spTree>
    <p:extLst>
      <p:ext uri="{BB962C8B-B14F-4D97-AF65-F5344CB8AC3E}">
        <p14:creationId xmlns:p14="http://schemas.microsoft.com/office/powerpoint/2010/main" val="330406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and recovery</a:t>
            </a:r>
            <a:endParaRPr lang="nl-NL" dirty="0"/>
          </a:p>
        </p:txBody>
      </p:sp>
      <p:sp>
        <p:nvSpPr>
          <p:cNvPr id="3" name="Tijdelijke aanduiding voor inhoud 2"/>
          <p:cNvSpPr>
            <a:spLocks noGrp="1"/>
          </p:cNvSpPr>
          <p:nvPr>
            <p:ph idx="1"/>
          </p:nvPr>
        </p:nvSpPr>
        <p:spPr>
          <a:xfrm>
            <a:off x="457200" y="1600200"/>
            <a:ext cx="8534400" cy="4953000"/>
          </a:xfrm>
        </p:spPr>
        <p:txBody>
          <a:bodyPr>
            <a:normAutofit lnSpcReduction="10000"/>
          </a:bodyPr>
          <a:lstStyle/>
          <a:p>
            <a:r>
              <a:rPr lang="en-US" dirty="0"/>
              <a:t>Backups are copies of data, used to restore data to a previous state in case of data loss, data corruption or a disaster recovery situation</a:t>
            </a:r>
            <a:endParaRPr lang="nl-NL" dirty="0"/>
          </a:p>
          <a:p>
            <a:r>
              <a:rPr lang="en-GB" dirty="0"/>
              <a:t>Backups are always a last resort, only used if everything else fails, to save your organization in case of a disaster</a:t>
            </a:r>
          </a:p>
          <a:p>
            <a:r>
              <a:rPr lang="en-GB" dirty="0"/>
              <a:t>A well-designed system should have options to repair incorrect data from within the system or by using systems management tools (like database tools)</a:t>
            </a:r>
            <a:endParaRPr lang="nl-NL" dirty="0"/>
          </a:p>
        </p:txBody>
      </p:sp>
    </p:spTree>
    <p:extLst>
      <p:ext uri="{BB962C8B-B14F-4D97-AF65-F5344CB8AC3E}">
        <p14:creationId xmlns:p14="http://schemas.microsoft.com/office/powerpoint/2010/main" val="340925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and recovery</a:t>
            </a:r>
            <a:endParaRPr lang="nl-NL" dirty="0"/>
          </a:p>
        </p:txBody>
      </p:sp>
      <p:sp>
        <p:nvSpPr>
          <p:cNvPr id="3" name="Tijdelijke aanduiding voor inhoud 2"/>
          <p:cNvSpPr>
            <a:spLocks noGrp="1"/>
          </p:cNvSpPr>
          <p:nvPr>
            <p:ph idx="1"/>
          </p:nvPr>
        </p:nvSpPr>
        <p:spPr>
          <a:xfrm>
            <a:off x="457200" y="1600200"/>
            <a:ext cx="8534400" cy="4953000"/>
          </a:xfrm>
        </p:spPr>
        <p:txBody>
          <a:bodyPr>
            <a:normAutofit/>
          </a:bodyPr>
          <a:lstStyle/>
          <a:p>
            <a:r>
              <a:rPr lang="en-GB" dirty="0"/>
              <a:t>In general, backups should not be kept for a long time</a:t>
            </a:r>
          </a:p>
          <a:p>
            <a:pPr lvl="1"/>
            <a:r>
              <a:rPr lang="en-GB" dirty="0"/>
              <a:t>Because the data copies are only relevant in the event of a disaster, organizations will typically have little use to restore a data backup that is more than a few weeks old</a:t>
            </a:r>
          </a:p>
          <a:p>
            <a:pPr lvl="1"/>
            <a:r>
              <a:rPr lang="en-US" dirty="0"/>
              <a:t>Restoring a backup takes you back in time</a:t>
            </a:r>
          </a:p>
          <a:p>
            <a:pPr lvl="2"/>
            <a:r>
              <a:rPr lang="en-US" dirty="0"/>
              <a:t>Like a time machine, but without the rest of the world – like your business partners and customers – going back in time as well</a:t>
            </a:r>
            <a:endParaRPr lang="nl-NL" dirty="0"/>
          </a:p>
        </p:txBody>
      </p:sp>
    </p:spTree>
    <p:extLst>
      <p:ext uri="{BB962C8B-B14F-4D97-AF65-F5344CB8AC3E}">
        <p14:creationId xmlns:p14="http://schemas.microsoft.com/office/powerpoint/2010/main" val="238457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and recovery</a:t>
            </a:r>
            <a:endParaRPr lang="nl-NL" dirty="0"/>
          </a:p>
        </p:txBody>
      </p:sp>
      <p:sp>
        <p:nvSpPr>
          <p:cNvPr id="3" name="Tijdelijke aanduiding voor inhoud 2"/>
          <p:cNvSpPr>
            <a:spLocks noGrp="1"/>
          </p:cNvSpPr>
          <p:nvPr>
            <p:ph idx="1"/>
          </p:nvPr>
        </p:nvSpPr>
        <p:spPr>
          <a:xfrm>
            <a:off x="457200" y="1600200"/>
            <a:ext cx="8534400" cy="4953000"/>
          </a:xfrm>
        </p:spPr>
        <p:txBody>
          <a:bodyPr>
            <a:normAutofit fontScale="92500" lnSpcReduction="20000"/>
          </a:bodyPr>
          <a:lstStyle/>
          <a:p>
            <a:r>
              <a:rPr lang="en-GB" dirty="0"/>
              <a:t>A common mistake is to mix up backup with archiving</a:t>
            </a:r>
          </a:p>
          <a:p>
            <a:pPr lvl="1"/>
            <a:r>
              <a:rPr lang="en-GB" dirty="0"/>
              <a:t>Backup is about protection against data loss</a:t>
            </a:r>
          </a:p>
          <a:p>
            <a:pPr lvl="1"/>
            <a:r>
              <a:rPr lang="en-GB" dirty="0"/>
              <a:t>Archiving deals with long term data storage, in order to comply with law and regulations </a:t>
            </a:r>
          </a:p>
          <a:p>
            <a:r>
              <a:rPr lang="en-GB" dirty="0"/>
              <a:t>Backups should not be used to view the status of information from the past</a:t>
            </a:r>
          </a:p>
          <a:p>
            <a:pPr lvl="1"/>
            <a:r>
              <a:rPr lang="en-GB" dirty="0"/>
              <a:t>It should be possible to retrieve these statuses from the system itself</a:t>
            </a:r>
          </a:p>
          <a:p>
            <a:pPr lvl="1"/>
            <a:r>
              <a:rPr lang="en-GB" dirty="0"/>
              <a:t>No data should ever be deleted in a typical production system</a:t>
            </a:r>
          </a:p>
          <a:p>
            <a:pPr lvl="1"/>
            <a:r>
              <a:rPr lang="en-GB" dirty="0"/>
              <a:t>Older data could be archived to a secondary system or database</a:t>
            </a:r>
            <a:endParaRPr lang="nl-NL" dirty="0"/>
          </a:p>
        </p:txBody>
      </p:sp>
    </p:spTree>
    <p:extLst>
      <p:ext uri="{BB962C8B-B14F-4D97-AF65-F5344CB8AC3E}">
        <p14:creationId xmlns:p14="http://schemas.microsoft.com/office/powerpoint/2010/main" val="153934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Network Attached Storage (NAS)</a:t>
            </a:r>
            <a:endParaRPr lang="nl-NL" dirty="0"/>
          </a:p>
        </p:txBody>
      </p:sp>
      <p:sp>
        <p:nvSpPr>
          <p:cNvPr id="3" name="Tijdelijke aanduiding voor inhoud 2"/>
          <p:cNvSpPr>
            <a:spLocks noGrp="1"/>
          </p:cNvSpPr>
          <p:nvPr>
            <p:ph idx="1"/>
          </p:nvPr>
        </p:nvSpPr>
        <p:spPr>
          <a:xfrm>
            <a:off x="457200" y="1600200"/>
            <a:ext cx="5516530" cy="4724400"/>
          </a:xfrm>
        </p:spPr>
        <p:txBody>
          <a:bodyPr>
            <a:normAutofit fontScale="70000" lnSpcReduction="20000"/>
          </a:bodyPr>
          <a:lstStyle/>
          <a:p>
            <a:r>
              <a:rPr lang="en-GB" dirty="0"/>
              <a:t>A NAS, also known as a File Server, is a network device that provides a shared file system to operating systems over a standard TCP/IP network</a:t>
            </a:r>
          </a:p>
          <a:p>
            <a:pPr lvl="1"/>
            <a:r>
              <a:rPr lang="en-GB" dirty="0"/>
              <a:t>NFS (UNIX and Linux)</a:t>
            </a:r>
          </a:p>
          <a:p>
            <a:pPr lvl="1"/>
            <a:r>
              <a:rPr lang="en-GB" dirty="0"/>
              <a:t>SMB/CIFS (Windows)</a:t>
            </a:r>
          </a:p>
          <a:p>
            <a:r>
              <a:rPr lang="en-GB" dirty="0"/>
              <a:t>A NAS is often an appliance that implements the file services and holds the disks on which data is stored</a:t>
            </a:r>
          </a:p>
          <a:p>
            <a:r>
              <a:rPr lang="en-GB" dirty="0"/>
              <a:t>A NAS appliance could also use external disk storage provided by a SAN</a:t>
            </a:r>
          </a:p>
          <a:p>
            <a:r>
              <a:rPr lang="en-GB" dirty="0"/>
              <a:t>Can provide snapshot and clone technology at a file level, enabling features like “un-erasing” deleted files by end users</a:t>
            </a:r>
            <a:endParaRPr lang="en-US" dirty="0"/>
          </a:p>
        </p:txBody>
      </p:sp>
      <p:pic>
        <p:nvPicPr>
          <p:cNvPr id="4" name="Picture 2" descr="NetApp N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730" y="1600200"/>
            <a:ext cx="2887695"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49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and recovery</a:t>
            </a:r>
            <a:endParaRPr lang="nl-NL" dirty="0"/>
          </a:p>
        </p:txBody>
      </p:sp>
      <p:sp>
        <p:nvSpPr>
          <p:cNvPr id="3" name="Tijdelijke aanduiding voor inhoud 2"/>
          <p:cNvSpPr>
            <a:spLocks noGrp="1"/>
          </p:cNvSpPr>
          <p:nvPr>
            <p:ph idx="1"/>
          </p:nvPr>
        </p:nvSpPr>
        <p:spPr>
          <a:xfrm>
            <a:off x="457200" y="1600200"/>
            <a:ext cx="8534400" cy="4953000"/>
          </a:xfrm>
        </p:spPr>
        <p:txBody>
          <a:bodyPr>
            <a:normAutofit/>
          </a:bodyPr>
          <a:lstStyle/>
          <a:p>
            <a:r>
              <a:rPr lang="en-GB" dirty="0"/>
              <a:t>Backups need to be made at a regular basis</a:t>
            </a:r>
          </a:p>
          <a:p>
            <a:pPr lvl="1"/>
            <a:r>
              <a:rPr lang="en-GB" dirty="0"/>
              <a:t>Usually daily</a:t>
            </a:r>
          </a:p>
          <a:p>
            <a:pPr lvl="1"/>
            <a:r>
              <a:rPr lang="en-GB" dirty="0"/>
              <a:t>Sometimes more often – every hour, or even continuously in highly critical environments</a:t>
            </a:r>
          </a:p>
          <a:p>
            <a:r>
              <a:rPr lang="en-US" dirty="0"/>
              <a:t>3-2-1 rule:</a:t>
            </a:r>
          </a:p>
          <a:p>
            <a:pPr lvl="1"/>
            <a:r>
              <a:rPr lang="en-US" dirty="0"/>
              <a:t>Keep three copies of your data</a:t>
            </a:r>
          </a:p>
          <a:p>
            <a:pPr lvl="1"/>
            <a:r>
              <a:rPr lang="en-US" dirty="0"/>
              <a:t>on two different media types</a:t>
            </a:r>
          </a:p>
          <a:p>
            <a:pPr lvl="1"/>
            <a:r>
              <a:rPr lang="en-US" dirty="0"/>
              <a:t>with one copy stored at a separate location</a:t>
            </a:r>
          </a:p>
          <a:p>
            <a:endParaRPr lang="nl-NL" dirty="0"/>
          </a:p>
        </p:txBody>
      </p:sp>
    </p:spTree>
    <p:extLst>
      <p:ext uri="{BB962C8B-B14F-4D97-AF65-F5344CB8AC3E}">
        <p14:creationId xmlns:p14="http://schemas.microsoft.com/office/powerpoint/2010/main" val="277223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and recovery</a:t>
            </a:r>
            <a:endParaRPr lang="nl-NL" dirty="0"/>
          </a:p>
        </p:txBody>
      </p:sp>
      <p:sp>
        <p:nvSpPr>
          <p:cNvPr id="3" name="Tijdelijke aanduiding voor inhoud 2"/>
          <p:cNvSpPr>
            <a:spLocks noGrp="1"/>
          </p:cNvSpPr>
          <p:nvPr>
            <p:ph idx="1"/>
          </p:nvPr>
        </p:nvSpPr>
        <p:spPr>
          <a:xfrm>
            <a:off x="457200" y="1600200"/>
            <a:ext cx="8534400" cy="4953000"/>
          </a:xfrm>
        </p:spPr>
        <p:txBody>
          <a:bodyPr>
            <a:normAutofit fontScale="92500" lnSpcReduction="20000"/>
          </a:bodyPr>
          <a:lstStyle/>
          <a:p>
            <a:r>
              <a:rPr lang="en-US" dirty="0" smtClean="0"/>
              <a:t>Backups </a:t>
            </a:r>
            <a:r>
              <a:rPr lang="en-US" dirty="0"/>
              <a:t>must be available at a secondary site for restore</a:t>
            </a:r>
          </a:p>
          <a:p>
            <a:pPr lvl="1"/>
            <a:r>
              <a:rPr lang="en-US" dirty="0"/>
              <a:t>Experience with real world disasters shows it is good practice to have a distance of at least 5 km between the main site and the backup data</a:t>
            </a:r>
          </a:p>
          <a:p>
            <a:r>
              <a:rPr lang="en-US" dirty="0"/>
              <a:t>Apart from application data, a copy must be available on the secondary site of:</a:t>
            </a:r>
          </a:p>
          <a:p>
            <a:pPr lvl="1"/>
            <a:r>
              <a:rPr lang="en-GB" dirty="0"/>
              <a:t>Operating system installation disks</a:t>
            </a:r>
          </a:p>
          <a:p>
            <a:pPr lvl="1"/>
            <a:r>
              <a:rPr lang="en-GB" dirty="0"/>
              <a:t>Printed procedures on how to build up a new system using the backups</a:t>
            </a:r>
          </a:p>
          <a:p>
            <a:pPr lvl="1"/>
            <a:r>
              <a:rPr lang="en-GB" dirty="0"/>
              <a:t>License keys of the software (including the restore software)</a:t>
            </a:r>
            <a:endParaRPr lang="nl-NL" dirty="0"/>
          </a:p>
          <a:p>
            <a:endParaRPr lang="nl-NL" dirty="0"/>
          </a:p>
        </p:txBody>
      </p:sp>
    </p:spTree>
    <p:extLst>
      <p:ext uri="{BB962C8B-B14F-4D97-AF65-F5344CB8AC3E}">
        <p14:creationId xmlns:p14="http://schemas.microsoft.com/office/powerpoint/2010/main" val="298064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and recovery</a:t>
            </a:r>
            <a:endParaRPr lang="nl-NL" dirty="0"/>
          </a:p>
        </p:txBody>
      </p:sp>
      <p:sp>
        <p:nvSpPr>
          <p:cNvPr id="3" name="Tijdelijke aanduiding voor inhoud 2"/>
          <p:cNvSpPr>
            <a:spLocks noGrp="1"/>
          </p:cNvSpPr>
          <p:nvPr>
            <p:ph idx="1"/>
          </p:nvPr>
        </p:nvSpPr>
        <p:spPr>
          <a:xfrm>
            <a:off x="457200" y="1600200"/>
            <a:ext cx="8534400" cy="4953000"/>
          </a:xfrm>
        </p:spPr>
        <p:txBody>
          <a:bodyPr>
            <a:normAutofit fontScale="92500" lnSpcReduction="20000"/>
          </a:bodyPr>
          <a:lstStyle/>
          <a:p>
            <a:r>
              <a:rPr lang="en-GB" dirty="0"/>
              <a:t>Test the restore procedure at least once a year to ensure restores work as planned</a:t>
            </a:r>
          </a:p>
          <a:p>
            <a:pPr lvl="1"/>
            <a:r>
              <a:rPr lang="en-GB" dirty="0"/>
              <a:t>Include building up new hardware</a:t>
            </a:r>
          </a:p>
          <a:p>
            <a:pPr lvl="1"/>
            <a:r>
              <a:rPr lang="en-GB" dirty="0"/>
              <a:t>Have restore procedures tested by a third party, or at least by people that have not performed a restore before</a:t>
            </a:r>
          </a:p>
          <a:p>
            <a:pPr lvl="1"/>
            <a:r>
              <a:rPr lang="en-GB" dirty="0"/>
              <a:t>In case of a real disaster we cannot assume that systems managers are able to restore data again</a:t>
            </a:r>
          </a:p>
          <a:p>
            <a:r>
              <a:rPr lang="en-US" dirty="0"/>
              <a:t>Restore tests should be performed each month to ensure backup media still work as expected</a:t>
            </a:r>
          </a:p>
          <a:p>
            <a:pPr lvl="1"/>
            <a:r>
              <a:rPr lang="en-US" dirty="0"/>
              <a:t>Restore some files</a:t>
            </a:r>
          </a:p>
          <a:p>
            <a:pPr lvl="1"/>
            <a:r>
              <a:rPr lang="en-US" dirty="0"/>
              <a:t>Do the tapes really contain the expected data?</a:t>
            </a:r>
            <a:endParaRPr lang="nl-NL" dirty="0"/>
          </a:p>
          <a:p>
            <a:endParaRPr lang="nl-NL" dirty="0"/>
          </a:p>
        </p:txBody>
      </p:sp>
    </p:spTree>
    <p:extLst>
      <p:ext uri="{BB962C8B-B14F-4D97-AF65-F5344CB8AC3E}">
        <p14:creationId xmlns:p14="http://schemas.microsoft.com/office/powerpoint/2010/main" val="426061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schemes</a:t>
            </a:r>
            <a:endParaRPr lang="nl-NL" dirty="0"/>
          </a:p>
        </p:txBody>
      </p:sp>
      <p:sp>
        <p:nvSpPr>
          <p:cNvPr id="3" name="Tijdelijke aanduiding voor inhoud 2"/>
          <p:cNvSpPr>
            <a:spLocks noGrp="1"/>
          </p:cNvSpPr>
          <p:nvPr>
            <p:ph idx="1"/>
          </p:nvPr>
        </p:nvSpPr>
        <p:spPr>
          <a:xfrm>
            <a:off x="457200" y="1600200"/>
            <a:ext cx="8534400" cy="4953000"/>
          </a:xfrm>
        </p:spPr>
        <p:txBody>
          <a:bodyPr>
            <a:normAutofit/>
          </a:bodyPr>
          <a:lstStyle/>
          <a:p>
            <a:r>
              <a:rPr lang="en-GB" dirty="0"/>
              <a:t>A backup scheme describes what data is backed-up, when, and how</a:t>
            </a:r>
          </a:p>
          <a:p>
            <a:r>
              <a:rPr lang="en-GB" dirty="0"/>
              <a:t>Backup schemes can become very complex in large environments with many applications</a:t>
            </a:r>
          </a:p>
          <a:p>
            <a:r>
              <a:rPr lang="en-GB" dirty="0"/>
              <a:t>Four basic backup schemes</a:t>
            </a:r>
          </a:p>
        </p:txBody>
      </p:sp>
    </p:spTree>
    <p:extLst>
      <p:ext uri="{BB962C8B-B14F-4D97-AF65-F5344CB8AC3E}">
        <p14:creationId xmlns:p14="http://schemas.microsoft.com/office/powerpoint/2010/main" val="2802317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Backup schemes</a:t>
            </a:r>
            <a:endParaRPr lang="nl-NL" dirty="0"/>
          </a:p>
        </p:txBody>
      </p:sp>
      <p:sp>
        <p:nvSpPr>
          <p:cNvPr id="3" name="Tijdelijke aanduiding voor inhoud 2"/>
          <p:cNvSpPr>
            <a:spLocks noGrp="1"/>
          </p:cNvSpPr>
          <p:nvPr>
            <p:ph idx="1"/>
          </p:nvPr>
        </p:nvSpPr>
        <p:spPr/>
        <p:txBody>
          <a:bodyPr/>
          <a:lstStyle/>
          <a:p>
            <a:r>
              <a:rPr lang="en-US"/>
              <a:t>Full backup</a:t>
            </a:r>
          </a:p>
          <a:p>
            <a:pPr lvl="1"/>
            <a:r>
              <a:rPr lang="en-US"/>
              <a:t>A complete copy of all data</a:t>
            </a:r>
          </a:p>
          <a:p>
            <a:pPr lvl="1"/>
            <a:r>
              <a:rPr lang="en-US"/>
              <a:t>Full backups are only created at relatively large intervals (like a week or a month)</a:t>
            </a:r>
          </a:p>
          <a:p>
            <a:pPr lvl="1"/>
            <a:r>
              <a:rPr lang="en-US"/>
              <a:t>Creating them takes much time, disk or tape space, and bandwidth</a:t>
            </a:r>
          </a:p>
          <a:p>
            <a:pPr lvl="1"/>
            <a:r>
              <a:rPr lang="en-US"/>
              <a:t>Restoring a full backup takes the least amount of time</a:t>
            </a:r>
            <a:endParaRPr lang="nl-NL" dirty="0"/>
          </a:p>
        </p:txBody>
      </p:sp>
    </p:spTree>
    <p:extLst>
      <p:ext uri="{BB962C8B-B14F-4D97-AF65-F5344CB8AC3E}">
        <p14:creationId xmlns:p14="http://schemas.microsoft.com/office/powerpoint/2010/main" val="1792244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Backup schemes</a:t>
            </a:r>
            <a:endParaRPr lang="nl-NL" dirty="0"/>
          </a:p>
        </p:txBody>
      </p:sp>
      <p:sp>
        <p:nvSpPr>
          <p:cNvPr id="3" name="Tijdelijke aanduiding voor inhoud 2"/>
          <p:cNvSpPr>
            <a:spLocks noGrp="1"/>
          </p:cNvSpPr>
          <p:nvPr>
            <p:ph idx="1"/>
          </p:nvPr>
        </p:nvSpPr>
        <p:spPr/>
        <p:txBody>
          <a:bodyPr/>
          <a:lstStyle/>
          <a:p>
            <a:r>
              <a:rPr lang="en-US" dirty="0"/>
              <a:t>Incremental backup</a:t>
            </a:r>
          </a:p>
          <a:p>
            <a:pPr lvl="1"/>
            <a:r>
              <a:rPr lang="en-US" dirty="0"/>
              <a:t>Save only newly created or changed data since the last backup, regardless of whether it is a previous incremental backup or a full backup</a:t>
            </a:r>
          </a:p>
          <a:p>
            <a:pPr lvl="1"/>
            <a:r>
              <a:rPr lang="en-US" dirty="0"/>
              <a:t>Restoring an incremental backup can take a long time</a:t>
            </a:r>
          </a:p>
          <a:p>
            <a:pPr lvl="2"/>
            <a:r>
              <a:rPr lang="en-US" dirty="0"/>
              <a:t>Especially when the last full backup is many incremental backups ago</a:t>
            </a:r>
            <a:endParaRPr lang="nl-NL" dirty="0"/>
          </a:p>
        </p:txBody>
      </p:sp>
    </p:spTree>
    <p:extLst>
      <p:ext uri="{BB962C8B-B14F-4D97-AF65-F5344CB8AC3E}">
        <p14:creationId xmlns:p14="http://schemas.microsoft.com/office/powerpoint/2010/main" val="1361415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Backup schemes</a:t>
            </a:r>
            <a:endParaRPr lang="nl-NL" dirty="0"/>
          </a:p>
        </p:txBody>
      </p:sp>
      <p:sp>
        <p:nvSpPr>
          <p:cNvPr id="3" name="Tijdelijke aanduiding voor inhoud 2"/>
          <p:cNvSpPr>
            <a:spLocks noGrp="1"/>
          </p:cNvSpPr>
          <p:nvPr>
            <p:ph idx="1"/>
          </p:nvPr>
        </p:nvSpPr>
        <p:spPr/>
        <p:txBody>
          <a:bodyPr/>
          <a:lstStyle/>
          <a:p>
            <a:r>
              <a:rPr lang="en-US" dirty="0"/>
              <a:t>Differential backup</a:t>
            </a:r>
          </a:p>
          <a:p>
            <a:pPr lvl="1"/>
            <a:r>
              <a:rPr lang="en-US" dirty="0"/>
              <a:t>Save only newly created or changed data since the last full backup</a:t>
            </a:r>
          </a:p>
          <a:p>
            <a:pPr lvl="1"/>
            <a:r>
              <a:rPr lang="en-US" dirty="0"/>
              <a:t>Restoring a differential backup is quite efficient, as it implies restoring a full backup and only the most recent differential backup</a:t>
            </a:r>
            <a:endParaRPr lang="nl-NL" dirty="0"/>
          </a:p>
          <a:p>
            <a:endParaRPr lang="nl-NL" dirty="0"/>
          </a:p>
        </p:txBody>
      </p:sp>
    </p:spTree>
    <p:extLst>
      <p:ext uri="{BB962C8B-B14F-4D97-AF65-F5344CB8AC3E}">
        <p14:creationId xmlns:p14="http://schemas.microsoft.com/office/powerpoint/2010/main" val="28165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Backup schemes</a:t>
            </a:r>
            <a:endParaRPr lang="nl-NL" dirty="0"/>
          </a:p>
        </p:txBody>
      </p:sp>
      <p:sp>
        <p:nvSpPr>
          <p:cNvPr id="3" name="Tijdelijke aanduiding voor inhoud 2"/>
          <p:cNvSpPr>
            <a:spLocks noGrp="1"/>
          </p:cNvSpPr>
          <p:nvPr>
            <p:ph idx="1"/>
          </p:nvPr>
        </p:nvSpPr>
        <p:spPr/>
        <p:txBody>
          <a:bodyPr/>
          <a:lstStyle/>
          <a:p>
            <a:r>
              <a:rPr lang="en-US" dirty="0"/>
              <a:t>Continuous Data Protection (CDP)</a:t>
            </a:r>
          </a:p>
          <a:p>
            <a:pPr lvl="1"/>
            <a:r>
              <a:rPr lang="en-US" dirty="0"/>
              <a:t>Guarantees that every change in the data is also simultaneously made in the backup system</a:t>
            </a:r>
          </a:p>
          <a:p>
            <a:pPr lvl="1"/>
            <a:r>
              <a:rPr lang="en-US" dirty="0"/>
              <a:t>The RPO (Recovery Point Objective) is set to zero, because each change immediately triggers a backup process</a:t>
            </a:r>
          </a:p>
          <a:p>
            <a:pPr lvl="1"/>
            <a:r>
              <a:rPr lang="en-US" dirty="0"/>
              <a:t>Expensive technology, and therefore only used in specific situations</a:t>
            </a:r>
            <a:endParaRPr lang="nl-NL" dirty="0"/>
          </a:p>
          <a:p>
            <a:endParaRPr lang="nl-NL" dirty="0"/>
          </a:p>
        </p:txBody>
      </p:sp>
    </p:spTree>
    <p:extLst>
      <p:ext uri="{BB962C8B-B14F-4D97-AF65-F5344CB8AC3E}">
        <p14:creationId xmlns:p14="http://schemas.microsoft.com/office/powerpoint/2010/main" val="922545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Backup data retention time</a:t>
            </a:r>
            <a:endParaRPr lang="nl-NL" dirty="0"/>
          </a:p>
        </p:txBody>
      </p:sp>
      <p:sp>
        <p:nvSpPr>
          <p:cNvPr id="3" name="Tijdelijke aanduiding voor inhoud 2"/>
          <p:cNvSpPr>
            <a:spLocks noGrp="1"/>
          </p:cNvSpPr>
          <p:nvPr>
            <p:ph idx="1"/>
          </p:nvPr>
        </p:nvSpPr>
        <p:spPr>
          <a:xfrm>
            <a:off x="457200" y="1600200"/>
            <a:ext cx="8534400" cy="4953000"/>
          </a:xfrm>
        </p:spPr>
        <p:txBody>
          <a:bodyPr>
            <a:normAutofit fontScale="77500" lnSpcReduction="20000"/>
          </a:bodyPr>
          <a:lstStyle/>
          <a:p>
            <a:r>
              <a:rPr lang="en-GB" dirty="0"/>
              <a:t>Backup data retention time is the amount of time in which a given set of data will remain available for restore</a:t>
            </a:r>
          </a:p>
          <a:p>
            <a:r>
              <a:rPr lang="en-GB" dirty="0"/>
              <a:t>Defines how long backups are kept and at which interval</a:t>
            </a:r>
          </a:p>
          <a:p>
            <a:r>
              <a:rPr lang="en-US" dirty="0"/>
              <a:t>In practice, a Grandfather-Father-Son (GFS) based schedule is often used:</a:t>
            </a:r>
            <a:endParaRPr lang="nl-NL" dirty="0"/>
          </a:p>
          <a:p>
            <a:pPr lvl="1"/>
            <a:r>
              <a:rPr lang="en-US" dirty="0"/>
              <a:t>Each day a backup is made</a:t>
            </a:r>
            <a:endParaRPr lang="nl-NL" dirty="0"/>
          </a:p>
          <a:p>
            <a:pPr lvl="1"/>
            <a:r>
              <a:rPr lang="en-US" dirty="0"/>
              <a:t>After a week, there are seven backups, of which the oldest backup is renamed to a weekly backup</a:t>
            </a:r>
            <a:endParaRPr lang="nl-NL" dirty="0"/>
          </a:p>
          <a:p>
            <a:pPr lvl="1"/>
            <a:r>
              <a:rPr lang="en-US" dirty="0"/>
              <a:t>After the second week, the same is done and the daily backups of the week before are deleted</a:t>
            </a:r>
            <a:endParaRPr lang="nl-NL" dirty="0"/>
          </a:p>
          <a:p>
            <a:pPr lvl="1"/>
            <a:r>
              <a:rPr lang="en-US" dirty="0"/>
              <a:t>Now there are eight backups: seven daily, two weekly</a:t>
            </a:r>
            <a:endParaRPr lang="nl-NL" dirty="0"/>
          </a:p>
          <a:p>
            <a:pPr lvl="1"/>
            <a:r>
              <a:rPr lang="en-US" dirty="0"/>
              <a:t>Every four weeks, the weekly backup is renamed as a monthly backup and the weekly backups are reused</a:t>
            </a:r>
            <a:endParaRPr lang="nl-NL" dirty="0"/>
          </a:p>
          <a:p>
            <a:pPr lvl="1"/>
            <a:r>
              <a:rPr lang="en-GB" dirty="0"/>
              <a:t>The daily backups are the son, the weekly backups are the father, and the monthly backups are the grandfather</a:t>
            </a:r>
            <a:endParaRPr lang="nl-NL" dirty="0"/>
          </a:p>
        </p:txBody>
      </p:sp>
    </p:spTree>
    <p:extLst>
      <p:ext uri="{BB962C8B-B14F-4D97-AF65-F5344CB8AC3E}">
        <p14:creationId xmlns:p14="http://schemas.microsoft.com/office/powerpoint/2010/main" val="804510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Archiving</a:t>
            </a:r>
            <a:endParaRPr lang="nl-NL" dirty="0"/>
          </a:p>
        </p:txBody>
      </p:sp>
      <p:sp>
        <p:nvSpPr>
          <p:cNvPr id="3" name="Tijdelijke aanduiding voor inhoud 2"/>
          <p:cNvSpPr>
            <a:spLocks noGrp="1"/>
          </p:cNvSpPr>
          <p:nvPr>
            <p:ph idx="1"/>
          </p:nvPr>
        </p:nvSpPr>
        <p:spPr>
          <a:xfrm>
            <a:off x="457200" y="1600200"/>
            <a:ext cx="8534400" cy="4953000"/>
          </a:xfrm>
        </p:spPr>
        <p:txBody>
          <a:bodyPr>
            <a:normAutofit lnSpcReduction="10000"/>
          </a:bodyPr>
          <a:lstStyle/>
          <a:p>
            <a:r>
              <a:rPr lang="en-GB" dirty="0"/>
              <a:t>Archiving is mostly done for compliancy and regulation reasons</a:t>
            </a:r>
          </a:p>
          <a:p>
            <a:r>
              <a:rPr lang="en-GB" dirty="0"/>
              <a:t>Example: </a:t>
            </a:r>
          </a:p>
          <a:p>
            <a:pPr lvl="1"/>
            <a:r>
              <a:rPr lang="en-GB" dirty="0"/>
              <a:t>US regulations require all medical records to be retained for 30 years after a person's death</a:t>
            </a:r>
          </a:p>
          <a:p>
            <a:pPr lvl="1"/>
            <a:r>
              <a:rPr lang="en-GB" dirty="0"/>
              <a:t>This means that X-rays taken when a child was born must be kept for as much as 130 years! </a:t>
            </a:r>
          </a:p>
          <a:p>
            <a:r>
              <a:rPr lang="en-US" dirty="0"/>
              <a:t>Noncompliance to law and regulation can lead to serious business disruption, fines, and even jail time</a:t>
            </a:r>
          </a:p>
          <a:p>
            <a:endParaRPr lang="en-US" dirty="0"/>
          </a:p>
        </p:txBody>
      </p:sp>
    </p:spTree>
    <p:extLst>
      <p:ext uri="{BB962C8B-B14F-4D97-AF65-F5344CB8AC3E}">
        <p14:creationId xmlns:p14="http://schemas.microsoft.com/office/powerpoint/2010/main" val="32675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Network Attached Storage (NAS)</a:t>
            </a:r>
            <a:endParaRPr lang="nl-NL" dirty="0"/>
          </a:p>
        </p:txBody>
      </p:sp>
      <p:sp>
        <p:nvSpPr>
          <p:cNvPr id="3" name="Tijdelijke aanduiding voor inhoud 2"/>
          <p:cNvSpPr>
            <a:spLocks noGrp="1"/>
          </p:cNvSpPr>
          <p:nvPr>
            <p:ph idx="1"/>
          </p:nvPr>
        </p:nvSpPr>
        <p:spPr>
          <a:xfrm>
            <a:off x="457200" y="1600200"/>
            <a:ext cx="8229600" cy="4876800"/>
          </a:xfrm>
        </p:spPr>
        <p:txBody>
          <a:bodyPr>
            <a:normAutofit fontScale="92500" lnSpcReduction="10000"/>
          </a:bodyPr>
          <a:lstStyle/>
          <a:p>
            <a:r>
              <a:rPr lang="en-US" dirty="0"/>
              <a:t>The difference between a SAN and NAS:</a:t>
            </a:r>
          </a:p>
          <a:p>
            <a:pPr lvl="1"/>
            <a:r>
              <a:rPr lang="en-US" dirty="0"/>
              <a:t>SAN:</a:t>
            </a:r>
          </a:p>
          <a:p>
            <a:pPr lvl="2"/>
            <a:r>
              <a:rPr lang="en-US" dirty="0"/>
              <a:t>Offers disk blocks (unformatted disks called LUNs) that can be used by only one server</a:t>
            </a:r>
          </a:p>
          <a:p>
            <a:pPr lvl="2"/>
            <a:r>
              <a:rPr lang="en-US" dirty="0"/>
              <a:t>Uses iSCSI, </a:t>
            </a:r>
            <a:r>
              <a:rPr lang="en-US" dirty="0" err="1"/>
              <a:t>Fibre</a:t>
            </a:r>
            <a:r>
              <a:rPr lang="en-US" dirty="0"/>
              <a:t> Channel or </a:t>
            </a:r>
            <a:r>
              <a:rPr lang="en-US" dirty="0" err="1"/>
              <a:t>FCoE</a:t>
            </a:r>
            <a:r>
              <a:rPr lang="en-US" dirty="0"/>
              <a:t> as the communication layer</a:t>
            </a:r>
          </a:p>
          <a:p>
            <a:pPr lvl="1"/>
            <a:r>
              <a:rPr lang="en-US" dirty="0"/>
              <a:t>NAS:</a:t>
            </a:r>
          </a:p>
          <a:p>
            <a:pPr lvl="2"/>
            <a:r>
              <a:rPr lang="en-US" dirty="0"/>
              <a:t>Offers a shared filesystem to store files that can be used by multiple servers</a:t>
            </a:r>
          </a:p>
          <a:p>
            <a:pPr lvl="2"/>
            <a:r>
              <a:rPr lang="en-US" dirty="0"/>
              <a:t>Connects to for instance to an LDAP or Active Directory service in order to set file and/or folder permissions</a:t>
            </a:r>
          </a:p>
          <a:p>
            <a:pPr lvl="2"/>
            <a:r>
              <a:rPr lang="en-US" dirty="0"/>
              <a:t>Uses SMB/CIFS or NFS over TCP/IP as the communication layer</a:t>
            </a:r>
          </a:p>
        </p:txBody>
      </p:sp>
    </p:spTree>
    <p:extLst>
      <p:ext uri="{BB962C8B-B14F-4D97-AF65-F5344CB8AC3E}">
        <p14:creationId xmlns:p14="http://schemas.microsoft.com/office/powerpoint/2010/main" val="76162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Archiving</a:t>
            </a:r>
            <a:endParaRPr lang="nl-NL" dirty="0"/>
          </a:p>
        </p:txBody>
      </p:sp>
      <p:sp>
        <p:nvSpPr>
          <p:cNvPr id="3" name="Tijdelijke aanduiding voor inhoud 2"/>
          <p:cNvSpPr>
            <a:spLocks noGrp="1"/>
          </p:cNvSpPr>
          <p:nvPr>
            <p:ph idx="1"/>
          </p:nvPr>
        </p:nvSpPr>
        <p:spPr>
          <a:xfrm>
            <a:off x="457200" y="1600200"/>
            <a:ext cx="8534400" cy="4953000"/>
          </a:xfrm>
        </p:spPr>
        <p:txBody>
          <a:bodyPr>
            <a:normAutofit lnSpcReduction="10000"/>
          </a:bodyPr>
          <a:lstStyle/>
          <a:p>
            <a:r>
              <a:rPr lang="en-US" dirty="0" smtClean="0"/>
              <a:t>Archived data is </a:t>
            </a:r>
            <a:r>
              <a:rPr lang="en-US" dirty="0"/>
              <a:t>read-only to protect it from being </a:t>
            </a:r>
            <a:r>
              <a:rPr lang="en-US" dirty="0" smtClean="0"/>
              <a:t>altered</a:t>
            </a:r>
          </a:p>
          <a:p>
            <a:pPr lvl="1"/>
            <a:r>
              <a:rPr lang="en-US" dirty="0" smtClean="0"/>
              <a:t>Very </a:t>
            </a:r>
            <a:r>
              <a:rPr lang="en-US" dirty="0"/>
              <a:t>important for regulatory compliance and non-repudiation</a:t>
            </a:r>
          </a:p>
          <a:p>
            <a:pPr lvl="1"/>
            <a:r>
              <a:rPr lang="en-US" dirty="0"/>
              <a:t>Some archiving systems store data in an encrypted form and use digital signatures to </a:t>
            </a:r>
            <a:r>
              <a:rPr lang="en-US" dirty="0" smtClean="0"/>
              <a:t>prove </a:t>
            </a:r>
            <a:r>
              <a:rPr lang="en-US" dirty="0"/>
              <a:t>data is not tampered with</a:t>
            </a:r>
          </a:p>
          <a:p>
            <a:pPr lvl="1"/>
            <a:r>
              <a:rPr lang="en-GB" dirty="0"/>
              <a:t>Some systems allow data to be written to it for archiving, but disallow changing or deleting data</a:t>
            </a:r>
          </a:p>
          <a:p>
            <a:pPr lvl="2"/>
            <a:r>
              <a:rPr lang="en-GB" dirty="0"/>
              <a:t>CD / </a:t>
            </a:r>
            <a:r>
              <a:rPr lang="en-GB" dirty="0" smtClean="0"/>
              <a:t>DVD</a:t>
            </a:r>
            <a:r>
              <a:rPr lang="en-GB" dirty="0" smtClean="0"/>
              <a:t>/ </a:t>
            </a:r>
            <a:r>
              <a:rPr lang="en-GB" dirty="0"/>
              <a:t>Blu-ray</a:t>
            </a:r>
          </a:p>
          <a:p>
            <a:pPr lvl="2"/>
            <a:r>
              <a:rPr lang="en-GB" dirty="0"/>
              <a:t>WORM tapes</a:t>
            </a:r>
            <a:endParaRPr lang="nl-NL" dirty="0"/>
          </a:p>
          <a:p>
            <a:endParaRPr lang="en-US" dirty="0"/>
          </a:p>
        </p:txBody>
      </p:sp>
    </p:spTree>
    <p:extLst>
      <p:ext uri="{BB962C8B-B14F-4D97-AF65-F5344CB8AC3E}">
        <p14:creationId xmlns:p14="http://schemas.microsoft.com/office/powerpoint/2010/main" val="4257628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Archiving</a:t>
            </a:r>
            <a:endParaRPr lang="nl-NL" dirty="0"/>
          </a:p>
        </p:txBody>
      </p:sp>
      <p:sp>
        <p:nvSpPr>
          <p:cNvPr id="3" name="Tijdelijke aanduiding voor inhoud 2"/>
          <p:cNvSpPr>
            <a:spLocks noGrp="1"/>
          </p:cNvSpPr>
          <p:nvPr>
            <p:ph idx="1"/>
          </p:nvPr>
        </p:nvSpPr>
        <p:spPr>
          <a:xfrm>
            <a:off x="457200" y="1600200"/>
            <a:ext cx="8534400" cy="4953000"/>
          </a:xfrm>
        </p:spPr>
        <p:txBody>
          <a:bodyPr>
            <a:normAutofit fontScale="77500" lnSpcReduction="20000"/>
          </a:bodyPr>
          <a:lstStyle/>
          <a:p>
            <a:r>
              <a:rPr lang="en-GB" dirty="0"/>
              <a:t>Data must be kept in such a way that it is guaranteed the data can be read after a long time</a:t>
            </a:r>
          </a:p>
          <a:p>
            <a:pPr lvl="1"/>
            <a:r>
              <a:rPr lang="en-GB" dirty="0"/>
              <a:t>Digital format (like a Microsoft Word file or a JPG file)</a:t>
            </a:r>
          </a:p>
          <a:p>
            <a:pPr lvl="1"/>
            <a:r>
              <a:rPr lang="en-GB" dirty="0"/>
              <a:t>Physical format (like a DVD or a magnetic tape)</a:t>
            </a:r>
          </a:p>
          <a:p>
            <a:pPr lvl="1"/>
            <a:r>
              <a:rPr lang="en-GB" dirty="0"/>
              <a:t>Storage environment (temperature, humidity) </a:t>
            </a:r>
          </a:p>
          <a:p>
            <a:r>
              <a:rPr lang="en-US" dirty="0"/>
              <a:t>Use open standards for storing archived data</a:t>
            </a:r>
          </a:p>
          <a:p>
            <a:pPr lvl="1"/>
            <a:r>
              <a:rPr lang="en-US" dirty="0"/>
              <a:t>Open standards are well documented</a:t>
            </a:r>
          </a:p>
          <a:p>
            <a:pPr lvl="1"/>
            <a:r>
              <a:rPr lang="en-US" dirty="0"/>
              <a:t>Reading data will always be feasible, using emulation software if needed</a:t>
            </a:r>
          </a:p>
          <a:p>
            <a:pPr lvl="1"/>
            <a:r>
              <a:rPr lang="en-US" dirty="0"/>
              <a:t>Storing all documents in structured human-readable XML text files is one way to ensure data can be read for many decades</a:t>
            </a:r>
          </a:p>
          <a:p>
            <a:r>
              <a:rPr lang="en-GB" dirty="0"/>
              <a:t>Transfer data that is to be kept for a long time to the latest storage media standard every 10 years</a:t>
            </a:r>
          </a:p>
        </p:txBody>
      </p:sp>
    </p:spTree>
    <p:extLst>
      <p:ext uri="{BB962C8B-B14F-4D97-AF65-F5344CB8AC3E}">
        <p14:creationId xmlns:p14="http://schemas.microsoft.com/office/powerpoint/2010/main" val="875885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667000"/>
            <a:ext cx="8229600" cy="1143000"/>
          </a:xfrm>
        </p:spPr>
        <p:txBody>
          <a:bodyPr>
            <a:noAutofit/>
          </a:bodyPr>
          <a:lstStyle/>
          <a:p>
            <a:r>
              <a:rPr lang="en-GB" dirty="0"/>
              <a:t>Storage performance</a:t>
            </a:r>
            <a:endParaRPr lang="nl-NL" sz="4800" dirty="0"/>
          </a:p>
        </p:txBody>
      </p:sp>
    </p:spTree>
    <p:extLst>
      <p:ext uri="{BB962C8B-B14F-4D97-AF65-F5344CB8AC3E}">
        <p14:creationId xmlns:p14="http://schemas.microsoft.com/office/powerpoint/2010/main" val="517307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Disk performance</a:t>
            </a:r>
            <a:endParaRPr lang="nl-NL" dirty="0"/>
          </a:p>
        </p:txBody>
      </p:sp>
      <p:sp>
        <p:nvSpPr>
          <p:cNvPr id="3" name="Tijdelijke aanduiding voor inhoud 2"/>
          <p:cNvSpPr>
            <a:spLocks noGrp="1"/>
          </p:cNvSpPr>
          <p:nvPr>
            <p:ph idx="1"/>
          </p:nvPr>
        </p:nvSpPr>
        <p:spPr>
          <a:xfrm>
            <a:off x="457199" y="1600200"/>
            <a:ext cx="5181599" cy="2971800"/>
          </a:xfrm>
        </p:spPr>
        <p:txBody>
          <a:bodyPr>
            <a:normAutofit fontScale="77500" lnSpcReduction="20000"/>
          </a:bodyPr>
          <a:lstStyle/>
          <a:p>
            <a:r>
              <a:rPr lang="en-US" dirty="0"/>
              <a:t>Disk performance is dependent on:</a:t>
            </a:r>
          </a:p>
          <a:p>
            <a:pPr lvl="1"/>
            <a:r>
              <a:rPr lang="en-GB" dirty="0"/>
              <a:t>Disk rotation speed</a:t>
            </a:r>
          </a:p>
          <a:p>
            <a:pPr lvl="1"/>
            <a:r>
              <a:rPr lang="en-GB" dirty="0"/>
              <a:t>Seek times</a:t>
            </a:r>
          </a:p>
          <a:p>
            <a:pPr lvl="1"/>
            <a:r>
              <a:rPr lang="en-GB" dirty="0"/>
              <a:t>Interface protocol</a:t>
            </a:r>
          </a:p>
          <a:p>
            <a:endParaRPr lang="en-GB" dirty="0"/>
          </a:p>
          <a:p>
            <a:endParaRPr lang="en-GB" dirty="0"/>
          </a:p>
          <a:p>
            <a:r>
              <a:rPr lang="en-GB" dirty="0"/>
              <a:t>Some common examples of rotation delay:</a:t>
            </a:r>
            <a:endParaRPr lang="en-US" dirty="0"/>
          </a:p>
        </p:txBody>
      </p:sp>
      <p:pic>
        <p:nvPicPr>
          <p:cNvPr id="4098" name="Picture 2" descr="Disk mechan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799" y="1456027"/>
            <a:ext cx="3273495" cy="277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1" y="4572000"/>
            <a:ext cx="990125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228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Disk performance</a:t>
            </a:r>
            <a:endParaRPr lang="nl-NL" dirty="0"/>
          </a:p>
        </p:txBody>
      </p:sp>
      <p:sp>
        <p:nvSpPr>
          <p:cNvPr id="3" name="Tijdelijke aanduiding voor inhoud 2"/>
          <p:cNvSpPr>
            <a:spLocks noGrp="1"/>
          </p:cNvSpPr>
          <p:nvPr>
            <p:ph idx="1"/>
          </p:nvPr>
        </p:nvSpPr>
        <p:spPr>
          <a:xfrm>
            <a:off x="457200" y="1600200"/>
            <a:ext cx="8305800" cy="4876800"/>
          </a:xfrm>
        </p:spPr>
        <p:txBody>
          <a:bodyPr>
            <a:normAutofit fontScale="92500"/>
          </a:bodyPr>
          <a:lstStyle/>
          <a:p>
            <a:r>
              <a:rPr lang="en-GB" dirty="0"/>
              <a:t>Disks cannot spin much faster than 15,000 RPM</a:t>
            </a:r>
          </a:p>
          <a:p>
            <a:pPr lvl="1"/>
            <a:r>
              <a:rPr lang="en-GB" dirty="0"/>
              <a:t>At this speed the velocity at the edge of a 3.5” disk is 250 km/h! </a:t>
            </a:r>
          </a:p>
          <a:p>
            <a:pPr lvl="1"/>
            <a:r>
              <a:rPr lang="en-GB" dirty="0"/>
              <a:t>Increasing this velocity would physically destroy the disk</a:t>
            </a:r>
          </a:p>
          <a:p>
            <a:r>
              <a:rPr lang="en-GB" dirty="0"/>
              <a:t>Seek time is the time it takes for the head to get to the right track</a:t>
            </a:r>
          </a:p>
          <a:p>
            <a:pPr lvl="1"/>
            <a:r>
              <a:rPr lang="en-GB" dirty="0"/>
              <a:t>Average seek times: </a:t>
            </a:r>
          </a:p>
          <a:p>
            <a:pPr lvl="2"/>
            <a:r>
              <a:rPr lang="en-GB" dirty="0"/>
              <a:t>3 ms for high-end disks </a:t>
            </a:r>
          </a:p>
          <a:p>
            <a:pPr lvl="2"/>
            <a:r>
              <a:rPr lang="en-GB" dirty="0"/>
              <a:t>9 ms for low-end disks</a:t>
            </a:r>
          </a:p>
          <a:p>
            <a:endParaRPr lang="en-US" dirty="0"/>
          </a:p>
        </p:txBody>
      </p:sp>
    </p:spTree>
    <p:extLst>
      <p:ext uri="{BB962C8B-B14F-4D97-AF65-F5344CB8AC3E}">
        <p14:creationId xmlns:p14="http://schemas.microsoft.com/office/powerpoint/2010/main" val="1109858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IOPS</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457200" y="1600201"/>
                <a:ext cx="8305800" cy="3200400"/>
              </a:xfrm>
            </p:spPr>
            <p:txBody>
              <a:bodyPr>
                <a:normAutofit fontScale="70000" lnSpcReduction="20000"/>
              </a:bodyPr>
              <a:lstStyle/>
              <a:p>
                <a:r>
                  <a:rPr lang="en-GB" dirty="0"/>
                  <a:t>Input/output Operations Per Second (IOPS) is a measure of how many read and write operations a disk can complete in one second</a:t>
                </a:r>
              </a:p>
              <a:p>
                <a:endParaRPr lang="en-GB" sz="3600" dirty="0"/>
              </a:p>
              <a:p>
                <a:pPr marL="0" indent="0">
                  <a:buNone/>
                </a:pPr>
                <a14:m>
                  <m:oMathPara xmlns:m="http://schemas.openxmlformats.org/officeDocument/2006/math">
                    <m:oMathParaPr>
                      <m:jc m:val="centerGroup"/>
                    </m:oMathParaPr>
                    <m:oMath xmlns:m="http://schemas.openxmlformats.org/officeDocument/2006/math">
                      <m:f>
                        <m:fPr>
                          <m:ctrlPr>
                            <a:rPr lang="nl-NL" sz="3100" i="1">
                              <a:latin typeface="Cambria Math"/>
                            </a:rPr>
                          </m:ctrlPr>
                        </m:fPr>
                        <m:num>
                          <m:r>
                            <a:rPr lang="en-US" sz="3100">
                              <a:latin typeface="Cambria Math"/>
                            </a:rPr>
                            <m:t>1000</m:t>
                          </m:r>
                        </m:num>
                        <m:den>
                          <m:r>
                            <m:rPr>
                              <m:sty m:val="p"/>
                            </m:rPr>
                            <a:rPr lang="en-US" sz="3100">
                              <a:latin typeface="Cambria Math"/>
                            </a:rPr>
                            <m:t>Rotational</m:t>
                          </m:r>
                          <m:r>
                            <a:rPr lang="en-US" sz="3100">
                              <a:latin typeface="Cambria Math"/>
                            </a:rPr>
                            <m:t> </m:t>
                          </m:r>
                          <m:r>
                            <m:rPr>
                              <m:sty m:val="p"/>
                            </m:rPr>
                            <a:rPr lang="en-US" sz="3100">
                              <a:latin typeface="Cambria Math"/>
                            </a:rPr>
                            <m:t>delay</m:t>
                          </m:r>
                          <m:r>
                            <a:rPr lang="en-US" sz="3100">
                              <a:latin typeface="Cambria Math"/>
                            </a:rPr>
                            <m:t> </m:t>
                          </m:r>
                          <m:d>
                            <m:dPr>
                              <m:ctrlPr>
                                <a:rPr lang="nl-NL" sz="3100" i="1">
                                  <a:latin typeface="Cambria Math"/>
                                </a:rPr>
                              </m:ctrlPr>
                            </m:dPr>
                            <m:e>
                              <m:r>
                                <m:rPr>
                                  <m:sty m:val="p"/>
                                </m:rPr>
                                <a:rPr lang="en-US" sz="3100">
                                  <a:latin typeface="Cambria Math"/>
                                </a:rPr>
                                <m:t>ms</m:t>
                              </m:r>
                            </m:e>
                          </m:d>
                          <m:r>
                            <a:rPr lang="en-US" sz="3100">
                              <a:latin typeface="Cambria Math"/>
                            </a:rPr>
                            <m:t>+</m:t>
                          </m:r>
                          <m:r>
                            <m:rPr>
                              <m:sty m:val="p"/>
                            </m:rPr>
                            <a:rPr lang="en-US" sz="3100">
                              <a:latin typeface="Cambria Math"/>
                            </a:rPr>
                            <m:t>Seek</m:t>
                          </m:r>
                          <m:r>
                            <a:rPr lang="en-US" sz="3100">
                              <a:latin typeface="Cambria Math"/>
                            </a:rPr>
                            <m:t> </m:t>
                          </m:r>
                          <m:r>
                            <m:rPr>
                              <m:sty m:val="p"/>
                            </m:rPr>
                            <a:rPr lang="en-US" sz="3100">
                              <a:latin typeface="Cambria Math"/>
                            </a:rPr>
                            <m:t>time</m:t>
                          </m:r>
                          <m:r>
                            <a:rPr lang="en-US" sz="3100">
                              <a:latin typeface="Cambria Math"/>
                            </a:rPr>
                            <m:t>(</m:t>
                          </m:r>
                          <m:r>
                            <m:rPr>
                              <m:sty m:val="p"/>
                            </m:rPr>
                            <a:rPr lang="en-US" sz="3100">
                              <a:latin typeface="Cambria Math"/>
                            </a:rPr>
                            <m:t>ms</m:t>
                          </m:r>
                          <m:r>
                            <a:rPr lang="en-US" sz="3100">
                              <a:latin typeface="Cambria Math"/>
                            </a:rPr>
                            <m:t>)</m:t>
                          </m:r>
                        </m:den>
                      </m:f>
                    </m:oMath>
                  </m:oMathPara>
                </a14:m>
                <a:endParaRPr lang="nl-NL" dirty="0"/>
              </a:p>
              <a:p>
                <a:endParaRPr lang="en-GB" dirty="0"/>
              </a:p>
              <a:p>
                <a:r>
                  <a:rPr lang="en-GB" dirty="0"/>
                  <a:t>Writing is typically a bit slower than reading</a:t>
                </a:r>
              </a:p>
              <a:p>
                <a:endParaRPr lang="en-GB" dirty="0"/>
              </a:p>
              <a:p>
                <a:r>
                  <a:rPr lang="en-GB" dirty="0"/>
                  <a:t>Typical IOPS:</a:t>
                </a:r>
                <a:endParaRPr lang="nl-NL" dirty="0"/>
              </a:p>
              <a:p>
                <a:endParaRPr lang="en-US"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457200" y="1600201"/>
                <a:ext cx="8305800" cy="3200400"/>
              </a:xfrm>
              <a:blipFill>
                <a:blip r:embed="rId2"/>
                <a:stretch>
                  <a:fillRect l="-807" t="-3238"/>
                </a:stretch>
              </a:blipFill>
            </p:spPr>
            <p:txBody>
              <a:bodyPr/>
              <a:lstStyle/>
              <a:p>
                <a:r>
                  <a:rPr lang="nl-NL">
                    <a:noFill/>
                  </a:rPr>
                  <a:t> </a:t>
                </a:r>
              </a:p>
            </p:txBody>
          </p:sp>
        </mc:Fallback>
      </mc:AlternateContent>
      <p:pic>
        <p:nvPicPr>
          <p:cNvPr id="2150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782021"/>
            <a:ext cx="8991600" cy="207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23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RAID penalty</a:t>
            </a:r>
            <a:endParaRPr lang="nl-NL" dirty="0"/>
          </a:p>
        </p:txBody>
      </p:sp>
      <p:sp>
        <p:nvSpPr>
          <p:cNvPr id="3" name="Tijdelijke aanduiding voor inhoud 2"/>
          <p:cNvSpPr>
            <a:spLocks noGrp="1"/>
          </p:cNvSpPr>
          <p:nvPr>
            <p:ph idx="1"/>
          </p:nvPr>
        </p:nvSpPr>
        <p:spPr>
          <a:xfrm>
            <a:off x="457200" y="1600201"/>
            <a:ext cx="8305800" cy="1981199"/>
          </a:xfrm>
        </p:spPr>
        <p:txBody>
          <a:bodyPr>
            <a:normAutofit fontScale="92500" lnSpcReduction="10000"/>
          </a:bodyPr>
          <a:lstStyle/>
          <a:p>
            <a:r>
              <a:rPr lang="en-GB" dirty="0"/>
              <a:t>In RAID sets multiple disks are used to form one virtual disk (LUN)</a:t>
            </a:r>
          </a:p>
          <a:p>
            <a:r>
              <a:rPr lang="en-GB" dirty="0"/>
              <a:t>Writing data on multiple disks introduces some delay, known as the RAID penalty</a:t>
            </a:r>
            <a:endParaRPr lang="en-US" dirty="0"/>
          </a:p>
        </p:txBody>
      </p:sp>
      <p:pic>
        <p:nvPicPr>
          <p:cNvPr id="23554" name="Picture 2" descr="IOPS in RAI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581400"/>
            <a:ext cx="6275865"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848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Interface throughput</a:t>
            </a:r>
            <a:endParaRPr lang="nl-NL" dirty="0"/>
          </a:p>
        </p:txBody>
      </p:sp>
      <p:sp>
        <p:nvSpPr>
          <p:cNvPr id="3" name="Tijdelijke aanduiding voor inhoud 2"/>
          <p:cNvSpPr>
            <a:spLocks noGrp="1"/>
          </p:cNvSpPr>
          <p:nvPr>
            <p:ph idx="1"/>
          </p:nvPr>
        </p:nvSpPr>
        <p:spPr>
          <a:xfrm>
            <a:off x="457200" y="1600201"/>
            <a:ext cx="8305800" cy="1371599"/>
          </a:xfrm>
        </p:spPr>
        <p:txBody>
          <a:bodyPr>
            <a:normAutofit fontScale="70000" lnSpcReduction="20000"/>
          </a:bodyPr>
          <a:lstStyle/>
          <a:p>
            <a:r>
              <a:rPr lang="en-US" dirty="0"/>
              <a:t>Storage performance is also dependent on how fast the interface can move data from the disks to the systems consuming the data and vice versa</a:t>
            </a:r>
          </a:p>
          <a:p>
            <a:r>
              <a:rPr lang="en-US" dirty="0"/>
              <a:t>An overview of the various interface speeds:</a:t>
            </a:r>
            <a:endParaRPr lang="nl-NL" dirty="0"/>
          </a:p>
          <a:p>
            <a:endParaRPr lang="en-US" dirty="0"/>
          </a:p>
        </p:txBody>
      </p:sp>
      <p:pic>
        <p:nvPicPr>
          <p:cNvPr id="102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302" y="2895600"/>
            <a:ext cx="704229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989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Caching</a:t>
            </a:r>
            <a:endParaRPr lang="nl-NL" dirty="0"/>
          </a:p>
        </p:txBody>
      </p:sp>
      <p:sp>
        <p:nvSpPr>
          <p:cNvPr id="3" name="Tijdelijke aanduiding voor inhoud 2"/>
          <p:cNvSpPr>
            <a:spLocks noGrp="1"/>
          </p:cNvSpPr>
          <p:nvPr>
            <p:ph idx="1"/>
          </p:nvPr>
        </p:nvSpPr>
        <p:spPr>
          <a:xfrm>
            <a:off x="457200" y="1600201"/>
            <a:ext cx="8305800" cy="4800599"/>
          </a:xfrm>
        </p:spPr>
        <p:txBody>
          <a:bodyPr>
            <a:normAutofit fontScale="77500" lnSpcReduction="20000"/>
          </a:bodyPr>
          <a:lstStyle/>
          <a:p>
            <a:r>
              <a:rPr lang="en-GB" dirty="0"/>
              <a:t>A caching system in disk controllers can improve performance by several orders of magnitude</a:t>
            </a:r>
          </a:p>
          <a:p>
            <a:pPr lvl="1"/>
            <a:r>
              <a:rPr lang="en-GB" dirty="0"/>
              <a:t>Read-cache acts as a buffer for reads. When the same data is read multiple times, it is served from cache</a:t>
            </a:r>
          </a:p>
          <a:p>
            <a:pPr lvl="1"/>
            <a:r>
              <a:rPr lang="en-GB" dirty="0"/>
              <a:t>Write-through cache: data is written to cache and then to disk, and only acknowledged as written when the data is physically written on the disk</a:t>
            </a:r>
          </a:p>
          <a:p>
            <a:pPr lvl="1"/>
            <a:r>
              <a:rPr lang="en-GB" dirty="0"/>
              <a:t>Write-through cache: allows the disk controller to acknowledge the data as written as soon as it is held in cache. This allows the cache to buffer writes quickly and then write the data to the slower disk when the disk is ready to accept new I/O operations</a:t>
            </a:r>
          </a:p>
          <a:p>
            <a:r>
              <a:rPr lang="en-GB" dirty="0"/>
              <a:t>The type and amount of cache needed depends on what applications need</a:t>
            </a:r>
          </a:p>
          <a:p>
            <a:pPr lvl="1"/>
            <a:r>
              <a:rPr lang="en-GB" dirty="0"/>
              <a:t>A web server, for instance, will mostly benefit from read-cache, whereas most databases are better off with write cache</a:t>
            </a:r>
            <a:endParaRPr lang="en-US" dirty="0"/>
          </a:p>
        </p:txBody>
      </p:sp>
    </p:spTree>
    <p:extLst>
      <p:ext uri="{BB962C8B-B14F-4D97-AF65-F5344CB8AC3E}">
        <p14:creationId xmlns:p14="http://schemas.microsoft.com/office/powerpoint/2010/main" val="4160614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Storage tiering</a:t>
            </a:r>
            <a:endParaRPr lang="nl-NL" dirty="0"/>
          </a:p>
        </p:txBody>
      </p:sp>
      <p:sp>
        <p:nvSpPr>
          <p:cNvPr id="3" name="Tijdelijke aanduiding voor inhoud 2"/>
          <p:cNvSpPr>
            <a:spLocks noGrp="1"/>
          </p:cNvSpPr>
          <p:nvPr>
            <p:ph idx="1"/>
          </p:nvPr>
        </p:nvSpPr>
        <p:spPr>
          <a:xfrm>
            <a:off x="457200" y="1600201"/>
            <a:ext cx="8305800" cy="4800599"/>
          </a:xfrm>
        </p:spPr>
        <p:txBody>
          <a:bodyPr>
            <a:normAutofit fontScale="85000" lnSpcReduction="20000"/>
          </a:bodyPr>
          <a:lstStyle/>
          <a:p>
            <a:r>
              <a:rPr lang="en-GB" dirty="0"/>
              <a:t>Tiered storage creates a hierarchy of storage media, based on cost, performance requirements, and availability requirements</a:t>
            </a:r>
          </a:p>
          <a:p>
            <a:r>
              <a:rPr lang="en-US" dirty="0"/>
              <a:t>Example: </a:t>
            </a:r>
            <a:endParaRPr lang="nl-NL" dirty="0"/>
          </a:p>
          <a:p>
            <a:pPr lvl="1"/>
            <a:r>
              <a:rPr lang="en-US" dirty="0"/>
              <a:t>Tier 1: Production data (SSD and SAS disks) </a:t>
            </a:r>
            <a:endParaRPr lang="nl-NL" dirty="0"/>
          </a:p>
          <a:p>
            <a:pPr lvl="1"/>
            <a:r>
              <a:rPr lang="en-US" dirty="0"/>
              <a:t>Tier 2: Seldom used data, like email archives (NL-SAS disks)</a:t>
            </a:r>
            <a:endParaRPr lang="nl-NL" dirty="0"/>
          </a:p>
          <a:p>
            <a:pPr lvl="1"/>
            <a:r>
              <a:rPr lang="en-US" dirty="0"/>
              <a:t>Tier 3: Backups (Virtual Tape Libraries on NL-SAS disks)</a:t>
            </a:r>
            <a:endParaRPr lang="nl-NL" dirty="0"/>
          </a:p>
          <a:p>
            <a:pPr lvl="1"/>
            <a:r>
              <a:rPr lang="en-US" dirty="0"/>
              <a:t>Tier 4: Archived data (Tape or NL-SAS disks)</a:t>
            </a:r>
            <a:endParaRPr lang="nl-NL" dirty="0"/>
          </a:p>
          <a:p>
            <a:r>
              <a:rPr lang="en-GB" dirty="0"/>
              <a:t>The more tiers are used, the more effort it takes to manage the tiers</a:t>
            </a:r>
          </a:p>
          <a:p>
            <a:r>
              <a:rPr lang="en-GB" dirty="0"/>
              <a:t>Automated tiering usually checks for file access times, file creation date, and file ownership, and automatically moves data to the storage medium that fits best</a:t>
            </a:r>
            <a:endParaRPr lang="en-US" dirty="0"/>
          </a:p>
        </p:txBody>
      </p:sp>
    </p:spTree>
    <p:extLst>
      <p:ext uri="{BB962C8B-B14F-4D97-AF65-F5344CB8AC3E}">
        <p14:creationId xmlns:p14="http://schemas.microsoft.com/office/powerpoint/2010/main" val="198329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Network Attached Storage (NAS)</a:t>
            </a:r>
            <a:endParaRPr lang="nl-NL" dirty="0"/>
          </a:p>
        </p:txBody>
      </p:sp>
      <p:sp>
        <p:nvSpPr>
          <p:cNvPr id="3" name="Tijdelijke aanduiding voor inhoud 2"/>
          <p:cNvSpPr>
            <a:spLocks noGrp="1"/>
          </p:cNvSpPr>
          <p:nvPr>
            <p:ph idx="1"/>
          </p:nvPr>
        </p:nvSpPr>
        <p:spPr>
          <a:xfrm>
            <a:off x="457200" y="1600200"/>
            <a:ext cx="8305800" cy="4876800"/>
          </a:xfrm>
        </p:spPr>
        <p:txBody>
          <a:bodyPr>
            <a:normAutofit/>
          </a:bodyPr>
          <a:lstStyle/>
          <a:p>
            <a:r>
              <a:rPr lang="en-GB" dirty="0"/>
              <a:t>A clustered NAS is a NAS that uses a distributed file system running simultaneously on multiple servers</a:t>
            </a:r>
          </a:p>
          <a:p>
            <a:pPr lvl="1"/>
            <a:r>
              <a:rPr lang="en-GB" dirty="0"/>
              <a:t>Distributes data and metadata across storage devices</a:t>
            </a:r>
          </a:p>
          <a:p>
            <a:pPr lvl="1"/>
            <a:r>
              <a:rPr lang="en-GB" dirty="0"/>
              <a:t>Still provides unified access to the files from any of the cluster nodes, unrelated to the actual location of the data</a:t>
            </a:r>
            <a:endParaRPr lang="en-US" dirty="0"/>
          </a:p>
        </p:txBody>
      </p:sp>
    </p:spTree>
    <p:extLst>
      <p:ext uri="{BB962C8B-B14F-4D97-AF65-F5344CB8AC3E}">
        <p14:creationId xmlns:p14="http://schemas.microsoft.com/office/powerpoint/2010/main" val="1367970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Load optimization</a:t>
            </a:r>
            <a:endParaRPr lang="nl-NL" dirty="0"/>
          </a:p>
        </p:txBody>
      </p:sp>
      <p:sp>
        <p:nvSpPr>
          <p:cNvPr id="3" name="Tijdelijke aanduiding voor inhoud 2"/>
          <p:cNvSpPr>
            <a:spLocks noGrp="1"/>
          </p:cNvSpPr>
          <p:nvPr>
            <p:ph idx="1"/>
          </p:nvPr>
        </p:nvSpPr>
        <p:spPr>
          <a:xfrm>
            <a:off x="457200" y="1600201"/>
            <a:ext cx="8305800" cy="4800599"/>
          </a:xfrm>
        </p:spPr>
        <p:txBody>
          <a:bodyPr>
            <a:normAutofit/>
          </a:bodyPr>
          <a:lstStyle/>
          <a:p>
            <a:r>
              <a:rPr lang="en-US" dirty="0"/>
              <a:t>Storage performance is highly dependent on the type of load</a:t>
            </a:r>
          </a:p>
          <a:p>
            <a:r>
              <a:rPr lang="en-GB" dirty="0"/>
              <a:t>Most vendors recommend a specific storage configuration for their systems or applications</a:t>
            </a:r>
          </a:p>
          <a:p>
            <a:pPr lvl="1"/>
            <a:r>
              <a:rPr lang="en-GB" dirty="0"/>
              <a:t>For example, Oracle recommends a combination of RAID 1 and 5 for its database in order to optimize performance</a:t>
            </a:r>
            <a:endParaRPr lang="en-US" dirty="0"/>
          </a:p>
        </p:txBody>
      </p:sp>
    </p:spTree>
    <p:extLst>
      <p:ext uri="{BB962C8B-B14F-4D97-AF65-F5344CB8AC3E}">
        <p14:creationId xmlns:p14="http://schemas.microsoft.com/office/powerpoint/2010/main" val="3546622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667000"/>
            <a:ext cx="8229600" cy="1143000"/>
          </a:xfrm>
        </p:spPr>
        <p:txBody>
          <a:bodyPr>
            <a:noAutofit/>
          </a:bodyPr>
          <a:lstStyle/>
          <a:p>
            <a:r>
              <a:rPr lang="en-GB" dirty="0"/>
              <a:t>Storage security</a:t>
            </a:r>
            <a:endParaRPr lang="nl-NL" sz="4800" dirty="0"/>
          </a:p>
        </p:txBody>
      </p:sp>
    </p:spTree>
    <p:extLst>
      <p:ext uri="{BB962C8B-B14F-4D97-AF65-F5344CB8AC3E}">
        <p14:creationId xmlns:p14="http://schemas.microsoft.com/office/powerpoint/2010/main" val="1729543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Protecting data at rest</a:t>
            </a:r>
            <a:endParaRPr lang="nl-NL" dirty="0"/>
          </a:p>
        </p:txBody>
      </p:sp>
      <p:sp>
        <p:nvSpPr>
          <p:cNvPr id="3" name="Tijdelijke aanduiding voor inhoud 2"/>
          <p:cNvSpPr>
            <a:spLocks noGrp="1"/>
          </p:cNvSpPr>
          <p:nvPr>
            <p:ph idx="1"/>
          </p:nvPr>
        </p:nvSpPr>
        <p:spPr>
          <a:xfrm>
            <a:off x="457200" y="1600201"/>
            <a:ext cx="8305800" cy="4800599"/>
          </a:xfrm>
        </p:spPr>
        <p:txBody>
          <a:bodyPr>
            <a:normAutofit fontScale="85000" lnSpcReduction="20000"/>
          </a:bodyPr>
          <a:lstStyle/>
          <a:p>
            <a:r>
              <a:rPr lang="en-GB" dirty="0"/>
              <a:t>Data can be:</a:t>
            </a:r>
          </a:p>
          <a:p>
            <a:pPr lvl="1"/>
            <a:r>
              <a:rPr lang="en-GB" dirty="0"/>
              <a:t>In transit (transported over a network)</a:t>
            </a:r>
          </a:p>
          <a:p>
            <a:pPr lvl="1"/>
            <a:r>
              <a:rPr lang="en-GB" dirty="0"/>
              <a:t>In use (by an application or a cache)</a:t>
            </a:r>
          </a:p>
          <a:p>
            <a:pPr lvl="1"/>
            <a:r>
              <a:rPr lang="en-GB" dirty="0"/>
              <a:t>At rest (on a disk or a tape)</a:t>
            </a:r>
          </a:p>
          <a:p>
            <a:r>
              <a:rPr lang="en-GB" dirty="0"/>
              <a:t>Data at rest can be secured using encryption techniques</a:t>
            </a:r>
          </a:p>
          <a:p>
            <a:pPr lvl="1"/>
            <a:r>
              <a:rPr lang="en-GB" dirty="0"/>
              <a:t>Prevent reading or writing data to disk or tape without the correct encryption/decryption key</a:t>
            </a:r>
          </a:p>
          <a:p>
            <a:r>
              <a:rPr lang="en-GB" dirty="0"/>
              <a:t>Disk encryption in the </a:t>
            </a:r>
            <a:r>
              <a:rPr lang="en-GB" dirty="0" err="1"/>
              <a:t>datacenter</a:t>
            </a:r>
            <a:r>
              <a:rPr lang="en-GB" dirty="0"/>
              <a:t> has limited benefits:</a:t>
            </a:r>
          </a:p>
          <a:p>
            <a:pPr lvl="1"/>
            <a:r>
              <a:rPr lang="en-GB" dirty="0"/>
              <a:t>Databases and applications need to work with unencrypted data to perform useful work</a:t>
            </a:r>
          </a:p>
          <a:p>
            <a:pPr lvl="1"/>
            <a:r>
              <a:rPr lang="en-GB" dirty="0"/>
              <a:t>Disk encryption is only useful when the disks are physically lost or stolen (laptops, desktops, or removable media)</a:t>
            </a:r>
          </a:p>
          <a:p>
            <a:pPr lvl="1"/>
            <a:r>
              <a:rPr lang="en-GB" dirty="0"/>
              <a:t>Disks in the datacentre are in a physically secure area</a:t>
            </a:r>
            <a:endParaRPr lang="en-US" dirty="0"/>
          </a:p>
        </p:txBody>
      </p:sp>
    </p:spTree>
    <p:extLst>
      <p:ext uri="{BB962C8B-B14F-4D97-AF65-F5344CB8AC3E}">
        <p14:creationId xmlns:p14="http://schemas.microsoft.com/office/powerpoint/2010/main" val="3210919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Protecting data at rest</a:t>
            </a:r>
            <a:endParaRPr lang="nl-NL" dirty="0"/>
          </a:p>
        </p:txBody>
      </p:sp>
      <p:sp>
        <p:nvSpPr>
          <p:cNvPr id="3" name="Tijdelijke aanduiding voor inhoud 2"/>
          <p:cNvSpPr>
            <a:spLocks noGrp="1"/>
          </p:cNvSpPr>
          <p:nvPr>
            <p:ph idx="1"/>
          </p:nvPr>
        </p:nvSpPr>
        <p:spPr>
          <a:xfrm>
            <a:off x="457200" y="1600201"/>
            <a:ext cx="8305800" cy="4800599"/>
          </a:xfrm>
        </p:spPr>
        <p:txBody>
          <a:bodyPr>
            <a:normAutofit fontScale="85000" lnSpcReduction="20000"/>
          </a:bodyPr>
          <a:lstStyle/>
          <a:p>
            <a:r>
              <a:rPr lang="en-US" dirty="0"/>
              <a:t>Disk encryption in the datacenter is useful:</a:t>
            </a:r>
          </a:p>
          <a:p>
            <a:pPr lvl="1"/>
            <a:r>
              <a:rPr lang="en-US" dirty="0"/>
              <a:t>A disk drive might get in the wrong hands – for instance because it was removed after it was marked "faulty" and was never destroyed</a:t>
            </a:r>
          </a:p>
          <a:p>
            <a:pPr lvl="1"/>
            <a:r>
              <a:rPr lang="en-US" dirty="0"/>
              <a:t>In case of disk failure, having the data encrypted solves the issue of having potentially sensitive data on a disk that can't be accessed anymore, as it is defective</a:t>
            </a:r>
            <a:endParaRPr lang="nl-NL" dirty="0"/>
          </a:p>
          <a:p>
            <a:pPr lvl="1"/>
            <a:r>
              <a:rPr lang="en-US" dirty="0"/>
              <a:t>Maintenance contracts often require that a failed disk must be sent back to the vendor after replacing it with a new one. Without disk encryption, returning disks may not be possible since a failed disk cannot be erased anymore. </a:t>
            </a:r>
            <a:endParaRPr lang="nl-NL" dirty="0"/>
          </a:p>
          <a:p>
            <a:pPr lvl="1"/>
            <a:r>
              <a:rPr lang="en-US" dirty="0"/>
              <a:t>Full disk encryption makes it harder for an attacker to retrieve data from the "empty" space on the disks, which often contains traces of previously stored data. </a:t>
            </a:r>
            <a:endParaRPr lang="nl-NL" dirty="0"/>
          </a:p>
          <a:p>
            <a:endParaRPr lang="en-US" dirty="0"/>
          </a:p>
        </p:txBody>
      </p:sp>
    </p:spTree>
    <p:extLst>
      <p:ext uri="{BB962C8B-B14F-4D97-AF65-F5344CB8AC3E}">
        <p14:creationId xmlns:p14="http://schemas.microsoft.com/office/powerpoint/2010/main" val="1049221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Protecting data at rest</a:t>
            </a:r>
            <a:endParaRPr lang="nl-NL" dirty="0"/>
          </a:p>
        </p:txBody>
      </p:sp>
      <p:sp>
        <p:nvSpPr>
          <p:cNvPr id="3" name="Tijdelijke aanduiding voor inhoud 2"/>
          <p:cNvSpPr>
            <a:spLocks noGrp="1"/>
          </p:cNvSpPr>
          <p:nvPr>
            <p:ph idx="1"/>
          </p:nvPr>
        </p:nvSpPr>
        <p:spPr>
          <a:xfrm>
            <a:off x="457200" y="1600201"/>
            <a:ext cx="8305800" cy="4800599"/>
          </a:xfrm>
        </p:spPr>
        <p:txBody>
          <a:bodyPr>
            <a:normAutofit fontScale="85000" lnSpcReduction="20000"/>
          </a:bodyPr>
          <a:lstStyle/>
          <a:p>
            <a:r>
              <a:rPr lang="en-US" dirty="0"/>
              <a:t>Self-Encrypting Drives (SEDs):</a:t>
            </a:r>
          </a:p>
          <a:p>
            <a:pPr lvl="1"/>
            <a:r>
              <a:rPr lang="en-US" dirty="0"/>
              <a:t>Use in laptops and desktops</a:t>
            </a:r>
          </a:p>
          <a:p>
            <a:pPr lvl="1"/>
            <a:r>
              <a:rPr lang="en-US" dirty="0"/>
              <a:t>When an SED is powered up, authentication is required to access data – the user must type in a password to start the boot sequence of the computer</a:t>
            </a:r>
            <a:endParaRPr lang="nl-NL" dirty="0"/>
          </a:p>
          <a:p>
            <a:pPr lvl="1"/>
            <a:r>
              <a:rPr lang="en-US" dirty="0"/>
              <a:t>Encryption is built into the disk drive’s hardware</a:t>
            </a:r>
          </a:p>
          <a:p>
            <a:pPr lvl="1"/>
            <a:r>
              <a:rPr lang="en-US" dirty="0"/>
              <a:t>Encryption keys are stored on the disk</a:t>
            </a:r>
          </a:p>
          <a:p>
            <a:r>
              <a:rPr lang="en-US" dirty="0"/>
              <a:t>Cryptographic Disk Erasure (CDE):</a:t>
            </a:r>
          </a:p>
          <a:p>
            <a:pPr lvl="1"/>
            <a:r>
              <a:rPr lang="en-US" dirty="0"/>
              <a:t>Deletes the encryption key on the disk</a:t>
            </a:r>
          </a:p>
          <a:p>
            <a:pPr lvl="1"/>
            <a:r>
              <a:rPr lang="en-US" dirty="0"/>
              <a:t>This has the same effect as erasing all disk contents</a:t>
            </a:r>
          </a:p>
          <a:p>
            <a:pPr lvl="2"/>
            <a:r>
              <a:rPr lang="en-US" dirty="0"/>
              <a:t>Without the key, unencrypted data can no longer be read from the disk</a:t>
            </a:r>
          </a:p>
          <a:p>
            <a:pPr lvl="2"/>
            <a:r>
              <a:rPr lang="en-US" dirty="0"/>
              <a:t>One of the best ways to fully wipe a disk’s contents</a:t>
            </a:r>
            <a:endParaRPr lang="nl-NL" dirty="0"/>
          </a:p>
        </p:txBody>
      </p:sp>
    </p:spTree>
    <p:extLst>
      <p:ext uri="{BB962C8B-B14F-4D97-AF65-F5344CB8AC3E}">
        <p14:creationId xmlns:p14="http://schemas.microsoft.com/office/powerpoint/2010/main" val="2739862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SAN zoning</a:t>
            </a:r>
            <a:endParaRPr lang="nl-NL" dirty="0"/>
          </a:p>
        </p:txBody>
      </p:sp>
      <p:sp>
        <p:nvSpPr>
          <p:cNvPr id="3" name="Tijdelijke aanduiding voor inhoud 2"/>
          <p:cNvSpPr>
            <a:spLocks noGrp="1"/>
          </p:cNvSpPr>
          <p:nvPr>
            <p:ph idx="1"/>
          </p:nvPr>
        </p:nvSpPr>
        <p:spPr>
          <a:xfrm>
            <a:off x="457200" y="1600201"/>
            <a:ext cx="8305800" cy="4800599"/>
          </a:xfrm>
        </p:spPr>
        <p:txBody>
          <a:bodyPr>
            <a:normAutofit/>
          </a:bodyPr>
          <a:lstStyle/>
          <a:p>
            <a:r>
              <a:rPr lang="en-GB" dirty="0"/>
              <a:t>SAN zoning is a method of arranging Fibre Channel devices into logical groups on a SAN fabric for security purposes</a:t>
            </a:r>
          </a:p>
          <a:p>
            <a:pPr lvl="1"/>
            <a:r>
              <a:rPr lang="en-GB" dirty="0"/>
              <a:t>SAN zoning is implemented in the SAN switches</a:t>
            </a:r>
          </a:p>
          <a:p>
            <a:pPr lvl="1"/>
            <a:r>
              <a:rPr lang="en-GB" dirty="0"/>
              <a:t>SAN zones are comparable with VLANs in Ethernet networks</a:t>
            </a:r>
          </a:p>
          <a:p>
            <a:pPr lvl="1"/>
            <a:r>
              <a:rPr lang="en-GB" dirty="0"/>
              <a:t>Fibre Channel devices can only communicate with each other if they are members of the same zone</a:t>
            </a:r>
          </a:p>
          <a:p>
            <a:endParaRPr lang="nl-NL" dirty="0"/>
          </a:p>
        </p:txBody>
      </p:sp>
    </p:spTree>
    <p:extLst>
      <p:ext uri="{BB962C8B-B14F-4D97-AF65-F5344CB8AC3E}">
        <p14:creationId xmlns:p14="http://schemas.microsoft.com/office/powerpoint/2010/main" val="34838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SAN LUN masking</a:t>
            </a:r>
            <a:endParaRPr lang="nl-NL" dirty="0"/>
          </a:p>
        </p:txBody>
      </p:sp>
      <p:sp>
        <p:nvSpPr>
          <p:cNvPr id="3" name="Tijdelijke aanduiding voor inhoud 2"/>
          <p:cNvSpPr>
            <a:spLocks noGrp="1"/>
          </p:cNvSpPr>
          <p:nvPr>
            <p:ph idx="1"/>
          </p:nvPr>
        </p:nvSpPr>
        <p:spPr>
          <a:xfrm>
            <a:off x="457200" y="1600201"/>
            <a:ext cx="8305800" cy="4800599"/>
          </a:xfrm>
        </p:spPr>
        <p:txBody>
          <a:bodyPr>
            <a:normAutofit/>
          </a:bodyPr>
          <a:lstStyle/>
          <a:p>
            <a:r>
              <a:rPr lang="nl-NL" dirty="0"/>
              <a:t>In a SAN, </a:t>
            </a:r>
            <a:r>
              <a:rPr lang="en-GB" dirty="0"/>
              <a:t>LUN masking makes a LUN available to some hosts and unavailable to other hosts</a:t>
            </a:r>
          </a:p>
          <a:p>
            <a:r>
              <a:rPr lang="en-GB" dirty="0"/>
              <a:t>LUN masking is implemented primarily at the HBA level, not in the SAN switches</a:t>
            </a:r>
          </a:p>
          <a:p>
            <a:r>
              <a:rPr lang="en-GB" dirty="0"/>
              <a:t>It is good practice to use a combination of SAN zoning and LUN masking</a:t>
            </a:r>
            <a:endParaRPr lang="nl-NL" dirty="0"/>
          </a:p>
        </p:txBody>
      </p:sp>
    </p:spTree>
    <p:extLst>
      <p:ext uri="{BB962C8B-B14F-4D97-AF65-F5344CB8AC3E}">
        <p14:creationId xmlns:p14="http://schemas.microsoft.com/office/powerpoint/2010/main" val="22842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Object Storage</a:t>
            </a:r>
            <a:endParaRPr lang="nl-NL" dirty="0"/>
          </a:p>
        </p:txBody>
      </p:sp>
      <p:sp>
        <p:nvSpPr>
          <p:cNvPr id="3" name="Tijdelijke aanduiding voor inhoud 2"/>
          <p:cNvSpPr>
            <a:spLocks noGrp="1"/>
          </p:cNvSpPr>
          <p:nvPr>
            <p:ph idx="1"/>
          </p:nvPr>
        </p:nvSpPr>
        <p:spPr>
          <a:xfrm>
            <a:off x="457200" y="1600200"/>
            <a:ext cx="8305800" cy="4876800"/>
          </a:xfrm>
        </p:spPr>
        <p:txBody>
          <a:bodyPr>
            <a:normAutofit fontScale="77500" lnSpcReduction="20000"/>
          </a:bodyPr>
          <a:lstStyle/>
          <a:p>
            <a:r>
              <a:rPr lang="en-US" dirty="0"/>
              <a:t>Object storage is a storage architecture that manages data as objects, where an object is defined as a file with its metadata, and a globally unique identifier called the object ID</a:t>
            </a:r>
            <a:endParaRPr lang="nl-NL" dirty="0"/>
          </a:p>
          <a:p>
            <a:r>
              <a:rPr lang="en-US" dirty="0"/>
              <a:t>Examples of metadata:</a:t>
            </a:r>
          </a:p>
          <a:p>
            <a:pPr lvl="1"/>
            <a:r>
              <a:rPr lang="en-US" dirty="0"/>
              <a:t>Filename</a:t>
            </a:r>
          </a:p>
          <a:p>
            <a:pPr lvl="1"/>
            <a:r>
              <a:rPr lang="en-US" dirty="0"/>
              <a:t>Date and time stamps</a:t>
            </a:r>
          </a:p>
          <a:p>
            <a:pPr lvl="1"/>
            <a:r>
              <a:rPr lang="en-US" dirty="0"/>
              <a:t>Owner</a:t>
            </a:r>
          </a:p>
          <a:p>
            <a:pPr lvl="1"/>
            <a:r>
              <a:rPr lang="en-US" dirty="0"/>
              <a:t>Access permissions</a:t>
            </a:r>
          </a:p>
          <a:p>
            <a:pPr lvl="1"/>
            <a:r>
              <a:rPr lang="en-US" dirty="0"/>
              <a:t>The level of data protection</a:t>
            </a:r>
          </a:p>
          <a:p>
            <a:pPr lvl="1"/>
            <a:r>
              <a:rPr lang="en-US" dirty="0"/>
              <a:t>Replication settings to for instance a different geography</a:t>
            </a:r>
            <a:endParaRPr lang="nl-NL" dirty="0"/>
          </a:p>
          <a:p>
            <a:r>
              <a:rPr lang="en-US" dirty="0"/>
              <a:t>Object storage stores and retrieves data using a REST API over HTTP, served by a webserver, and is designed to be highly scalable</a:t>
            </a:r>
            <a:endParaRPr lang="nl-NL" dirty="0"/>
          </a:p>
          <a:p>
            <a:endParaRPr lang="en-US" dirty="0"/>
          </a:p>
        </p:txBody>
      </p:sp>
    </p:spTree>
    <p:extLst>
      <p:ext uri="{BB962C8B-B14F-4D97-AF65-F5344CB8AC3E}">
        <p14:creationId xmlns:p14="http://schemas.microsoft.com/office/powerpoint/2010/main" val="420810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Object Storage</a:t>
            </a:r>
            <a:endParaRPr lang="nl-NL" dirty="0"/>
          </a:p>
        </p:txBody>
      </p:sp>
      <p:sp>
        <p:nvSpPr>
          <p:cNvPr id="3" name="Tijdelijke aanduiding voor inhoud 2"/>
          <p:cNvSpPr>
            <a:spLocks noGrp="1"/>
          </p:cNvSpPr>
          <p:nvPr>
            <p:ph idx="1"/>
          </p:nvPr>
        </p:nvSpPr>
        <p:spPr>
          <a:xfrm>
            <a:off x="457200" y="1600200"/>
            <a:ext cx="8305800" cy="4876800"/>
          </a:xfrm>
        </p:spPr>
        <p:txBody>
          <a:bodyPr>
            <a:normAutofit fontScale="85000" lnSpcReduction="20000"/>
          </a:bodyPr>
          <a:lstStyle/>
          <a:p>
            <a:r>
              <a:rPr lang="en-GB" dirty="0"/>
              <a:t>A traditional file system provides a structure that simplifies locating files</a:t>
            </a:r>
          </a:p>
          <a:p>
            <a:pPr lvl="1"/>
            <a:r>
              <a:rPr lang="en-GB" dirty="0"/>
              <a:t>For example, a log file is stored in /</a:t>
            </a:r>
            <a:r>
              <a:rPr lang="en-GB" dirty="0" err="1"/>
              <a:t>var</a:t>
            </a:r>
            <a:r>
              <a:rPr lang="en-GB" dirty="0"/>
              <a:t>/log/proxy/proxy.log</a:t>
            </a:r>
          </a:p>
          <a:p>
            <a:r>
              <a:rPr lang="en-GB" dirty="0"/>
              <a:t>In object storage, a file’s object ID must be administered by the application using it</a:t>
            </a:r>
          </a:p>
          <a:p>
            <a:pPr lvl="1"/>
            <a:r>
              <a:rPr lang="en-GB" dirty="0"/>
              <a:t>Using the object ID, the object can be found without knowing the physical location of the data </a:t>
            </a:r>
          </a:p>
          <a:p>
            <a:pPr lvl="1"/>
            <a:r>
              <a:rPr lang="en-GB" dirty="0"/>
              <a:t>For example, an application has administered that its log file is stored in object ID 8932189023</a:t>
            </a:r>
          </a:p>
          <a:p>
            <a:r>
              <a:rPr lang="en-GB" dirty="0"/>
              <a:t>Using object IDs enables simplicity and massive scalability of the storage system</a:t>
            </a:r>
          </a:p>
          <a:p>
            <a:pPr lvl="1"/>
            <a:r>
              <a:rPr lang="en-GB" dirty="0"/>
              <a:t>The object ID is a link to an object that can be stored anywhere</a:t>
            </a:r>
            <a:endParaRPr lang="en-US" dirty="0"/>
          </a:p>
        </p:txBody>
      </p:sp>
    </p:spTree>
    <p:extLst>
      <p:ext uri="{BB962C8B-B14F-4D97-AF65-F5344CB8AC3E}">
        <p14:creationId xmlns:p14="http://schemas.microsoft.com/office/powerpoint/2010/main" val="299557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Object Storage</a:t>
            </a:r>
            <a:endParaRPr lang="nl-NL" dirty="0"/>
          </a:p>
        </p:txBody>
      </p:sp>
      <p:sp>
        <p:nvSpPr>
          <p:cNvPr id="3" name="Tijdelijke aanduiding voor inhoud 2"/>
          <p:cNvSpPr>
            <a:spLocks noGrp="1"/>
          </p:cNvSpPr>
          <p:nvPr>
            <p:ph idx="1"/>
          </p:nvPr>
        </p:nvSpPr>
        <p:spPr>
          <a:xfrm>
            <a:off x="457200" y="1600200"/>
            <a:ext cx="8305800" cy="4876800"/>
          </a:xfrm>
        </p:spPr>
        <p:txBody>
          <a:bodyPr>
            <a:normAutofit fontScale="92500" lnSpcReduction="10000"/>
          </a:bodyPr>
          <a:lstStyle/>
          <a:p>
            <a:r>
              <a:rPr lang="en-GB" dirty="0"/>
              <a:t>Data in object storage can’t be modified</a:t>
            </a:r>
          </a:p>
          <a:p>
            <a:pPr lvl="1"/>
            <a:r>
              <a:rPr lang="en-GB" dirty="0"/>
              <a:t>The original file must be deleted, and a new file must be created, leading to a new object ID</a:t>
            </a:r>
          </a:p>
          <a:p>
            <a:r>
              <a:rPr lang="en-GB" dirty="0"/>
              <a:t>This makes object storage unsuitable for frequently changing data</a:t>
            </a:r>
          </a:p>
          <a:p>
            <a:r>
              <a:rPr lang="en-GB" dirty="0"/>
              <a:t>It is a good fit for data that doesn't change much, like:</a:t>
            </a:r>
          </a:p>
          <a:p>
            <a:pPr lvl="1"/>
            <a:r>
              <a:rPr lang="en-GB" dirty="0"/>
              <a:t>Backups</a:t>
            </a:r>
          </a:p>
          <a:p>
            <a:pPr lvl="1"/>
            <a:r>
              <a:rPr lang="en-GB" dirty="0"/>
              <a:t>Archives</a:t>
            </a:r>
          </a:p>
          <a:p>
            <a:pPr lvl="1"/>
            <a:r>
              <a:rPr lang="en-GB" dirty="0"/>
              <a:t>Video and audio files</a:t>
            </a:r>
          </a:p>
          <a:p>
            <a:pPr lvl="1"/>
            <a:r>
              <a:rPr lang="en-GB" dirty="0"/>
              <a:t>Virtual machine images</a:t>
            </a:r>
            <a:endParaRPr lang="en-US" dirty="0"/>
          </a:p>
        </p:txBody>
      </p:sp>
    </p:spTree>
    <p:extLst>
      <p:ext uri="{BB962C8B-B14F-4D97-AF65-F5344CB8AC3E}">
        <p14:creationId xmlns:p14="http://schemas.microsoft.com/office/powerpoint/2010/main" val="364874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Object Storage</a:t>
            </a:r>
            <a:endParaRPr lang="nl-NL" dirty="0"/>
          </a:p>
        </p:txBody>
      </p:sp>
      <p:sp>
        <p:nvSpPr>
          <p:cNvPr id="3" name="Tijdelijke aanduiding voor inhoud 2"/>
          <p:cNvSpPr>
            <a:spLocks noGrp="1"/>
          </p:cNvSpPr>
          <p:nvPr>
            <p:ph idx="1"/>
          </p:nvPr>
        </p:nvSpPr>
        <p:spPr>
          <a:xfrm>
            <a:off x="457200" y="1600200"/>
            <a:ext cx="8305800" cy="4876800"/>
          </a:xfrm>
        </p:spPr>
        <p:txBody>
          <a:bodyPr>
            <a:normAutofit/>
          </a:bodyPr>
          <a:lstStyle/>
          <a:p>
            <a:r>
              <a:rPr lang="en-GB" dirty="0"/>
              <a:t>Some systems emulate a file system using object storage</a:t>
            </a:r>
          </a:p>
          <a:p>
            <a:pPr lvl="1"/>
            <a:r>
              <a:rPr lang="en-GB" dirty="0"/>
              <a:t>For instance, Amazon’s S3FS creates a virtual filesystem, based on S3 object storage, that can be mounted to an operating system in the traditional way, however, with significant performance degradation</a:t>
            </a:r>
          </a:p>
          <a:p>
            <a:pPr lvl="1"/>
            <a:r>
              <a:rPr lang="en-GB" dirty="0"/>
              <a:t>A much better solution is to use object storage with applications designed for it</a:t>
            </a:r>
            <a:endParaRPr lang="en-US" dirty="0"/>
          </a:p>
        </p:txBody>
      </p:sp>
    </p:spTree>
    <p:extLst>
      <p:ext uri="{BB962C8B-B14F-4D97-AF65-F5344CB8AC3E}">
        <p14:creationId xmlns:p14="http://schemas.microsoft.com/office/powerpoint/2010/main" val="120771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ftware Defined Storag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752600"/>
            <a:ext cx="5978335"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normAutofit/>
          </a:bodyPr>
          <a:lstStyle/>
          <a:p>
            <a:r>
              <a:rPr lang="en-GB" dirty="0"/>
              <a:t>Software Defined Storage</a:t>
            </a:r>
            <a:endParaRPr lang="nl-NL" dirty="0"/>
          </a:p>
        </p:txBody>
      </p:sp>
      <p:sp>
        <p:nvSpPr>
          <p:cNvPr id="3" name="Tijdelijke aanduiding voor inhoud 2"/>
          <p:cNvSpPr>
            <a:spLocks noGrp="1"/>
          </p:cNvSpPr>
          <p:nvPr>
            <p:ph idx="1"/>
          </p:nvPr>
        </p:nvSpPr>
        <p:spPr>
          <a:xfrm>
            <a:off x="457200" y="1600200"/>
            <a:ext cx="2971800" cy="5181600"/>
          </a:xfrm>
        </p:spPr>
        <p:txBody>
          <a:bodyPr>
            <a:normAutofit fontScale="85000" lnSpcReduction="10000"/>
          </a:bodyPr>
          <a:lstStyle/>
          <a:p>
            <a:r>
              <a:rPr lang="en-GB" dirty="0"/>
              <a:t>Software Defined Storage (SDS) abstracts data and storage capabilities (also known as the control plane) from the underlying physical storage systems (the data plane)</a:t>
            </a:r>
          </a:p>
        </p:txBody>
      </p:sp>
    </p:spTree>
    <p:extLst>
      <p:ext uri="{BB962C8B-B14F-4D97-AF65-F5344CB8AC3E}">
        <p14:creationId xmlns:p14="http://schemas.microsoft.com/office/powerpoint/2010/main" val="908732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3123</Words>
  <Application>Microsoft Office PowerPoint</Application>
  <PresentationFormat>Diavoorstelling (4:3)</PresentationFormat>
  <Paragraphs>283</Paragraphs>
  <Slides>46</Slides>
  <Notes>0</Notes>
  <HiddenSlides>0</HiddenSlides>
  <MMClips>0</MMClips>
  <ScaleCrop>false</ScaleCrop>
  <HeadingPairs>
    <vt:vector size="4" baseType="variant">
      <vt:variant>
        <vt:lpstr>Thema</vt:lpstr>
      </vt:variant>
      <vt:variant>
        <vt:i4>1</vt:i4>
      </vt:variant>
      <vt:variant>
        <vt:lpstr>Diatitels</vt:lpstr>
      </vt:variant>
      <vt:variant>
        <vt:i4>46</vt:i4>
      </vt:variant>
    </vt:vector>
  </HeadingPairs>
  <TitlesOfParts>
    <vt:vector size="47" baseType="lpstr">
      <vt:lpstr>Office Theme</vt:lpstr>
      <vt:lpstr>IT Infrastructure Architecture</vt:lpstr>
      <vt:lpstr>Network Attached Storage (NAS)</vt:lpstr>
      <vt:lpstr>Network Attached Storage (NAS)</vt:lpstr>
      <vt:lpstr>Network Attached Storage (NAS)</vt:lpstr>
      <vt:lpstr>Object Storage</vt:lpstr>
      <vt:lpstr>Object Storage</vt:lpstr>
      <vt:lpstr>Object Storage</vt:lpstr>
      <vt:lpstr>Object Storage</vt:lpstr>
      <vt:lpstr>Software Defined Storage</vt:lpstr>
      <vt:lpstr>Software Defined Storage</vt:lpstr>
      <vt:lpstr>Software Defined Storage</vt:lpstr>
      <vt:lpstr>Software Defined Storage</vt:lpstr>
      <vt:lpstr>Storage availability</vt:lpstr>
      <vt:lpstr>Redundancy and data replication</vt:lpstr>
      <vt:lpstr>Redundancy and data replication</vt:lpstr>
      <vt:lpstr>Redundancy and data replication</vt:lpstr>
      <vt:lpstr>Backup and recovery</vt:lpstr>
      <vt:lpstr>Backup and recovery</vt:lpstr>
      <vt:lpstr>Backup and recovery</vt:lpstr>
      <vt:lpstr>Backup and recovery</vt:lpstr>
      <vt:lpstr>Backup and recovery</vt:lpstr>
      <vt:lpstr>Backup and recovery</vt:lpstr>
      <vt:lpstr>Backup schemes</vt:lpstr>
      <vt:lpstr>Backup schemes</vt:lpstr>
      <vt:lpstr>Backup schemes</vt:lpstr>
      <vt:lpstr>Backup schemes</vt:lpstr>
      <vt:lpstr>Backup schemes</vt:lpstr>
      <vt:lpstr>Backup data retention time</vt:lpstr>
      <vt:lpstr>Archiving</vt:lpstr>
      <vt:lpstr>Archiving</vt:lpstr>
      <vt:lpstr>Archiving</vt:lpstr>
      <vt:lpstr>Storage performance</vt:lpstr>
      <vt:lpstr>Disk performance</vt:lpstr>
      <vt:lpstr>Disk performance</vt:lpstr>
      <vt:lpstr>IOPS</vt:lpstr>
      <vt:lpstr>RAID penalty</vt:lpstr>
      <vt:lpstr>Interface throughput</vt:lpstr>
      <vt:lpstr>Caching</vt:lpstr>
      <vt:lpstr>Storage tiering</vt:lpstr>
      <vt:lpstr>Load optimization</vt:lpstr>
      <vt:lpstr>Storage security</vt:lpstr>
      <vt:lpstr>Protecting data at rest</vt:lpstr>
      <vt:lpstr>Protecting data at rest</vt:lpstr>
      <vt:lpstr>Protecting data at rest</vt:lpstr>
      <vt:lpstr>SAN zoning</vt:lpstr>
      <vt:lpstr>SAN LUN masking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 Architecture</dc:title>
  <dc:creator>Laan, Sjaak</dc:creator>
  <cp:lastModifiedBy>slaan</cp:lastModifiedBy>
  <cp:revision>95</cp:revision>
  <dcterms:created xsi:type="dcterms:W3CDTF">2006-08-16T00:00:00Z</dcterms:created>
  <dcterms:modified xsi:type="dcterms:W3CDTF">2017-04-13T14:37:33Z</dcterms:modified>
</cp:coreProperties>
</file>