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316" r:id="rId3"/>
    <p:sldId id="320" r:id="rId4"/>
    <p:sldId id="317" r:id="rId5"/>
    <p:sldId id="318" r:id="rId6"/>
    <p:sldId id="319" r:id="rId7"/>
    <p:sldId id="360" r:id="rId8"/>
    <p:sldId id="321" r:id="rId9"/>
    <p:sldId id="322" r:id="rId10"/>
    <p:sldId id="323" r:id="rId11"/>
    <p:sldId id="361" r:id="rId12"/>
    <p:sldId id="324" r:id="rId13"/>
    <p:sldId id="325" r:id="rId14"/>
    <p:sldId id="330" r:id="rId15"/>
    <p:sldId id="326" r:id="rId16"/>
    <p:sldId id="327" r:id="rId17"/>
    <p:sldId id="328" r:id="rId18"/>
    <p:sldId id="329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62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  <p:sldId id="350" r:id="rId40"/>
    <p:sldId id="363" r:id="rId41"/>
    <p:sldId id="351" r:id="rId42"/>
    <p:sldId id="352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IT Infrastructure Architecture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Operating Systems – Part 2</a:t>
            </a:r>
          </a:p>
          <a:p>
            <a:r>
              <a:rPr lang="en-GB" dirty="0"/>
              <a:t>(chapter 11)</a:t>
            </a:r>
            <a:endParaRPr lang="nl-NL" dirty="0"/>
          </a:p>
        </p:txBody>
      </p:sp>
      <p:sp>
        <p:nvSpPr>
          <p:cNvPr id="4" name="Ondertitel 2"/>
          <p:cNvSpPr txBox="1">
            <a:spLocks/>
          </p:cNvSpPr>
          <p:nvPr/>
        </p:nvSpPr>
        <p:spPr>
          <a:xfrm>
            <a:off x="1447800" y="1905000"/>
            <a:ext cx="64008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Infrastructure Building Blocks </a:t>
            </a:r>
          </a:p>
          <a:p>
            <a:r>
              <a:rPr lang="en-US" dirty="0"/>
              <a:t>and Concepts</a:t>
            </a:r>
          </a:p>
        </p:txBody>
      </p:sp>
    </p:spTree>
    <p:extLst>
      <p:ext uri="{BB962C8B-B14F-4D97-AF65-F5344CB8AC3E}">
        <p14:creationId xmlns:p14="http://schemas.microsoft.com/office/powerpoint/2010/main" val="1554195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Special purpose operating systems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Some operating systems are created for special purposes, like:</a:t>
            </a:r>
          </a:p>
          <a:p>
            <a:pPr lvl="1"/>
            <a:r>
              <a:rPr lang="en-GB" dirty="0"/>
              <a:t>Firewalls</a:t>
            </a:r>
          </a:p>
          <a:p>
            <a:pPr lvl="1"/>
            <a:r>
              <a:rPr lang="en-GB" dirty="0"/>
              <a:t>Intrusion detection and prevention systems</a:t>
            </a:r>
          </a:p>
          <a:p>
            <a:pPr lvl="1"/>
            <a:r>
              <a:rPr lang="en-GB" dirty="0"/>
              <a:t>Routers</a:t>
            </a:r>
          </a:p>
          <a:p>
            <a:pPr lvl="1"/>
            <a:r>
              <a:rPr lang="en-GB" dirty="0"/>
              <a:t>Phones</a:t>
            </a:r>
          </a:p>
          <a:p>
            <a:pPr lvl="1"/>
            <a:r>
              <a:rPr lang="en-GB" dirty="0"/>
              <a:t>ATM machines</a:t>
            </a:r>
          </a:p>
          <a:p>
            <a:pPr lvl="1"/>
            <a:r>
              <a:rPr lang="en-GB" dirty="0"/>
              <a:t>Media </a:t>
            </a:r>
            <a:r>
              <a:rPr lang="en-GB" dirty="0" err="1"/>
              <a:t>centers</a:t>
            </a:r>
            <a:endParaRPr lang="en-GB" dirty="0"/>
          </a:p>
          <a:p>
            <a:r>
              <a:rPr lang="en-GB" dirty="0"/>
              <a:t>Typically based on existing operating systems</a:t>
            </a:r>
          </a:p>
          <a:p>
            <a:pPr lvl="1"/>
            <a:r>
              <a:rPr lang="en-GB" dirty="0"/>
              <a:t>Usually based on Linux or Windows</a:t>
            </a:r>
          </a:p>
          <a:p>
            <a:pPr lvl="1"/>
            <a:r>
              <a:rPr lang="en-GB" dirty="0"/>
              <a:t>Stripped of all unneeded features</a:t>
            </a:r>
          </a:p>
        </p:txBody>
      </p:sp>
    </p:spTree>
    <p:extLst>
      <p:ext uri="{BB962C8B-B14F-4D97-AF65-F5344CB8AC3E}">
        <p14:creationId xmlns:p14="http://schemas.microsoft.com/office/powerpoint/2010/main" val="1541004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Special purpose operating systems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special type of operating system is a real-time operating system (RTOS)</a:t>
            </a:r>
          </a:p>
          <a:p>
            <a:pPr lvl="1"/>
            <a:r>
              <a:rPr lang="en-GB" dirty="0"/>
              <a:t>Guarantee to perform tasks in a predefined amount of time</a:t>
            </a:r>
          </a:p>
          <a:p>
            <a:pPr lvl="1"/>
            <a:r>
              <a:rPr lang="en-GB" dirty="0"/>
              <a:t>Used where handling events within a predefined time is critical</a:t>
            </a:r>
          </a:p>
          <a:p>
            <a:pPr lvl="2"/>
            <a:r>
              <a:rPr lang="en-GB" dirty="0"/>
              <a:t>Factories</a:t>
            </a:r>
          </a:p>
          <a:p>
            <a:pPr lvl="2"/>
            <a:r>
              <a:rPr lang="en-GB" dirty="0"/>
              <a:t>Power plants</a:t>
            </a:r>
          </a:p>
          <a:p>
            <a:pPr lvl="2"/>
            <a:r>
              <a:rPr lang="en-GB" dirty="0"/>
              <a:t>Vehicles</a:t>
            </a:r>
          </a:p>
          <a:p>
            <a:pPr lvl="1"/>
            <a:r>
              <a:rPr lang="en-GB" dirty="0"/>
              <a:t>Example: QNX</a:t>
            </a:r>
          </a:p>
        </p:txBody>
      </p:sp>
    </p:spTree>
    <p:extLst>
      <p:ext uri="{BB962C8B-B14F-4D97-AF65-F5344CB8AC3E}">
        <p14:creationId xmlns:p14="http://schemas.microsoft.com/office/powerpoint/2010/main" val="1574607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GB" dirty="0"/>
              <a:t>Operating system availability</a:t>
            </a:r>
            <a:endParaRPr lang="nl-NL" sz="4800" dirty="0"/>
          </a:p>
        </p:txBody>
      </p:sp>
    </p:spTree>
    <p:extLst>
      <p:ext uri="{BB962C8B-B14F-4D97-AF65-F5344CB8AC3E}">
        <p14:creationId xmlns:p14="http://schemas.microsoft.com/office/powerpoint/2010/main" val="2992674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Failover clustering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failover cluster is:</a:t>
            </a:r>
          </a:p>
          <a:p>
            <a:pPr lvl="1"/>
            <a:r>
              <a:rPr lang="en-US" dirty="0"/>
              <a:t>A group of independent servers running identical operating systems (known as “nodes”)</a:t>
            </a:r>
          </a:p>
          <a:p>
            <a:pPr lvl="1"/>
            <a:r>
              <a:rPr lang="en-US" dirty="0"/>
              <a:t>Connected via a network</a:t>
            </a:r>
          </a:p>
          <a:p>
            <a:pPr lvl="1"/>
            <a:r>
              <a:rPr lang="en-US" dirty="0"/>
              <a:t>Controlled by cluster software running on the nodes</a:t>
            </a:r>
          </a:p>
          <a:p>
            <a:r>
              <a:rPr lang="en-GB" dirty="0"/>
              <a:t>Every active application has a standby counterpart available on a passive node</a:t>
            </a:r>
          </a:p>
          <a:p>
            <a:pPr lvl="1"/>
            <a:r>
              <a:rPr lang="en-GB" dirty="0"/>
              <a:t>It sits idle until a failover is needed</a:t>
            </a:r>
          </a:p>
          <a:p>
            <a:pPr lvl="1"/>
            <a:r>
              <a:rPr lang="en-GB" dirty="0"/>
              <a:t>After a failover, this standby application becomes active and provides service to clients</a:t>
            </a:r>
          </a:p>
          <a:p>
            <a:r>
              <a:rPr lang="en-US" dirty="0"/>
              <a:t>A failover cluster provides high availability to applications</a:t>
            </a:r>
          </a:p>
          <a:p>
            <a:pPr lvl="1"/>
            <a:r>
              <a:rPr lang="en-US" dirty="0"/>
              <a:t>It manages each running application within a node as a package of application components, called a resource pool or an application package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8323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Failover clustering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Examples of cluster software products are:</a:t>
            </a:r>
            <a:endParaRPr lang="nl-NL" dirty="0"/>
          </a:p>
          <a:p>
            <a:pPr lvl="1"/>
            <a:r>
              <a:rPr lang="en-US" dirty="0"/>
              <a:t>Parallel </a:t>
            </a:r>
            <a:r>
              <a:rPr lang="en-US" dirty="0" err="1"/>
              <a:t>Sysplex</a:t>
            </a:r>
            <a:endParaRPr lang="en-US" dirty="0"/>
          </a:p>
          <a:p>
            <a:pPr lvl="2"/>
            <a:r>
              <a:rPr lang="en-US" dirty="0"/>
              <a:t>For IBM mainframes</a:t>
            </a:r>
            <a:endParaRPr lang="nl-NL" dirty="0"/>
          </a:p>
          <a:p>
            <a:pPr lvl="1"/>
            <a:r>
              <a:rPr lang="en-US" dirty="0"/>
              <a:t>HACMP</a:t>
            </a:r>
          </a:p>
          <a:p>
            <a:pPr lvl="2"/>
            <a:r>
              <a:rPr lang="en-US" dirty="0"/>
              <a:t>For IBM AIX UNIX</a:t>
            </a:r>
            <a:endParaRPr lang="nl-NL" dirty="0"/>
          </a:p>
          <a:p>
            <a:pPr lvl="1"/>
            <a:r>
              <a:rPr lang="en-US" dirty="0"/>
              <a:t>MC/Service Guard</a:t>
            </a:r>
          </a:p>
          <a:p>
            <a:pPr lvl="2"/>
            <a:r>
              <a:rPr lang="en-US" dirty="0"/>
              <a:t>For HP-UX UNIX</a:t>
            </a:r>
            <a:endParaRPr lang="nl-NL" dirty="0"/>
          </a:p>
          <a:p>
            <a:pPr lvl="1"/>
            <a:r>
              <a:rPr lang="en-US" dirty="0"/>
              <a:t>Windows Cluster Service</a:t>
            </a:r>
          </a:p>
          <a:p>
            <a:pPr lvl="2"/>
            <a:r>
              <a:rPr lang="en-US" dirty="0"/>
              <a:t>For Microsoft Windows</a:t>
            </a:r>
            <a:endParaRPr lang="nl-NL" dirty="0"/>
          </a:p>
          <a:p>
            <a:pPr lvl="1"/>
            <a:r>
              <a:rPr lang="en-US" dirty="0"/>
              <a:t>Heartbeat and Pacemaker</a:t>
            </a:r>
          </a:p>
          <a:p>
            <a:pPr lvl="2"/>
            <a:r>
              <a:rPr lang="en-US" dirty="0"/>
              <a:t>For Linux</a:t>
            </a:r>
            <a:endParaRPr lang="nl-N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9994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Failover clustering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resource pool is the single unit of failover within a cluster. It typically contains:</a:t>
            </a:r>
            <a:endParaRPr lang="nl-NL" dirty="0"/>
          </a:p>
          <a:p>
            <a:pPr lvl="1"/>
            <a:r>
              <a:rPr lang="en-US" b="1" dirty="0"/>
              <a:t>Application name</a:t>
            </a:r>
            <a:r>
              <a:rPr lang="en-US" dirty="0"/>
              <a:t> and identifier</a:t>
            </a:r>
            <a:endParaRPr lang="nl-NL" dirty="0"/>
          </a:p>
          <a:p>
            <a:pPr lvl="1"/>
            <a:r>
              <a:rPr lang="en-US" b="1" dirty="0"/>
              <a:t>Start script</a:t>
            </a:r>
            <a:r>
              <a:rPr lang="en-US" dirty="0"/>
              <a:t> for the application</a:t>
            </a:r>
            <a:endParaRPr lang="nl-NL" dirty="0"/>
          </a:p>
          <a:p>
            <a:pPr lvl="1"/>
            <a:r>
              <a:rPr lang="en-US" b="1" dirty="0"/>
              <a:t>Stop script</a:t>
            </a:r>
            <a:r>
              <a:rPr lang="en-US" dirty="0"/>
              <a:t> for the application</a:t>
            </a:r>
            <a:endParaRPr lang="nl-NL" dirty="0"/>
          </a:p>
          <a:p>
            <a:pPr lvl="1"/>
            <a:r>
              <a:rPr lang="en-US" b="1" dirty="0"/>
              <a:t>Monitor script</a:t>
            </a:r>
            <a:r>
              <a:rPr lang="en-US" dirty="0"/>
              <a:t> for the application</a:t>
            </a:r>
          </a:p>
          <a:p>
            <a:pPr lvl="2"/>
            <a:r>
              <a:rPr lang="en-US" dirty="0"/>
              <a:t>Continuously checks the status of the application</a:t>
            </a:r>
          </a:p>
          <a:p>
            <a:pPr lvl="2"/>
            <a:r>
              <a:rPr lang="en-US" dirty="0"/>
              <a:t>If the application does not work as expected, a restart or failover is initiated</a:t>
            </a:r>
            <a:endParaRPr lang="nl-NL" dirty="0"/>
          </a:p>
          <a:p>
            <a:pPr lvl="1"/>
            <a:r>
              <a:rPr lang="en-US" b="1" dirty="0"/>
              <a:t>Virtual IP address</a:t>
            </a:r>
            <a:r>
              <a:rPr lang="en-US" dirty="0"/>
              <a:t> the application can be addressed with</a:t>
            </a:r>
            <a:endParaRPr lang="nl-NL" dirty="0"/>
          </a:p>
          <a:p>
            <a:pPr lvl="1"/>
            <a:r>
              <a:rPr lang="en-GB" b="1" dirty="0"/>
              <a:t>Mount points</a:t>
            </a:r>
            <a:r>
              <a:rPr lang="en-GB" dirty="0"/>
              <a:t> for storage – the disks that must be available to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176777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Failover clustering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3124201" cy="48768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A cluster network typically consists of redundant physical Ethernet connections</a:t>
            </a:r>
          </a:p>
          <a:p>
            <a:r>
              <a:rPr lang="en-GB" dirty="0"/>
              <a:t>Carries heartbeats between all nodes in the cluster</a:t>
            </a:r>
          </a:p>
          <a:p>
            <a:r>
              <a:rPr lang="en-GB" dirty="0"/>
              <a:t>A heartbeat allows nodes to detect the unavailability of nodes by regularly sending packets to each other's network interfaces</a:t>
            </a:r>
          </a:p>
        </p:txBody>
      </p:sp>
      <p:pic>
        <p:nvPicPr>
          <p:cNvPr id="1026" name="Picture 2" descr="Cluster heartbea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23391"/>
            <a:ext cx="5297912" cy="368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406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Failover clustering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382001" cy="48768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All nodes are able to access data on shared storage</a:t>
            </a:r>
          </a:p>
          <a:p>
            <a:pPr lvl="1"/>
            <a:r>
              <a:rPr lang="en-GB" dirty="0"/>
              <a:t>Every individual disk is mounted to one active application only at any given time</a:t>
            </a:r>
          </a:p>
          <a:p>
            <a:pPr lvl="1"/>
            <a:r>
              <a:rPr lang="en-GB" dirty="0"/>
              <a:t>This usage of shared storage is also called ‘shared nothing clustering’</a:t>
            </a:r>
          </a:p>
          <a:p>
            <a:r>
              <a:rPr lang="en-GB" dirty="0"/>
              <a:t>Distributed Lock Management (DLM) clustering:</a:t>
            </a:r>
          </a:p>
          <a:p>
            <a:pPr lvl="1"/>
            <a:r>
              <a:rPr lang="en-GB" dirty="0"/>
              <a:t>Each cluster node can access the same resource, for instance a disk, </a:t>
            </a:r>
            <a:r>
              <a:rPr lang="en-GB" i="1" dirty="0"/>
              <a:t>at the same time</a:t>
            </a:r>
          </a:p>
          <a:p>
            <a:pPr lvl="1"/>
            <a:r>
              <a:rPr lang="en-GB" dirty="0"/>
              <a:t>A lock mechanism is responsible to manage data to avoid corruption</a:t>
            </a:r>
          </a:p>
        </p:txBody>
      </p:sp>
    </p:spTree>
    <p:extLst>
      <p:ext uri="{BB962C8B-B14F-4D97-AF65-F5344CB8AC3E}">
        <p14:creationId xmlns:p14="http://schemas.microsoft.com/office/powerpoint/2010/main" val="1838595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Failover clustering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382001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case of for instance a server crash or a power outage, all applications running on that server node will </a:t>
            </a:r>
            <a:r>
              <a:rPr lang="en-US" u="sng" dirty="0"/>
              <a:t>not</a:t>
            </a:r>
            <a:r>
              <a:rPr lang="en-US" dirty="0"/>
              <a:t> be brought down cleanly</a:t>
            </a:r>
          </a:p>
          <a:p>
            <a:pPr lvl="1"/>
            <a:r>
              <a:rPr lang="en-US" dirty="0"/>
              <a:t>When the applications are restarted on another node in the cluster, standard crash recovery should take place</a:t>
            </a:r>
          </a:p>
          <a:p>
            <a:pPr lvl="1"/>
            <a:r>
              <a:rPr lang="en-US" dirty="0"/>
              <a:t>The file system must take care of performing file system checks before mounting</a:t>
            </a:r>
          </a:p>
          <a:p>
            <a:pPr lvl="1"/>
            <a:r>
              <a:rPr lang="en-US" dirty="0"/>
              <a:t>The application must perform its standard recovery on startup </a:t>
            </a:r>
            <a:endParaRPr lang="nl-NL" dirty="0"/>
          </a:p>
          <a:p>
            <a:r>
              <a:rPr lang="en-GB" dirty="0"/>
              <a:t>Application recovery in case of a failover is identical to an application </a:t>
            </a:r>
            <a:r>
              <a:rPr lang="en-GB" dirty="0" err="1"/>
              <a:t>startup</a:t>
            </a:r>
            <a:r>
              <a:rPr lang="en-GB" dirty="0"/>
              <a:t> following a server power failure</a:t>
            </a:r>
          </a:p>
        </p:txBody>
      </p:sp>
    </p:spTree>
    <p:extLst>
      <p:ext uri="{BB962C8B-B14F-4D97-AF65-F5344CB8AC3E}">
        <p14:creationId xmlns:p14="http://schemas.microsoft.com/office/powerpoint/2010/main" val="3315621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Failover clustering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3660812" cy="487680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A spare node could be added to a cluster to handle failovers</a:t>
            </a:r>
          </a:p>
          <a:p>
            <a:r>
              <a:rPr lang="en-GB" dirty="0"/>
              <a:t>This is called a N+1 cluster</a:t>
            </a:r>
          </a:p>
          <a:p>
            <a:pPr lvl="1"/>
            <a:r>
              <a:rPr lang="en-GB" dirty="0"/>
              <a:t>N represents the number of nodes with active applications</a:t>
            </a:r>
          </a:p>
          <a:p>
            <a:r>
              <a:rPr lang="en-GB" dirty="0"/>
              <a:t>N+2 or N+3 can provide more redundancy</a:t>
            </a:r>
          </a:p>
        </p:txBody>
      </p:sp>
      <p:pic>
        <p:nvPicPr>
          <p:cNvPr id="2050" name="Picture 2" descr="N+1 clus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011" y="1600200"/>
            <a:ext cx="4854539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5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Windows - </a:t>
            </a:r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87680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Windows is a popular x86 operating system, u</a:t>
            </a:r>
            <a:r>
              <a:rPr lang="nl-NL" dirty="0" err="1"/>
              <a:t>sed</a:t>
            </a:r>
            <a:r>
              <a:rPr lang="nl-NL" dirty="0"/>
              <a:t> on PCs </a:t>
            </a:r>
            <a:r>
              <a:rPr lang="nl-NL" dirty="0" err="1"/>
              <a:t>and</a:t>
            </a:r>
            <a:r>
              <a:rPr lang="nl-NL" dirty="0"/>
              <a:t> servers</a:t>
            </a:r>
          </a:p>
          <a:p>
            <a:r>
              <a:rPr lang="en-US" dirty="0"/>
              <a:t>Because of Window’s popularity, a large collection of software is available</a:t>
            </a:r>
          </a:p>
          <a:p>
            <a:pPr lvl="1"/>
            <a:r>
              <a:rPr lang="en-US" dirty="0"/>
              <a:t>Microsoft provides a fairly complete stack of business solutions like SharePoint, BizTalk, SQL Server, and Exchange</a:t>
            </a:r>
          </a:p>
          <a:p>
            <a:pPr lvl="1"/>
            <a:r>
              <a:rPr lang="en-US" dirty="0"/>
              <a:t>They also provide a development environment (Visual Studio and the </a:t>
            </a:r>
            <a:r>
              <a:rPr lang="en-US" dirty="0" err="1"/>
              <a:t>.Net</a:t>
            </a:r>
            <a:r>
              <a:rPr lang="en-US" dirty="0"/>
              <a:t> framework)</a:t>
            </a:r>
          </a:p>
          <a:p>
            <a:pPr lvl="1"/>
            <a:r>
              <a:rPr lang="en-US" dirty="0"/>
              <a:t>Microsoft Azure cloud runs on a slimmed down version of Windows</a:t>
            </a:r>
          </a:p>
          <a:p>
            <a:r>
              <a:rPr lang="en-US" dirty="0"/>
              <a:t>Many organizations have a "Microsoft unless" strategy</a:t>
            </a:r>
          </a:p>
          <a:p>
            <a:pPr lvl="1"/>
            <a:r>
              <a:rPr lang="en-US" dirty="0"/>
              <a:t>Software is purchased from Microsoft or built using Microsoft tools, unless there is no solution from Microsoft available</a:t>
            </a:r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3060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Failover clustering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3660812" cy="4876800"/>
          </a:xfrm>
        </p:spPr>
        <p:txBody>
          <a:bodyPr>
            <a:normAutofit/>
          </a:bodyPr>
          <a:lstStyle/>
          <a:p>
            <a:r>
              <a:rPr lang="en-US" dirty="0"/>
              <a:t>An alternative is an N to N cluster</a:t>
            </a:r>
          </a:p>
          <a:p>
            <a:r>
              <a:rPr lang="en-US" dirty="0"/>
              <a:t>There is no spare idle node</a:t>
            </a:r>
          </a:p>
          <a:p>
            <a:r>
              <a:rPr lang="en-US" dirty="0"/>
              <a:t>Each node has some spare capacity</a:t>
            </a:r>
            <a:endParaRPr lang="en-GB" dirty="0"/>
          </a:p>
        </p:txBody>
      </p:sp>
      <p:pic>
        <p:nvPicPr>
          <p:cNvPr id="3074" name="Picture 2" descr="N+N clus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507" y="1600200"/>
            <a:ext cx="4853174" cy="426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03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Failover clustering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8" y="1600200"/>
            <a:ext cx="8229601" cy="4876800"/>
          </a:xfrm>
        </p:spPr>
        <p:txBody>
          <a:bodyPr>
            <a:normAutofit/>
          </a:bodyPr>
          <a:lstStyle/>
          <a:p>
            <a:r>
              <a:rPr lang="en-GB" dirty="0"/>
              <a:t>The advantage of an N+N cluster is that the available hardware is always used</a:t>
            </a:r>
          </a:p>
          <a:p>
            <a:r>
              <a:rPr lang="en-GB" dirty="0"/>
              <a:t>All memory and CPU cycles in the operating system can be used by all running applications</a:t>
            </a:r>
          </a:p>
          <a:p>
            <a:pPr lvl="1"/>
            <a:r>
              <a:rPr lang="en-GB" dirty="0"/>
              <a:t>When a failover occurs, less memory and CPU cycles are available to the applications, possibly leading to some performance degradation</a:t>
            </a:r>
          </a:p>
        </p:txBody>
      </p:sp>
    </p:spTree>
    <p:extLst>
      <p:ext uri="{BB962C8B-B14F-4D97-AF65-F5344CB8AC3E}">
        <p14:creationId xmlns:p14="http://schemas.microsoft.com/office/powerpoint/2010/main" val="2831934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Voting and quorum disks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8" y="1600200"/>
            <a:ext cx="8229601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Most clusters contain two nodes</a:t>
            </a:r>
          </a:p>
          <a:p>
            <a:r>
              <a:rPr lang="en-US" dirty="0"/>
              <a:t>In a cluster with an </a:t>
            </a:r>
            <a:r>
              <a:rPr lang="en-US" u="sng" dirty="0"/>
              <a:t>even</a:t>
            </a:r>
            <a:r>
              <a:rPr lang="en-US" dirty="0"/>
              <a:t> number of nodes, if the nodes are disconnected from each other, the status of the other nodes is unknown to each node</a:t>
            </a:r>
          </a:p>
          <a:p>
            <a:r>
              <a:rPr lang="en-US" dirty="0"/>
              <a:t>One of two situations occurs:</a:t>
            </a:r>
            <a:endParaRPr lang="nl-NL" dirty="0"/>
          </a:p>
          <a:p>
            <a:pPr lvl="1"/>
            <a:r>
              <a:rPr lang="en-US" dirty="0"/>
              <a:t>Each node decides that it has lost contact with the active cluster</a:t>
            </a:r>
          </a:p>
          <a:p>
            <a:pPr lvl="2"/>
            <a:r>
              <a:rPr lang="en-US" dirty="0"/>
              <a:t>Both nodes decide to stop (effectively bringing down the cluster)</a:t>
            </a:r>
            <a:endParaRPr lang="nl-NL" dirty="0"/>
          </a:p>
          <a:p>
            <a:pPr lvl="1"/>
            <a:r>
              <a:rPr lang="en-US" dirty="0"/>
              <a:t>Each node decides that the other node must be down</a:t>
            </a:r>
          </a:p>
          <a:p>
            <a:pPr lvl="2"/>
            <a:r>
              <a:rPr lang="en-US" dirty="0"/>
              <a:t>Each node decides to be the new active node in the cluster</a:t>
            </a:r>
          </a:p>
          <a:p>
            <a:pPr lvl="2"/>
            <a:r>
              <a:rPr lang="en-US" dirty="0"/>
              <a:t>Known as a </a:t>
            </a:r>
            <a:r>
              <a:rPr lang="en-US" u="sng" dirty="0"/>
              <a:t>split-brain</a:t>
            </a:r>
            <a:r>
              <a:rPr lang="en-US" dirty="0"/>
              <a:t> situation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0416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Voting and quorum disks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4339982" cy="487680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A voting mechanism determines which part of the cluster is faulty and which part of the cluster is working properly</a:t>
            </a:r>
          </a:p>
          <a:p>
            <a:r>
              <a:rPr lang="en-GB" dirty="0"/>
              <a:t>In a two-node cluster there is no majority possible in a voting system</a:t>
            </a:r>
          </a:p>
          <a:p>
            <a:r>
              <a:rPr lang="en-GB" dirty="0"/>
              <a:t>Therefore a  virtual third node is used</a:t>
            </a:r>
          </a:p>
          <a:p>
            <a:pPr lvl="1"/>
            <a:r>
              <a:rPr lang="en-GB" dirty="0"/>
              <a:t>Usually in the form of a shared disk called a quorum disk</a:t>
            </a:r>
          </a:p>
          <a:p>
            <a:pPr lvl="1"/>
            <a:r>
              <a:rPr lang="en-GB" dirty="0"/>
              <a:t>Installed at a third location</a:t>
            </a:r>
            <a:endParaRPr lang="nl-NL" dirty="0"/>
          </a:p>
        </p:txBody>
      </p:sp>
      <p:pic>
        <p:nvPicPr>
          <p:cNvPr id="4098" name="Picture 2" descr="Cluster with quor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00200"/>
            <a:ext cx="3997569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05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Voting and quorum disks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4339982" cy="48768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The quorum acts as one vote in the voting system</a:t>
            </a:r>
          </a:p>
          <a:p>
            <a:r>
              <a:rPr lang="en-GB" dirty="0"/>
              <a:t>The quorum disk is always assigned to one (and only one) node at any time</a:t>
            </a:r>
          </a:p>
          <a:p>
            <a:r>
              <a:rPr lang="en-GB" dirty="0"/>
              <a:t>A faulty node releases it quorum assignment automatically</a:t>
            </a:r>
          </a:p>
          <a:p>
            <a:r>
              <a:rPr lang="en-GB" dirty="0"/>
              <a:t>The working node gets two votes: one from itself, the other from the quorum disk</a:t>
            </a:r>
          </a:p>
          <a:p>
            <a:r>
              <a:rPr lang="en-GB" dirty="0"/>
              <a:t>The faulty node will stop working, because it has only one vote</a:t>
            </a:r>
            <a:endParaRPr lang="nl-NL" dirty="0"/>
          </a:p>
        </p:txBody>
      </p:sp>
      <p:pic>
        <p:nvPicPr>
          <p:cNvPr id="5122" name="Picture 2" descr="Cluster failo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00200"/>
            <a:ext cx="403899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5368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Cluster-aware applications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8" y="1600200"/>
            <a:ext cx="8229601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Cluster-aware applications run </a:t>
            </a:r>
            <a:r>
              <a:rPr lang="en-US" u="sng" dirty="0"/>
              <a:t>active</a:t>
            </a:r>
            <a:r>
              <a:rPr lang="en-US" dirty="0"/>
              <a:t> instances </a:t>
            </a:r>
            <a:r>
              <a:rPr lang="en-US" u="sng" dirty="0"/>
              <a:t>on multiple nodes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Oracle RAC (Real Application Cluster)</a:t>
            </a:r>
          </a:p>
          <a:p>
            <a:pPr lvl="1"/>
            <a:r>
              <a:rPr lang="en-US" dirty="0"/>
              <a:t>Microsoft SQL Server Always On Failover Cluster</a:t>
            </a:r>
          </a:p>
          <a:p>
            <a:pPr lvl="1"/>
            <a:r>
              <a:rPr lang="en-US" dirty="0"/>
              <a:t>Microsoft Exchange Server</a:t>
            </a:r>
          </a:p>
          <a:p>
            <a:r>
              <a:rPr lang="en-US" dirty="0"/>
              <a:t>Enhances switch-over times in case of a failure</a:t>
            </a:r>
          </a:p>
          <a:p>
            <a:pPr lvl="1"/>
            <a:r>
              <a:rPr lang="en-US" dirty="0"/>
              <a:t>In case of a failure, the application does not need to be started on another node before it can service clients </a:t>
            </a:r>
            <a:endParaRPr lang="nl-NL" dirty="0"/>
          </a:p>
          <a:p>
            <a:r>
              <a:rPr lang="en-US" dirty="0"/>
              <a:t>Cluster-aware applications provide scalability in addition to high availability</a:t>
            </a:r>
          </a:p>
          <a:p>
            <a:pPr lvl="1"/>
            <a:r>
              <a:rPr lang="en-US" dirty="0"/>
              <a:t>Client requests can be distributed among multiple cluster nodes</a:t>
            </a:r>
          </a:p>
          <a:p>
            <a:pPr lvl="1"/>
            <a:r>
              <a:rPr lang="en-US" dirty="0"/>
              <a:t>Handle increased demand and traffic by adding additional nodes to the cluster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6792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GB" dirty="0"/>
              <a:t>Operating system performance</a:t>
            </a:r>
            <a:endParaRPr lang="nl-NL" sz="4800" dirty="0"/>
          </a:p>
        </p:txBody>
      </p:sp>
    </p:spTree>
    <p:extLst>
      <p:ext uri="{BB962C8B-B14F-4D97-AF65-F5344CB8AC3E}">
        <p14:creationId xmlns:p14="http://schemas.microsoft.com/office/powerpoint/2010/main" val="915409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Operating system performance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8" y="1600200"/>
            <a:ext cx="8229601" cy="4876800"/>
          </a:xfrm>
        </p:spPr>
        <p:txBody>
          <a:bodyPr>
            <a:normAutofit/>
          </a:bodyPr>
          <a:lstStyle/>
          <a:p>
            <a:r>
              <a:rPr lang="en-US" dirty="0"/>
              <a:t>The performance of an operating system is dependent on:</a:t>
            </a:r>
          </a:p>
          <a:p>
            <a:pPr lvl="1"/>
            <a:r>
              <a:rPr lang="en-US" dirty="0"/>
              <a:t>The performance of the underlying hardware</a:t>
            </a:r>
          </a:p>
          <a:p>
            <a:pPr lvl="1"/>
            <a:r>
              <a:rPr lang="en-US" dirty="0"/>
              <a:t>The type of load generated by the applications</a:t>
            </a:r>
          </a:p>
          <a:p>
            <a:pPr lvl="1"/>
            <a:r>
              <a:rPr lang="en-US" dirty="0"/>
              <a:t>The configuration of the operating system itself</a:t>
            </a:r>
            <a:endParaRPr lang="nl-NL" dirty="0"/>
          </a:p>
          <a:p>
            <a:r>
              <a:rPr lang="en-US" dirty="0"/>
              <a:t>Some operating system performance can be gained by:</a:t>
            </a:r>
          </a:p>
          <a:p>
            <a:pPr lvl="1"/>
            <a:r>
              <a:rPr lang="en-US" dirty="0"/>
              <a:t>Increasing memory</a:t>
            </a:r>
          </a:p>
          <a:p>
            <a:pPr lvl="1"/>
            <a:r>
              <a:rPr lang="en-US" dirty="0"/>
              <a:t>Decreasing the kernel size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2141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Increasing memory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8" y="1600200"/>
            <a:ext cx="8229601" cy="4876800"/>
          </a:xfrm>
        </p:spPr>
        <p:txBody>
          <a:bodyPr>
            <a:normAutofit/>
          </a:bodyPr>
          <a:lstStyle/>
          <a:p>
            <a:r>
              <a:rPr lang="en-GB" dirty="0"/>
              <a:t>An operating system should have enough memory to run all applications needed at any time</a:t>
            </a:r>
          </a:p>
          <a:p>
            <a:r>
              <a:rPr lang="en-GB" dirty="0"/>
              <a:t>When an application needs more than the available memory, memory is freed:</a:t>
            </a:r>
          </a:p>
          <a:p>
            <a:pPr lvl="1"/>
            <a:r>
              <a:rPr lang="en-GB" dirty="0"/>
              <a:t>Moving less used memory pages to disk</a:t>
            </a:r>
          </a:p>
          <a:p>
            <a:pPr lvl="2"/>
            <a:r>
              <a:rPr lang="en-GB" dirty="0"/>
              <a:t>Paging</a:t>
            </a:r>
          </a:p>
          <a:p>
            <a:pPr lvl="2"/>
            <a:r>
              <a:rPr lang="en-GB" dirty="0"/>
              <a:t>Some paging is not bad</a:t>
            </a:r>
          </a:p>
        </p:txBody>
      </p:sp>
    </p:spTree>
    <p:extLst>
      <p:ext uri="{BB962C8B-B14F-4D97-AF65-F5344CB8AC3E}">
        <p14:creationId xmlns:p14="http://schemas.microsoft.com/office/powerpoint/2010/main" val="2934860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Increasing memory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8" y="1600200"/>
            <a:ext cx="8229601" cy="4876800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When memory is really low, moving an entire application’s allocated memory to disk</a:t>
            </a:r>
          </a:p>
          <a:p>
            <a:pPr lvl="2"/>
            <a:r>
              <a:rPr lang="en-GB" dirty="0"/>
              <a:t>Swapping</a:t>
            </a:r>
          </a:p>
          <a:p>
            <a:pPr lvl="2"/>
            <a:r>
              <a:rPr lang="en-GB" dirty="0"/>
              <a:t>Ruins the performance of an operating system</a:t>
            </a:r>
          </a:p>
          <a:p>
            <a:pPr lvl="2"/>
            <a:r>
              <a:rPr lang="en-GB" dirty="0"/>
              <a:t>Data stored on disk is at least three orders of magnitude slower than data stored in RAM memory</a:t>
            </a:r>
          </a:p>
          <a:p>
            <a:pPr lvl="2"/>
            <a:r>
              <a:rPr lang="en-GB" dirty="0"/>
              <a:t>Swapping must be avoided at all times</a:t>
            </a:r>
          </a:p>
          <a:p>
            <a:pPr lvl="3"/>
            <a:r>
              <a:rPr lang="en-GB" dirty="0"/>
              <a:t>Increase memory</a:t>
            </a:r>
          </a:p>
          <a:p>
            <a:pPr lvl="3"/>
            <a:r>
              <a:rPr lang="en-GB" dirty="0"/>
              <a:t>Run less (demanding) applications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5411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Windows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desktops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8768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The first version of Microsoft Windows was released in 1985</a:t>
            </a:r>
          </a:p>
          <a:p>
            <a:r>
              <a:rPr lang="en-GB" dirty="0"/>
              <a:t>Early Windows versions  ran as an application on top of MS-DOS</a:t>
            </a:r>
          </a:p>
          <a:p>
            <a:pPr lvl="1"/>
            <a:r>
              <a:rPr lang="en-GB" dirty="0"/>
              <a:t>Windows was no real operating system</a:t>
            </a:r>
          </a:p>
          <a:p>
            <a:r>
              <a:rPr lang="en-GB" dirty="0"/>
              <a:t>In 1990, Microsoft Windows 3.0 was the first successful Windows version</a:t>
            </a:r>
          </a:p>
          <a:p>
            <a:r>
              <a:rPr lang="en-GB" dirty="0"/>
              <a:t>In late 1995, Microsoft released Windows 95, positioned as the new operating system for desktops</a:t>
            </a:r>
          </a:p>
          <a:p>
            <a:pPr lvl="1"/>
            <a:r>
              <a:rPr lang="en-GB" dirty="0"/>
              <a:t>Windows 95 introduced the "start" button</a:t>
            </a:r>
          </a:p>
          <a:p>
            <a:r>
              <a:rPr lang="en-GB" dirty="0"/>
              <a:t>Windows targeted at workstations include:</a:t>
            </a:r>
          </a:p>
          <a:p>
            <a:pPr lvl="1"/>
            <a:r>
              <a:rPr lang="en-GB" dirty="0"/>
              <a:t>Windows XP</a:t>
            </a:r>
          </a:p>
          <a:p>
            <a:pPr lvl="1"/>
            <a:r>
              <a:rPr lang="en-GB" dirty="0"/>
              <a:t>Windows Vista</a:t>
            </a:r>
          </a:p>
          <a:p>
            <a:pPr lvl="1"/>
            <a:r>
              <a:rPr lang="en-GB" dirty="0"/>
              <a:t>Windows 7, 8 and 10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3070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Increasing memory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Increasing memory benefits the operating systems’ performance</a:t>
            </a:r>
          </a:p>
          <a:p>
            <a:r>
              <a:rPr lang="en-GB" dirty="0"/>
              <a:t>All memory not used by applications is used to cache disk blocks</a:t>
            </a:r>
          </a:p>
          <a:p>
            <a:pPr lvl="1"/>
            <a:r>
              <a:rPr lang="en-GB" dirty="0"/>
              <a:t>This is the main reason why the performance of operating systems usually increases when memory is added</a:t>
            </a:r>
          </a:p>
          <a:p>
            <a:r>
              <a:rPr lang="en-GB" dirty="0"/>
              <a:t>Operating systems use highly sophisticated algorithms to optimize disk caching</a:t>
            </a:r>
          </a:p>
          <a:p>
            <a:r>
              <a:rPr lang="en-GB" dirty="0"/>
              <a:t>In general, tweaking the memory management system of an operating system provides little benefits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82717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Decreasing kernel size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8" y="1600200"/>
            <a:ext cx="8229601" cy="487680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Some operating systems (like UNIX and Linux) allow tuning kernel parameters of the operating system</a:t>
            </a:r>
          </a:p>
          <a:p>
            <a:pPr lvl="1"/>
            <a:r>
              <a:rPr lang="en-GB" dirty="0"/>
              <a:t>Unused features (like support for IPv6 or floppy disk drives) can be switched off, leading to a smaller kernel size</a:t>
            </a:r>
          </a:p>
          <a:p>
            <a:r>
              <a:rPr lang="en-US" dirty="0"/>
              <a:t>To create a smaller kernel, the kernel must be recompiled or re-linked</a:t>
            </a:r>
          </a:p>
          <a:p>
            <a:pPr lvl="1"/>
            <a:r>
              <a:rPr lang="en-US" dirty="0"/>
              <a:t>This is a highly automated, low risk operation on most UNIX and Linux systems</a:t>
            </a:r>
          </a:p>
          <a:p>
            <a:pPr lvl="1"/>
            <a:r>
              <a:rPr lang="en-US" dirty="0"/>
              <a:t>A restart of the operating system is needed after a kernel rebuild</a:t>
            </a:r>
            <a:endParaRPr lang="nl-NL" dirty="0"/>
          </a:p>
          <a:p>
            <a:r>
              <a:rPr lang="en-US" dirty="0"/>
              <a:t>Not all operating systems allow rebuilding the kernel</a:t>
            </a:r>
          </a:p>
          <a:p>
            <a:pPr lvl="1"/>
            <a:r>
              <a:rPr lang="en-US" dirty="0"/>
              <a:t>For instance, the Windows kernel cannot be rebuilt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7611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Decreasing kernel size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8" y="1600200"/>
            <a:ext cx="8229601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smaller kernel has the following benefits:</a:t>
            </a:r>
            <a:endParaRPr lang="nl-NL" dirty="0"/>
          </a:p>
          <a:p>
            <a:pPr lvl="1"/>
            <a:r>
              <a:rPr lang="en-US" dirty="0"/>
              <a:t>It simplifies the kernel: </a:t>
            </a:r>
          </a:p>
          <a:p>
            <a:pPr lvl="2"/>
            <a:r>
              <a:rPr lang="en-US" dirty="0"/>
              <a:t>Lower risk of crashes</a:t>
            </a:r>
          </a:p>
          <a:p>
            <a:pPr lvl="2"/>
            <a:r>
              <a:rPr lang="en-US" dirty="0"/>
              <a:t>Smaller security attack surface</a:t>
            </a:r>
            <a:endParaRPr lang="nl-NL" dirty="0"/>
          </a:p>
          <a:p>
            <a:pPr lvl="1"/>
            <a:r>
              <a:rPr lang="en-US" dirty="0"/>
              <a:t>The kernel must be in memory at all times</a:t>
            </a:r>
          </a:p>
          <a:p>
            <a:pPr lvl="2"/>
            <a:r>
              <a:rPr lang="en-US" dirty="0"/>
              <a:t>It cannot be paged or swapped-out</a:t>
            </a:r>
          </a:p>
          <a:p>
            <a:pPr lvl="2"/>
            <a:r>
              <a:rPr lang="en-US" dirty="0"/>
              <a:t>A smaller kernel will free up memory for applications and disk caching</a:t>
            </a:r>
            <a:endParaRPr lang="nl-NL" dirty="0"/>
          </a:p>
          <a:p>
            <a:pPr lvl="1"/>
            <a:r>
              <a:rPr lang="en-US" dirty="0"/>
              <a:t>Switched-off features don't need patching to keep them up-to-date</a:t>
            </a:r>
            <a:endParaRPr lang="nl-NL" dirty="0"/>
          </a:p>
          <a:p>
            <a:pPr lvl="1"/>
            <a:r>
              <a:rPr lang="en-US" dirty="0"/>
              <a:t>The operating system starts faster when the kernel is small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913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GB" dirty="0"/>
              <a:t>Operating system security</a:t>
            </a:r>
            <a:endParaRPr lang="nl-NL" sz="4800" dirty="0"/>
          </a:p>
        </p:txBody>
      </p:sp>
    </p:spTree>
    <p:extLst>
      <p:ext uri="{BB962C8B-B14F-4D97-AF65-F5344CB8AC3E}">
        <p14:creationId xmlns:p14="http://schemas.microsoft.com/office/powerpoint/2010/main" val="37800153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Patching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8" y="1600200"/>
            <a:ext cx="8229601" cy="4876800"/>
          </a:xfrm>
        </p:spPr>
        <p:txBody>
          <a:bodyPr>
            <a:normAutofit/>
          </a:bodyPr>
          <a:lstStyle/>
          <a:p>
            <a:r>
              <a:rPr lang="en-US" dirty="0"/>
              <a:t>All operating system vendors provide small software updates called patches:</a:t>
            </a:r>
          </a:p>
          <a:p>
            <a:pPr lvl="1"/>
            <a:r>
              <a:rPr lang="en-US" dirty="0"/>
              <a:t>Fixing bugs or design flaws</a:t>
            </a:r>
          </a:p>
          <a:p>
            <a:pPr lvl="1"/>
            <a:r>
              <a:rPr lang="en-US" dirty="0"/>
              <a:t>Closing security holes</a:t>
            </a:r>
          </a:p>
          <a:p>
            <a:pPr lvl="1"/>
            <a:r>
              <a:rPr lang="en-US" dirty="0"/>
              <a:t>Small improvements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29305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Patching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general, patches come in three categories: </a:t>
            </a:r>
            <a:endParaRPr lang="nl-NL" dirty="0"/>
          </a:p>
          <a:p>
            <a:pPr lvl="1"/>
            <a:r>
              <a:rPr lang="en-US" dirty="0"/>
              <a:t>Regular patches</a:t>
            </a:r>
          </a:p>
          <a:p>
            <a:pPr lvl="2"/>
            <a:r>
              <a:rPr lang="en-US" dirty="0"/>
              <a:t>Meant to fix low priority software bugs</a:t>
            </a:r>
          </a:p>
          <a:p>
            <a:pPr lvl="2"/>
            <a:r>
              <a:rPr lang="en-US" dirty="0"/>
              <a:t>Some regular patches fix multiple bugs at once</a:t>
            </a:r>
            <a:endParaRPr lang="nl-NL" dirty="0"/>
          </a:p>
          <a:p>
            <a:pPr lvl="1"/>
            <a:r>
              <a:rPr lang="en-US" dirty="0"/>
              <a:t>Hot-fixes</a:t>
            </a:r>
          </a:p>
          <a:p>
            <a:pPr lvl="2"/>
            <a:r>
              <a:rPr lang="en-US" dirty="0"/>
              <a:t>Repairs a bug or flaw in the operating system that needs to be fixed fast</a:t>
            </a:r>
          </a:p>
          <a:p>
            <a:pPr lvl="2"/>
            <a:r>
              <a:rPr lang="en-US" dirty="0"/>
              <a:t>Used to close a security hole or to fix an error introduced by another patch or service pack</a:t>
            </a:r>
          </a:p>
          <a:p>
            <a:pPr lvl="2"/>
            <a:r>
              <a:rPr lang="en-US" dirty="0"/>
              <a:t>Hot-fixes should be installed as soon as possible </a:t>
            </a:r>
            <a:endParaRPr lang="nl-NL" dirty="0"/>
          </a:p>
          <a:p>
            <a:pPr lvl="1"/>
            <a:r>
              <a:rPr lang="en-US" dirty="0"/>
              <a:t>Service packs</a:t>
            </a:r>
          </a:p>
          <a:p>
            <a:pPr lvl="2"/>
            <a:r>
              <a:rPr lang="en-US" dirty="0"/>
              <a:t>Also known as support packs or patch packs</a:t>
            </a:r>
          </a:p>
          <a:p>
            <a:pPr lvl="2"/>
            <a:r>
              <a:rPr lang="en-US" dirty="0"/>
              <a:t>A collection of patches and hot-fixes that are packed together and can be installed in one deployment</a:t>
            </a:r>
          </a:p>
          <a:p>
            <a:pPr lvl="2"/>
            <a:r>
              <a:rPr lang="en-US" dirty="0"/>
              <a:t>Sometimes service packs also introduce new functionality to the operating system 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967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Patching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8" y="1600200"/>
            <a:ext cx="8229601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 is good practice to install all patches, hot-fixes, and service packs as soon as possible</a:t>
            </a:r>
          </a:p>
          <a:p>
            <a:r>
              <a:rPr lang="en-US" dirty="0"/>
              <a:t>Test them before deploying in production</a:t>
            </a:r>
          </a:p>
          <a:p>
            <a:pPr lvl="1"/>
            <a:r>
              <a:rPr lang="en-US" dirty="0"/>
              <a:t>They could introduce unwanted effects in the infrastructure</a:t>
            </a:r>
            <a:endParaRPr lang="nl-NL" dirty="0"/>
          </a:p>
          <a:p>
            <a:r>
              <a:rPr lang="en-GB" dirty="0"/>
              <a:t>Patches hot-fixes, and service packs are usually provided with release notes</a:t>
            </a:r>
          </a:p>
          <a:p>
            <a:pPr lvl="1"/>
            <a:r>
              <a:rPr lang="en-GB" dirty="0"/>
              <a:t>They describe what changes are made to the operating system</a:t>
            </a:r>
          </a:p>
          <a:p>
            <a:pPr lvl="1"/>
            <a:r>
              <a:rPr lang="en-GB" dirty="0"/>
              <a:t>Read release notes before installing the patch!</a:t>
            </a:r>
          </a:p>
          <a:p>
            <a:pPr lvl="1"/>
            <a:r>
              <a:rPr lang="en-GB" dirty="0"/>
              <a:t>When a patch or hot fix does not have impact on a specific deployment it can be discarded</a:t>
            </a:r>
          </a:p>
        </p:txBody>
      </p:sp>
    </p:spTree>
    <p:extLst>
      <p:ext uri="{BB962C8B-B14F-4D97-AF65-F5344CB8AC3E}">
        <p14:creationId xmlns:p14="http://schemas.microsoft.com/office/powerpoint/2010/main" val="35407961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Hardening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8" y="1600200"/>
            <a:ext cx="8229601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Hardening is a step by step process of configuring an operating system to protect it against security threats</a:t>
            </a:r>
          </a:p>
          <a:p>
            <a:r>
              <a:rPr lang="en-US" dirty="0"/>
              <a:t>The operating system is stripped down to support only essential services and processes</a:t>
            </a:r>
          </a:p>
          <a:p>
            <a:pPr lvl="1"/>
            <a:r>
              <a:rPr lang="en-US" dirty="0"/>
              <a:t>Unnecessary protocols and subsystems are switched off</a:t>
            </a:r>
          </a:p>
          <a:p>
            <a:pPr lvl="1"/>
            <a:r>
              <a:rPr lang="en-US" dirty="0"/>
              <a:t>Unused user accounts are removed or disabled</a:t>
            </a:r>
          </a:p>
          <a:p>
            <a:pPr lvl="1"/>
            <a:r>
              <a:rPr lang="en-US" dirty="0"/>
              <a:t>All new and relevant hot-fixes, patches, and service packs are applied</a:t>
            </a:r>
            <a:endParaRPr lang="nl-NL" dirty="0"/>
          </a:p>
          <a:p>
            <a:r>
              <a:rPr lang="en-GB" dirty="0"/>
              <a:t>Harden all operating systems in the infrastructure using a hardened operating system configuration template</a:t>
            </a:r>
          </a:p>
          <a:p>
            <a:pPr lvl="1"/>
            <a:r>
              <a:rPr lang="en-GB" dirty="0"/>
              <a:t>This template is used to instantiate new operating systems</a:t>
            </a:r>
          </a:p>
          <a:p>
            <a:pPr lvl="1"/>
            <a:r>
              <a:rPr lang="en-GB" dirty="0"/>
              <a:t>Ensure security is optimal and is consistent in all deployments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72961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Virus scanning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8" y="1600200"/>
            <a:ext cx="8229601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Windows, Linux and end user operating systems are vulnerable to viruses</a:t>
            </a:r>
          </a:p>
          <a:p>
            <a:pPr lvl="1"/>
            <a:r>
              <a:rPr lang="en-US" dirty="0"/>
              <a:t>It is good practice to install a virus scanner</a:t>
            </a:r>
            <a:endParaRPr lang="nl-NL" dirty="0"/>
          </a:p>
          <a:p>
            <a:r>
              <a:rPr lang="en-GB" dirty="0"/>
              <a:t>Virus scanners can have an impact on the performance of the operating system</a:t>
            </a:r>
          </a:p>
          <a:p>
            <a:pPr lvl="1"/>
            <a:r>
              <a:rPr lang="en-GB" dirty="0"/>
              <a:t>The virus scanner must be configured to only scan high risk files and directories based on a risk analysis</a:t>
            </a:r>
          </a:p>
          <a:p>
            <a:pPr lvl="1"/>
            <a:r>
              <a:rPr lang="en-GB" dirty="0"/>
              <a:t>For instance, it makes no sense to protect a database table file with a virus scanner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78917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Host-based firewalls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8" y="1600200"/>
            <a:ext cx="8229601" cy="4876800"/>
          </a:xfrm>
        </p:spPr>
        <p:txBody>
          <a:bodyPr>
            <a:normAutofit/>
          </a:bodyPr>
          <a:lstStyle/>
          <a:p>
            <a:r>
              <a:rPr lang="en-US" dirty="0"/>
              <a:t>Most operating systems, including Windows, Linux, and UNIX, provide a built-in host-based firewall</a:t>
            </a:r>
          </a:p>
          <a:p>
            <a:r>
              <a:rPr lang="en-US" dirty="0"/>
              <a:t>A host-based firewall is a software firewall</a:t>
            </a:r>
          </a:p>
          <a:p>
            <a:pPr lvl="1"/>
            <a:r>
              <a:rPr lang="en-US" dirty="0"/>
              <a:t>Part of an operating system</a:t>
            </a:r>
          </a:p>
          <a:p>
            <a:pPr lvl="1"/>
            <a:r>
              <a:rPr lang="en-US" dirty="0"/>
              <a:t>Protecting an individual host from unwanted network traffic</a:t>
            </a:r>
          </a:p>
          <a:p>
            <a:r>
              <a:rPr lang="en-US" dirty="0"/>
              <a:t>Host-based firewalls typically block all incoming network traffic</a:t>
            </a:r>
          </a:p>
        </p:txBody>
      </p:sp>
    </p:spTree>
    <p:extLst>
      <p:ext uri="{BB962C8B-B14F-4D97-AF65-F5344CB8AC3E}">
        <p14:creationId xmlns:p14="http://schemas.microsoft.com/office/powerpoint/2010/main" val="232486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Windows </a:t>
            </a:r>
            <a:r>
              <a:rPr lang="nl-NL" dirty="0" err="1"/>
              <a:t>for</a:t>
            </a:r>
            <a:r>
              <a:rPr lang="nl-NL" dirty="0"/>
              <a:t> servers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8768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In 1992, Windows NT was the first version of Windows designed to run on servers</a:t>
            </a:r>
          </a:p>
          <a:p>
            <a:pPr lvl="1"/>
            <a:r>
              <a:rPr lang="en-GB" dirty="0"/>
              <a:t>A real operating system, not running on top of MS-DOS</a:t>
            </a:r>
          </a:p>
          <a:p>
            <a:r>
              <a:rPr lang="en-GB" dirty="0"/>
              <a:t>Windows NT 4</a:t>
            </a:r>
          </a:p>
          <a:p>
            <a:pPr lvl="1"/>
            <a:r>
              <a:rPr lang="en-GB" dirty="0"/>
              <a:t>Included the Windows 95 style GUI</a:t>
            </a:r>
          </a:p>
          <a:p>
            <a:pPr lvl="1"/>
            <a:r>
              <a:rPr lang="en-GB" dirty="0"/>
              <a:t>Companies started the switch from Novell servers to Windows NT 4</a:t>
            </a:r>
          </a:p>
          <a:p>
            <a:pPr lvl="1"/>
            <a:r>
              <a:rPr lang="en-GB" dirty="0"/>
              <a:t>Some UNIX systems were being replaced by Windows NT 4 systems</a:t>
            </a:r>
          </a:p>
          <a:p>
            <a:r>
              <a:rPr lang="en-GB" dirty="0"/>
              <a:t>Windows 2000 introduced an implementation of LDAP directory services, called Active Directory</a:t>
            </a:r>
          </a:p>
          <a:p>
            <a:r>
              <a:rPr lang="en-US" dirty="0"/>
              <a:t>The server operating systems were named after the year of release: Windows server 2003, 2008, 2012, and 2016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1522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Host-based firewalls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8" y="1600200"/>
            <a:ext cx="8229601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Rule sets define which type of traffic is allowed to communicate with the operating system, based on:</a:t>
            </a:r>
          </a:p>
          <a:p>
            <a:pPr lvl="1"/>
            <a:r>
              <a:rPr lang="en-US" dirty="0"/>
              <a:t>Source and destination IP address</a:t>
            </a:r>
          </a:p>
          <a:p>
            <a:pPr lvl="1"/>
            <a:r>
              <a:rPr lang="en-US" dirty="0"/>
              <a:t>TCP or UDP port</a:t>
            </a:r>
          </a:p>
          <a:p>
            <a:pPr lvl="1"/>
            <a:r>
              <a:rPr lang="en-US" dirty="0"/>
              <a:t>The running process sending and/or receiving the network traffic</a:t>
            </a:r>
          </a:p>
          <a:p>
            <a:r>
              <a:rPr lang="en-US" dirty="0"/>
              <a:t>It is good practice to enable host-based firewalls on all machines</a:t>
            </a:r>
          </a:p>
          <a:p>
            <a:pPr lvl="1"/>
            <a:r>
              <a:rPr lang="en-US" dirty="0"/>
              <a:t>Servers</a:t>
            </a:r>
          </a:p>
          <a:p>
            <a:pPr lvl="1"/>
            <a:r>
              <a:rPr lang="en-US" dirty="0"/>
              <a:t>End user devices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28121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Limiting user accounts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8" y="1600200"/>
            <a:ext cx="8229601" cy="487680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Operating systems have local user accounts that can login to the operating system</a:t>
            </a:r>
          </a:p>
          <a:p>
            <a:r>
              <a:rPr lang="en-GB" dirty="0"/>
              <a:t>Most operating systems also have a special super user account called "</a:t>
            </a:r>
            <a:r>
              <a:rPr lang="en-GB" i="1" dirty="0"/>
              <a:t>root</a:t>
            </a:r>
            <a:r>
              <a:rPr lang="en-GB" dirty="0"/>
              <a:t>", "</a:t>
            </a:r>
            <a:r>
              <a:rPr lang="en-GB" i="1" dirty="0"/>
              <a:t>supervisor</a:t>
            </a:r>
            <a:r>
              <a:rPr lang="en-GB" dirty="0"/>
              <a:t>", "</a:t>
            </a:r>
            <a:r>
              <a:rPr lang="en-GB" i="1" dirty="0"/>
              <a:t>admin</a:t>
            </a:r>
            <a:r>
              <a:rPr lang="en-GB" dirty="0"/>
              <a:t>", or "</a:t>
            </a:r>
            <a:r>
              <a:rPr lang="en-GB" i="1" dirty="0"/>
              <a:t>administrator</a:t>
            </a:r>
            <a:r>
              <a:rPr lang="en-GB" dirty="0"/>
              <a:t>“</a:t>
            </a:r>
          </a:p>
          <a:p>
            <a:pPr lvl="1"/>
            <a:r>
              <a:rPr lang="en-GB" dirty="0"/>
              <a:t>These accounts have almost unlimited power</a:t>
            </a:r>
          </a:p>
          <a:p>
            <a:pPr lvl="1"/>
            <a:r>
              <a:rPr lang="en-GB" dirty="0"/>
              <a:t>They should be used only to provide permissions to user accounts bound to a physical person</a:t>
            </a:r>
          </a:p>
          <a:p>
            <a:pPr lvl="1"/>
            <a:r>
              <a:rPr lang="en-GB" dirty="0"/>
              <a:t>Under normal circumstances, these accounts should never be used</a:t>
            </a:r>
          </a:p>
          <a:p>
            <a:pPr lvl="2"/>
            <a:r>
              <a:rPr lang="en-GB" dirty="0"/>
              <a:t>It should be possible to do all work using a user-bound account with sufficient rights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649188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Hashed passwords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8" y="1600200"/>
            <a:ext cx="8229601" cy="4876800"/>
          </a:xfrm>
        </p:spPr>
        <p:txBody>
          <a:bodyPr>
            <a:normAutofit fontScale="92500"/>
          </a:bodyPr>
          <a:lstStyle/>
          <a:p>
            <a:r>
              <a:rPr lang="en-GB" dirty="0"/>
              <a:t>Operating systems should only store hashed passwords</a:t>
            </a:r>
          </a:p>
          <a:p>
            <a:pPr lvl="1"/>
            <a:r>
              <a:rPr lang="en-GB" dirty="0"/>
              <a:t>When a user logs in, her password is hashed</a:t>
            </a:r>
          </a:p>
          <a:p>
            <a:pPr lvl="1"/>
            <a:r>
              <a:rPr lang="en-GB" dirty="0"/>
              <a:t>The hashed password is compared to the stored hash</a:t>
            </a:r>
          </a:p>
          <a:p>
            <a:pPr lvl="1"/>
            <a:r>
              <a:rPr lang="en-GB" dirty="0"/>
              <a:t>If the two are equal the login succeeds</a:t>
            </a:r>
          </a:p>
          <a:p>
            <a:r>
              <a:rPr lang="en-GB" dirty="0"/>
              <a:t>There is no way to calculate or extract the original password from the hashed one</a:t>
            </a:r>
          </a:p>
          <a:p>
            <a:pPr lvl="1"/>
            <a:r>
              <a:rPr lang="en-GB" dirty="0"/>
              <a:t>The hashed passwords should never be disclosed</a:t>
            </a:r>
            <a:endParaRPr lang="nl-NL" dirty="0"/>
          </a:p>
          <a:p>
            <a:pPr lvl="2"/>
            <a:r>
              <a:rPr lang="en-GB" dirty="0"/>
              <a:t>When weak passwords are used, brute force of dictionary attacks can be used to find the passwords</a:t>
            </a:r>
          </a:p>
        </p:txBody>
      </p:sp>
    </p:spTree>
    <p:extLst>
      <p:ext uri="{BB962C8B-B14F-4D97-AF65-F5344CB8AC3E}">
        <p14:creationId xmlns:p14="http://schemas.microsoft.com/office/powerpoint/2010/main" val="8301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Windows – </a:t>
            </a:r>
            <a:r>
              <a:rPr lang="en-GB"/>
              <a:t>Stability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While NetWare and UNIX would run for at least a year without crashing, it was not uncommon that a Windows server crashed once a day</a:t>
            </a:r>
          </a:p>
          <a:p>
            <a:r>
              <a:rPr lang="en-GB" dirty="0"/>
              <a:t>Causes:</a:t>
            </a:r>
          </a:p>
          <a:p>
            <a:pPr lvl="1"/>
            <a:r>
              <a:rPr lang="en-GB" dirty="0"/>
              <a:t>The need for backwards compatibility of Windows</a:t>
            </a:r>
          </a:p>
          <a:p>
            <a:pPr lvl="2"/>
            <a:r>
              <a:rPr lang="en-GB" dirty="0"/>
              <a:t>Every version of Windows needed to be able to run all already developed software without recompilation</a:t>
            </a:r>
          </a:p>
          <a:p>
            <a:pPr lvl="1"/>
            <a:r>
              <a:rPr lang="en-GB" dirty="0"/>
              <a:t>Windows runs on all kinds of hardware</a:t>
            </a:r>
          </a:p>
          <a:p>
            <a:pPr lvl="2"/>
            <a:r>
              <a:rPr lang="en-GB" dirty="0"/>
              <a:t>As opposed to UNIX or Apple systems, which are designed for specific hardware</a:t>
            </a:r>
            <a:endParaRPr lang="nl-NL" dirty="0"/>
          </a:p>
          <a:p>
            <a:pPr lvl="2"/>
            <a:r>
              <a:rPr lang="en-GB" dirty="0"/>
              <a:t>The quality of third-party drivers was not always guaranteed </a:t>
            </a:r>
          </a:p>
        </p:txBody>
      </p:sp>
    </p:spTree>
    <p:extLst>
      <p:ext uri="{BB962C8B-B14F-4D97-AF65-F5344CB8AC3E}">
        <p14:creationId xmlns:p14="http://schemas.microsoft.com/office/powerpoint/2010/main" val="406343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Windows – </a:t>
            </a:r>
            <a:r>
              <a:rPr lang="en-GB" dirty="0"/>
              <a:t>Security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876800"/>
          </a:xfrm>
        </p:spPr>
        <p:txBody>
          <a:bodyPr>
            <a:normAutofit/>
          </a:bodyPr>
          <a:lstStyle/>
          <a:p>
            <a:r>
              <a:rPr lang="en-GB" dirty="0"/>
              <a:t>Windows security was weak</a:t>
            </a:r>
          </a:p>
          <a:p>
            <a:pPr lvl="1"/>
            <a:r>
              <a:rPr lang="en-GB" dirty="0"/>
              <a:t>Windows was based on MS-DOS – a single user / single tasking operating system</a:t>
            </a:r>
          </a:p>
          <a:p>
            <a:pPr lvl="2"/>
            <a:r>
              <a:rPr lang="en-GB" dirty="0"/>
              <a:t>Multi-user features and concurrently running multiple applications was built in later</a:t>
            </a:r>
          </a:p>
          <a:p>
            <a:pPr lvl="1"/>
            <a:r>
              <a:rPr lang="en-GB" dirty="0"/>
              <a:t>Most Windows applications were not designed with multi user usage in mind</a:t>
            </a:r>
          </a:p>
          <a:p>
            <a:pPr lvl="2"/>
            <a:r>
              <a:rPr lang="en-GB" dirty="0"/>
              <a:t>Applications had to run with the highest possible user permissions (administrator rights)</a:t>
            </a:r>
          </a:p>
          <a:p>
            <a:pPr lvl="2"/>
            <a:r>
              <a:rPr lang="en-GB" dirty="0"/>
              <a:t>This led to the rise of viruses and worms attacking Windows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1636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Windows – </a:t>
            </a:r>
            <a:r>
              <a:rPr lang="en-GB" dirty="0"/>
              <a:t>Security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876800"/>
          </a:xfrm>
        </p:spPr>
        <p:txBody>
          <a:bodyPr>
            <a:normAutofit/>
          </a:bodyPr>
          <a:lstStyle/>
          <a:p>
            <a:r>
              <a:rPr lang="en-US" dirty="0"/>
              <a:t>The Trustworthy Computing Initiative</a:t>
            </a:r>
          </a:p>
          <a:p>
            <a:pPr lvl="1"/>
            <a:r>
              <a:rPr lang="en-US" dirty="0"/>
              <a:t>In 2002, spent several months’ full-time effort of all developers to update the Windows code base to make it more stable</a:t>
            </a:r>
          </a:p>
          <a:p>
            <a:pPr lvl="1"/>
            <a:r>
              <a:rPr lang="en-US" dirty="0"/>
              <a:t>As a result, today's Windows versions are reasonably stable and secure</a:t>
            </a:r>
            <a:endParaRPr lang="nl-N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935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Windows – </a:t>
            </a:r>
            <a:r>
              <a:rPr lang="en-GB" dirty="0"/>
              <a:t>Support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8768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Windows is closed source software</a:t>
            </a:r>
          </a:p>
          <a:p>
            <a:pPr lvl="1"/>
            <a:r>
              <a:rPr lang="en-GB" dirty="0"/>
              <a:t>Only Microsoft has access to the source code and knows how Windows works internally</a:t>
            </a:r>
          </a:p>
          <a:p>
            <a:pPr lvl="1"/>
            <a:r>
              <a:rPr lang="en-GB" dirty="0"/>
              <a:t>Users are dependent on Microsoft for support and updates</a:t>
            </a:r>
          </a:p>
          <a:p>
            <a:r>
              <a:rPr lang="en-GB" dirty="0"/>
              <a:t>Users must follow updates and software upgrades to get support</a:t>
            </a:r>
          </a:p>
          <a:p>
            <a:pPr lvl="1"/>
            <a:r>
              <a:rPr lang="en-GB" dirty="0"/>
              <a:t>Extended support is sometimes possible, but at a price </a:t>
            </a:r>
          </a:p>
          <a:p>
            <a:pPr lvl="1"/>
            <a:r>
              <a:rPr lang="en-GB" dirty="0"/>
              <a:t>This leads to frequent (and usually costly) upgrade projects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308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user operating systems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Some operating systems are exclusively designed to be used on end user devices</a:t>
            </a:r>
          </a:p>
          <a:p>
            <a:r>
              <a:rPr lang="en-US" dirty="0"/>
              <a:t>Some examples:</a:t>
            </a:r>
            <a:endParaRPr lang="nl-NL" dirty="0"/>
          </a:p>
          <a:p>
            <a:pPr lvl="1"/>
            <a:r>
              <a:rPr lang="en-US" b="1" dirty="0"/>
              <a:t>Windows</a:t>
            </a:r>
            <a:r>
              <a:rPr lang="en-US" dirty="0"/>
              <a:t> XP, Vista, Windows 7, Windows 8, and Windows 10 - Microsoft's PC operating system</a:t>
            </a:r>
            <a:endParaRPr lang="nl-NL" dirty="0"/>
          </a:p>
          <a:p>
            <a:pPr lvl="1"/>
            <a:r>
              <a:rPr lang="en-US" b="1" dirty="0"/>
              <a:t>Mac OS</a:t>
            </a:r>
            <a:r>
              <a:rPr lang="en-US" dirty="0"/>
              <a:t> - Apple's operating system for laptops and desktops, based on BSD</a:t>
            </a:r>
            <a:endParaRPr lang="nl-NL" dirty="0"/>
          </a:p>
          <a:p>
            <a:pPr lvl="1"/>
            <a:r>
              <a:rPr lang="en-US" b="1" dirty="0"/>
              <a:t>Ubuntu</a:t>
            </a:r>
            <a:r>
              <a:rPr lang="en-US" dirty="0"/>
              <a:t> - Linux distribution specially designed for laptops and desktops</a:t>
            </a:r>
            <a:endParaRPr lang="nl-NL" dirty="0"/>
          </a:p>
          <a:p>
            <a:pPr lvl="1"/>
            <a:r>
              <a:rPr lang="en-US" b="1" dirty="0"/>
              <a:t>iOS</a:t>
            </a:r>
            <a:r>
              <a:rPr lang="en-US" dirty="0"/>
              <a:t> - Apple's operating system for mobile devices (iPhone, iPad, etc.), based on BSD</a:t>
            </a:r>
            <a:endParaRPr lang="nl-NL" dirty="0"/>
          </a:p>
          <a:p>
            <a:pPr lvl="1"/>
            <a:r>
              <a:rPr lang="en-US" b="1" dirty="0"/>
              <a:t>Android</a:t>
            </a:r>
            <a:r>
              <a:rPr lang="en-US" dirty="0"/>
              <a:t> - Google's operating system for mobile devices, based on Linux</a:t>
            </a:r>
            <a:endParaRPr lang="nl-N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009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2625</Words>
  <Application>Microsoft Office PowerPoint</Application>
  <PresentationFormat>Diavoorstelling (4:3)</PresentationFormat>
  <Paragraphs>299</Paragraphs>
  <Slides>42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42</vt:i4>
      </vt:variant>
    </vt:vector>
  </HeadingPairs>
  <TitlesOfParts>
    <vt:vector size="45" baseType="lpstr">
      <vt:lpstr>Arial</vt:lpstr>
      <vt:lpstr>Calibri</vt:lpstr>
      <vt:lpstr>Office Theme</vt:lpstr>
      <vt:lpstr>IT Infrastructure Architecture</vt:lpstr>
      <vt:lpstr>Windows - introduction</vt:lpstr>
      <vt:lpstr>Windows for desktops</vt:lpstr>
      <vt:lpstr>Windows for servers</vt:lpstr>
      <vt:lpstr>Windows – Stability</vt:lpstr>
      <vt:lpstr>Windows – Security</vt:lpstr>
      <vt:lpstr>Windows – Security</vt:lpstr>
      <vt:lpstr>Windows – Support</vt:lpstr>
      <vt:lpstr>End user operating systems</vt:lpstr>
      <vt:lpstr>Special purpose operating systems</vt:lpstr>
      <vt:lpstr>Special purpose operating systems</vt:lpstr>
      <vt:lpstr>Operating system availability</vt:lpstr>
      <vt:lpstr>Failover clustering</vt:lpstr>
      <vt:lpstr>Failover clustering</vt:lpstr>
      <vt:lpstr>Failover clustering</vt:lpstr>
      <vt:lpstr>Failover clustering</vt:lpstr>
      <vt:lpstr>Failover clustering</vt:lpstr>
      <vt:lpstr>Failover clustering</vt:lpstr>
      <vt:lpstr>Failover clustering</vt:lpstr>
      <vt:lpstr>Failover clustering</vt:lpstr>
      <vt:lpstr>Failover clustering</vt:lpstr>
      <vt:lpstr>Voting and quorum disks</vt:lpstr>
      <vt:lpstr>Voting and quorum disks</vt:lpstr>
      <vt:lpstr>Voting and quorum disks</vt:lpstr>
      <vt:lpstr>Cluster-aware applications</vt:lpstr>
      <vt:lpstr>Operating system performance</vt:lpstr>
      <vt:lpstr>Operating system performance</vt:lpstr>
      <vt:lpstr>Increasing memory</vt:lpstr>
      <vt:lpstr>Increasing memory</vt:lpstr>
      <vt:lpstr>Increasing memory</vt:lpstr>
      <vt:lpstr>Decreasing kernel size</vt:lpstr>
      <vt:lpstr>Decreasing kernel size</vt:lpstr>
      <vt:lpstr>Operating system security</vt:lpstr>
      <vt:lpstr>Patching</vt:lpstr>
      <vt:lpstr>Patching</vt:lpstr>
      <vt:lpstr>Patching</vt:lpstr>
      <vt:lpstr>Hardening</vt:lpstr>
      <vt:lpstr>Virus scanning</vt:lpstr>
      <vt:lpstr>Host-based firewalls</vt:lpstr>
      <vt:lpstr>Host-based firewalls</vt:lpstr>
      <vt:lpstr>Limiting user accounts</vt:lpstr>
      <vt:lpstr>Hashed passwords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Infrastructure Architecture</dc:title>
  <dc:creator>Laan, Sjaak</dc:creator>
  <cp:lastModifiedBy>Sjaak Laan</cp:lastModifiedBy>
  <cp:revision>112</cp:revision>
  <dcterms:created xsi:type="dcterms:W3CDTF">2006-08-16T00:00:00Z</dcterms:created>
  <dcterms:modified xsi:type="dcterms:W3CDTF">2017-04-16T13:04:19Z</dcterms:modified>
</cp:coreProperties>
</file>