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66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312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313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14" r:id="rId49"/>
    <p:sldId id="308" r:id="rId50"/>
    <p:sldId id="309" r:id="rId51"/>
    <p:sldId id="310" r:id="rId52"/>
    <p:sldId id="311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upload.wikimedia.org/wikipedia/commons/0/02/Dot_matrix_example_text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IT Infrastructure Architecture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End user devices</a:t>
            </a:r>
          </a:p>
          <a:p>
            <a:r>
              <a:rPr lang="en-GB" dirty="0"/>
              <a:t>(chapter 12)</a:t>
            </a:r>
            <a:endParaRPr lang="nl-NL" dirty="0"/>
          </a:p>
        </p:txBody>
      </p:sp>
      <p:sp>
        <p:nvSpPr>
          <p:cNvPr id="4" name="Ondertitel 2"/>
          <p:cNvSpPr txBox="1">
            <a:spLocks/>
          </p:cNvSpPr>
          <p:nvPr/>
        </p:nvSpPr>
        <p:spPr>
          <a:xfrm>
            <a:off x="1447800" y="1905000"/>
            <a:ext cx="64008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Infrastructure Building Blocks </a:t>
            </a:r>
          </a:p>
          <a:p>
            <a:r>
              <a:rPr lang="en-US" dirty="0"/>
              <a:t>and Concepts</a:t>
            </a:r>
          </a:p>
        </p:txBody>
      </p:sp>
    </p:spTree>
    <p:extLst>
      <p:ext uri="{BB962C8B-B14F-4D97-AF65-F5344CB8AC3E}">
        <p14:creationId xmlns:p14="http://schemas.microsoft.com/office/powerpoint/2010/main" val="1554195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GB" dirty="0"/>
              <a:t>End user devices building blocks</a:t>
            </a:r>
            <a:endParaRPr lang="nl-NL" sz="4800" dirty="0"/>
          </a:p>
        </p:txBody>
      </p:sp>
    </p:spTree>
    <p:extLst>
      <p:ext uri="{BB962C8B-B14F-4D97-AF65-F5344CB8AC3E}">
        <p14:creationId xmlns:p14="http://schemas.microsoft.com/office/powerpoint/2010/main" val="3250091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Desktop PCs and laptops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Over the years, PCs have become very powerful</a:t>
            </a:r>
          </a:p>
          <a:p>
            <a:pPr lvl="1"/>
            <a:r>
              <a:rPr lang="en-GB" dirty="0"/>
              <a:t>Can run complex software</a:t>
            </a:r>
          </a:p>
          <a:p>
            <a:pPr lvl="1"/>
            <a:r>
              <a:rPr lang="en-GB" dirty="0"/>
              <a:t>Store relatively large amounts of data</a:t>
            </a:r>
          </a:p>
          <a:p>
            <a:r>
              <a:rPr lang="en-GB" dirty="0"/>
              <a:t>Many organizations are searching for more cost-effective and simple solutions, because of: </a:t>
            </a:r>
          </a:p>
          <a:p>
            <a:pPr lvl="1"/>
            <a:r>
              <a:rPr lang="en-GB" dirty="0"/>
              <a:t>The complexity of the PC itself</a:t>
            </a:r>
          </a:p>
          <a:p>
            <a:pPr lvl="1"/>
            <a:r>
              <a:rPr lang="en-GB" dirty="0"/>
              <a:t>The very advanced operating systems</a:t>
            </a:r>
          </a:p>
          <a:p>
            <a:pPr lvl="1"/>
            <a:r>
              <a:rPr lang="en-GB" dirty="0"/>
              <a:t>The amount of locally installed software</a:t>
            </a:r>
          </a:p>
          <a:p>
            <a:pPr lvl="1"/>
            <a:r>
              <a:rPr lang="en-GB" dirty="0"/>
              <a:t>The performance, availability, and security issues related to all of these aspects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1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Desktop PCs and laptops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/>
          </a:bodyPr>
          <a:lstStyle/>
          <a:p>
            <a:r>
              <a:rPr lang="en-US" dirty="0"/>
              <a:t>People are attached to their PCs</a:t>
            </a:r>
          </a:p>
          <a:p>
            <a:r>
              <a:rPr lang="en-US" dirty="0"/>
              <a:t>The term personal computer is still correct</a:t>
            </a:r>
          </a:p>
          <a:p>
            <a:pPr lvl="1"/>
            <a:r>
              <a:rPr lang="en-US" dirty="0"/>
              <a:t>Most users feel their PC is their personal tool that systems managers should not tamper with</a:t>
            </a:r>
          </a:p>
          <a:p>
            <a:pPr lvl="1"/>
            <a:r>
              <a:rPr lang="en-US" dirty="0"/>
              <a:t>This is why the adoption of alternatives like thin clients has never been very successful</a:t>
            </a:r>
          </a:p>
        </p:txBody>
      </p:sp>
    </p:spTree>
    <p:extLst>
      <p:ext uri="{BB962C8B-B14F-4D97-AF65-F5344CB8AC3E}">
        <p14:creationId xmlns:p14="http://schemas.microsoft.com/office/powerpoint/2010/main" val="3299321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Laptops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Most laptops are as powerful as desktop PCs</a:t>
            </a:r>
          </a:p>
          <a:p>
            <a:r>
              <a:rPr lang="en-US" dirty="0"/>
              <a:t>They are more "personal" than desktops </a:t>
            </a:r>
          </a:p>
          <a:p>
            <a:pPr lvl="1"/>
            <a:r>
              <a:rPr lang="en-US" dirty="0"/>
              <a:t>Users can take them home or use them on the road</a:t>
            </a:r>
          </a:p>
          <a:p>
            <a:r>
              <a:rPr lang="en-US" dirty="0"/>
              <a:t>Laptops have some disadvantages compared to desktop PCs:</a:t>
            </a:r>
            <a:endParaRPr lang="nl-NL" dirty="0"/>
          </a:p>
          <a:p>
            <a:pPr lvl="1"/>
            <a:r>
              <a:rPr lang="en-US" dirty="0"/>
              <a:t>Laptops frequently get lost or stolen</a:t>
            </a:r>
          </a:p>
          <a:p>
            <a:pPr lvl="1"/>
            <a:r>
              <a:rPr lang="en-US" dirty="0"/>
              <a:t>Laptops break more easily than desktops</a:t>
            </a:r>
          </a:p>
          <a:p>
            <a:pPr lvl="2"/>
            <a:r>
              <a:rPr lang="en-US" dirty="0"/>
              <a:t>They are more vulnerable to drops, bumps, coffee spills, etc.</a:t>
            </a:r>
            <a:endParaRPr lang="nl-NL" dirty="0"/>
          </a:p>
          <a:p>
            <a:pPr lvl="1"/>
            <a:r>
              <a:rPr lang="en-GB" dirty="0"/>
              <a:t>The chance of illegal or malicious software being installed on the laptop is higher than on a desktop PC in the office </a:t>
            </a:r>
          </a:p>
          <a:p>
            <a:pPr lvl="2"/>
            <a:r>
              <a:rPr lang="en-GB" dirty="0"/>
              <a:t>Most laptops are taken home every night,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45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Mobile devices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Mobile devices in the context of this course are devices that connect to the IT infrastructure using wireless public or off-site Wi-Fi networks</a:t>
            </a:r>
          </a:p>
          <a:p>
            <a:r>
              <a:rPr lang="en-GB" dirty="0"/>
              <a:t>Typical mobile devices are:</a:t>
            </a:r>
          </a:p>
          <a:p>
            <a:pPr lvl="1"/>
            <a:r>
              <a:rPr lang="en-GB" dirty="0"/>
              <a:t>Smartphones and tablets</a:t>
            </a:r>
          </a:p>
          <a:p>
            <a:pPr lvl="1"/>
            <a:r>
              <a:rPr lang="en-GB" dirty="0"/>
              <a:t>Cars</a:t>
            </a:r>
          </a:p>
          <a:p>
            <a:pPr lvl="1"/>
            <a:r>
              <a:rPr lang="en-GB" dirty="0"/>
              <a:t>Smart watches</a:t>
            </a:r>
          </a:p>
          <a:p>
            <a:pPr lvl="1"/>
            <a:r>
              <a:rPr lang="en-GB" dirty="0"/>
              <a:t>Music players</a:t>
            </a:r>
          </a:p>
          <a:p>
            <a:pPr lvl="1"/>
            <a:r>
              <a:rPr lang="en-GB" dirty="0"/>
              <a:t>Digital cameras</a:t>
            </a:r>
          </a:p>
          <a:p>
            <a:r>
              <a:rPr lang="en-GB" dirty="0"/>
              <a:t>Computing power of mobile devices is getting comparable to desktop and laptop computers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740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Mobile devices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Specific properties:</a:t>
            </a:r>
          </a:p>
          <a:p>
            <a:pPr lvl="1"/>
            <a:r>
              <a:rPr lang="en-GB" dirty="0"/>
              <a:t>Connect to the IT infrastructure using public networks</a:t>
            </a:r>
          </a:p>
          <a:p>
            <a:pPr lvl="2"/>
            <a:r>
              <a:rPr lang="en-GB" dirty="0"/>
              <a:t>UMTS or LTE technology </a:t>
            </a:r>
          </a:p>
          <a:p>
            <a:pPr lvl="2"/>
            <a:r>
              <a:rPr lang="en-GB" dirty="0"/>
              <a:t>Low bandwidth connectivity</a:t>
            </a:r>
          </a:p>
          <a:p>
            <a:pPr lvl="2"/>
            <a:r>
              <a:rPr lang="en-GB" dirty="0"/>
              <a:t>Fluctuating connection speed</a:t>
            </a:r>
          </a:p>
          <a:p>
            <a:pPr lvl="2"/>
            <a:r>
              <a:rPr lang="en-GB" dirty="0"/>
              <a:t>Low reliability of connections</a:t>
            </a:r>
          </a:p>
          <a:p>
            <a:pPr lvl="1"/>
            <a:r>
              <a:rPr lang="en-GB" dirty="0"/>
              <a:t>Small form factor (screen, keyboard)</a:t>
            </a:r>
          </a:p>
          <a:p>
            <a:pPr lvl="2"/>
            <a:r>
              <a:rPr lang="en-GB" dirty="0"/>
              <a:t>Applications’ user interfaces must be re-engineered to handle these smaller sizes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69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Bring Your Own Device (BYOD)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Most organizations use standard PCs or laptops with a limited set of business software</a:t>
            </a:r>
          </a:p>
          <a:p>
            <a:r>
              <a:rPr lang="en-GB" dirty="0"/>
              <a:t>Users at home have access to:</a:t>
            </a:r>
          </a:p>
          <a:p>
            <a:pPr lvl="1"/>
            <a:r>
              <a:rPr lang="en-GB" dirty="0"/>
              <a:t>Fast, sexy laptops of the brand they like</a:t>
            </a:r>
          </a:p>
          <a:p>
            <a:pPr lvl="1"/>
            <a:r>
              <a:rPr lang="en-GB" dirty="0"/>
              <a:t>Tablets and smart phones that allow them to run thousands of highly attractive apps</a:t>
            </a:r>
          </a:p>
          <a:p>
            <a:pPr lvl="1"/>
            <a:r>
              <a:rPr lang="en-GB" dirty="0"/>
              <a:t>Fast broadband internet connections that are often faster than the shared network in the office</a:t>
            </a:r>
          </a:p>
          <a:p>
            <a:r>
              <a:rPr lang="en-US" dirty="0"/>
              <a:t>A concept called Bring Your Own Device (BYOD)</a:t>
            </a:r>
            <a:r>
              <a:rPr lang="en-GB" dirty="0"/>
              <a:t> allows people to bring personally owned – typically mobile – devices to the office</a:t>
            </a:r>
          </a:p>
          <a:p>
            <a:pPr lvl="1"/>
            <a:r>
              <a:rPr lang="en-GB" dirty="0"/>
              <a:t>Can be used to access the organization’s applications and data, as well as their personal applications and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11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Bring Your Own Device (BYOD)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 fontScale="92500"/>
          </a:bodyPr>
          <a:lstStyle/>
          <a:p>
            <a:r>
              <a:rPr lang="en-GB" dirty="0"/>
              <a:t>The BYOD concept creates a conflict of interests:</a:t>
            </a:r>
          </a:p>
          <a:p>
            <a:pPr lvl="1"/>
            <a:r>
              <a:rPr lang="en-GB" dirty="0"/>
              <a:t>To optimize stability of the organization’s infrastructure and security, systems managers need to fully control the end user device</a:t>
            </a:r>
          </a:p>
          <a:p>
            <a:pPr lvl="1"/>
            <a:r>
              <a:rPr lang="en-GB" dirty="0"/>
              <a:t>The owners of the devices want full freedom</a:t>
            </a:r>
          </a:p>
          <a:p>
            <a:pPr lvl="1"/>
            <a:r>
              <a:rPr lang="en-GB" dirty="0"/>
              <a:t>The user paid for the device (they brought their </a:t>
            </a:r>
            <a:r>
              <a:rPr lang="en-GB" i="1" dirty="0"/>
              <a:t>own</a:t>
            </a:r>
            <a:r>
              <a:rPr lang="en-GB" dirty="0"/>
              <a:t> device), it will not be acceptable to:</a:t>
            </a:r>
          </a:p>
          <a:p>
            <a:pPr lvl="2"/>
            <a:r>
              <a:rPr lang="en-GB" dirty="0"/>
              <a:t>Have systems managers erase the device (including all family photos or purchased music) in case of an incident</a:t>
            </a:r>
          </a:p>
          <a:p>
            <a:pPr lvl="2"/>
            <a:r>
              <a:rPr lang="en-GB" dirty="0"/>
              <a:t>Have personal data visible to the systems managers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759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Bring Your Own Device (BYOD)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Virtualization techniques can be used to create isolated environments:</a:t>
            </a:r>
          </a:p>
          <a:p>
            <a:pPr lvl="1"/>
            <a:r>
              <a:rPr lang="en-US" dirty="0"/>
              <a:t>One virtual machine with access to the organization’s data and applications and is fully managed by the organization’s systems managers. </a:t>
            </a:r>
          </a:p>
          <a:p>
            <a:pPr lvl="2"/>
            <a:r>
              <a:rPr lang="en-US" dirty="0"/>
              <a:t>Managed using Mobile Device Management (MDM) software to monitor, maintain and secure virtual machines on mobile devices </a:t>
            </a:r>
          </a:p>
          <a:p>
            <a:pPr lvl="2"/>
            <a:r>
              <a:rPr lang="en-US" dirty="0"/>
              <a:t>When needed, the virtual machine can be remotely wiped to remove all sensitive data</a:t>
            </a:r>
            <a:endParaRPr lang="nl-NL" dirty="0"/>
          </a:p>
          <a:p>
            <a:pPr lvl="1"/>
            <a:r>
              <a:rPr lang="en-US" dirty="0"/>
              <a:t>One virtual machine that is owned and managed by the end user. This machine runs whatever applications the user wants</a:t>
            </a:r>
            <a:endParaRPr lang="nl-NL" dirty="0"/>
          </a:p>
          <a:p>
            <a:r>
              <a:rPr lang="en-GB" dirty="0"/>
              <a:t>Both virtual machines use the same underlying hardware like network connectivity, touch screen, GPS, compass, and the sound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89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Printers are used in almost all organizations to provide paper output</a:t>
            </a:r>
          </a:p>
          <a:p>
            <a:r>
              <a:rPr lang="en-US" dirty="0"/>
              <a:t>Most used printer types are: </a:t>
            </a:r>
            <a:endParaRPr lang="nl-NL" dirty="0"/>
          </a:p>
          <a:p>
            <a:pPr lvl="1"/>
            <a:r>
              <a:rPr lang="en-US" dirty="0"/>
              <a:t>Laser printers</a:t>
            </a:r>
            <a:endParaRPr lang="nl-NL" dirty="0"/>
          </a:p>
          <a:p>
            <a:pPr lvl="1"/>
            <a:r>
              <a:rPr lang="en-US" dirty="0"/>
              <a:t>Inkjet printers</a:t>
            </a:r>
            <a:endParaRPr lang="nl-NL" dirty="0"/>
          </a:p>
          <a:p>
            <a:pPr lvl="1"/>
            <a:r>
              <a:rPr lang="en-US" dirty="0"/>
              <a:t>Multi-Functional Printers</a:t>
            </a:r>
            <a:endParaRPr lang="nl-NL" dirty="0"/>
          </a:p>
          <a:p>
            <a:pPr lvl="1"/>
            <a:r>
              <a:rPr lang="en-US" dirty="0"/>
              <a:t>Specialized printers like:</a:t>
            </a:r>
          </a:p>
          <a:p>
            <a:pPr lvl="2"/>
            <a:r>
              <a:rPr lang="en-US" dirty="0"/>
              <a:t>Dot matrix printers</a:t>
            </a:r>
          </a:p>
          <a:p>
            <a:pPr lvl="2"/>
            <a:r>
              <a:rPr lang="en-US" dirty="0"/>
              <a:t>Line printers</a:t>
            </a:r>
          </a:p>
          <a:p>
            <a:pPr lvl="2"/>
            <a:r>
              <a:rPr lang="en-US" dirty="0"/>
              <a:t>Plotters</a:t>
            </a:r>
          </a:p>
          <a:p>
            <a:pPr lvl="2"/>
            <a:r>
              <a:rPr lang="en-US" dirty="0"/>
              <a:t>Thermal printers</a:t>
            </a:r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7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3862800" cy="48006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Humans interact with applications using end user devices</a:t>
            </a:r>
          </a:p>
          <a:p>
            <a:r>
              <a:rPr lang="en-GB" dirty="0"/>
              <a:t>Typical end user devices are:</a:t>
            </a:r>
          </a:p>
          <a:p>
            <a:pPr lvl="1"/>
            <a:r>
              <a:rPr lang="en-GB" dirty="0"/>
              <a:t>Desktop PCs</a:t>
            </a:r>
          </a:p>
          <a:p>
            <a:pPr lvl="1"/>
            <a:r>
              <a:rPr lang="en-GB" dirty="0"/>
              <a:t>Laptops</a:t>
            </a:r>
          </a:p>
          <a:p>
            <a:pPr lvl="1"/>
            <a:r>
              <a:rPr lang="en-GB" dirty="0"/>
              <a:t>Virtual desktops</a:t>
            </a:r>
          </a:p>
          <a:p>
            <a:pPr lvl="1"/>
            <a:r>
              <a:rPr lang="en-GB" dirty="0"/>
              <a:t>Mobile devices like phones and tablets</a:t>
            </a:r>
          </a:p>
          <a:p>
            <a:pPr lvl="1"/>
            <a:r>
              <a:rPr lang="en-GB" dirty="0"/>
              <a:t>Printers</a:t>
            </a:r>
            <a:endParaRPr lang="nl-NL" dirty="0"/>
          </a:p>
        </p:txBody>
      </p:sp>
      <p:pic>
        <p:nvPicPr>
          <p:cNvPr id="4" name="Picture 2" descr="End user devic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0" y="1620000"/>
            <a:ext cx="4715544" cy="46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368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Laser printers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4953001" cy="4495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laser printer rapidly produces high quality text and graphics on plain sheets of paper</a:t>
            </a:r>
          </a:p>
          <a:p>
            <a:pPr lvl="1"/>
            <a:r>
              <a:rPr lang="en-US" dirty="0"/>
              <a:t>Using ink powder, called toner</a:t>
            </a:r>
          </a:p>
          <a:p>
            <a:r>
              <a:rPr lang="en-US" dirty="0"/>
              <a:t>In color printers four toners are used, one for each basic color</a:t>
            </a:r>
          </a:p>
          <a:p>
            <a:pPr lvl="1"/>
            <a:r>
              <a:rPr lang="en-US" dirty="0"/>
              <a:t>Cyan</a:t>
            </a:r>
          </a:p>
          <a:p>
            <a:pPr lvl="1"/>
            <a:r>
              <a:rPr lang="en-US" dirty="0"/>
              <a:t>Magenta</a:t>
            </a:r>
          </a:p>
          <a:p>
            <a:pPr lvl="1"/>
            <a:r>
              <a:rPr lang="en-US" dirty="0"/>
              <a:t>Yellow</a:t>
            </a:r>
          </a:p>
          <a:p>
            <a:pPr lvl="1"/>
            <a:r>
              <a:rPr lang="en-US" dirty="0"/>
              <a:t>Black</a:t>
            </a:r>
          </a:p>
          <a:p>
            <a:r>
              <a:rPr lang="en-US" dirty="0"/>
              <a:t>Each color is put on paper separately</a:t>
            </a:r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00200"/>
            <a:ext cx="3604260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1512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Laser printers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The image is produced using a photoreceptive drum</a:t>
            </a:r>
          </a:p>
          <a:p>
            <a:r>
              <a:rPr lang="en-US"/>
              <a:t>The drum is electrically charged using high voltages</a:t>
            </a:r>
          </a:p>
          <a:p>
            <a:r>
              <a:rPr lang="en-US"/>
              <a:t>The drum is lightened with a laser beam, which eliminates the electrostatic charge on all places, except the image</a:t>
            </a:r>
          </a:p>
          <a:p>
            <a:r>
              <a:rPr lang="en-US"/>
              <a:t>The electrostatic charge left on the drum attracts toner that transfers the image on paper</a:t>
            </a:r>
          </a:p>
          <a:p>
            <a:r>
              <a:rPr lang="en-US"/>
              <a:t>A fuser then heats the toner to burn it on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24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Inkjet printers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502920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Inkjet printers create text and graphics by propelling droplets of ink onto paper through high print head resolution</a:t>
            </a:r>
          </a:p>
          <a:p>
            <a:r>
              <a:rPr lang="en-GB" dirty="0"/>
              <a:t>Benefits with respect to laser printers:</a:t>
            </a:r>
          </a:p>
          <a:p>
            <a:pPr lvl="1"/>
            <a:r>
              <a:rPr lang="en-GB" dirty="0"/>
              <a:t>No warm up time</a:t>
            </a:r>
          </a:p>
          <a:p>
            <a:pPr lvl="1"/>
            <a:r>
              <a:rPr lang="en-GB" dirty="0"/>
              <a:t>Use much less energy</a:t>
            </a:r>
          </a:p>
          <a:p>
            <a:pPr lvl="1"/>
            <a:r>
              <a:rPr lang="en-GB" dirty="0"/>
              <a:t>Relatively cheap</a:t>
            </a:r>
          </a:p>
          <a:p>
            <a:pPr lvl="1"/>
            <a:r>
              <a:rPr lang="en-GB" dirty="0"/>
              <a:t>Produce high quality printouts, usually in </a:t>
            </a:r>
            <a:r>
              <a:rPr lang="en-GB" dirty="0" err="1"/>
              <a:t>color</a:t>
            </a:r>
            <a:endParaRPr lang="en-GB" dirty="0"/>
          </a:p>
          <a:p>
            <a:r>
              <a:rPr lang="en-GB" dirty="0"/>
              <a:t>Some professional inkjet printers provide wide format printing, with a print width ranging from 75 cm to 5 m</a:t>
            </a:r>
          </a:p>
          <a:p>
            <a:pPr lvl="1"/>
            <a:r>
              <a:rPr lang="en-GB" dirty="0"/>
              <a:t>They can be used for instance to create advertising billboards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82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Multi-Functional Printers (MFPs)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4648202" cy="449580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 Multi-Function Printer (MFP) is an office device that acts as a:</a:t>
            </a:r>
          </a:p>
          <a:p>
            <a:pPr lvl="1"/>
            <a:r>
              <a:rPr lang="en-GB" dirty="0"/>
              <a:t>Printer</a:t>
            </a:r>
          </a:p>
          <a:p>
            <a:pPr lvl="1"/>
            <a:r>
              <a:rPr lang="en-GB" dirty="0"/>
              <a:t>Scanner</a:t>
            </a:r>
          </a:p>
          <a:p>
            <a:pPr lvl="1"/>
            <a:r>
              <a:rPr lang="en-GB" dirty="0"/>
              <a:t>Photocopier</a:t>
            </a:r>
          </a:p>
          <a:p>
            <a:pPr lvl="1"/>
            <a:r>
              <a:rPr lang="en-GB" dirty="0"/>
              <a:t>Fax machine</a:t>
            </a:r>
          </a:p>
          <a:p>
            <a:r>
              <a:rPr lang="en-GB" dirty="0"/>
              <a:t>Provides centralized document management and production in an office setting</a:t>
            </a:r>
          </a:p>
        </p:txBody>
      </p:sp>
      <p:pic>
        <p:nvPicPr>
          <p:cNvPr id="1026" name="Picture 2" descr="MFP prin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1600200"/>
            <a:ext cx="3790950" cy="4025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084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Multi-Functional Printers (MFPs)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8" y="1600200"/>
            <a:ext cx="8229601" cy="502920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Printing on demand</a:t>
            </a:r>
          </a:p>
          <a:p>
            <a:pPr lvl="1"/>
            <a:r>
              <a:rPr lang="en-GB" dirty="0"/>
              <a:t>Printing only starts when a user is authenticated to the printer</a:t>
            </a:r>
          </a:p>
          <a:p>
            <a:pPr lvl="1"/>
            <a:r>
              <a:rPr lang="en-GB" dirty="0"/>
              <a:t>No printed paper with possibly sensitive text is left on the MFP waiting to be collected</a:t>
            </a:r>
          </a:p>
          <a:p>
            <a:r>
              <a:rPr lang="en-GB" dirty="0"/>
              <a:t>MFPs contain:</a:t>
            </a:r>
          </a:p>
          <a:p>
            <a:pPr lvl="1"/>
            <a:r>
              <a:rPr lang="en-GB" dirty="0"/>
              <a:t> Memory</a:t>
            </a:r>
          </a:p>
          <a:p>
            <a:pPr lvl="1"/>
            <a:r>
              <a:rPr lang="en-GB" dirty="0"/>
              <a:t>Processors</a:t>
            </a:r>
          </a:p>
          <a:p>
            <a:pPr lvl="1"/>
            <a:r>
              <a:rPr lang="en-GB" dirty="0"/>
              <a:t>Storage, such as a hard disk drive or flash memory</a:t>
            </a:r>
          </a:p>
          <a:p>
            <a:pPr lvl="1"/>
            <a:r>
              <a:rPr lang="en-GB" dirty="0"/>
              <a:t>An operating system</a:t>
            </a:r>
          </a:p>
          <a:p>
            <a:r>
              <a:rPr lang="en-GB" dirty="0"/>
              <a:t>An MFP should be handled like a computer</a:t>
            </a:r>
          </a:p>
          <a:p>
            <a:pPr lvl="1"/>
            <a:r>
              <a:rPr lang="en-GB" dirty="0"/>
              <a:t>Patches must be installed</a:t>
            </a:r>
          </a:p>
          <a:p>
            <a:pPr lvl="1"/>
            <a:r>
              <a:rPr lang="en-GB" dirty="0"/>
              <a:t>The hard drive should be erased before repair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63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Specialized printers - Dot Matrix printers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8" y="1600200"/>
            <a:ext cx="5410201" cy="502920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In dot matrix printers, characters are drawn out of a matrix of dots</a:t>
            </a:r>
          </a:p>
          <a:p>
            <a:pPr lvl="1"/>
            <a:r>
              <a:rPr lang="en-GB" dirty="0"/>
              <a:t>Each dot is produced by a tiny metal rod driven forward by a tiny electromagnet</a:t>
            </a:r>
          </a:p>
          <a:p>
            <a:pPr lvl="1"/>
            <a:r>
              <a:rPr lang="en-GB" dirty="0"/>
              <a:t>The moving portion of the printer is called the print head</a:t>
            </a:r>
          </a:p>
          <a:p>
            <a:r>
              <a:rPr lang="en-GB" dirty="0"/>
              <a:t>Prints one line of text at a time, character-by-character</a:t>
            </a:r>
          </a:p>
          <a:p>
            <a:r>
              <a:rPr lang="en-GB" dirty="0"/>
              <a:t>Noisy during operation as a result of the hammer-like mechanism in the print head</a:t>
            </a:r>
          </a:p>
          <a:p>
            <a:r>
              <a:rPr lang="en-GB" dirty="0"/>
              <a:t>Uses continuous fanfold paper rather than cut-sheets</a:t>
            </a:r>
          </a:p>
          <a:p>
            <a:endParaRPr lang="en-US" dirty="0"/>
          </a:p>
        </p:txBody>
      </p:sp>
      <p:pic>
        <p:nvPicPr>
          <p:cNvPr id="4" name="Afbeelding 3">
            <a:hlinkClick r:id="rId2"/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00200"/>
            <a:ext cx="296989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Afbeelding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429000"/>
            <a:ext cx="3095791" cy="190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9668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Specialized printers - Dot Matrix printers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8" y="1600200"/>
            <a:ext cx="8229602" cy="381000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From the 1970s until the 1990s, dot matrix printers were by far the most common type of printer used with personal computers</a:t>
            </a:r>
          </a:p>
          <a:p>
            <a:r>
              <a:rPr lang="en-GB" dirty="0"/>
              <a:t>Dot matrix printers:</a:t>
            </a:r>
          </a:p>
          <a:p>
            <a:pPr lvl="1"/>
            <a:r>
              <a:rPr lang="en-GB" dirty="0"/>
              <a:t>Can print on multi-part stationery or make carbon-copies, used for instance for printing invoices</a:t>
            </a:r>
          </a:p>
          <a:p>
            <a:pPr lvl="1"/>
            <a:r>
              <a:rPr lang="en-GB" dirty="0"/>
              <a:t>Have one of the lowest printing costs per page</a:t>
            </a:r>
          </a:p>
          <a:p>
            <a:pPr lvl="1"/>
            <a:r>
              <a:rPr lang="en-GB" dirty="0"/>
              <a:t>Use continuous paper rather than individual sheets</a:t>
            </a:r>
          </a:p>
          <a:p>
            <a:r>
              <a:rPr lang="en-GB" dirty="0"/>
              <a:t>Dot matrix printers are very reliable work horses and are therefore still in use in many places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30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Specialized printers - Line printers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8" y="1600200"/>
            <a:ext cx="4495802" cy="50292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Line printers are high speed printers that print one complete line of text at once</a:t>
            </a:r>
          </a:p>
          <a:p>
            <a:pPr lvl="1"/>
            <a:r>
              <a:rPr lang="en-GB" dirty="0"/>
              <a:t>600 to 1200 lines per minute</a:t>
            </a:r>
          </a:p>
          <a:p>
            <a:r>
              <a:rPr lang="en-GB" dirty="0"/>
              <a:t>Multiple technologies:</a:t>
            </a:r>
          </a:p>
          <a:p>
            <a:pPr lvl="1"/>
            <a:r>
              <a:rPr lang="en-GB" dirty="0"/>
              <a:t>Spinning drums</a:t>
            </a:r>
          </a:p>
          <a:p>
            <a:pPr lvl="1"/>
            <a:r>
              <a:rPr lang="en-GB" dirty="0"/>
              <a:t>Chains</a:t>
            </a:r>
          </a:p>
          <a:p>
            <a:pPr lvl="1"/>
            <a:r>
              <a:rPr lang="en-GB" dirty="0"/>
              <a:t>Bands</a:t>
            </a:r>
          </a:p>
          <a:p>
            <a:pPr marL="457200" lvl="1" indent="0">
              <a:buNone/>
            </a:pPr>
            <a:r>
              <a:rPr lang="en-GB" dirty="0"/>
              <a:t>that contain the character set</a:t>
            </a:r>
          </a:p>
          <a:p>
            <a:pPr marL="457200" lvl="1" indent="0">
              <a:buNone/>
            </a:pPr>
            <a:r>
              <a:rPr lang="en-GB" dirty="0"/>
              <a:t>Small hammers are used to push the paper to the passing characters at exactly the right moment, putting the characters on paper</a:t>
            </a:r>
            <a:endParaRPr lang="en-US" dirty="0"/>
          </a:p>
        </p:txBody>
      </p:sp>
      <p:pic>
        <p:nvPicPr>
          <p:cNvPr id="4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00200"/>
            <a:ext cx="4013835" cy="4525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4494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Specialized printers - Line printers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8" y="1600200"/>
            <a:ext cx="8229602" cy="5029200"/>
          </a:xfrm>
        </p:spPr>
        <p:txBody>
          <a:bodyPr>
            <a:normAutofit/>
          </a:bodyPr>
          <a:lstStyle/>
          <a:p>
            <a:r>
              <a:rPr lang="en-GB" dirty="0"/>
              <a:t>Line printers are especially well-suited to shop floors and industrial environments</a:t>
            </a:r>
          </a:p>
          <a:p>
            <a:r>
              <a:rPr lang="en-GB" dirty="0"/>
              <a:t>They use continuous fanfold paper rather than cut-sheets</a:t>
            </a:r>
          </a:p>
          <a:p>
            <a:r>
              <a:rPr lang="en-GB" dirty="0"/>
              <a:t>Line printers are physically more durable than laser printers</a:t>
            </a:r>
          </a:p>
          <a:p>
            <a:r>
              <a:rPr lang="en-GB" dirty="0"/>
              <a:t>Their consumables are both less costly and less harmful to the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Specialized printers - Plotters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8" y="1600200"/>
            <a:ext cx="4343402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plotter is a specialized printer that draws vector graphics using a pen</a:t>
            </a:r>
          </a:p>
          <a:p>
            <a:r>
              <a:rPr lang="en-US" dirty="0"/>
              <a:t>Mainly used in computer-aided design, for creating blueprints </a:t>
            </a:r>
          </a:p>
          <a:p>
            <a:r>
              <a:rPr lang="en-US" dirty="0"/>
              <a:t>Either the pen moves, or the paper</a:t>
            </a:r>
            <a:endParaRPr lang="nl-NL" dirty="0"/>
          </a:p>
          <a:p>
            <a:r>
              <a:rPr lang="en-US" dirty="0"/>
              <a:t>Plotters can draw high quality complex line art, including text</a:t>
            </a:r>
          </a:p>
          <a:p>
            <a:r>
              <a:rPr lang="en-US" dirty="0"/>
              <a:t>They are slow because of the mechanical movement of the pen and paper</a:t>
            </a:r>
            <a:endParaRPr lang="nl-NL" dirty="0"/>
          </a:p>
          <a:p>
            <a:r>
              <a:rPr lang="en-GB" dirty="0"/>
              <a:t>Most plotters have been replaced by large-format inkjet printers</a:t>
            </a:r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733550"/>
            <a:ext cx="41910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8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3962401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The first end user devices were teletypes</a:t>
            </a:r>
          </a:p>
          <a:p>
            <a:r>
              <a:rPr lang="en-GB" dirty="0"/>
              <a:t>Teletypes were electromechanical typewriters</a:t>
            </a:r>
          </a:p>
          <a:p>
            <a:pPr lvl="1"/>
            <a:r>
              <a:rPr lang="en-GB" dirty="0"/>
              <a:t>Provided a user interface to early mainframes</a:t>
            </a:r>
          </a:p>
          <a:p>
            <a:pPr lvl="1"/>
            <a:r>
              <a:rPr lang="en-GB" dirty="0"/>
              <a:t>Sending typed data to the computer and printing the response</a:t>
            </a:r>
            <a:endParaRPr lang="en-US" dirty="0"/>
          </a:p>
        </p:txBody>
      </p:sp>
      <p:pic>
        <p:nvPicPr>
          <p:cNvPr id="2050" name="Picture 2" descr="ASR-33_at_CH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00200"/>
            <a:ext cx="4267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023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Specialized printers - Thermal printers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8" y="1600200"/>
            <a:ext cx="5181602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thermal printer produces a printed image by selectively heating thermal paper when the paper passes over the thermal print head</a:t>
            </a:r>
          </a:p>
          <a:p>
            <a:pPr lvl="1"/>
            <a:r>
              <a:rPr lang="en-US" dirty="0"/>
              <a:t>Thermal paper is impregnated with a chemical that changes color when exposed to heat</a:t>
            </a:r>
          </a:p>
          <a:p>
            <a:r>
              <a:rPr lang="en-US" dirty="0"/>
              <a:t>Thermal printers are</a:t>
            </a:r>
          </a:p>
          <a:p>
            <a:pPr lvl="1"/>
            <a:r>
              <a:rPr lang="en-US" dirty="0"/>
              <a:t>Quiet</a:t>
            </a:r>
          </a:p>
          <a:p>
            <a:pPr lvl="1"/>
            <a:r>
              <a:rPr lang="en-US" dirty="0"/>
              <a:t>Fast</a:t>
            </a:r>
          </a:p>
          <a:p>
            <a:pPr lvl="1"/>
            <a:r>
              <a:rPr lang="en-US" dirty="0"/>
              <a:t>Small</a:t>
            </a:r>
          </a:p>
          <a:p>
            <a:pPr lvl="1"/>
            <a:r>
              <a:rPr lang="en-US" dirty="0"/>
              <a:t>Low power</a:t>
            </a:r>
          </a:p>
          <a:p>
            <a:r>
              <a:rPr lang="en-US" dirty="0"/>
              <a:t>Ideal for portable and retail applications like point of sale terminals and voucher printers</a:t>
            </a:r>
            <a:endParaRPr lang="nl-NL" dirty="0"/>
          </a:p>
          <a:p>
            <a:r>
              <a:rPr lang="en-US" dirty="0"/>
              <a:t>Drawback: the image disappears exposed to sunlight or heat</a:t>
            </a:r>
            <a:endParaRPr lang="nl-NL" dirty="0"/>
          </a:p>
          <a:p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5" y="1981200"/>
            <a:ext cx="3209925" cy="350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65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Desktop virtualization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8" y="1600200"/>
            <a:ext cx="8229602" cy="5029200"/>
          </a:xfrm>
        </p:spPr>
        <p:txBody>
          <a:bodyPr>
            <a:normAutofit/>
          </a:bodyPr>
          <a:lstStyle/>
          <a:p>
            <a:r>
              <a:rPr lang="en-GB" dirty="0"/>
              <a:t>Virtualization technologies for end user devices:</a:t>
            </a:r>
          </a:p>
          <a:p>
            <a:pPr lvl="1"/>
            <a:r>
              <a:rPr lang="en-GB" dirty="0"/>
              <a:t>Application virtualization</a:t>
            </a:r>
          </a:p>
          <a:p>
            <a:pPr lvl="2"/>
            <a:r>
              <a:rPr lang="en-GB" dirty="0"/>
              <a:t>Run applications on an underlying virtualized operating system</a:t>
            </a:r>
          </a:p>
          <a:p>
            <a:pPr lvl="1"/>
            <a:r>
              <a:rPr lang="en-GB" dirty="0"/>
              <a:t>Virtualized PCs based on:</a:t>
            </a:r>
          </a:p>
          <a:p>
            <a:pPr lvl="2"/>
            <a:r>
              <a:rPr lang="en-GB" dirty="0"/>
              <a:t>Server Based Computing (SBC)</a:t>
            </a:r>
          </a:p>
          <a:p>
            <a:pPr lvl="2"/>
            <a:r>
              <a:rPr lang="en-GB" dirty="0"/>
              <a:t>Virtual Desktop Infrastructure (VDI)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839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Application virtualization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8" y="1600200"/>
            <a:ext cx="8229602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Application virtualization is typically implemented in a Windows-based environment</a:t>
            </a:r>
          </a:p>
          <a:p>
            <a:r>
              <a:rPr lang="en-US" dirty="0"/>
              <a:t>The term application virtualization is a bit misleading:</a:t>
            </a:r>
          </a:p>
          <a:p>
            <a:pPr lvl="1"/>
            <a:r>
              <a:rPr lang="en-US" dirty="0"/>
              <a:t>The application itself is not virtualized</a:t>
            </a:r>
          </a:p>
          <a:p>
            <a:pPr lvl="1"/>
            <a:r>
              <a:rPr lang="en-US" dirty="0"/>
              <a:t>The operating system resources the application uses are virtualized</a:t>
            </a:r>
          </a:p>
          <a:p>
            <a:r>
              <a:rPr lang="en-US" dirty="0"/>
              <a:t>Application virtualization isolates applications from some resources of the underlying operating system and from other applications</a:t>
            </a:r>
          </a:p>
          <a:p>
            <a:pPr lvl="1"/>
            <a:r>
              <a:rPr lang="en-US" dirty="0"/>
              <a:t>The application virtualization layer provides the application with virtualized parts of the runtime environment normally provided by the operating system</a:t>
            </a:r>
          </a:p>
          <a:p>
            <a:pPr lvl="1"/>
            <a:r>
              <a:rPr lang="en-US" dirty="0"/>
              <a:t>The application assumes it is directly interfacing with the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17256342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Application virtualization</a:t>
            </a:r>
            <a:endParaRPr lang="nl-NL" dirty="0"/>
          </a:p>
        </p:txBody>
      </p:sp>
      <p:pic>
        <p:nvPicPr>
          <p:cNvPr id="2050" name="Picture 2" descr="Application virtualiz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256" y="1417638"/>
            <a:ext cx="3773488" cy="5261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4384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Application virtualization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application virtualization layer:</a:t>
            </a:r>
          </a:p>
          <a:p>
            <a:pPr lvl="1"/>
            <a:r>
              <a:rPr lang="en-US" dirty="0"/>
              <a:t>Proxies all requests to the operating system</a:t>
            </a:r>
          </a:p>
          <a:p>
            <a:pPr lvl="1"/>
            <a:r>
              <a:rPr lang="en-US" dirty="0"/>
              <a:t>Intercepts all file and registry operations</a:t>
            </a:r>
          </a:p>
          <a:p>
            <a:pPr lvl="1"/>
            <a:r>
              <a:rPr lang="en-US" dirty="0"/>
              <a:t>These are transparently redirected to a virtualized location, often a single real file </a:t>
            </a:r>
            <a:endParaRPr lang="nl-NL" dirty="0"/>
          </a:p>
          <a:p>
            <a:r>
              <a:rPr lang="en-US" dirty="0"/>
              <a:t>The application is working with one file, not many files and registry entries spread throughout the system</a:t>
            </a:r>
          </a:p>
          <a:p>
            <a:pPr lvl="1"/>
            <a:r>
              <a:rPr lang="en-US" dirty="0"/>
              <a:t>It becomes easy to run the application on a different computer</a:t>
            </a:r>
          </a:p>
          <a:p>
            <a:pPr lvl="1"/>
            <a:r>
              <a:rPr lang="en-US" dirty="0"/>
              <a:t>Previously incompatible applications or application versions can be run side-by-side </a:t>
            </a:r>
            <a:endParaRPr lang="nl-NL" dirty="0"/>
          </a:p>
          <a:p>
            <a:r>
              <a:rPr lang="en-GB" dirty="0"/>
              <a:t>Examples: </a:t>
            </a:r>
          </a:p>
          <a:p>
            <a:pPr lvl="1"/>
            <a:r>
              <a:rPr lang="en-GB" dirty="0"/>
              <a:t>Microsoft App-V</a:t>
            </a:r>
          </a:p>
          <a:p>
            <a:pPr lvl="1"/>
            <a:r>
              <a:rPr lang="en-GB" dirty="0"/>
              <a:t>VMware </a:t>
            </a:r>
            <a:r>
              <a:rPr lang="en-GB" dirty="0" err="1"/>
              <a:t>ThinApp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161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Server Based Computing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8" y="1600200"/>
            <a:ext cx="3352802" cy="50292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Server Based Computing (SBC) is a concept where applications and/or desktops run on remote servers</a:t>
            </a:r>
          </a:p>
          <a:p>
            <a:r>
              <a:rPr lang="en-GB" dirty="0"/>
              <a:t>They relay their virtual display to the user's device</a:t>
            </a:r>
          </a:p>
          <a:p>
            <a:r>
              <a:rPr lang="en-GB" dirty="0"/>
              <a:t>Keyboard and mouse information is processed by the application on the server</a:t>
            </a:r>
          </a:p>
          <a:p>
            <a:r>
              <a:rPr lang="en-GB" dirty="0"/>
              <a:t>The resulting display changes are sent back to the user device</a:t>
            </a:r>
          </a:p>
          <a:p>
            <a:endParaRPr lang="en-US" dirty="0"/>
          </a:p>
        </p:txBody>
      </p:sp>
      <p:pic>
        <p:nvPicPr>
          <p:cNvPr id="3074" name="Picture 2" descr="Server Based Comput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600200"/>
            <a:ext cx="5150979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90730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Server Based Computing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8" y="1600200"/>
            <a:ext cx="8458202" cy="502920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The user’s device runs a lightweight application (a thin client) that:</a:t>
            </a:r>
          </a:p>
          <a:p>
            <a:pPr lvl="1"/>
            <a:r>
              <a:rPr lang="en-GB" dirty="0"/>
              <a:t>Displays the video output from the server</a:t>
            </a:r>
          </a:p>
          <a:p>
            <a:pPr lvl="1"/>
            <a:r>
              <a:rPr lang="en-GB" dirty="0"/>
              <a:t>Fetches the keyboard strokes from the client</a:t>
            </a:r>
          </a:p>
          <a:p>
            <a:pPr lvl="1"/>
            <a:r>
              <a:rPr lang="en-GB" dirty="0"/>
              <a:t>Fetches mouse movements from the client</a:t>
            </a:r>
          </a:p>
          <a:p>
            <a:pPr lvl="1"/>
            <a:r>
              <a:rPr lang="en-GB" dirty="0"/>
              <a:t>Sends client input back to the application on the remote server</a:t>
            </a:r>
          </a:p>
          <a:p>
            <a:r>
              <a:rPr lang="en-GB" dirty="0"/>
              <a:t>SBC requires a limited amount of network bandwidth:</a:t>
            </a:r>
          </a:p>
          <a:p>
            <a:pPr lvl="1"/>
            <a:r>
              <a:rPr lang="en-GB" dirty="0"/>
              <a:t>Only changed display information is sent to the end user device</a:t>
            </a:r>
          </a:p>
          <a:p>
            <a:pPr lvl="1"/>
            <a:r>
              <a:rPr lang="en-GB" dirty="0"/>
              <a:t>Only keyboard strokes and mouse movements are sent to the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11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Server Based Computing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8" y="1600200"/>
            <a:ext cx="8458202" cy="50292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SBC is typically implemented in a Windows based environment</a:t>
            </a:r>
          </a:p>
          <a:p>
            <a:r>
              <a:rPr lang="en-GB" dirty="0"/>
              <a:t>SBC products:</a:t>
            </a:r>
          </a:p>
          <a:p>
            <a:pPr lvl="1"/>
            <a:r>
              <a:rPr lang="en-GB" dirty="0"/>
              <a:t>Windows Remote Desktop Service (RDS, formerly known as Windows Terminal Services)</a:t>
            </a:r>
          </a:p>
          <a:p>
            <a:pPr lvl="1"/>
            <a:r>
              <a:rPr lang="en-GB" dirty="0"/>
              <a:t>Citrix XenApp (formerly known as MetaFrame Presentation Server)</a:t>
            </a:r>
          </a:p>
          <a:p>
            <a:r>
              <a:rPr lang="en-GB" dirty="0"/>
              <a:t>RDS is part of the Windows operating system</a:t>
            </a:r>
            <a:endParaRPr lang="en-US" dirty="0"/>
          </a:p>
          <a:p>
            <a:r>
              <a:rPr lang="en-GB" dirty="0"/>
              <a:t>XenApp provides more functionality than RDS, but is a separate product</a:t>
            </a:r>
          </a:p>
        </p:txBody>
      </p:sp>
    </p:spTree>
    <p:extLst>
      <p:ext uri="{BB962C8B-B14F-4D97-AF65-F5344CB8AC3E}">
        <p14:creationId xmlns:p14="http://schemas.microsoft.com/office/powerpoint/2010/main" val="6951243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Server Based Computing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8" y="1600200"/>
            <a:ext cx="8458202" cy="50292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Advantages of SBC: </a:t>
            </a:r>
          </a:p>
          <a:p>
            <a:pPr lvl="1"/>
            <a:r>
              <a:rPr lang="en-GB" dirty="0"/>
              <a:t>Maintenance (like applying patches and upgrades) can be done at the server level</a:t>
            </a:r>
          </a:p>
          <a:p>
            <a:pPr lvl="1"/>
            <a:r>
              <a:rPr lang="en-GB" dirty="0"/>
              <a:t>The changes are available instantly to all users</a:t>
            </a:r>
          </a:p>
          <a:p>
            <a:pPr lvl="1"/>
            <a:r>
              <a:rPr lang="en-GB" dirty="0"/>
              <a:t>Application configurations are the same for all users</a:t>
            </a:r>
          </a:p>
          <a:p>
            <a:r>
              <a:rPr lang="en-GB" dirty="0"/>
              <a:t>Disadvantages:</a:t>
            </a:r>
          </a:p>
          <a:p>
            <a:pPr lvl="1"/>
            <a:r>
              <a:rPr lang="en-GB" dirty="0"/>
              <a:t>Graphical properties of the SBC server are used instead of that of the client end user device</a:t>
            </a:r>
          </a:p>
          <a:p>
            <a:pPr lvl="1"/>
            <a:r>
              <a:rPr lang="en-GB" dirty="0"/>
              <a:t>Limitations on the desktop experience (slow response or keyboard lag) are mostly due to network latency or the configuration of the remote desktop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700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Virtual Desktop Infrastructure (VDI)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7" y="1600200"/>
            <a:ext cx="3504419" cy="50292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Virtual Desktop Infrastructure (VDI) is a similar concept as SBC</a:t>
            </a:r>
          </a:p>
          <a:p>
            <a:r>
              <a:rPr lang="en-GB" dirty="0"/>
              <a:t>In VDI, user applications run in their own virtual machine</a:t>
            </a:r>
          </a:p>
          <a:p>
            <a:r>
              <a:rPr lang="en-GB" dirty="0"/>
              <a:t>The hypervisor's primary task is to distribute available hardware resources between VDI machines on a physical machine</a:t>
            </a:r>
            <a:endParaRPr lang="en-US" dirty="0"/>
          </a:p>
        </p:txBody>
      </p:sp>
      <p:pic>
        <p:nvPicPr>
          <p:cNvPr id="4098" name="Picture 2" descr="VD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617" y="1600200"/>
            <a:ext cx="4934733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5069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305801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Electronic terminals replaced the teletypes</a:t>
            </a:r>
          </a:p>
          <a:p>
            <a:r>
              <a:rPr lang="en-GB" dirty="0"/>
              <a:t>Terminals provided a monitor screen instead of printed paper</a:t>
            </a:r>
          </a:p>
          <a:p>
            <a:pPr lvl="1"/>
            <a:r>
              <a:rPr lang="en-GB" dirty="0"/>
              <a:t>Allowing full screen editing and instant output</a:t>
            </a:r>
          </a:p>
          <a:p>
            <a:r>
              <a:rPr lang="en-GB" dirty="0"/>
              <a:t>Terminals were “dumb”</a:t>
            </a:r>
          </a:p>
          <a:p>
            <a:pPr lvl="1"/>
            <a:r>
              <a:rPr lang="en-GB" dirty="0"/>
              <a:t>Did not have their own processing power</a:t>
            </a:r>
          </a:p>
          <a:p>
            <a:pPr lvl="1"/>
            <a:r>
              <a:rPr lang="en-GB" dirty="0"/>
              <a:t>Relayed typed-in commands to the mainframe computer and the mainframe computer sent data back to the terminal to be displayed</a:t>
            </a:r>
          </a:p>
          <a:p>
            <a:r>
              <a:rPr lang="en-GB" dirty="0"/>
              <a:t>Terminals were used for decades to interact with mainframe and midrange computers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338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Virtual Desktop Infrastructure (VDI)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7" y="1600200"/>
            <a:ext cx="8153403" cy="502920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With VDI, each user has exclusive use of the operating system, CPU, and RAM</a:t>
            </a:r>
          </a:p>
          <a:p>
            <a:pPr lvl="1"/>
            <a:r>
              <a:rPr lang="en-GB" dirty="0"/>
              <a:t>SBC users share these resources</a:t>
            </a:r>
          </a:p>
          <a:p>
            <a:pPr lvl="1"/>
            <a:r>
              <a:rPr lang="en-GB" dirty="0"/>
              <a:t>VDI enables applications and operating systems to run next to each other in complete isolation without interference</a:t>
            </a:r>
          </a:p>
          <a:p>
            <a:r>
              <a:rPr lang="en-GB" dirty="0"/>
              <a:t>VDI tends not to scale well in terms of CPU resources and storage IOPS</a:t>
            </a:r>
          </a:p>
          <a:p>
            <a:pPr lvl="1"/>
            <a:r>
              <a:rPr lang="en-GB" dirty="0"/>
              <a:t>Each client uses an entire virtual machine</a:t>
            </a:r>
          </a:p>
          <a:p>
            <a:pPr lvl="1"/>
            <a:r>
              <a:rPr lang="en-GB" dirty="0"/>
              <a:t>A 'Logon storm' occurs when many virtualized systems boot up at the same time</a:t>
            </a:r>
          </a:p>
          <a:p>
            <a:pPr lvl="1"/>
            <a:r>
              <a:rPr lang="en-GB" dirty="0"/>
              <a:t>Logon storms can partly be prevented by pre-starting a predefined number of virtual machines at configured time 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862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Thin clients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7" y="1600200"/>
            <a:ext cx="8153403" cy="5029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VDI and SBC both enable the hosting of desktops on central server farms and use the same protocols to deliver the output of application screens to users</a:t>
            </a:r>
          </a:p>
          <a:p>
            <a:r>
              <a:rPr lang="en-US" dirty="0"/>
              <a:t>Thin clients communicate with the SBC or VDI server</a:t>
            </a:r>
          </a:p>
          <a:p>
            <a:pPr lvl="1"/>
            <a:r>
              <a:rPr lang="en-US" dirty="0"/>
              <a:t>Hardware: </a:t>
            </a:r>
          </a:p>
          <a:p>
            <a:pPr lvl="2"/>
            <a:r>
              <a:rPr lang="en-GB" dirty="0"/>
              <a:t>Lightweight computers, inexpensive, have no moving parts or local disk drives</a:t>
            </a:r>
          </a:p>
          <a:p>
            <a:pPr lvl="2"/>
            <a:r>
              <a:rPr lang="en-GB" dirty="0"/>
              <a:t>Have no configuration; can be used directly after plugging them into the network</a:t>
            </a:r>
          </a:p>
          <a:p>
            <a:pPr lvl="2"/>
            <a:r>
              <a:rPr lang="en-GB" dirty="0"/>
              <a:t>Easy to replace when one fails</a:t>
            </a:r>
          </a:p>
          <a:p>
            <a:pPr lvl="2"/>
            <a:r>
              <a:rPr lang="en-GB" dirty="0"/>
              <a:t>No regular upgrades or systems management needed</a:t>
            </a:r>
            <a:endParaRPr lang="en-US" dirty="0"/>
          </a:p>
          <a:p>
            <a:pPr lvl="1"/>
            <a:r>
              <a:rPr lang="en-US" dirty="0"/>
              <a:t>Software:</a:t>
            </a:r>
          </a:p>
          <a:p>
            <a:pPr lvl="2"/>
            <a:r>
              <a:rPr lang="en-GB" dirty="0"/>
              <a:t>Applications running in a normal client operating system</a:t>
            </a:r>
          </a:p>
          <a:p>
            <a:pPr lvl="2"/>
            <a:r>
              <a:rPr lang="en-GB" dirty="0"/>
              <a:t>Runs on mobile devices like tablets and smartphones</a:t>
            </a:r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586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PXE boot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The </a:t>
            </a:r>
            <a:r>
              <a:rPr lang="en-GB" dirty="0" err="1"/>
              <a:t>Preboot</a:t>
            </a:r>
            <a:r>
              <a:rPr lang="en-GB" dirty="0"/>
              <a:t> </a:t>
            </a:r>
            <a:r>
              <a:rPr lang="en-GB" dirty="0" err="1"/>
              <a:t>eXecution</a:t>
            </a:r>
            <a:r>
              <a:rPr lang="en-GB" dirty="0"/>
              <a:t> Environment (PXE) allows desktop PCs or thin clients to boot from an operating system disk image stored on the network instead of from a local hard disk</a:t>
            </a:r>
          </a:p>
          <a:p>
            <a:pPr lvl="1"/>
            <a:r>
              <a:rPr lang="en-GB" dirty="0"/>
              <a:t>This allows for diskless thin clients</a:t>
            </a:r>
          </a:p>
          <a:p>
            <a:pPr lvl="1"/>
            <a:r>
              <a:rPr lang="en-GB" dirty="0"/>
              <a:t>The BIOS tries to locate a PXE boot server on the network </a:t>
            </a:r>
          </a:p>
          <a:p>
            <a:r>
              <a:rPr lang="en-GB" dirty="0"/>
              <a:t>For PXE to work, the PC always needs a network connection</a:t>
            </a:r>
          </a:p>
          <a:p>
            <a:pPr lvl="1"/>
            <a:r>
              <a:rPr lang="en-GB" dirty="0"/>
              <a:t>Not suitable for mobile devices like laptops</a:t>
            </a:r>
          </a:p>
          <a:p>
            <a:r>
              <a:rPr lang="en-GB" dirty="0"/>
              <a:t>Implementing a high performing TFTP server is crucial for fast start-up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630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GB" dirty="0"/>
              <a:t>End user devices availability</a:t>
            </a:r>
            <a:endParaRPr lang="nl-NL" sz="4800" dirty="0"/>
          </a:p>
        </p:txBody>
      </p:sp>
    </p:spTree>
    <p:extLst>
      <p:ext uri="{BB962C8B-B14F-4D97-AF65-F5344CB8AC3E}">
        <p14:creationId xmlns:p14="http://schemas.microsoft.com/office/powerpoint/2010/main" val="18246261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Reliability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/>
              <a:t>End user devices’ hardware is much less reliable than hardware installed in the datacentre</a:t>
            </a:r>
          </a:p>
          <a:p>
            <a:pPr lvl="1"/>
            <a:r>
              <a:rPr lang="en-GB"/>
              <a:t>To keep the cost low</a:t>
            </a:r>
          </a:p>
          <a:p>
            <a:pPr lvl="1"/>
            <a:r>
              <a:rPr lang="en-GB"/>
              <a:t>Designed to last only 3 to 5 years</a:t>
            </a:r>
          </a:p>
          <a:p>
            <a:r>
              <a:rPr lang="en-GB"/>
              <a:t>Mobile devices like laptops or tablets can get physically damaged quite easily</a:t>
            </a:r>
          </a:p>
          <a:p>
            <a:pPr lvl="1"/>
            <a:r>
              <a:rPr lang="en-GB"/>
              <a:t>Leading to hardware failures</a:t>
            </a:r>
          </a:p>
          <a:p>
            <a:pPr lvl="1"/>
            <a:r>
              <a:rPr lang="en-GB"/>
              <a:t>Typical failures are hard disk crashes in laptops or screen cracks in tablets</a:t>
            </a:r>
          </a:p>
          <a:p>
            <a:r>
              <a:rPr lang="en-GB"/>
              <a:t>A failing end user device immediately leads to downtime for a user</a:t>
            </a:r>
          </a:p>
          <a:p>
            <a:pPr lvl="1"/>
            <a:r>
              <a:rPr lang="en-GB"/>
              <a:t>Loss of availability of business functions to the end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683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Backup of end user devices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Backup of local disks is very important</a:t>
            </a:r>
          </a:p>
          <a:p>
            <a:pPr lvl="1"/>
            <a:r>
              <a:rPr lang="en-GB" dirty="0"/>
              <a:t>Most of the work worldwide is first saved to a local disk on an end user device</a:t>
            </a:r>
          </a:p>
          <a:p>
            <a:pPr lvl="1"/>
            <a:r>
              <a:rPr lang="en-GB" dirty="0"/>
              <a:t>Automated synchronization of local data to a server can be implemented</a:t>
            </a:r>
          </a:p>
          <a:p>
            <a:pPr lvl="1"/>
            <a:r>
              <a:rPr lang="en-GB" dirty="0"/>
              <a:t>For end users, it should be impossible to disable this synchronization function</a:t>
            </a:r>
          </a:p>
          <a:p>
            <a:r>
              <a:rPr lang="en-GB" dirty="0"/>
              <a:t>End user devices should be protected from random installs of potential bad software by end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39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GB" dirty="0"/>
              <a:t>End user devices performance</a:t>
            </a:r>
            <a:endParaRPr lang="nl-NL" sz="4800" dirty="0"/>
          </a:p>
        </p:txBody>
      </p:sp>
    </p:spTree>
    <p:extLst>
      <p:ext uri="{BB962C8B-B14F-4D97-AF65-F5344CB8AC3E}">
        <p14:creationId xmlns:p14="http://schemas.microsoft.com/office/powerpoint/2010/main" val="40126544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End user device performance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Performance of end user devices is in most cases not a big issue</a:t>
            </a:r>
          </a:p>
          <a:p>
            <a:r>
              <a:rPr lang="en-GB" dirty="0"/>
              <a:t>PCs and laptops:</a:t>
            </a:r>
          </a:p>
          <a:p>
            <a:pPr lvl="1"/>
            <a:r>
              <a:rPr lang="en-GB" dirty="0"/>
              <a:t>Adding more RAM increases the performance more than choosing a faster CPU</a:t>
            </a:r>
            <a:endParaRPr lang="en-US" dirty="0"/>
          </a:p>
          <a:p>
            <a:pPr lvl="1"/>
            <a:r>
              <a:rPr lang="en-GB" dirty="0"/>
              <a:t>A faster disk – preferably an SSD disk – can positively affect the performance</a:t>
            </a:r>
          </a:p>
          <a:p>
            <a:r>
              <a:rPr lang="en-GB" dirty="0"/>
              <a:t>Most data processed on a PC of laptop is transferred using the network</a:t>
            </a:r>
          </a:p>
          <a:p>
            <a:pPr lvl="1"/>
            <a:r>
              <a:rPr lang="en-GB" dirty="0"/>
              <a:t>Make sure enough bandwidth is available for each end user device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87520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End user device performance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Ensure software running on mobile devices is capable of handling low bandwidth and unreliable connectivity </a:t>
            </a:r>
          </a:p>
          <a:p>
            <a:pPr lvl="1"/>
            <a:r>
              <a:rPr lang="en-GB" dirty="0"/>
              <a:t>End user devices are often used with public wireless networks (like public Wi-Fi, or 3G)</a:t>
            </a:r>
          </a:p>
          <a:p>
            <a:pPr lvl="1"/>
            <a:r>
              <a:rPr lang="en-GB" dirty="0"/>
              <a:t>Technologies like Server Based Computing can help to make mitigate the effect of low bandwidth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0777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GB" dirty="0"/>
              <a:t>End user devices security</a:t>
            </a:r>
            <a:endParaRPr lang="nl-NL" sz="4800" dirty="0"/>
          </a:p>
        </p:txBody>
      </p:sp>
    </p:spTree>
    <p:extLst>
      <p:ext uri="{BB962C8B-B14F-4D97-AF65-F5344CB8AC3E}">
        <p14:creationId xmlns:p14="http://schemas.microsoft.com/office/powerpoint/2010/main" val="152372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 - PC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4141063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In 1981, IBM introduced the Personal Computer (PC)</a:t>
            </a:r>
          </a:p>
          <a:p>
            <a:r>
              <a:rPr lang="en-GB" dirty="0"/>
              <a:t>The IBM PC became the de facto end user device in many office environments</a:t>
            </a:r>
          </a:p>
          <a:p>
            <a:pPr lvl="1"/>
            <a:r>
              <a:rPr lang="en-GB" dirty="0"/>
              <a:t>Office workers had full control over their own computer for the first time</a:t>
            </a:r>
            <a:endParaRPr lang="en-US" dirty="0"/>
          </a:p>
        </p:txBody>
      </p:sp>
      <p:pic>
        <p:nvPicPr>
          <p:cNvPr id="3074" name="Picture 2" descr="The original IBM PC-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262" y="1600200"/>
            <a:ext cx="4088538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02898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End user device security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7" y="1600200"/>
            <a:ext cx="8153403" cy="502920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Securing end user devices is quite a challenge</a:t>
            </a:r>
          </a:p>
          <a:p>
            <a:pPr lvl="1"/>
            <a:r>
              <a:rPr lang="en-GB" dirty="0"/>
              <a:t>They are not located in a locked down datacentre</a:t>
            </a:r>
          </a:p>
          <a:p>
            <a:pPr lvl="1"/>
            <a:r>
              <a:rPr lang="en-GB" dirty="0"/>
              <a:t>They are spread around offices, homes and client locations</a:t>
            </a:r>
          </a:p>
          <a:p>
            <a:r>
              <a:rPr lang="en-GB" dirty="0"/>
              <a:t>Some tips:</a:t>
            </a:r>
          </a:p>
          <a:p>
            <a:pPr lvl="1"/>
            <a:r>
              <a:rPr lang="en-US" dirty="0"/>
              <a:t>Provide users with laptop cable locks to physically lock the laptop to an unmovable object to prevent theft.</a:t>
            </a:r>
            <a:endParaRPr lang="nl-NL" dirty="0"/>
          </a:p>
          <a:p>
            <a:pPr lvl="1"/>
            <a:r>
              <a:rPr lang="en-GB" dirty="0"/>
              <a:t>If end user devices are at the end-of-life, or when they need repair, fully erase the hard disk first</a:t>
            </a:r>
          </a:p>
          <a:p>
            <a:pPr lvl="1"/>
            <a:r>
              <a:rPr lang="en-GB" dirty="0"/>
              <a:t>Malware protection software like a virus scanner needs to be installed on each device</a:t>
            </a:r>
          </a:p>
          <a:p>
            <a:pPr lvl="1"/>
            <a:r>
              <a:rPr lang="en-GB" dirty="0"/>
              <a:t>Laptops and PCs can contain a large amount of (business critical) data – encrypt the full hard disk!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786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Mobile device management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7" y="1600200"/>
            <a:ext cx="8153403" cy="50292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Mobile device management (MDM) can be used to monitor, maintain and secure devices that are not regularly connected to the organization’s network</a:t>
            </a:r>
          </a:p>
          <a:p>
            <a:r>
              <a:rPr lang="en-GB" dirty="0"/>
              <a:t>When a mobile device is stolen, MDM enables systems management to remotely erase the device’s content</a:t>
            </a:r>
          </a:p>
          <a:p>
            <a:r>
              <a:rPr lang="en-GB" dirty="0"/>
              <a:t>Software to locate the stolen device can be installed to help law enforcement locating the device and arresting the thief</a:t>
            </a:r>
          </a:p>
        </p:txBody>
      </p:sp>
    </p:spTree>
    <p:extLst>
      <p:ext uri="{BB962C8B-B14F-4D97-AF65-F5344CB8AC3E}">
        <p14:creationId xmlns:p14="http://schemas.microsoft.com/office/powerpoint/2010/main" val="25441313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End user authorizations and awareness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End users should not be able to remove important software or alter system files or log files</a:t>
            </a:r>
          </a:p>
          <a:p>
            <a:pPr lvl="1"/>
            <a:r>
              <a:rPr lang="en-US" dirty="0"/>
              <a:t>They should not have the administrator password of their device</a:t>
            </a:r>
          </a:p>
          <a:p>
            <a:pPr lvl="1"/>
            <a:r>
              <a:rPr lang="en-US" dirty="0"/>
              <a:t>When users need to install software, they could be given the right to do so, without giving them the administrator password of their device</a:t>
            </a:r>
            <a:endParaRPr lang="nl-NL" dirty="0"/>
          </a:p>
          <a:p>
            <a:r>
              <a:rPr lang="en-US" dirty="0"/>
              <a:t>BIOS passwords can be used on laptops and desktops to further increase security</a:t>
            </a:r>
          </a:p>
          <a:p>
            <a:pPr lvl="1"/>
            <a:r>
              <a:rPr lang="en-US" dirty="0"/>
              <a:t>BIOS setting should be applied to prevent booting from USB sticks or DVD drives</a:t>
            </a:r>
            <a:endParaRPr lang="nl-NL" dirty="0"/>
          </a:p>
          <a:p>
            <a:r>
              <a:rPr lang="en-GB" dirty="0"/>
              <a:t>Users need to be aware of common security guidelines including:</a:t>
            </a:r>
          </a:p>
          <a:p>
            <a:pPr lvl="1"/>
            <a:r>
              <a:rPr lang="en-GB" dirty="0"/>
              <a:t>The possibility of social engineering</a:t>
            </a:r>
          </a:p>
          <a:p>
            <a:pPr lvl="1"/>
            <a:r>
              <a:rPr lang="en-GB" dirty="0"/>
              <a:t>Using strong passwords</a:t>
            </a:r>
          </a:p>
          <a:p>
            <a:pPr lvl="1"/>
            <a:r>
              <a:rPr lang="en-GB" dirty="0"/>
              <a:t>Knowing how to handle sensitive data</a:t>
            </a:r>
          </a:p>
        </p:txBody>
      </p:sp>
    </p:spTree>
    <p:extLst>
      <p:ext uri="{BB962C8B-B14F-4D97-AF65-F5344CB8AC3E}">
        <p14:creationId xmlns:p14="http://schemas.microsoft.com/office/powerpoint/2010/main" val="113727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 - PC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IBM developed the PC in about a year</a:t>
            </a:r>
          </a:p>
          <a:p>
            <a:pPr lvl="1"/>
            <a:r>
              <a:rPr lang="en-US" dirty="0"/>
              <a:t>The PC was built using "off-the-shelf" parts from a variety of manufacturers</a:t>
            </a:r>
          </a:p>
          <a:p>
            <a:pPr lvl="1"/>
            <a:r>
              <a:rPr lang="en-US" dirty="0"/>
              <a:t>Based on an open architecture</a:t>
            </a:r>
          </a:p>
          <a:p>
            <a:pPr lvl="1"/>
            <a:r>
              <a:rPr lang="en-US" dirty="0"/>
              <a:t>Enabling other manufacturers to produce and sell peripheral components and compatible software without having to purchase licenses</a:t>
            </a:r>
          </a:p>
          <a:p>
            <a:r>
              <a:rPr lang="en-US" dirty="0"/>
              <a:t>IBM sold an IBM PC Technical Reference Manual</a:t>
            </a:r>
          </a:p>
          <a:p>
            <a:pPr lvl="1"/>
            <a:r>
              <a:rPr lang="en-US" dirty="0"/>
              <a:t>Complete circuit diagrams</a:t>
            </a:r>
          </a:p>
          <a:p>
            <a:pPr lvl="1"/>
            <a:r>
              <a:rPr lang="en-US" dirty="0"/>
              <a:t>A listing of the ROM BIOS source code</a:t>
            </a:r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5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 - PC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Many parties copied the PC</a:t>
            </a:r>
          </a:p>
          <a:p>
            <a:pPr lvl="1"/>
            <a:r>
              <a:rPr lang="en-GB" dirty="0"/>
              <a:t>PC clones or IBM-compatible PCs</a:t>
            </a:r>
          </a:p>
          <a:p>
            <a:r>
              <a:rPr lang="en-GB" dirty="0"/>
              <a:t>Built with:</a:t>
            </a:r>
          </a:p>
          <a:p>
            <a:pPr lvl="1"/>
            <a:r>
              <a:rPr lang="en-GB" dirty="0"/>
              <a:t>The same architecture</a:t>
            </a:r>
          </a:p>
          <a:p>
            <a:pPr lvl="1"/>
            <a:r>
              <a:rPr lang="en-GB" dirty="0"/>
              <a:t>The same chipset as the IBM PC</a:t>
            </a:r>
          </a:p>
          <a:p>
            <a:pPr lvl="1"/>
            <a:r>
              <a:rPr lang="en-GB" dirty="0"/>
              <a:t>Reversed-engineered BIOS software</a:t>
            </a:r>
          </a:p>
          <a:p>
            <a:r>
              <a:rPr lang="en-GB" dirty="0"/>
              <a:t>This allowed clones to run unmodified IBM software</a:t>
            </a:r>
          </a:p>
          <a:p>
            <a:r>
              <a:rPr lang="en-GB" dirty="0"/>
              <a:t>One of the first and most successful companies building clones was Compaq, which would later become part of HP</a:t>
            </a:r>
          </a:p>
          <a:p>
            <a:r>
              <a:rPr lang="en-GB" dirty="0"/>
              <a:t>All of the IBM PC software was developed by third parties</a:t>
            </a:r>
          </a:p>
          <a:p>
            <a:pPr lvl="1"/>
            <a:r>
              <a:rPr lang="en-GB" dirty="0"/>
              <a:t>Microsoft provided the DOS operating system and office tools like Word and Excel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07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 - Apple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 fontScale="92500"/>
          </a:bodyPr>
          <a:lstStyle/>
          <a:p>
            <a:r>
              <a:rPr lang="en-GB" dirty="0"/>
              <a:t>IBM was already a large manufacturer of computers before the introduction of the PC</a:t>
            </a:r>
          </a:p>
          <a:p>
            <a:r>
              <a:rPr lang="en-GB" dirty="0"/>
              <a:t>Apple was founded by two hobbyists</a:t>
            </a:r>
          </a:p>
          <a:p>
            <a:r>
              <a:rPr lang="en-GB" dirty="0"/>
              <a:t>In 1984, Apple introduced the Apple Macintosh</a:t>
            </a:r>
          </a:p>
          <a:p>
            <a:pPr lvl="1"/>
            <a:r>
              <a:rPr lang="en-GB" dirty="0"/>
              <a:t>The first commercially successful personal computer to feature a mouse and a GUI rather than a command line interface</a:t>
            </a:r>
          </a:p>
          <a:p>
            <a:pPr lvl="1"/>
            <a:r>
              <a:rPr lang="en-GB" dirty="0"/>
              <a:t>Designed to be used by consumers, and not as an office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546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/>
          </a:bodyPr>
          <a:lstStyle/>
          <a:p>
            <a:r>
              <a:rPr lang="en-US" dirty="0"/>
              <a:t>Both the Mac and the PC evolved over time to become much faster</a:t>
            </a:r>
          </a:p>
          <a:p>
            <a:pPr lvl="1"/>
            <a:r>
              <a:rPr lang="en-US" dirty="0"/>
              <a:t>Color video screens and sound boards became the norm</a:t>
            </a:r>
          </a:p>
          <a:p>
            <a:pPr lvl="1"/>
            <a:r>
              <a:rPr lang="en-US" dirty="0"/>
              <a:t>Laptops became the most used form factor </a:t>
            </a:r>
            <a:endParaRPr lang="nl-NL" dirty="0"/>
          </a:p>
          <a:p>
            <a:r>
              <a:rPr lang="en-GB" dirty="0"/>
              <a:t>The introduction of tablets and smartphones made the end user experience truly 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33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3166</Words>
  <Application>Microsoft Office PowerPoint</Application>
  <PresentationFormat>Diavoorstelling (4:3)</PresentationFormat>
  <Paragraphs>362</Paragraphs>
  <Slides>52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52</vt:i4>
      </vt:variant>
    </vt:vector>
  </HeadingPairs>
  <TitlesOfParts>
    <vt:vector size="55" baseType="lpstr">
      <vt:lpstr>Arial</vt:lpstr>
      <vt:lpstr>Calibri</vt:lpstr>
      <vt:lpstr>Office Theme</vt:lpstr>
      <vt:lpstr>IT Infrastructure Architecture</vt:lpstr>
      <vt:lpstr>Introduction</vt:lpstr>
      <vt:lpstr>History</vt:lpstr>
      <vt:lpstr>History</vt:lpstr>
      <vt:lpstr>History - PC</vt:lpstr>
      <vt:lpstr>History - PC</vt:lpstr>
      <vt:lpstr>History - PC</vt:lpstr>
      <vt:lpstr>History - Apple</vt:lpstr>
      <vt:lpstr>History</vt:lpstr>
      <vt:lpstr>End user devices building blocks</vt:lpstr>
      <vt:lpstr>Desktop PCs and laptops</vt:lpstr>
      <vt:lpstr>Desktop PCs and laptops</vt:lpstr>
      <vt:lpstr>Laptops</vt:lpstr>
      <vt:lpstr>Mobile devices</vt:lpstr>
      <vt:lpstr>Mobile devices</vt:lpstr>
      <vt:lpstr>Bring Your Own Device (BYOD)</vt:lpstr>
      <vt:lpstr>Bring Your Own Device (BYOD)</vt:lpstr>
      <vt:lpstr>Bring Your Own Device (BYOD)</vt:lpstr>
      <vt:lpstr>Printers</vt:lpstr>
      <vt:lpstr>Laser printers</vt:lpstr>
      <vt:lpstr>Laser printers</vt:lpstr>
      <vt:lpstr>Inkjet printers</vt:lpstr>
      <vt:lpstr>Multi-Functional Printers (MFPs)</vt:lpstr>
      <vt:lpstr>Multi-Functional Printers (MFPs)</vt:lpstr>
      <vt:lpstr>Specialized printers - Dot Matrix printers</vt:lpstr>
      <vt:lpstr>Specialized printers - Dot Matrix printers</vt:lpstr>
      <vt:lpstr>Specialized printers - Line printers</vt:lpstr>
      <vt:lpstr>Specialized printers - Line printers</vt:lpstr>
      <vt:lpstr>Specialized printers - Plotters</vt:lpstr>
      <vt:lpstr>Specialized printers - Thermal printers</vt:lpstr>
      <vt:lpstr>Desktop virtualization</vt:lpstr>
      <vt:lpstr>Application virtualization</vt:lpstr>
      <vt:lpstr>Application virtualization</vt:lpstr>
      <vt:lpstr>Application virtualization</vt:lpstr>
      <vt:lpstr>Server Based Computing</vt:lpstr>
      <vt:lpstr>Server Based Computing</vt:lpstr>
      <vt:lpstr>Server Based Computing</vt:lpstr>
      <vt:lpstr>Server Based Computing</vt:lpstr>
      <vt:lpstr>Virtual Desktop Infrastructure (VDI)</vt:lpstr>
      <vt:lpstr>Virtual Desktop Infrastructure (VDI)</vt:lpstr>
      <vt:lpstr>Thin clients</vt:lpstr>
      <vt:lpstr>PXE boot</vt:lpstr>
      <vt:lpstr>End user devices availability</vt:lpstr>
      <vt:lpstr>Reliability</vt:lpstr>
      <vt:lpstr>Backup of end user devices</vt:lpstr>
      <vt:lpstr>End user devices performance</vt:lpstr>
      <vt:lpstr>End user device performance</vt:lpstr>
      <vt:lpstr>End user device performance</vt:lpstr>
      <vt:lpstr>End user devices security</vt:lpstr>
      <vt:lpstr>End user device security</vt:lpstr>
      <vt:lpstr>Mobile device management</vt:lpstr>
      <vt:lpstr>End user authorizations and awareness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Infrastructure Architecture</dc:title>
  <dc:creator>Laan, Sjaak</dc:creator>
  <cp:lastModifiedBy>Sjaak Laan</cp:lastModifiedBy>
  <cp:revision>126</cp:revision>
  <dcterms:created xsi:type="dcterms:W3CDTF">2006-08-16T00:00:00Z</dcterms:created>
  <dcterms:modified xsi:type="dcterms:W3CDTF">2017-04-17T17:32:56Z</dcterms:modified>
</cp:coreProperties>
</file>