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7" r:id="rId4"/>
    <p:sldId id="268" r:id="rId5"/>
    <p:sldId id="291" r:id="rId6"/>
    <p:sldId id="269" r:id="rId7"/>
    <p:sldId id="270" r:id="rId8"/>
    <p:sldId id="271" r:id="rId9"/>
    <p:sldId id="272" r:id="rId10"/>
    <p:sldId id="29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3" r:id="rId27"/>
    <p:sldId id="288" r:id="rId28"/>
    <p:sldId id="289" r:id="rId29"/>
    <p:sldId id="290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Hosting and deployment options</a:t>
            </a:r>
          </a:p>
          <a:p>
            <a:r>
              <a:rPr lang="en-GB" dirty="0"/>
              <a:t>(chapter 13 - 14)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Enterprise infrastructure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Enterprise infrastructures can deliver complex virtual infrastructures to applications</a:t>
            </a:r>
          </a:p>
          <a:p>
            <a:r>
              <a:rPr lang="en-GB"/>
              <a:t>The virtual infrastructure is designed to meet the requirements of applications</a:t>
            </a:r>
          </a:p>
          <a:p>
            <a:r>
              <a:rPr lang="en-GB"/>
              <a:t>Applications depend on the high availability, performance and security controls delivered by the infrastructure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1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Software-defined </a:t>
            </a:r>
            <a:r>
              <a:rPr lang="en-GB" dirty="0" err="1"/>
              <a:t>datacenter</a:t>
            </a:r>
            <a:r>
              <a:rPr lang="en-GB" dirty="0"/>
              <a:t> - SDDC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484132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software-defined </a:t>
            </a:r>
            <a:r>
              <a:rPr lang="en-GB" dirty="0" err="1"/>
              <a:t>datacenter</a:t>
            </a:r>
            <a:r>
              <a:rPr lang="en-GB" dirty="0"/>
              <a:t> (SDDC) is an architecture in which all infrastructure resources – compute, storage and networking – are virtualized, and can be configured using software APIs</a:t>
            </a:r>
          </a:p>
          <a:p>
            <a:r>
              <a:rPr lang="en-GB" dirty="0"/>
              <a:t>An SDDC is an extension of an enterprise infrastructure</a:t>
            </a:r>
          </a:p>
          <a:p>
            <a:pPr lvl="1"/>
            <a:r>
              <a:rPr lang="en-GB" dirty="0"/>
              <a:t>All resources are virtualized and managed by SDDC automation and orchestration software</a:t>
            </a:r>
            <a:endParaRPr lang="nl-NL" dirty="0"/>
          </a:p>
        </p:txBody>
      </p:sp>
      <p:pic>
        <p:nvPicPr>
          <p:cNvPr id="5122" name="Picture 2" descr="Software-defined data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31" y="1417638"/>
            <a:ext cx="374547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8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Software-defined datacenter - SDDC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SDDC is characterized by:</a:t>
            </a:r>
          </a:p>
          <a:p>
            <a:pPr lvl="1"/>
            <a:r>
              <a:rPr lang="en-US"/>
              <a:t>Automation</a:t>
            </a:r>
          </a:p>
          <a:p>
            <a:pPr lvl="1"/>
            <a:r>
              <a:rPr lang="en-US"/>
              <a:t>Orchestration</a:t>
            </a:r>
          </a:p>
          <a:p>
            <a:pPr lvl="1"/>
            <a:r>
              <a:rPr lang="en-US"/>
              <a:t>Abstraction of resources into software and code</a:t>
            </a:r>
          </a:p>
          <a:p>
            <a:r>
              <a:rPr lang="en-US"/>
              <a:t>Changes are managed by an automated workflow</a:t>
            </a:r>
          </a:p>
          <a:p>
            <a:r>
              <a:rPr lang="en-US"/>
              <a:t>An orchestrated change can lead to a number of automated changes in various resources</a:t>
            </a:r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955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Software-defined datacenter - SDDC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An SDDC is the foundation for cloud computing</a:t>
            </a:r>
          </a:p>
          <a:p>
            <a:r>
              <a:rPr lang="en-GB"/>
              <a:t>Developers, DevOps teams and systems managers can create and deploy new infrastructures using:</a:t>
            </a:r>
          </a:p>
          <a:p>
            <a:pPr lvl="1"/>
            <a:r>
              <a:rPr lang="en-GB"/>
              <a:t>A manual self-service portal</a:t>
            </a:r>
          </a:p>
          <a:p>
            <a:pPr lvl="1"/>
            <a:r>
              <a:rPr lang="en-GB"/>
              <a:t>A combination of a build server and APIs</a:t>
            </a:r>
          </a:p>
          <a:p>
            <a:r>
              <a:rPr lang="en-GB"/>
              <a:t>Allows the user to request:</a:t>
            </a:r>
          </a:p>
          <a:p>
            <a:pPr lvl="1"/>
            <a:r>
              <a:rPr lang="en-GB"/>
              <a:t>Desired infrastructure components</a:t>
            </a:r>
          </a:p>
          <a:p>
            <a:pPr lvl="1"/>
            <a:r>
              <a:rPr lang="en-GB"/>
              <a:t>Their sizing to meet performance demands</a:t>
            </a:r>
          </a:p>
          <a:p>
            <a:pPr lvl="1"/>
            <a:r>
              <a:rPr lang="en-GB"/>
              <a:t>Their required availability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78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Software-defined </a:t>
            </a:r>
            <a:r>
              <a:rPr lang="en-GB" dirty="0" err="1"/>
              <a:t>datacenter</a:t>
            </a:r>
            <a:r>
              <a:rPr lang="en-GB" dirty="0"/>
              <a:t> - SDDC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077201" cy="48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SDDC software provides tools for:</a:t>
            </a:r>
          </a:p>
          <a:p>
            <a:pPr lvl="1"/>
            <a:r>
              <a:rPr lang="en-GB" dirty="0"/>
              <a:t>Costing</a:t>
            </a:r>
          </a:p>
          <a:p>
            <a:pPr lvl="1"/>
            <a:r>
              <a:rPr lang="en-GB" dirty="0"/>
              <a:t>Logging</a:t>
            </a:r>
          </a:p>
          <a:p>
            <a:pPr lvl="1"/>
            <a:r>
              <a:rPr lang="en-GB" dirty="0"/>
              <a:t>Reporting</a:t>
            </a:r>
          </a:p>
          <a:p>
            <a:pPr lvl="1"/>
            <a:r>
              <a:rPr lang="en-GB" dirty="0"/>
              <a:t>Scaling (up and down)</a:t>
            </a:r>
          </a:p>
          <a:p>
            <a:pPr lvl="1"/>
            <a:r>
              <a:rPr lang="en-GB" dirty="0"/>
              <a:t>Decommissioning of the infrastructure resources</a:t>
            </a:r>
            <a:endParaRPr lang="nl-NL" dirty="0"/>
          </a:p>
          <a:p>
            <a:r>
              <a:rPr lang="en-GB" dirty="0"/>
              <a:t>Examples of SDDC automation and orchestration products:</a:t>
            </a:r>
          </a:p>
          <a:p>
            <a:pPr lvl="1"/>
            <a:r>
              <a:rPr lang="en-GB" dirty="0"/>
              <a:t>OpenStack Horizon</a:t>
            </a:r>
          </a:p>
          <a:p>
            <a:pPr lvl="1"/>
            <a:r>
              <a:rPr lang="en-GB" dirty="0"/>
              <a:t>IBM Cloud Orchestrator</a:t>
            </a:r>
          </a:p>
          <a:p>
            <a:pPr lvl="1"/>
            <a:r>
              <a:rPr lang="en-GB" dirty="0"/>
              <a:t>VMware vRealize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205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Converged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5638801" cy="4800600"/>
          </a:xfrm>
        </p:spPr>
        <p:txBody>
          <a:bodyPr>
            <a:normAutofit/>
          </a:bodyPr>
          <a:lstStyle/>
          <a:p>
            <a:r>
              <a:rPr lang="en-GB" dirty="0"/>
              <a:t>Compute, storage, and network components are designed, assembled, and delivered by one vendor and managed as one system, typically deployed in one or more racks</a:t>
            </a:r>
            <a:endParaRPr lang="nl-NL" dirty="0"/>
          </a:p>
        </p:txBody>
      </p:sp>
      <p:pic>
        <p:nvPicPr>
          <p:cNvPr id="6146" name="Picture 2" descr="Flexpod Converged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417638"/>
            <a:ext cx="2743200" cy="51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4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Hyperconverged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5105402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Compute, storage, and network components are implemented within a single server node</a:t>
            </a:r>
          </a:p>
          <a:p>
            <a:r>
              <a:rPr lang="en-GB" dirty="0"/>
              <a:t>A hyperconverged infrastructure comprises:</a:t>
            </a:r>
          </a:p>
          <a:p>
            <a:pPr lvl="1"/>
            <a:r>
              <a:rPr lang="en-GB" dirty="0"/>
              <a:t>A large number of identical physical servers from one vendor</a:t>
            </a:r>
          </a:p>
          <a:p>
            <a:pPr lvl="1"/>
            <a:r>
              <a:rPr lang="en-GB" dirty="0"/>
              <a:t>Direct attached storage in the server</a:t>
            </a:r>
          </a:p>
          <a:p>
            <a:pPr lvl="1"/>
            <a:r>
              <a:rPr lang="en-GB" dirty="0"/>
              <a:t>Special software that manages all servers, storage, and networks as one cluster running virtual machines</a:t>
            </a:r>
            <a:endParaRPr lang="nl-NL" dirty="0"/>
          </a:p>
        </p:txBody>
      </p:sp>
      <p:pic>
        <p:nvPicPr>
          <p:cNvPr id="7170" name="Picture 2" descr="Example of a hyperconverged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41864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54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Hyperconverged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technology is easy to expand on-demand, by adding nodes to the hyperconverged cluster</a:t>
            </a:r>
          </a:p>
          <a:p>
            <a:r>
              <a:rPr lang="en-GB"/>
              <a:t>Hyperconverged systems are an ideal candidate for deploying VDI environments </a:t>
            </a:r>
          </a:p>
          <a:p>
            <a:pPr lvl="1"/>
            <a:r>
              <a:rPr lang="en-GB"/>
              <a:t>Storage is close to compute (in the same node)</a:t>
            </a:r>
          </a:p>
          <a:p>
            <a:pPr lvl="1"/>
            <a:r>
              <a:rPr lang="en-GB"/>
              <a:t>Scales well with the rise in the number of users (add more nodes)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45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(Hyper)converged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382002" cy="4800600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Advantages</a:t>
            </a:r>
            <a:r>
              <a:rPr lang="nl-NL" dirty="0"/>
              <a:t>:</a:t>
            </a:r>
          </a:p>
          <a:p>
            <a:pPr lvl="1"/>
            <a:r>
              <a:rPr lang="en-GB" dirty="0"/>
              <a:t>Only one vendor</a:t>
            </a:r>
          </a:p>
          <a:p>
            <a:pPr lvl="1"/>
            <a:r>
              <a:rPr lang="en-GB" dirty="0"/>
              <a:t>All updates for compute, storage and networking in one service pack </a:t>
            </a:r>
          </a:p>
          <a:p>
            <a:pPr lvl="1"/>
            <a:r>
              <a:rPr lang="en-GB" dirty="0"/>
              <a:t>Easy scalable</a:t>
            </a:r>
            <a:endParaRPr lang="nl-NL" dirty="0"/>
          </a:p>
          <a:p>
            <a:r>
              <a:rPr lang="nl-NL" dirty="0" err="1"/>
              <a:t>Disadvantages</a:t>
            </a:r>
            <a:r>
              <a:rPr lang="nl-NL" dirty="0"/>
              <a:t>:</a:t>
            </a:r>
          </a:p>
          <a:p>
            <a:pPr lvl="1"/>
            <a:r>
              <a:rPr lang="en-GB" dirty="0"/>
              <a:t>Vendor lock-in – the solution is only beneficial if all infrastructure is from the same vendor</a:t>
            </a:r>
          </a:p>
          <a:p>
            <a:pPr lvl="1"/>
            <a:r>
              <a:rPr lang="en-GB" dirty="0"/>
              <a:t>Scaling can only be done in fixed building blocks</a:t>
            </a:r>
          </a:p>
          <a:p>
            <a:pPr lvl="2"/>
            <a:r>
              <a:rPr lang="en-GB" dirty="0"/>
              <a:t>If more storage is needed, compute must also be purchased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56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382002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computing is one of the most important paradigm shifts in computing in recent years</a:t>
            </a:r>
          </a:p>
          <a:p>
            <a:r>
              <a:rPr lang="nl-NL" dirty="0"/>
              <a:t>Definition NIST:</a:t>
            </a:r>
          </a:p>
          <a:p>
            <a:endParaRPr lang="nl-NL" dirty="0"/>
          </a:p>
          <a:p>
            <a:pPr marL="0" indent="0" algn="ctr">
              <a:buNone/>
            </a:pPr>
            <a:r>
              <a:rPr lang="en-US" i="1" dirty="0"/>
              <a:t>Cloud computing is a model for enabling ubiquitous, convenient, </a:t>
            </a:r>
            <a:r>
              <a:rPr lang="en-US" b="1" i="1" dirty="0"/>
              <a:t>on-demand</a:t>
            </a:r>
            <a:r>
              <a:rPr lang="en-US" i="1" dirty="0"/>
              <a:t> </a:t>
            </a:r>
            <a:r>
              <a:rPr lang="en-US" b="1" i="1" dirty="0"/>
              <a:t>network access </a:t>
            </a:r>
            <a:r>
              <a:rPr lang="en-US" i="1" dirty="0"/>
              <a:t>to a </a:t>
            </a:r>
            <a:r>
              <a:rPr lang="en-US" b="1" i="1" dirty="0"/>
              <a:t>shared pool </a:t>
            </a:r>
            <a:r>
              <a:rPr lang="en-US" i="1" dirty="0"/>
              <a:t>of configurable computing resources that can be </a:t>
            </a:r>
            <a:r>
              <a:rPr lang="en-US" b="1" i="1" dirty="0"/>
              <a:t>rapidly provisioned </a:t>
            </a:r>
            <a:r>
              <a:rPr lang="en-US" i="1" dirty="0"/>
              <a:t>and released with </a:t>
            </a:r>
            <a:r>
              <a:rPr lang="en-US" b="1" i="1" dirty="0"/>
              <a:t>minimal management effort </a:t>
            </a:r>
            <a:r>
              <a:rPr lang="en-US" i="1" dirty="0"/>
              <a:t>or service provider interaction</a:t>
            </a:r>
            <a:endParaRPr lang="nl-NL" dirty="0"/>
          </a:p>
          <a:p>
            <a:endParaRPr lang="en-US" dirty="0"/>
          </a:p>
          <a:p>
            <a:r>
              <a:rPr lang="en-US" dirty="0"/>
              <a:t>Cloud computing is an outsourcing model, in which IT services are provided and paid based on actual on-demand use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1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3862800" cy="4800600"/>
          </a:xfrm>
        </p:spPr>
        <p:txBody>
          <a:bodyPr>
            <a:normAutofit/>
          </a:bodyPr>
          <a:lstStyle/>
          <a:p>
            <a:r>
              <a:rPr lang="en-GB" dirty="0"/>
              <a:t>This part is about the systems management processes to d</a:t>
            </a:r>
            <a:r>
              <a:rPr lang="en-US" dirty="0" err="1"/>
              <a:t>etermine</a:t>
            </a:r>
            <a:r>
              <a:rPr lang="en-US" dirty="0"/>
              <a:t> the best deployment option for the infrastructure</a:t>
            </a:r>
            <a:endParaRPr lang="nl-NL" dirty="0"/>
          </a:p>
        </p:txBody>
      </p:sp>
      <p:pic>
        <p:nvPicPr>
          <p:cNvPr id="1026" name="Picture 2" descr="Infrastructure 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1620000"/>
            <a:ext cx="4703666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characteristics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382002" cy="4800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On demand self-service</a:t>
            </a:r>
            <a:r>
              <a:rPr lang="en-US" dirty="0"/>
              <a:t> – End uses can configure, deploy, start and stop systems or applications on demand</a:t>
            </a:r>
            <a:endParaRPr lang="nl-NL" dirty="0"/>
          </a:p>
          <a:p>
            <a:pPr lvl="0"/>
            <a:r>
              <a:rPr lang="en-US" b="1" dirty="0"/>
              <a:t>Rapid elasticity</a:t>
            </a:r>
            <a:r>
              <a:rPr lang="en-US" dirty="0"/>
              <a:t> – A cloud is able to quickly scale-up and scale-down resources, leading to elasticity of resources </a:t>
            </a:r>
            <a:endParaRPr lang="nl-NL" dirty="0"/>
          </a:p>
          <a:p>
            <a:pPr lvl="0"/>
            <a:r>
              <a:rPr lang="en-US" b="1" dirty="0"/>
              <a:t>Resource pooling</a:t>
            </a:r>
            <a:r>
              <a:rPr lang="en-US" dirty="0"/>
              <a:t> – Instead of providing each application with a fixed amount of processing power and storage, cloud computing provides applications with resources from a shared pool</a:t>
            </a:r>
            <a:endParaRPr lang="nl-NL" dirty="0"/>
          </a:p>
          <a:p>
            <a:pPr lvl="0"/>
            <a:r>
              <a:rPr lang="en-US" b="1" dirty="0"/>
              <a:t>Measured service</a:t>
            </a:r>
            <a:r>
              <a:rPr lang="en-US" dirty="0"/>
              <a:t> – The actual resource usage is measured and billed. There are no capital expenses, only operational expenses</a:t>
            </a:r>
            <a:endParaRPr lang="nl-NL" dirty="0"/>
          </a:p>
          <a:p>
            <a:pPr lvl="0"/>
            <a:r>
              <a:rPr lang="en-US" b="1" dirty="0"/>
              <a:t>Broad network access</a:t>
            </a:r>
            <a:r>
              <a:rPr lang="en-US" dirty="0"/>
              <a:t> – Capabilities are available over the network and accessed through standard mechanisms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993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deployment 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382002" cy="4800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dirty="0"/>
              <a:t>public cloud</a:t>
            </a:r>
            <a:r>
              <a:rPr lang="en-US" dirty="0"/>
              <a:t> is accessible through the internet, and available to the general public</a:t>
            </a:r>
            <a:endParaRPr lang="nl-NL" dirty="0"/>
          </a:p>
          <a:p>
            <a:pPr lvl="0"/>
            <a:r>
              <a:rPr lang="en-US" dirty="0"/>
              <a:t>A </a:t>
            </a:r>
            <a:r>
              <a:rPr lang="en-US" b="1" dirty="0"/>
              <a:t>private cloud</a:t>
            </a:r>
            <a:r>
              <a:rPr lang="en-US" dirty="0"/>
              <a:t> is operated solely for a single organization, whether managed internally or by a third-party, and hosted either on premises or external</a:t>
            </a:r>
            <a:endParaRPr lang="nl-NL" dirty="0"/>
          </a:p>
          <a:p>
            <a:pPr lvl="0"/>
            <a:r>
              <a:rPr lang="en-US" dirty="0"/>
              <a:t>A </a:t>
            </a:r>
            <a:r>
              <a:rPr lang="en-US" b="1" dirty="0"/>
              <a:t>community cloud</a:t>
            </a:r>
            <a:r>
              <a:rPr lang="en-US" dirty="0"/>
              <a:t> is much like a private cloud, but shared with a community of organizations that have shared concerns</a:t>
            </a:r>
            <a:endParaRPr lang="nl-NL" dirty="0"/>
          </a:p>
          <a:p>
            <a:r>
              <a:rPr lang="en-GB" dirty="0"/>
              <a:t>In a </a:t>
            </a:r>
            <a:r>
              <a:rPr lang="en-GB" b="1" dirty="0"/>
              <a:t>hybrid cloud</a:t>
            </a:r>
            <a:r>
              <a:rPr lang="en-GB" dirty="0"/>
              <a:t> deployment, a service or application is provided by a combination of a public cloud, and a community cloud and/or a private cloud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80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service 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382002" cy="4800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Software-as-a-Service (SaaS)</a:t>
            </a:r>
            <a:r>
              <a:rPr lang="en-US" dirty="0"/>
              <a:t> delivers full applications that need little or no configuration</a:t>
            </a:r>
          </a:p>
          <a:p>
            <a:pPr lvl="1"/>
            <a:r>
              <a:rPr lang="en-US" dirty="0"/>
              <a:t>Microsoft Office365, LinkedIn, Facebook, Twitter, and Salesforce.com</a:t>
            </a:r>
            <a:endParaRPr lang="nl-NL" dirty="0"/>
          </a:p>
          <a:p>
            <a:pPr lvl="0"/>
            <a:r>
              <a:rPr lang="en-US" b="1" dirty="0"/>
              <a:t>Platform-as-a-Service (PaaS)</a:t>
            </a:r>
            <a:r>
              <a:rPr lang="en-US" dirty="0"/>
              <a:t> delivers a scalable, high available, open programming platform that can be used by developers to build bespoke applications that run on the PaaS platform</a:t>
            </a:r>
          </a:p>
          <a:p>
            <a:pPr lvl="1"/>
            <a:r>
              <a:rPr lang="en-US" dirty="0"/>
              <a:t>Microsoft Azure Cloud Service and Google App Engine</a:t>
            </a:r>
            <a:endParaRPr lang="nl-NL" dirty="0"/>
          </a:p>
          <a:p>
            <a:pPr lvl="0"/>
            <a:r>
              <a:rPr lang="en-US" b="1" dirty="0"/>
              <a:t>Infrastructure-as-a-Service (IaaS)</a:t>
            </a:r>
            <a:r>
              <a:rPr lang="en-US" dirty="0"/>
              <a:t> delivers virtual machines, networking, and storage</a:t>
            </a:r>
          </a:p>
          <a:p>
            <a:pPr lvl="1"/>
            <a:r>
              <a:rPr lang="en-US" dirty="0"/>
              <a:t>Amazon Elastic Cloud (EC2 and S3) and Microsoft Azure IaaS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665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service models</a:t>
            </a:r>
            <a:endParaRPr lang="nl-NL" dirty="0"/>
          </a:p>
        </p:txBody>
      </p:sp>
      <p:pic>
        <p:nvPicPr>
          <p:cNvPr id="1026" name="Picture 2" descr="Cloud provider responsibilit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51" y="1295399"/>
            <a:ext cx="4543149" cy="535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9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as a Service (IaaS)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4191003" cy="48006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Provides:</a:t>
            </a:r>
          </a:p>
          <a:p>
            <a:pPr lvl="1"/>
            <a:r>
              <a:rPr lang="en-GB" dirty="0"/>
              <a:t>Virtual machines</a:t>
            </a:r>
          </a:p>
          <a:p>
            <a:pPr lvl="1"/>
            <a:r>
              <a:rPr lang="en-GB" dirty="0"/>
              <a:t>Virtualized storage</a:t>
            </a:r>
          </a:p>
          <a:p>
            <a:pPr lvl="1"/>
            <a:r>
              <a:rPr lang="en-GB" dirty="0"/>
              <a:t>Virtualized networking</a:t>
            </a:r>
          </a:p>
          <a:p>
            <a:pPr lvl="1"/>
            <a:r>
              <a:rPr lang="en-GB" dirty="0"/>
              <a:t>Systems management tools to manage them </a:t>
            </a:r>
            <a:endParaRPr lang="nl-NL" dirty="0"/>
          </a:p>
        </p:txBody>
      </p:sp>
      <p:pic>
        <p:nvPicPr>
          <p:cNvPr id="2050" name="Picture 2" descr="Infrastructure as a serv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417638"/>
            <a:ext cx="4038600" cy="495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1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as a Service (IaaS)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229603" cy="4800600"/>
          </a:xfrm>
        </p:spPr>
        <p:txBody>
          <a:bodyPr>
            <a:normAutofit/>
          </a:bodyPr>
          <a:lstStyle/>
          <a:p>
            <a:r>
              <a:rPr lang="en-US" dirty="0"/>
              <a:t>Failure of the infrastructure is acceptable:</a:t>
            </a:r>
          </a:p>
          <a:p>
            <a:pPr lvl="1"/>
            <a:r>
              <a:rPr lang="en-US" dirty="0"/>
              <a:t>Based on cheap commodity white label hardware</a:t>
            </a:r>
          </a:p>
          <a:p>
            <a:pPr lvl="1"/>
            <a:r>
              <a:rPr lang="en-US" dirty="0"/>
              <a:t>The philosophy is to keep the cost down by allowing the hardware to fail every now and then</a:t>
            </a:r>
          </a:p>
          <a:p>
            <a:pPr lvl="1"/>
            <a:r>
              <a:rPr lang="en-US" dirty="0"/>
              <a:t>Failed components are either replaced or simply removed from the pool of available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31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as a Service (IaaS)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229603" cy="4800600"/>
          </a:xfrm>
        </p:spPr>
        <p:txBody>
          <a:bodyPr>
            <a:normAutofit/>
          </a:bodyPr>
          <a:lstStyle/>
          <a:p>
            <a:r>
              <a:rPr lang="en-US" dirty="0"/>
              <a:t>IaaS provides simple, highly standardized building blocks to applications</a:t>
            </a:r>
          </a:p>
          <a:p>
            <a:pPr lvl="1"/>
            <a:r>
              <a:rPr lang="en-US" dirty="0"/>
              <a:t>Does not provide high availability, guaranteed performance or extensive security controls</a:t>
            </a:r>
          </a:p>
          <a:p>
            <a:pPr lvl="1"/>
            <a:r>
              <a:rPr lang="en-US" dirty="0"/>
              <a:t>Applications should be:</a:t>
            </a:r>
          </a:p>
          <a:p>
            <a:pPr lvl="2"/>
            <a:r>
              <a:rPr lang="en-US" dirty="0"/>
              <a:t>Robust to allow for failing hardware</a:t>
            </a:r>
          </a:p>
          <a:p>
            <a:pPr lvl="2"/>
            <a:r>
              <a:rPr lang="en-US" dirty="0"/>
              <a:t>Horizontally scalable to increase performance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5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as a Service (IaaS)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8229603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use IaaS, users must create and start a new server, and then install an operating system and their applications</a:t>
            </a:r>
          </a:p>
          <a:p>
            <a:r>
              <a:rPr lang="en-US" dirty="0"/>
              <a:t>The cloud provider only provides basic services, like billing and monitoring</a:t>
            </a:r>
          </a:p>
          <a:p>
            <a:r>
              <a:rPr lang="en-US" dirty="0"/>
              <a:t>The user is responsible for patching and maintaining the operating systems and application software</a:t>
            </a:r>
            <a:endParaRPr lang="nl-NL" dirty="0"/>
          </a:p>
          <a:p>
            <a:r>
              <a:rPr lang="en-GB" dirty="0"/>
              <a:t>Not all operating systems and applications can be used in an IaaS cloud</a:t>
            </a:r>
          </a:p>
          <a:p>
            <a:pPr lvl="1"/>
            <a:r>
              <a:rPr lang="en-GB" dirty="0"/>
              <a:t>Many software licenses prohibit the use of a fully scalable, virtual environment like IaaS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5303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as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7" y="1600200"/>
            <a:ext cx="3669554" cy="4495800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In </a:t>
            </a:r>
            <a:r>
              <a:rPr lang="en-GB" dirty="0"/>
              <a:t>infrastructure as code, servers, storage, and networks can be created and configured automatically</a:t>
            </a:r>
          </a:p>
          <a:p>
            <a:r>
              <a:rPr lang="en-GB" dirty="0"/>
              <a:t>Tools to implement infrastructure as code include:</a:t>
            </a:r>
          </a:p>
          <a:p>
            <a:pPr lvl="1"/>
            <a:r>
              <a:rPr lang="en-GB" dirty="0"/>
              <a:t>Puppet</a:t>
            </a:r>
          </a:p>
          <a:p>
            <a:pPr lvl="1"/>
            <a:r>
              <a:rPr lang="en-GB" dirty="0"/>
              <a:t>Chef</a:t>
            </a:r>
          </a:p>
          <a:p>
            <a:pPr lvl="1"/>
            <a:r>
              <a:rPr lang="en-GB" dirty="0"/>
              <a:t>Ansible</a:t>
            </a:r>
          </a:p>
          <a:p>
            <a:pPr lvl="1"/>
            <a:r>
              <a:rPr lang="en-GB" dirty="0" err="1"/>
              <a:t>SaltStack</a:t>
            </a:r>
            <a:endParaRPr lang="en-GB" dirty="0"/>
          </a:p>
          <a:p>
            <a:pPr lvl="1"/>
            <a:r>
              <a:rPr lang="en-GB" dirty="0"/>
              <a:t>Terraform</a:t>
            </a:r>
            <a:endParaRPr lang="nl-NL" dirty="0"/>
          </a:p>
        </p:txBody>
      </p:sp>
      <p:pic>
        <p:nvPicPr>
          <p:cNvPr id="3074" name="Picture 2" descr="Infrastructure as code building bloc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51" y="1600200"/>
            <a:ext cx="45600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38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Infrastructure as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Infrastructure as code ensures all infrastructure components that should be equal, are equal.</a:t>
            </a:r>
          </a:p>
          <a:p>
            <a:pPr lvl="1"/>
            <a:r>
              <a:rPr lang="en-US" dirty="0"/>
              <a:t>Standard templates are defined that describe the basic setup of infrastructure components</a:t>
            </a:r>
            <a:endParaRPr lang="nl-NL" dirty="0"/>
          </a:p>
          <a:p>
            <a:pPr lvl="1"/>
            <a:r>
              <a:rPr lang="en-US" dirty="0"/>
              <a:t>Configurations of infrastructure components are defined in configuration definitions</a:t>
            </a:r>
            <a:endParaRPr lang="nl-NL" dirty="0"/>
          </a:p>
          <a:p>
            <a:pPr lvl="1"/>
            <a:r>
              <a:rPr lang="en-US" dirty="0"/>
              <a:t>New instances of infrastructure components can be created automatically by a creation tool</a:t>
            </a:r>
          </a:p>
          <a:p>
            <a:pPr lvl="2"/>
            <a:r>
              <a:rPr lang="en-US" dirty="0"/>
              <a:t>Using the standard templates</a:t>
            </a:r>
          </a:p>
          <a:p>
            <a:pPr lvl="2"/>
            <a:r>
              <a:rPr lang="en-US" dirty="0"/>
              <a:t>Leads to a running, unconfigured infrastructure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65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Hosting options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/>
              <a:t>Hosting options define </a:t>
            </a:r>
            <a:r>
              <a:rPr lang="en-GB" i="1" dirty="0"/>
              <a:t>where</a:t>
            </a:r>
            <a:r>
              <a:rPr lang="en-GB" dirty="0"/>
              <a:t> infrastructure is deployed</a:t>
            </a:r>
          </a:p>
          <a:p>
            <a:r>
              <a:rPr lang="en-GB" dirty="0"/>
              <a:t>Deployment models define </a:t>
            </a:r>
            <a:r>
              <a:rPr lang="en-GB" i="1" dirty="0"/>
              <a:t>how</a:t>
            </a:r>
            <a:r>
              <a:rPr lang="en-GB" dirty="0"/>
              <a:t> infrastructure is deployed</a:t>
            </a:r>
          </a:p>
          <a:p>
            <a:r>
              <a:rPr lang="en-GB" dirty="0"/>
              <a:t>Infrastructure can be hosted:</a:t>
            </a:r>
          </a:p>
          <a:p>
            <a:pPr lvl="1"/>
            <a:r>
              <a:rPr lang="en-GB" dirty="0"/>
              <a:t>On-premises</a:t>
            </a:r>
          </a:p>
          <a:p>
            <a:pPr lvl="1"/>
            <a:r>
              <a:rPr lang="en-GB" dirty="0"/>
              <a:t>In a colocation</a:t>
            </a:r>
          </a:p>
          <a:p>
            <a:pPr lvl="1"/>
            <a:r>
              <a:rPr lang="en-GB" dirty="0"/>
              <a:t>Outsourced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6263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Infrastructure as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After an infrastructure component is created, the configuration tool automatically configures it</a:t>
            </a:r>
          </a:p>
          <a:p>
            <a:pPr lvl="2"/>
            <a:r>
              <a:rPr lang="en-US"/>
              <a:t>Based on the configuration definitions</a:t>
            </a:r>
          </a:p>
          <a:p>
            <a:pPr lvl="2"/>
            <a:r>
              <a:rPr lang="en-US"/>
              <a:t>Leads to a running, configured infrastructure component </a:t>
            </a:r>
            <a:endParaRPr lang="nl-NL"/>
          </a:p>
          <a:p>
            <a:pPr lvl="1"/>
            <a:r>
              <a:rPr lang="en-US"/>
              <a:t>When the new infrastructure component is created and configured, its properties are automatically stored in the configuration registry</a:t>
            </a:r>
          </a:p>
          <a:p>
            <a:pPr lvl="2"/>
            <a:r>
              <a:rPr lang="en-US"/>
              <a:t>DNS name </a:t>
            </a:r>
          </a:p>
          <a:p>
            <a:pPr lvl="2"/>
            <a:r>
              <a:rPr lang="en-US"/>
              <a:t>Is the server is part of a load balancer pool?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635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Infrastructure as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The configuration registry allows running instances of infrastructure to recognize and find each other</a:t>
            </a:r>
          </a:p>
          <a:p>
            <a:pPr lvl="2"/>
            <a:r>
              <a:rPr lang="en-US"/>
              <a:t>It ensures all needed components are running</a:t>
            </a:r>
          </a:p>
          <a:p>
            <a:pPr lvl="1"/>
            <a:r>
              <a:rPr lang="en-GB"/>
              <a:t>Configuration definition files and standard templates are kept in a version control system</a:t>
            </a:r>
          </a:p>
          <a:p>
            <a:pPr lvl="2"/>
            <a:r>
              <a:rPr lang="en-GB"/>
              <a:t>Enables roll backs and rolling upgrades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1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On-premises hosting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Infrastructure components run on the premises of the organization using the infrastructure</a:t>
            </a:r>
          </a:p>
          <a:p>
            <a:pPr lvl="1"/>
            <a:r>
              <a:rPr lang="en-US" dirty="0"/>
              <a:t>In the datacenter of an existing building</a:t>
            </a:r>
          </a:p>
          <a:p>
            <a:pPr lvl="1"/>
            <a:r>
              <a:rPr lang="en-US" dirty="0"/>
              <a:t>In a dedicated, specially designed datacenter building</a:t>
            </a:r>
            <a:endParaRPr lang="nl-NL" dirty="0"/>
          </a:p>
          <a:p>
            <a:r>
              <a:rPr lang="en-GB" dirty="0"/>
              <a:t>The building must have:</a:t>
            </a:r>
          </a:p>
          <a:p>
            <a:pPr lvl="1"/>
            <a:r>
              <a:rPr lang="en-GB" dirty="0"/>
              <a:t>Enough space</a:t>
            </a:r>
          </a:p>
          <a:p>
            <a:pPr lvl="1"/>
            <a:r>
              <a:rPr lang="en-GB" dirty="0"/>
              <a:t>An uninterruptable power supply (UPS)</a:t>
            </a:r>
          </a:p>
          <a:p>
            <a:pPr lvl="1"/>
            <a:r>
              <a:rPr lang="en-GB" dirty="0"/>
              <a:t>Options to install sufficient cooling</a:t>
            </a:r>
          </a:p>
          <a:p>
            <a:pPr lvl="1"/>
            <a:r>
              <a:rPr lang="en-GB" dirty="0"/>
              <a:t>Fire prevention and detection</a:t>
            </a:r>
          </a:p>
          <a:p>
            <a:pPr lvl="1"/>
            <a:r>
              <a:rPr lang="en-GB" dirty="0"/>
              <a:t>External redundant network capabilities with enough bandwidth</a:t>
            </a:r>
          </a:p>
          <a:p>
            <a:pPr lvl="1"/>
            <a:r>
              <a:rPr lang="en-GB" dirty="0"/>
              <a:t>Sufficient floor loading capacity</a:t>
            </a:r>
          </a:p>
        </p:txBody>
      </p:sp>
    </p:spTree>
    <p:extLst>
      <p:ext uri="{BB962C8B-B14F-4D97-AF65-F5344CB8AC3E}">
        <p14:creationId xmlns:p14="http://schemas.microsoft.com/office/powerpoint/2010/main" val="421402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On-premises hosting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Drawbacks:</a:t>
            </a:r>
            <a:endParaRPr lang="nl-NL" dirty="0"/>
          </a:p>
          <a:p>
            <a:pPr lvl="1"/>
            <a:r>
              <a:rPr lang="en-US" dirty="0"/>
              <a:t>On-premises datacenters don’t scale well, as they are embedded in existing (office) buildings</a:t>
            </a:r>
            <a:endParaRPr lang="nl-NL" dirty="0"/>
          </a:p>
          <a:p>
            <a:pPr lvl="1"/>
            <a:r>
              <a:rPr lang="en-GB" dirty="0"/>
              <a:t>The organization must have enough knowledge and staff available to manage the </a:t>
            </a:r>
            <a:r>
              <a:rPr lang="en-GB" dirty="0" err="1"/>
              <a:t>datacenter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30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third party dedicated </a:t>
            </a:r>
            <a:r>
              <a:rPr lang="en-GB" dirty="0" err="1"/>
              <a:t>datacenter</a:t>
            </a:r>
            <a:r>
              <a:rPr lang="en-GB" dirty="0"/>
              <a:t> where racks, floor space, and network bandwidth can be rented</a:t>
            </a:r>
          </a:p>
          <a:p>
            <a:r>
              <a:rPr lang="en-GB" dirty="0"/>
              <a:t>Hosts and connects customer owned infrastructure components</a:t>
            </a:r>
          </a:p>
          <a:p>
            <a:r>
              <a:rPr lang="en-GB" dirty="0"/>
              <a:t>Provides:</a:t>
            </a:r>
          </a:p>
          <a:p>
            <a:pPr lvl="1"/>
            <a:r>
              <a:rPr lang="en-GB" dirty="0"/>
              <a:t>Power</a:t>
            </a:r>
          </a:p>
          <a:p>
            <a:pPr lvl="1"/>
            <a:r>
              <a:rPr lang="en-GB" dirty="0"/>
              <a:t>Cooling</a:t>
            </a:r>
          </a:p>
          <a:p>
            <a:pPr lvl="1"/>
            <a:r>
              <a:rPr lang="en-GB" dirty="0"/>
              <a:t>Physical security</a:t>
            </a:r>
          </a:p>
          <a:p>
            <a:r>
              <a:rPr lang="en-GB" dirty="0"/>
              <a:t>Racks are empty – all infrastructure components must be provided and managed by the organization renting the colocation racks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01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Outsourcing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Full infrastructure outsourcing is a subcontracting service in which some third-party purchases, deploys, hosts, and manages the infrastructure, and performs its lifecycle management</a:t>
            </a:r>
          </a:p>
          <a:p>
            <a:pPr lvl="1"/>
            <a:r>
              <a:rPr lang="en-US" dirty="0"/>
              <a:t>Managed using Service Level Agreements</a:t>
            </a:r>
          </a:p>
          <a:p>
            <a:pPr lvl="1"/>
            <a:r>
              <a:rPr lang="en-US" dirty="0"/>
              <a:t>Very rigid change management process</a:t>
            </a:r>
          </a:p>
          <a:p>
            <a:r>
              <a:rPr lang="en-US" dirty="0"/>
              <a:t>Frees the organization from investing in hardware</a:t>
            </a:r>
          </a:p>
          <a:p>
            <a:pPr lvl="1"/>
            <a:r>
              <a:rPr lang="en-US" dirty="0"/>
              <a:t>Only operational cost</a:t>
            </a:r>
          </a:p>
          <a:p>
            <a:r>
              <a:rPr lang="en-US" dirty="0"/>
              <a:t>The outsourcing organization must have:</a:t>
            </a:r>
          </a:p>
          <a:p>
            <a:pPr lvl="1"/>
            <a:r>
              <a:rPr lang="en-US" dirty="0"/>
              <a:t>A demand organization</a:t>
            </a:r>
          </a:p>
          <a:p>
            <a:pPr lvl="1"/>
            <a:r>
              <a:rPr lang="en-US" dirty="0"/>
              <a:t>A process to manage the outsourcing party</a:t>
            </a:r>
          </a:p>
          <a:p>
            <a:r>
              <a:rPr lang="en-US" dirty="0"/>
              <a:t>The outsourcing organization can be freed from internal infrastructure systems managers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98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Enterprise infrastructure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648201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traditional enterprise infrastructure deployment</a:t>
            </a:r>
          </a:p>
          <a:p>
            <a:r>
              <a:rPr lang="en-GB" dirty="0"/>
              <a:t>Enterprise grade hardware delivers three infrastructure resources:</a:t>
            </a:r>
          </a:p>
          <a:p>
            <a:pPr lvl="1"/>
            <a:r>
              <a:rPr lang="en-GB" dirty="0"/>
              <a:t>Compute</a:t>
            </a:r>
          </a:p>
          <a:p>
            <a:pPr lvl="1"/>
            <a:r>
              <a:rPr lang="en-GB" dirty="0"/>
              <a:t>Storage</a:t>
            </a:r>
          </a:p>
          <a:p>
            <a:pPr lvl="1"/>
            <a:r>
              <a:rPr lang="en-GB" dirty="0"/>
              <a:t>Network</a:t>
            </a:r>
          </a:p>
          <a:p>
            <a:r>
              <a:rPr lang="en-GB" dirty="0"/>
              <a:t>Provides:</a:t>
            </a:r>
          </a:p>
          <a:p>
            <a:pPr lvl="1"/>
            <a:r>
              <a:rPr lang="en-GB" dirty="0"/>
              <a:t>High availability </a:t>
            </a:r>
          </a:p>
          <a:p>
            <a:pPr lvl="1"/>
            <a:r>
              <a:rPr lang="en-GB" dirty="0"/>
              <a:t>High performance</a:t>
            </a:r>
          </a:p>
          <a:p>
            <a:pPr lvl="1"/>
            <a:r>
              <a:rPr lang="en-GB" dirty="0"/>
              <a:t>Some security controls</a:t>
            </a:r>
            <a:endParaRPr lang="nl-NL" dirty="0"/>
          </a:p>
        </p:txBody>
      </p:sp>
      <p:pic>
        <p:nvPicPr>
          <p:cNvPr id="4098" name="Picture 2" descr="Enterprise infrastructure deploy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417638"/>
            <a:ext cx="3581400" cy="508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7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Enterprise infrastructure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enterprise infrastructure deployments implement compute virtualization to provide virtual machines</a:t>
            </a:r>
            <a:endParaRPr lang="nl-NL" dirty="0"/>
          </a:p>
          <a:p>
            <a:r>
              <a:rPr lang="en-US" dirty="0"/>
              <a:t>Each resource is managed by a team of dedicated systems managers</a:t>
            </a:r>
          </a:p>
          <a:p>
            <a:r>
              <a:rPr lang="en-US" dirty="0"/>
              <a:t>Changes are managed by a workflow based change process</a:t>
            </a:r>
          </a:p>
          <a:p>
            <a:pPr lvl="1"/>
            <a:r>
              <a:rPr lang="en-US" dirty="0"/>
              <a:t>Each systems manager is responsible to manually perform his part of the change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182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1562</Words>
  <Application>Microsoft Office PowerPoint</Application>
  <PresentationFormat>Diavoorstelling (4:3)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IT Infrastructure Architecture</vt:lpstr>
      <vt:lpstr>Introduction</vt:lpstr>
      <vt:lpstr>Hosting options</vt:lpstr>
      <vt:lpstr>On-premises hosting</vt:lpstr>
      <vt:lpstr>On-premises hosting</vt:lpstr>
      <vt:lpstr>Colocation</vt:lpstr>
      <vt:lpstr>Outsourcing</vt:lpstr>
      <vt:lpstr>Enterprise infrastructure deployment</vt:lpstr>
      <vt:lpstr>Enterprise infrastructure deployment</vt:lpstr>
      <vt:lpstr>Enterprise infrastructure deployment</vt:lpstr>
      <vt:lpstr>Software-defined datacenter - SDDC</vt:lpstr>
      <vt:lpstr>Software-defined datacenter - SDDC</vt:lpstr>
      <vt:lpstr>Software-defined datacenter - SDDC</vt:lpstr>
      <vt:lpstr>Software-defined datacenter - SDDC</vt:lpstr>
      <vt:lpstr>Converged Infrastructure</vt:lpstr>
      <vt:lpstr>Hyperconverged Infrastructure</vt:lpstr>
      <vt:lpstr>Hyperconverged Infrastructure</vt:lpstr>
      <vt:lpstr>(Hyper)converged Infrastructure</vt:lpstr>
      <vt:lpstr>Cloud computing</vt:lpstr>
      <vt:lpstr>Cloud characteristics</vt:lpstr>
      <vt:lpstr>Cloud deployment models</vt:lpstr>
      <vt:lpstr>Cloud service models</vt:lpstr>
      <vt:lpstr>Cloud service models</vt:lpstr>
      <vt:lpstr>Infrastructure as a Service (IaaS)</vt:lpstr>
      <vt:lpstr>Infrastructure as a Service (IaaS)</vt:lpstr>
      <vt:lpstr>Infrastructure as a Service (IaaS)</vt:lpstr>
      <vt:lpstr>Infrastructure as a Service (IaaS)</vt:lpstr>
      <vt:lpstr>Infrastructure as code</vt:lpstr>
      <vt:lpstr>Infrastructure as code</vt:lpstr>
      <vt:lpstr>Infrastructure as code</vt:lpstr>
      <vt:lpstr>Infrastructure as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131</cp:revision>
  <dcterms:created xsi:type="dcterms:W3CDTF">2006-08-16T00:00:00Z</dcterms:created>
  <dcterms:modified xsi:type="dcterms:W3CDTF">2017-04-17T18:00:45Z</dcterms:modified>
</cp:coreProperties>
</file>