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3" r:id="rId8"/>
    <p:sldId id="279" r:id="rId9"/>
    <p:sldId id="262" r:id="rId10"/>
    <p:sldId id="280" r:id="rId11"/>
    <p:sldId id="264" r:id="rId12"/>
    <p:sldId id="281" r:id="rId13"/>
    <p:sldId id="265" r:id="rId14"/>
    <p:sldId id="266" r:id="rId15"/>
    <p:sldId id="268" r:id="rId16"/>
    <p:sldId id="269" r:id="rId17"/>
    <p:sldId id="270" r:id="rId18"/>
    <p:sldId id="282" r:id="rId19"/>
    <p:sldId id="272" r:id="rId20"/>
    <p:sldId id="283" r:id="rId21"/>
    <p:sldId id="271" r:id="rId22"/>
    <p:sldId id="284" r:id="rId23"/>
    <p:sldId id="273" r:id="rId24"/>
    <p:sldId id="285" r:id="rId25"/>
    <p:sldId id="274" r:id="rId26"/>
    <p:sldId id="286" r:id="rId27"/>
    <p:sldId id="275" r:id="rId28"/>
    <p:sldId id="276" r:id="rId29"/>
    <p:sldId id="277" r:id="rId30"/>
    <p:sldId id="27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9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lifecycle</a:t>
            </a:r>
          </a:p>
          <a:p>
            <a:r>
              <a:rPr lang="en-GB" dirty="0"/>
              <a:t>(chapter 15 </a:t>
            </a:r>
            <a:r>
              <a:rPr lang="en-GB"/>
              <a:t>- 16)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 of suppliers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/>
              <a:t>Having preferred suppliers can lead to a vendor lock-in</a:t>
            </a:r>
          </a:p>
          <a:p>
            <a:pPr lvl="1"/>
            <a:r>
              <a:rPr lang="en-GB" dirty="0"/>
              <a:t>After some time, for practical reasons, it becomes unfeasible to change suppliers</a:t>
            </a:r>
          </a:p>
          <a:p>
            <a:pPr lvl="1"/>
            <a:r>
              <a:rPr lang="en-GB" dirty="0"/>
              <a:t>The resulting lack of competition can lead to</a:t>
            </a:r>
          </a:p>
          <a:p>
            <a:pPr lvl="2"/>
            <a:r>
              <a:rPr lang="en-GB" dirty="0"/>
              <a:t>A higher price level in the long run</a:t>
            </a:r>
          </a:p>
          <a:p>
            <a:pPr lvl="2"/>
            <a:r>
              <a:rPr lang="en-GB" dirty="0"/>
              <a:t>A decrease in service levels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5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Bidding and tendering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an offer may involve a formal bidding process, also known as tendering</a:t>
            </a:r>
          </a:p>
          <a:p>
            <a:r>
              <a:rPr lang="en-US" dirty="0"/>
              <a:t>In general, a bidding process comprises the following steps:</a:t>
            </a:r>
          </a:p>
          <a:p>
            <a:pPr lvl="1"/>
            <a:r>
              <a:rPr lang="en-US" dirty="0"/>
              <a:t>RFI – Request for Information</a:t>
            </a:r>
          </a:p>
          <a:p>
            <a:pPr lvl="2"/>
            <a:r>
              <a:rPr lang="en-US" dirty="0"/>
              <a:t>A large group of suppliers is asked to inform the purchase department if they are capable of providing the required goods or service</a:t>
            </a:r>
          </a:p>
        </p:txBody>
      </p:sp>
    </p:spTree>
    <p:extLst>
      <p:ext uri="{BB962C8B-B14F-4D97-AF65-F5344CB8AC3E}">
        <p14:creationId xmlns:p14="http://schemas.microsoft.com/office/powerpoint/2010/main" val="37199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Bidding and tendering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Short list</a:t>
            </a:r>
          </a:p>
          <a:p>
            <a:pPr lvl="2"/>
            <a:r>
              <a:rPr lang="en-US" dirty="0"/>
              <a:t>Based on the RFI responses, the purchase department creates a short list of suppliers</a:t>
            </a:r>
          </a:p>
          <a:p>
            <a:pPr lvl="2"/>
            <a:r>
              <a:rPr lang="en-US" dirty="0"/>
              <a:t>Which are most likely to be able to deliver the goods for a good price and with good service?</a:t>
            </a:r>
          </a:p>
          <a:p>
            <a:pPr lvl="1"/>
            <a:r>
              <a:rPr lang="en-US" dirty="0"/>
              <a:t>RFP – Request for Proposal</a:t>
            </a:r>
          </a:p>
          <a:p>
            <a:pPr lvl="2"/>
            <a:r>
              <a:rPr lang="en-US" dirty="0"/>
              <a:t>Suppliers in the short list are requested to make a proposal for the delivery</a:t>
            </a:r>
          </a:p>
          <a:p>
            <a:pPr lvl="1"/>
            <a:r>
              <a:rPr lang="en-US" dirty="0"/>
              <a:t>Questions and clarification</a:t>
            </a:r>
          </a:p>
          <a:p>
            <a:pPr lvl="2"/>
            <a:r>
              <a:rPr lang="en-US" dirty="0"/>
              <a:t>Planned between the publication of the RFP and the supplier’s responses</a:t>
            </a:r>
          </a:p>
          <a:p>
            <a:pPr lvl="2"/>
            <a:r>
              <a:rPr lang="en-US" dirty="0"/>
              <a:t>Suppliers are given the opportunity to ask questions about the RFP (in writing)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7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Bidding and tendering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Offer</a:t>
            </a:r>
          </a:p>
          <a:p>
            <a:pPr lvl="2"/>
            <a:r>
              <a:rPr lang="en-US" dirty="0"/>
              <a:t>Suppliers provide the answers to the RFP</a:t>
            </a:r>
          </a:p>
          <a:p>
            <a:pPr lvl="2"/>
            <a:r>
              <a:rPr lang="en-US" dirty="0"/>
              <a:t>Includes an initial offer</a:t>
            </a:r>
          </a:p>
          <a:p>
            <a:pPr lvl="1"/>
            <a:r>
              <a:rPr lang="en-US" dirty="0"/>
              <a:t>Terms and conditions negotiations</a:t>
            </a:r>
          </a:p>
          <a:p>
            <a:pPr lvl="2"/>
            <a:r>
              <a:rPr lang="en-US" dirty="0"/>
              <a:t>The purchase department starts negotiations with the suppliers that provided the best response to the RFP</a:t>
            </a:r>
          </a:p>
          <a:p>
            <a:pPr lvl="1"/>
            <a:r>
              <a:rPr lang="en-US" dirty="0"/>
              <a:t>BAFO - Best and final offer</a:t>
            </a:r>
          </a:p>
          <a:p>
            <a:pPr lvl="2"/>
            <a:r>
              <a:rPr lang="en-US" dirty="0"/>
              <a:t>Preferred suppliers make a final price and </a:t>
            </a:r>
            <a:r>
              <a:rPr lang="en-US" dirty="0" err="1"/>
              <a:t>SoW</a:t>
            </a:r>
            <a:endParaRPr lang="en-US" dirty="0"/>
          </a:p>
          <a:p>
            <a:pPr lvl="2"/>
            <a:r>
              <a:rPr lang="en-US" dirty="0"/>
              <a:t>This is their last chance to change the offer</a:t>
            </a:r>
          </a:p>
          <a:p>
            <a:pPr lvl="1"/>
            <a:r>
              <a:rPr lang="en-US" dirty="0"/>
              <a:t>Award</a:t>
            </a:r>
          </a:p>
          <a:p>
            <a:pPr lvl="2"/>
            <a:r>
              <a:rPr lang="en-US" dirty="0"/>
              <a:t>Based on the BAFO, the purchase department awards the supplier with the deal</a:t>
            </a:r>
          </a:p>
        </p:txBody>
      </p:sp>
    </p:spTree>
    <p:extLst>
      <p:ext uri="{BB962C8B-B14F-4D97-AF65-F5344CB8AC3E}">
        <p14:creationId xmlns:p14="http://schemas.microsoft.com/office/powerpoint/2010/main" val="424285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Ordering and delivery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Typically done by the purchasing department</a:t>
            </a:r>
          </a:p>
          <a:p>
            <a:pPr lvl="1"/>
            <a:r>
              <a:rPr lang="en-US" dirty="0"/>
              <a:t>Because the delivery time is often weeks after the purchase order is placed, it makes sense to start ordering the goods as early as possible</a:t>
            </a:r>
            <a:endParaRPr lang="nl-NL" dirty="0"/>
          </a:p>
          <a:p>
            <a:r>
              <a:rPr lang="en-US" dirty="0"/>
              <a:t>Delivery</a:t>
            </a:r>
          </a:p>
          <a:p>
            <a:pPr lvl="1"/>
            <a:r>
              <a:rPr lang="en-US" dirty="0"/>
              <a:t>Beware that the person that physically receives the goods, is not always the one formally accepting the delivery</a:t>
            </a:r>
          </a:p>
          <a:p>
            <a:pPr lvl="1"/>
            <a:r>
              <a:rPr lang="en-US" dirty="0"/>
              <a:t>Before signing for delivery, check the boxes for any damage and check for completeness of the delivery</a:t>
            </a:r>
          </a:p>
          <a:p>
            <a:r>
              <a:rPr lang="en-GB" dirty="0"/>
              <a:t>Warranty period</a:t>
            </a:r>
          </a:p>
          <a:p>
            <a:pPr lvl="1"/>
            <a:r>
              <a:rPr lang="en-GB" dirty="0"/>
              <a:t>During the warranty period, defects will be fixed without additional cost</a:t>
            </a:r>
            <a:endParaRPr lang="en-US" dirty="0"/>
          </a:p>
          <a:p>
            <a:pPr lvl="1"/>
            <a:endParaRPr lang="nl-N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2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Renewal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purchased goods are used for some time, they might need renewal</a:t>
            </a:r>
          </a:p>
          <a:p>
            <a:pPr lvl="1"/>
            <a:r>
              <a:rPr lang="en-US" dirty="0"/>
              <a:t>Hardware is often used for five years before it is replaced</a:t>
            </a:r>
          </a:p>
          <a:p>
            <a:pPr lvl="1"/>
            <a:r>
              <a:rPr lang="en-US" dirty="0"/>
              <a:t>Software typically has </a:t>
            </a:r>
            <a:r>
              <a:rPr lang="en-US" dirty="0" err="1"/>
              <a:t>makor</a:t>
            </a:r>
            <a:r>
              <a:rPr lang="en-US" dirty="0"/>
              <a:t> releases every few years</a:t>
            </a:r>
          </a:p>
          <a:p>
            <a:pPr lvl="1"/>
            <a:r>
              <a:rPr lang="en-US" dirty="0"/>
              <a:t>Service contracts are also often agreed upon for a fixed number of years</a:t>
            </a:r>
            <a:endParaRPr lang="nl-NL" dirty="0"/>
          </a:p>
          <a:p>
            <a:r>
              <a:rPr lang="en-US" dirty="0"/>
              <a:t>Often a renewal of the hardware, software licenses, or service contracts leads to a new purchase process</a:t>
            </a:r>
            <a:endParaRPr lang="nl-NL" dirty="0"/>
          </a:p>
          <a:p>
            <a:r>
              <a:rPr lang="en-GB" dirty="0"/>
              <a:t>Systems management should have a Life Cycle Management (LCM) process implemented to handle timely renewal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Deploying the infrastructure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72084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can be assembled using the following checklist:</a:t>
            </a:r>
            <a:endParaRPr lang="nl-NL" dirty="0"/>
          </a:p>
          <a:p>
            <a:pPr lvl="1"/>
            <a:r>
              <a:rPr lang="en-US" dirty="0"/>
              <a:t>Build up the physical datacenter room</a:t>
            </a:r>
          </a:p>
          <a:p>
            <a:pPr lvl="2"/>
            <a:r>
              <a:rPr lang="en-US" dirty="0"/>
              <a:t>Raised floors</a:t>
            </a:r>
          </a:p>
          <a:p>
            <a:pPr lvl="2"/>
            <a:r>
              <a:rPr lang="en-US" dirty="0"/>
              <a:t>Uninterruptable power supply</a:t>
            </a:r>
          </a:p>
          <a:p>
            <a:pPr lvl="2"/>
            <a:r>
              <a:rPr lang="en-US" dirty="0"/>
              <a:t>Cooling facilities</a:t>
            </a:r>
          </a:p>
          <a:p>
            <a:pPr lvl="2"/>
            <a:r>
              <a:rPr lang="en-US" dirty="0"/>
              <a:t>Fire prevention and detection</a:t>
            </a:r>
          </a:p>
          <a:p>
            <a:pPr lvl="2"/>
            <a:r>
              <a:rPr lang="en-US" dirty="0"/>
              <a:t>Physical security</a:t>
            </a:r>
          </a:p>
          <a:p>
            <a:pPr lvl="1"/>
            <a:r>
              <a:rPr lang="en-US" dirty="0"/>
              <a:t>Install redundant power cabling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Install racks</a:t>
            </a:r>
          </a:p>
          <a:p>
            <a:pPr lvl="2"/>
            <a:r>
              <a:rPr lang="en-US" dirty="0"/>
              <a:t>Typically, separate racks are installed for network, storage, and compute components</a:t>
            </a:r>
          </a:p>
          <a:p>
            <a:pPr lvl="2"/>
            <a:r>
              <a:rPr lang="en-US" dirty="0"/>
              <a:t>Check if the computer floor can still be opened (no racks placed on multiple tiles)</a:t>
            </a:r>
            <a:endParaRPr lang="nl-NL" dirty="0"/>
          </a:p>
          <a:p>
            <a:pPr lvl="1"/>
            <a:r>
              <a:rPr lang="en-US" dirty="0"/>
              <a:t>Test the facilities:</a:t>
            </a:r>
          </a:p>
          <a:p>
            <a:pPr lvl="2"/>
            <a:r>
              <a:rPr lang="en-US" dirty="0"/>
              <a:t>Test alarms that should respond to a power failure or heating, ventilating and air conditioning (HVAC) failure</a:t>
            </a:r>
          </a:p>
          <a:p>
            <a:pPr lvl="2"/>
            <a:r>
              <a:rPr lang="en-US" dirty="0"/>
              <a:t>Perform a visual check of the facilities</a:t>
            </a:r>
          </a:p>
          <a:p>
            <a:pPr lvl="2"/>
            <a:r>
              <a:rPr lang="en-US" dirty="0"/>
              <a:t>Ensure cables are properly fixed in the racks and labelled</a:t>
            </a:r>
          </a:p>
          <a:p>
            <a:pPr lvl="2"/>
            <a:r>
              <a:rPr lang="en-US" dirty="0"/>
              <a:t>Measure the airflow, temperature, and humidity</a:t>
            </a:r>
          </a:p>
          <a:p>
            <a:pPr lvl="2"/>
            <a:r>
              <a:rPr lang="en-US" dirty="0"/>
              <a:t>Test the physical security controls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Install the server, networking, and storage hardware</a:t>
            </a:r>
          </a:p>
          <a:p>
            <a:pPr lvl="2"/>
            <a:r>
              <a:rPr lang="en-US" dirty="0"/>
              <a:t>Ensure not too much equipment is placed in one rack to prevent:</a:t>
            </a:r>
          </a:p>
          <a:p>
            <a:pPr lvl="3"/>
            <a:r>
              <a:rPr lang="en-US" dirty="0"/>
              <a:t>Racks from falling over</a:t>
            </a:r>
          </a:p>
          <a:p>
            <a:pPr lvl="3"/>
            <a:r>
              <a:rPr lang="en-US" dirty="0"/>
              <a:t>Using too much power</a:t>
            </a:r>
          </a:p>
          <a:p>
            <a:pPr lvl="3"/>
            <a:r>
              <a:rPr lang="en-US" dirty="0"/>
              <a:t>Obstructing cooling air flow</a:t>
            </a:r>
          </a:p>
          <a:p>
            <a:pPr lvl="2"/>
            <a:r>
              <a:rPr lang="en-US" dirty="0"/>
              <a:t>Ensure:</a:t>
            </a:r>
          </a:p>
          <a:p>
            <a:pPr lvl="3"/>
            <a:r>
              <a:rPr lang="en-US" dirty="0"/>
              <a:t>Cabling is properly installed and labelled</a:t>
            </a:r>
          </a:p>
          <a:p>
            <a:pPr lvl="3"/>
            <a:r>
              <a:rPr lang="en-US" dirty="0"/>
              <a:t>Equipment can be sled out of the racks without damaging cabling</a:t>
            </a:r>
          </a:p>
          <a:p>
            <a:pPr lvl="2"/>
            <a:r>
              <a:rPr lang="en-US" dirty="0"/>
              <a:t>Check if maintenance on a component can be done without interfering with the other components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62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infrastructure lifecycle encompasses the following steps:</a:t>
            </a:r>
            <a:endParaRPr lang="nl-NL" dirty="0"/>
          </a:p>
          <a:p>
            <a:pPr lvl="1"/>
            <a:r>
              <a:rPr lang="en-US" dirty="0"/>
              <a:t>Purchasing infrastructure and services</a:t>
            </a:r>
            <a:endParaRPr lang="nl-NL" dirty="0"/>
          </a:p>
          <a:p>
            <a:pPr lvl="1"/>
            <a:r>
              <a:rPr lang="en-US" dirty="0"/>
              <a:t>Build-up, testing and go-live</a:t>
            </a:r>
            <a:endParaRPr lang="nl-NL" dirty="0"/>
          </a:p>
          <a:p>
            <a:pPr lvl="1"/>
            <a:r>
              <a:rPr lang="en-US" dirty="0"/>
              <a:t>Maintaining the infrastructure</a:t>
            </a:r>
            <a:endParaRPr lang="nl-NL" dirty="0"/>
          </a:p>
          <a:p>
            <a:pPr lvl="1"/>
            <a:r>
              <a:rPr lang="en-US" dirty="0"/>
              <a:t>Deploying applications</a:t>
            </a:r>
            <a:endParaRPr lang="nl-NL" dirty="0"/>
          </a:p>
          <a:p>
            <a:pPr lvl="1"/>
            <a:r>
              <a:rPr lang="en-GB" dirty="0"/>
              <a:t>Decommissioning the infrastructure </a:t>
            </a:r>
            <a:endParaRPr lang="nl-NL" dirty="0"/>
          </a:p>
        </p:txBody>
      </p:sp>
      <p:pic>
        <p:nvPicPr>
          <p:cNvPr id="1026" name="Picture 2" descr="Infrastructure 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03666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3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Allow for a burn-in period to ensure the equipment is not “dead on arrival” (DOA) or fails within the first day</a:t>
            </a:r>
          </a:p>
          <a:p>
            <a:pPr lvl="2"/>
            <a:r>
              <a:rPr lang="en-US" dirty="0"/>
              <a:t>Switch the equipment off and on several times to see if it doesn’t break</a:t>
            </a:r>
            <a:endParaRPr lang="nl-NL" dirty="0"/>
          </a:p>
          <a:p>
            <a:pPr lvl="1"/>
            <a:r>
              <a:rPr lang="en-US" dirty="0"/>
              <a:t>Check the power and cooling usage of the equipment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6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Configure the infrastructure components</a:t>
            </a:r>
          </a:p>
          <a:p>
            <a:pPr lvl="2"/>
            <a:r>
              <a:rPr lang="en-US" dirty="0"/>
              <a:t>Configure routers, switches, and storage LUNs</a:t>
            </a:r>
          </a:p>
          <a:p>
            <a:pPr lvl="2"/>
            <a:r>
              <a:rPr lang="en-US" dirty="0"/>
              <a:t>Install virtualization and operating systems</a:t>
            </a:r>
          </a:p>
          <a:p>
            <a:pPr lvl="2"/>
            <a:r>
              <a:rPr lang="en-US" dirty="0"/>
              <a:t>Configure DNS and NTP</a:t>
            </a:r>
          </a:p>
          <a:p>
            <a:pPr lvl="2"/>
            <a:r>
              <a:rPr lang="en-US" dirty="0"/>
              <a:t>Configure security configurations like network zoning and firewalls</a:t>
            </a:r>
          </a:p>
          <a:p>
            <a:pPr lvl="2"/>
            <a:r>
              <a:rPr lang="en-US" dirty="0"/>
              <a:t>Perform a basic test to check network connectivity and storage availability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Assembling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Install systems management tools</a:t>
            </a:r>
          </a:p>
          <a:p>
            <a:pPr lvl="2"/>
            <a:r>
              <a:rPr lang="en-US" dirty="0"/>
              <a:t>Backup and recovery</a:t>
            </a:r>
          </a:p>
          <a:p>
            <a:pPr lvl="2"/>
            <a:r>
              <a:rPr lang="en-US" dirty="0"/>
              <a:t>Monitoring</a:t>
            </a:r>
          </a:p>
          <a:p>
            <a:pPr lvl="2"/>
            <a:r>
              <a:rPr lang="en-US" dirty="0"/>
              <a:t>Logging</a:t>
            </a:r>
          </a:p>
          <a:p>
            <a:pPr lvl="2"/>
            <a:r>
              <a:rPr lang="en-US" dirty="0"/>
              <a:t>IDS/IPS</a:t>
            </a:r>
            <a:endParaRPr lang="nl-NL" dirty="0"/>
          </a:p>
          <a:p>
            <a:pPr lvl="1"/>
            <a:r>
              <a:rPr lang="en-US" dirty="0"/>
              <a:t>Test systems management processes. </a:t>
            </a:r>
          </a:p>
          <a:p>
            <a:pPr lvl="2"/>
            <a:r>
              <a:rPr lang="en-US" dirty="0"/>
              <a:t>Create incidents, create and handle changes, etc.</a:t>
            </a:r>
            <a:endParaRPr lang="nl-NL" dirty="0"/>
          </a:p>
          <a:p>
            <a:pPr lvl="1"/>
            <a:r>
              <a:rPr lang="en-US" dirty="0"/>
              <a:t>Provide as-built documentation to the systems managers. </a:t>
            </a:r>
          </a:p>
          <a:p>
            <a:pPr lvl="2"/>
            <a:r>
              <a:rPr lang="en-US" dirty="0"/>
              <a:t>Populate the Configuration Management Database (CMDB)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After assembling the infrastructure, it should be tested</a:t>
            </a:r>
          </a:p>
          <a:p>
            <a:r>
              <a:rPr lang="en-US" dirty="0"/>
              <a:t>Each test type has a predefined scope:</a:t>
            </a:r>
            <a:endParaRPr lang="nl-NL" dirty="0"/>
          </a:p>
          <a:p>
            <a:pPr lvl="1"/>
            <a:r>
              <a:rPr lang="en-US" dirty="0"/>
              <a:t>Functional tests</a:t>
            </a:r>
          </a:p>
          <a:p>
            <a:pPr lvl="2"/>
            <a:r>
              <a:rPr lang="en-US" dirty="0"/>
              <a:t>Ensure the infrastructure delivers the required functionality</a:t>
            </a:r>
          </a:p>
          <a:p>
            <a:pPr lvl="1"/>
            <a:r>
              <a:rPr lang="en-US" dirty="0"/>
              <a:t>Performance tests</a:t>
            </a:r>
          </a:p>
          <a:p>
            <a:pPr lvl="2"/>
            <a:r>
              <a:rPr lang="en-US" dirty="0"/>
              <a:t>Load, stress, and endurance tests</a:t>
            </a:r>
          </a:p>
          <a:p>
            <a:pPr lvl="2"/>
            <a:r>
              <a:rPr lang="en-US" dirty="0"/>
              <a:t>Prove the infrastructure has enough resources to run applications with the required performance</a:t>
            </a:r>
            <a:endParaRPr lang="nl-NL" dirty="0"/>
          </a:p>
          <a:p>
            <a:pPr lvl="1"/>
            <a:r>
              <a:rPr lang="en-US" dirty="0"/>
              <a:t>Security tests</a:t>
            </a:r>
          </a:p>
          <a:p>
            <a:pPr lvl="2"/>
            <a:r>
              <a:rPr lang="en-US" dirty="0"/>
              <a:t>Penetration tests and vulnerability scans</a:t>
            </a:r>
          </a:p>
          <a:p>
            <a:pPr lvl="2"/>
            <a:r>
              <a:rPr lang="en-US" dirty="0"/>
              <a:t>Prove security controls are in place and are functioning as designed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0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the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of the infrastructure can be tested by:</a:t>
            </a:r>
          </a:p>
          <a:p>
            <a:pPr lvl="1"/>
            <a:r>
              <a:rPr lang="en-US" dirty="0"/>
              <a:t>Physical actions</a:t>
            </a:r>
          </a:p>
          <a:p>
            <a:pPr lvl="2"/>
            <a:r>
              <a:rPr lang="en-US" dirty="0"/>
              <a:t>Pulling cables from infrastructure components</a:t>
            </a:r>
          </a:p>
          <a:p>
            <a:pPr lvl="2"/>
            <a:r>
              <a:rPr lang="en-US" dirty="0"/>
              <a:t>Unexpectedly rebooting machines</a:t>
            </a:r>
          </a:p>
          <a:p>
            <a:pPr lvl="1"/>
            <a:r>
              <a:rPr lang="en-US" dirty="0"/>
              <a:t>A failover test, a fallback test and a disaster recovery test</a:t>
            </a:r>
          </a:p>
          <a:p>
            <a:pPr lvl="1"/>
            <a:r>
              <a:rPr lang="en-US" dirty="0"/>
              <a:t>Testing backup and recovery processes and disaster recovery plans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29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stages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System integration test</a:t>
            </a:r>
          </a:p>
          <a:p>
            <a:pPr lvl="1"/>
            <a:r>
              <a:rPr lang="en-US" dirty="0"/>
              <a:t>The combination of components is tested including their interfaces</a:t>
            </a:r>
          </a:p>
          <a:p>
            <a:pPr lvl="1"/>
            <a:r>
              <a:rPr lang="en-US" dirty="0"/>
              <a:t>A system integration test checks both functional and non-functional requirements</a:t>
            </a:r>
            <a:endParaRPr lang="nl-NL" dirty="0"/>
          </a:p>
          <a:p>
            <a:r>
              <a:rPr lang="en-US" dirty="0"/>
              <a:t>Fallback test</a:t>
            </a:r>
          </a:p>
          <a:p>
            <a:pPr lvl="1"/>
            <a:r>
              <a:rPr lang="en-US" dirty="0"/>
              <a:t>Fallback from the main datacenter to the secondary datacenter is checked on a technical level</a:t>
            </a:r>
            <a:endParaRPr lang="nl-NL" dirty="0"/>
          </a:p>
          <a:p>
            <a:r>
              <a:rPr lang="en-US" dirty="0"/>
              <a:t>Migration test</a:t>
            </a:r>
          </a:p>
          <a:p>
            <a:pPr lvl="1"/>
            <a:r>
              <a:rPr lang="en-US" dirty="0"/>
              <a:t>Ensures applications are installed without errors and data from previous systems can be migrated to the new system as designed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71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stages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Acceptance test</a:t>
            </a:r>
          </a:p>
          <a:p>
            <a:pPr lvl="1"/>
            <a:r>
              <a:rPr lang="en-GB" dirty="0"/>
              <a:t>The final check of the delivered infrastructure</a:t>
            </a:r>
          </a:p>
          <a:p>
            <a:pPr lvl="1"/>
            <a:r>
              <a:rPr lang="en-GB" dirty="0"/>
              <a:t>Consists mainly of verifying that all tests are performed and that defects found in previous tests are either solved or accepted</a:t>
            </a:r>
          </a:p>
          <a:p>
            <a:pPr lvl="1"/>
            <a:r>
              <a:rPr lang="en-GB" dirty="0"/>
              <a:t>Leads to a discharge of the project for the delivery of the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19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live scenarios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Big Bang</a:t>
            </a:r>
          </a:p>
          <a:p>
            <a:pPr lvl="1"/>
            <a:r>
              <a:rPr lang="en-US"/>
              <a:t>At a set time, the existing system is switched off and the new system is immediately put in production, possibly after a short data migration run.</a:t>
            </a:r>
          </a:p>
          <a:p>
            <a:r>
              <a:rPr lang="en-US"/>
              <a:t>Disadvantage:</a:t>
            </a:r>
          </a:p>
          <a:p>
            <a:pPr lvl="1"/>
            <a:r>
              <a:rPr lang="en-US"/>
              <a:t>It may be impossible to roll back to the old system after the system is live for some time</a:t>
            </a:r>
          </a:p>
          <a:p>
            <a:pPr lvl="1"/>
            <a:r>
              <a:rPr lang="en-US"/>
              <a:t>Downtime can occur when something goes wrong during the switchover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85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live scenarios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Parallel changeover</a:t>
            </a:r>
          </a:p>
          <a:p>
            <a:pPr lvl="1"/>
            <a:r>
              <a:rPr lang="en-US" dirty="0"/>
              <a:t>Both the new and the existing system run simultaneously for some time (typically weeks)</a:t>
            </a:r>
          </a:p>
          <a:p>
            <a:pPr lvl="1"/>
            <a:r>
              <a:rPr lang="en-US" dirty="0"/>
              <a:t>Allows for testing the new system on both functionality and non-functional attributes</a:t>
            </a:r>
          </a:p>
          <a:p>
            <a:pPr lvl="1"/>
            <a:r>
              <a:rPr lang="en-US" dirty="0"/>
              <a:t>Ensuring it works with live production data before switching off the existing system</a:t>
            </a:r>
          </a:p>
          <a:p>
            <a:pPr lvl="1"/>
            <a:r>
              <a:rPr lang="en-US" dirty="0"/>
              <a:t>Switching back is possible at any time, minimizing risk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The cost of maintaining both systems</a:t>
            </a:r>
          </a:p>
          <a:p>
            <a:pPr lvl="1"/>
            <a:r>
              <a:rPr lang="en-US" dirty="0"/>
              <a:t>Possible extra work to keep both systems in sync</a:t>
            </a:r>
          </a:p>
          <a:p>
            <a:pPr lvl="1"/>
            <a:r>
              <a:rPr lang="en-US" dirty="0"/>
              <a:t>Many system designs don’t allow running two systems in parallel, for instance, if the system has many data interfaces with other 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02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live scenarios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Phased changeover</a:t>
            </a:r>
          </a:p>
          <a:p>
            <a:pPr lvl="1"/>
            <a:r>
              <a:rPr lang="en-GB" dirty="0"/>
              <a:t>Individual components or functionalities of the existing system are taken over by the new system, one by one</a:t>
            </a:r>
          </a:p>
          <a:p>
            <a:pPr lvl="1"/>
            <a:r>
              <a:rPr lang="en-GB" dirty="0"/>
              <a:t>The changeover can be done gradually and controlled</a:t>
            </a:r>
          </a:p>
          <a:p>
            <a:r>
              <a:rPr lang="en-GB" dirty="0"/>
              <a:t>Disadvantage:</a:t>
            </a:r>
          </a:p>
          <a:p>
            <a:pPr lvl="1"/>
            <a:r>
              <a:rPr lang="en-GB" dirty="0"/>
              <a:t>Can be costly, as many interfaces between the existing and the new system must be created and maintained</a:t>
            </a:r>
          </a:p>
          <a:p>
            <a:pPr lvl="1"/>
            <a:r>
              <a:rPr lang="en-GB" dirty="0"/>
              <a:t>New interfaces introduce new risk to the scenario</a:t>
            </a:r>
          </a:p>
          <a:p>
            <a:pPr lvl="1"/>
            <a:r>
              <a:rPr lang="en-GB" dirty="0"/>
              <a:t>The existing system must be kept online until the last component or functionality is moved to the new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0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Purchasing infrastructure and services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25009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live scenarios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go-live should be very well prepared</a:t>
            </a:r>
          </a:p>
          <a:p>
            <a:r>
              <a:rPr lang="en-US" dirty="0"/>
              <a:t>A step-by-step plan must be created describing each step in detail</a:t>
            </a:r>
          </a:p>
          <a:p>
            <a:r>
              <a:rPr lang="en-US" dirty="0"/>
              <a:t>This plan must be reviewed, tested and improved multiple times</a:t>
            </a:r>
          </a:p>
          <a:p>
            <a:pPr lvl="1"/>
            <a:r>
              <a:rPr lang="en-US" dirty="0"/>
              <a:t>Well in advance of the go-live date to eliminate possible surprises and to minimize risk</a:t>
            </a:r>
          </a:p>
          <a:p>
            <a:r>
              <a:rPr lang="en-US" dirty="0"/>
              <a:t>The scenario should include:</a:t>
            </a:r>
          </a:p>
          <a:p>
            <a:pPr lvl="1"/>
            <a:r>
              <a:rPr lang="en-US" dirty="0"/>
              <a:t>Intermediate tests</a:t>
            </a:r>
          </a:p>
          <a:p>
            <a:pPr lvl="1"/>
            <a:r>
              <a:rPr lang="en-US" dirty="0"/>
              <a:t>Multiple “go/no go” milestones</a:t>
            </a:r>
          </a:p>
          <a:p>
            <a:pPr lvl="1"/>
            <a:r>
              <a:rPr lang="en-US" dirty="0"/>
              <a:t>A defined point of no return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03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live scenarios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go-live date, high alert is needed from:</a:t>
            </a:r>
          </a:p>
          <a:p>
            <a:pPr lvl="1"/>
            <a:r>
              <a:rPr lang="en-US" dirty="0"/>
              <a:t>The project team</a:t>
            </a:r>
          </a:p>
          <a:p>
            <a:pPr lvl="1"/>
            <a:r>
              <a:rPr lang="en-US" dirty="0"/>
              <a:t>Systems managers</a:t>
            </a:r>
          </a:p>
          <a:p>
            <a:pPr lvl="1"/>
            <a:r>
              <a:rPr lang="en-US" dirty="0"/>
              <a:t>Service desk</a:t>
            </a:r>
          </a:p>
          <a:p>
            <a:pPr lvl="1"/>
            <a:r>
              <a:rPr lang="en-US" dirty="0"/>
              <a:t>Senior management</a:t>
            </a:r>
            <a:endParaRPr lang="nl-NL" dirty="0"/>
          </a:p>
          <a:p>
            <a:r>
              <a:rPr lang="en-US" dirty="0"/>
              <a:t>After the new system is live, on-site support should be available for some predefined time</a:t>
            </a:r>
          </a:p>
        </p:txBody>
      </p:sp>
    </p:spTree>
    <p:extLst>
      <p:ext uri="{BB962C8B-B14F-4D97-AF65-F5344CB8AC3E}">
        <p14:creationId xmlns:p14="http://schemas.microsoft.com/office/powerpoint/2010/main" val="281115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Purchasing infrastructure and services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 large-scale IT projects require procurement of hardware, software, or services</a:t>
            </a:r>
          </a:p>
          <a:p>
            <a:r>
              <a:rPr lang="en-GB" dirty="0"/>
              <a:t>The purchase process entails:</a:t>
            </a:r>
          </a:p>
          <a:p>
            <a:pPr lvl="1"/>
            <a:r>
              <a:rPr lang="en-GB" dirty="0"/>
              <a:t>Determining what is needed</a:t>
            </a:r>
          </a:p>
          <a:p>
            <a:pPr lvl="1"/>
            <a:r>
              <a:rPr lang="en-GB" dirty="0"/>
              <a:t>Getting an offer</a:t>
            </a:r>
          </a:p>
          <a:p>
            <a:pPr lvl="1"/>
            <a:r>
              <a:rPr lang="en-GB" dirty="0"/>
              <a:t>Ordering</a:t>
            </a:r>
          </a:p>
          <a:p>
            <a:pPr lvl="1"/>
            <a:r>
              <a:rPr lang="en-GB" dirty="0"/>
              <a:t>Delivery</a:t>
            </a:r>
          </a:p>
          <a:p>
            <a:pPr lvl="1"/>
            <a:r>
              <a:rPr lang="en-GB" dirty="0"/>
              <a:t>Warranty</a:t>
            </a:r>
          </a:p>
          <a:p>
            <a:pPr lvl="1"/>
            <a:r>
              <a:rPr lang="en-GB" dirty="0"/>
              <a:t>Renewal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Determine what is needed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Before any purchase can be made, it must be crystal clear what is actually needed</a:t>
            </a:r>
          </a:p>
          <a:p>
            <a:r>
              <a:rPr lang="en-GB" dirty="0"/>
              <a:t>A Bill of Materials (BoM) is made that includes part numbers of all items</a:t>
            </a:r>
          </a:p>
          <a:p>
            <a:pPr lvl="1"/>
            <a:r>
              <a:rPr lang="en-GB" dirty="0"/>
              <a:t>If allowed by the purchasing rules, work with suppliers to get the BoM</a:t>
            </a:r>
          </a:p>
          <a:p>
            <a:r>
              <a:rPr lang="en-GB" dirty="0"/>
              <a:t>Also a Statement of Work (</a:t>
            </a:r>
            <a:r>
              <a:rPr lang="en-GB" dirty="0" err="1"/>
              <a:t>SoW</a:t>
            </a:r>
            <a:r>
              <a:rPr lang="en-GB" dirty="0"/>
              <a:t>) is made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SoW</a:t>
            </a:r>
            <a:r>
              <a:rPr lang="en-GB" dirty="0"/>
              <a:t> describes what the supplier will do, apart from delivering the goods</a:t>
            </a:r>
          </a:p>
          <a:p>
            <a:pPr lvl="1"/>
            <a:r>
              <a:rPr lang="en-GB" dirty="0"/>
              <a:t>It must be clear from the start who does what</a:t>
            </a:r>
          </a:p>
          <a:p>
            <a:r>
              <a:rPr lang="en-GB" dirty="0"/>
              <a:t>The supplier can have specific requirements, like:</a:t>
            </a:r>
          </a:p>
          <a:p>
            <a:pPr lvl="1"/>
            <a:r>
              <a:rPr lang="en-GB" dirty="0"/>
              <a:t>Is a loading dock available to deliver goods to the datacentre?</a:t>
            </a:r>
          </a:p>
          <a:p>
            <a:pPr lvl="1"/>
            <a:r>
              <a:rPr lang="en-GB" dirty="0"/>
              <a:t>Is the elevator large enough to lift the equipment to the final destination?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017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Getting an offer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In a large organization, the lead time for the internal procurement process can be several weeks, or even longer</a:t>
            </a:r>
          </a:p>
          <a:p>
            <a:pPr lvl="1"/>
            <a:r>
              <a:rPr lang="en-US" dirty="0"/>
              <a:t>Find a supplier</a:t>
            </a:r>
          </a:p>
          <a:p>
            <a:pPr lvl="1"/>
            <a:r>
              <a:rPr lang="en-US" dirty="0"/>
              <a:t>Handle contract issues and/or to get signatures from management to formally place the order</a:t>
            </a:r>
          </a:p>
          <a:p>
            <a:pPr lvl="1"/>
            <a:r>
              <a:rPr lang="en-US" dirty="0"/>
              <a:t>Procurement will try to get discounts</a:t>
            </a:r>
          </a:p>
          <a:p>
            <a:r>
              <a:rPr lang="en-GB" dirty="0"/>
              <a:t>It typically takes four to eight weeks for the supplier to deliver the goods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752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 of suppliers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organizations use preferred suppliers for standard purchases</a:t>
            </a:r>
          </a:p>
          <a:p>
            <a:r>
              <a:rPr lang="en-US" dirty="0"/>
              <a:t>Having a small number of preferred suppliers makes the purchase process easier</a:t>
            </a:r>
          </a:p>
          <a:p>
            <a:pPr lvl="1"/>
            <a:r>
              <a:rPr lang="en-US" dirty="0"/>
              <a:t>Contracts are already in place</a:t>
            </a:r>
          </a:p>
          <a:p>
            <a:pPr lvl="1"/>
            <a:r>
              <a:rPr lang="en-US" dirty="0"/>
              <a:t>Discounts can be negotiated because of large volume purchases</a:t>
            </a:r>
            <a:endParaRPr lang="nl-NL" dirty="0"/>
          </a:p>
          <a:p>
            <a:r>
              <a:rPr lang="en-US" dirty="0"/>
              <a:t>Organizations often choose for a predefined purchase policy for their software stack</a:t>
            </a:r>
          </a:p>
          <a:p>
            <a:pPr lvl="1"/>
            <a:r>
              <a:rPr lang="en-US" dirty="0"/>
              <a:t>When possible all software is either purchased from preferred suppliers, or built based on technology from preferred suppliers</a:t>
            </a:r>
          </a:p>
        </p:txBody>
      </p:sp>
    </p:spTree>
    <p:extLst>
      <p:ext uri="{BB962C8B-B14F-4D97-AF65-F5344CB8AC3E}">
        <p14:creationId xmlns:p14="http://schemas.microsoft.com/office/powerpoint/2010/main" val="38557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 of suppliers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The alternative is using a best of breed policy</a:t>
            </a:r>
          </a:p>
          <a:p>
            <a:pPr lvl="1"/>
            <a:r>
              <a:rPr lang="en-US" dirty="0"/>
              <a:t>Each component is chosen based on the best quality or the most comprehensive feature set</a:t>
            </a:r>
          </a:p>
          <a:p>
            <a:r>
              <a:rPr lang="en-US" dirty="0"/>
              <a:t>Combination also possible:</a:t>
            </a:r>
          </a:p>
          <a:p>
            <a:pPr lvl="1"/>
            <a:r>
              <a:rPr lang="en-US" dirty="0"/>
              <a:t>A standard software stack for commodity components</a:t>
            </a:r>
          </a:p>
          <a:p>
            <a:pPr lvl="1"/>
            <a:r>
              <a:rPr lang="en-US" dirty="0"/>
              <a:t>Best of breed products for highly specific tasks, that are close to the core business processes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40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 of suppliers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hardware, predefined choices are typically made as well</a:t>
            </a:r>
          </a:p>
          <a:p>
            <a:pPr lvl="1"/>
            <a:r>
              <a:rPr lang="en-US" dirty="0"/>
              <a:t>For instance, a policy could be to buy all network equipment from Cisco and all servers from HP</a:t>
            </a:r>
          </a:p>
          <a:p>
            <a:pPr lvl="1"/>
            <a:r>
              <a:rPr lang="en-US" dirty="0"/>
              <a:t>Easier management of support contracts</a:t>
            </a:r>
          </a:p>
          <a:p>
            <a:pPr lvl="1"/>
            <a:r>
              <a:rPr lang="en-US" dirty="0"/>
              <a:t>When a hardware component fails, one telephone number to the supplier’s support desk is all it takes to start the repair process</a:t>
            </a:r>
          </a:p>
          <a:p>
            <a:pPr lvl="1"/>
            <a:r>
              <a:rPr lang="en-US" dirty="0"/>
              <a:t>Limit the knowledge needed in the organization to manage components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346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1796</Words>
  <Application>Microsoft Office PowerPoint</Application>
  <PresentationFormat>Diavoorstelling (4:3)</PresentationFormat>
  <Paragraphs>227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IT Infrastructure Architecture</vt:lpstr>
      <vt:lpstr>Introduction</vt:lpstr>
      <vt:lpstr>Purchasing infrastructure and services</vt:lpstr>
      <vt:lpstr>Purchasing infrastructure and services</vt:lpstr>
      <vt:lpstr>Determine what is needed</vt:lpstr>
      <vt:lpstr>Getting an offer</vt:lpstr>
      <vt:lpstr>Choice of suppliers</vt:lpstr>
      <vt:lpstr>Choice of suppliers</vt:lpstr>
      <vt:lpstr>Choice of suppliers</vt:lpstr>
      <vt:lpstr>Choice of suppliers</vt:lpstr>
      <vt:lpstr>Bidding and tendering</vt:lpstr>
      <vt:lpstr>Bidding and tendering</vt:lpstr>
      <vt:lpstr>Bidding and tendering</vt:lpstr>
      <vt:lpstr>Ordering and delivery</vt:lpstr>
      <vt:lpstr>Renewal</vt:lpstr>
      <vt:lpstr>Deploying the infrastructure</vt:lpstr>
      <vt:lpstr>Assembling the infrastructure</vt:lpstr>
      <vt:lpstr>Assembling the infrastructure</vt:lpstr>
      <vt:lpstr>Assembling the infrastructure</vt:lpstr>
      <vt:lpstr>Assembling the infrastructure</vt:lpstr>
      <vt:lpstr>Assembling the infrastructure</vt:lpstr>
      <vt:lpstr>Assembling the infrastructure</vt:lpstr>
      <vt:lpstr>Testing the infrastructure</vt:lpstr>
      <vt:lpstr>Testing the infrastructure</vt:lpstr>
      <vt:lpstr>Test stages</vt:lpstr>
      <vt:lpstr>Test stages</vt:lpstr>
      <vt:lpstr>Go live scenarios</vt:lpstr>
      <vt:lpstr>Go live scenarios</vt:lpstr>
      <vt:lpstr>Go live scenarios</vt:lpstr>
      <vt:lpstr>Go live scenarios</vt:lpstr>
      <vt:lpstr>Go live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160</cp:revision>
  <dcterms:created xsi:type="dcterms:W3CDTF">2006-08-16T00:00:00Z</dcterms:created>
  <dcterms:modified xsi:type="dcterms:W3CDTF">2017-04-17T18:56:44Z</dcterms:modified>
</cp:coreProperties>
</file>