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306" r:id="rId18"/>
    <p:sldId id="294" r:id="rId19"/>
    <p:sldId id="295" r:id="rId20"/>
    <p:sldId id="296" r:id="rId21"/>
    <p:sldId id="307" r:id="rId22"/>
    <p:sldId id="297" r:id="rId23"/>
    <p:sldId id="298" r:id="rId24"/>
    <p:sldId id="308" r:id="rId25"/>
    <p:sldId id="299" r:id="rId26"/>
    <p:sldId id="300" r:id="rId27"/>
    <p:sldId id="310" r:id="rId28"/>
    <p:sldId id="301" r:id="rId29"/>
    <p:sldId id="302" r:id="rId30"/>
    <p:sldId id="303" r:id="rId31"/>
    <p:sldId id="304" r:id="rId32"/>
    <p:sldId id="305" r:id="rId33"/>
    <p:sldId id="30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9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Infrastructure lifecycle</a:t>
            </a:r>
          </a:p>
          <a:p>
            <a:r>
              <a:rPr lang="en-GB" dirty="0"/>
              <a:t>(chapter 17 - 19)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Management using SNMP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Simple Network Management Protocol</a:t>
            </a:r>
          </a:p>
          <a:p>
            <a:r>
              <a:rPr lang="en-GB" dirty="0"/>
              <a:t>SNMP can be used to:</a:t>
            </a:r>
          </a:p>
          <a:p>
            <a:pPr lvl="1"/>
            <a:r>
              <a:rPr lang="en-GB" dirty="0"/>
              <a:t>Remotely change or update configurations</a:t>
            </a:r>
          </a:p>
          <a:p>
            <a:pPr lvl="1"/>
            <a:r>
              <a:rPr lang="en-GB" dirty="0"/>
              <a:t>Collect statistics and performance information</a:t>
            </a:r>
          </a:p>
          <a:p>
            <a:r>
              <a:rPr lang="en-GB" dirty="0"/>
              <a:t>Devices that support SNMP include:</a:t>
            </a:r>
          </a:p>
          <a:p>
            <a:pPr lvl="1"/>
            <a:r>
              <a:rPr lang="en-GB" dirty="0"/>
              <a:t>Routers</a:t>
            </a:r>
          </a:p>
          <a:p>
            <a:pPr lvl="1"/>
            <a:r>
              <a:rPr lang="en-GB" dirty="0"/>
              <a:t>Switches</a:t>
            </a:r>
          </a:p>
          <a:p>
            <a:pPr lvl="1"/>
            <a:r>
              <a:rPr lang="en-GB" dirty="0"/>
              <a:t>Servers</a:t>
            </a:r>
          </a:p>
          <a:p>
            <a:pPr lvl="1"/>
            <a:r>
              <a:rPr lang="en-GB" dirty="0"/>
              <a:t>Workstations</a:t>
            </a:r>
          </a:p>
          <a:p>
            <a:pPr lvl="1"/>
            <a:r>
              <a:rPr lang="en-GB" dirty="0"/>
              <a:t>Printers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6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Management using SNMP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SNMP uses a management/agent model</a:t>
            </a:r>
          </a:p>
          <a:p>
            <a:pPr lvl="1"/>
            <a:r>
              <a:rPr lang="en-GB" dirty="0"/>
              <a:t>The agent runs on the monitored device</a:t>
            </a:r>
          </a:p>
          <a:p>
            <a:pPr lvl="2"/>
            <a:r>
              <a:rPr lang="en-GB" dirty="0"/>
              <a:t>Has local knowledge of the system it resides on</a:t>
            </a:r>
          </a:p>
          <a:p>
            <a:pPr lvl="2"/>
            <a:r>
              <a:rPr lang="en-GB" dirty="0"/>
              <a:t>Translates information to the SNMP protocol</a:t>
            </a:r>
          </a:p>
          <a:p>
            <a:pPr lvl="1"/>
            <a:r>
              <a:rPr lang="en-GB" dirty="0"/>
              <a:t>A management server collects information from all agents</a:t>
            </a:r>
          </a:p>
          <a:p>
            <a:pPr lvl="2"/>
            <a:r>
              <a:rPr lang="en-GB" dirty="0"/>
              <a:t>The Network Management System – NMS</a:t>
            </a:r>
          </a:p>
          <a:p>
            <a:pPr lvl="2"/>
            <a:r>
              <a:rPr lang="en-GB" dirty="0"/>
              <a:t>Monitors and controls managed devices via the agents</a:t>
            </a:r>
          </a:p>
          <a:p>
            <a:pPr lvl="2"/>
            <a:r>
              <a:rPr lang="en-GB" dirty="0"/>
              <a:t>Reading of values is done in regular polling intervals (like every 30 seconds)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using SNMP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SNMP traps</a:t>
            </a:r>
          </a:p>
          <a:p>
            <a:pPr lvl="1"/>
            <a:r>
              <a:rPr lang="en-GB" dirty="0"/>
              <a:t>A trap is an alarm that is sent to the NMS</a:t>
            </a:r>
          </a:p>
          <a:p>
            <a:pPr lvl="1"/>
            <a:r>
              <a:rPr lang="en-GB" dirty="0"/>
              <a:t>A trap is sent immediately – no polling</a:t>
            </a:r>
          </a:p>
          <a:p>
            <a:r>
              <a:rPr lang="en-GB" dirty="0"/>
              <a:t>Security in SNMP is implemented using a shared secret</a:t>
            </a:r>
          </a:p>
          <a:p>
            <a:pPr lvl="1"/>
            <a:r>
              <a:rPr lang="en-GB" dirty="0"/>
              <a:t>Called the community string</a:t>
            </a:r>
          </a:p>
          <a:p>
            <a:pPr lvl="1"/>
            <a:r>
              <a:rPr lang="en-GB" dirty="0"/>
              <a:t>Provides access to agent functionality</a:t>
            </a:r>
          </a:p>
          <a:p>
            <a:r>
              <a:rPr lang="en-GB" dirty="0"/>
              <a:t>SNMP version 3 provides strong security features:</a:t>
            </a:r>
          </a:p>
          <a:p>
            <a:pPr lvl="1"/>
            <a:r>
              <a:rPr lang="en-GB" dirty="0"/>
              <a:t>Encryption</a:t>
            </a:r>
          </a:p>
          <a:p>
            <a:pPr lvl="1"/>
            <a:r>
              <a:rPr lang="en-GB" dirty="0"/>
              <a:t>Strong authentication</a:t>
            </a:r>
          </a:p>
          <a:p>
            <a:pPr lvl="1"/>
            <a:r>
              <a:rPr lang="en-GB" dirty="0"/>
              <a:t>Integrity measures</a:t>
            </a:r>
          </a:p>
        </p:txBody>
      </p:sp>
    </p:spTree>
    <p:extLst>
      <p:ext uri="{BB962C8B-B14F-4D97-AF65-F5344CB8AC3E}">
        <p14:creationId xmlns:p14="http://schemas.microsoft.com/office/powerpoint/2010/main" val="7154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Most infrastructure components generate log data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Network routers and switches</a:t>
            </a:r>
          </a:p>
          <a:p>
            <a:pPr lvl="1"/>
            <a:r>
              <a:rPr lang="en-GB" dirty="0"/>
              <a:t>Operating systems</a:t>
            </a:r>
          </a:p>
          <a:p>
            <a:pPr lvl="1"/>
            <a:r>
              <a:rPr lang="en-GB" dirty="0"/>
              <a:t>Applications</a:t>
            </a:r>
          </a:p>
          <a:p>
            <a:pPr lvl="1"/>
            <a:r>
              <a:rPr lang="en-GB" dirty="0"/>
              <a:t>Databases</a:t>
            </a:r>
          </a:p>
          <a:p>
            <a:pPr lvl="1"/>
            <a:r>
              <a:rPr lang="en-GB" dirty="0"/>
              <a:t>Firewalls</a:t>
            </a:r>
          </a:p>
          <a:p>
            <a:pPr lvl="1"/>
            <a:r>
              <a:rPr lang="en-GB" dirty="0"/>
              <a:t>Intrusion detection systems</a:t>
            </a:r>
          </a:p>
          <a:p>
            <a:r>
              <a:rPr lang="en-GB" dirty="0"/>
              <a:t>Log data can be used to:</a:t>
            </a:r>
          </a:p>
          <a:p>
            <a:pPr lvl="1"/>
            <a:r>
              <a:rPr lang="en-GB" dirty="0"/>
              <a:t>Correlate events</a:t>
            </a:r>
          </a:p>
          <a:p>
            <a:pPr lvl="1"/>
            <a:r>
              <a:rPr lang="en-GB" dirty="0"/>
              <a:t>Identify sources of application issues</a:t>
            </a:r>
          </a:p>
          <a:p>
            <a:pPr lvl="1"/>
            <a:r>
              <a:rPr lang="en-GB" dirty="0"/>
              <a:t>Identify trends to predict or even prevent unavailability</a:t>
            </a:r>
          </a:p>
          <a:p>
            <a:pPr lvl="1"/>
            <a:r>
              <a:rPr lang="en-GB" dirty="0"/>
              <a:t>Find security vulnerabilities or security breaches</a:t>
            </a:r>
          </a:p>
        </p:txBody>
      </p:sp>
    </p:spTree>
    <p:extLst>
      <p:ext uri="{BB962C8B-B14F-4D97-AF65-F5344CB8AC3E}">
        <p14:creationId xmlns:p14="http://schemas.microsoft.com/office/powerpoint/2010/main" val="128454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65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Logging can generate large amounts of data every day</a:t>
            </a:r>
          </a:p>
          <a:p>
            <a:r>
              <a:rPr lang="en-US" dirty="0"/>
              <a:t>Logging detail is usually configurable</a:t>
            </a:r>
          </a:p>
          <a:p>
            <a:r>
              <a:rPr lang="en-GB" dirty="0"/>
              <a:t>Timestamps of log entries must match exactly to be able to correlate logs from various sources</a:t>
            </a:r>
          </a:p>
          <a:p>
            <a:r>
              <a:rPr lang="en-GB" dirty="0"/>
              <a:t>Big data reporting tools can be used to create overviews and to find anomalies</a:t>
            </a:r>
            <a:endParaRPr lang="nl-NL" dirty="0"/>
          </a:p>
          <a:p>
            <a:endParaRPr lang="en-GB" dirty="0"/>
          </a:p>
        </p:txBody>
      </p:sp>
      <p:pic>
        <p:nvPicPr>
          <p:cNvPr id="4" name="Afbeelding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3796748"/>
            <a:ext cx="5549265" cy="26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Logging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Analyzing log files is something fundamentally different than monitoring</a:t>
            </a:r>
          </a:p>
          <a:p>
            <a:pPr lvl="1"/>
            <a:r>
              <a:rPr lang="en-US" dirty="0"/>
              <a:t>Monitoring systems are real-time systems</a:t>
            </a:r>
          </a:p>
          <a:p>
            <a:pPr lvl="1"/>
            <a:r>
              <a:rPr lang="en-US" dirty="0"/>
              <a:t>Log files are meant for analyzing situations afterwards</a:t>
            </a:r>
          </a:p>
          <a:p>
            <a:r>
              <a:rPr lang="en-US" dirty="0"/>
              <a:t>Log files must be properly secured</a:t>
            </a:r>
          </a:p>
          <a:p>
            <a:pPr lvl="1"/>
            <a:r>
              <a:rPr lang="en-US" dirty="0"/>
              <a:t>Confidentiality: They contain much sensitive data</a:t>
            </a:r>
          </a:p>
          <a:p>
            <a:pPr lvl="1"/>
            <a:r>
              <a:rPr lang="en-US" dirty="0"/>
              <a:t>Integrity: Using them as evidence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47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 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Capacity Management ensures the timely availability of sufficient infrastructural capacity to process, transport, and store data now and in the future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80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 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input is needed:</a:t>
            </a:r>
            <a:endParaRPr lang="nl-NL" dirty="0"/>
          </a:p>
          <a:p>
            <a:pPr lvl="1"/>
            <a:r>
              <a:rPr lang="en-US" dirty="0"/>
              <a:t>Monitoring of resources to detect trends</a:t>
            </a:r>
          </a:p>
          <a:p>
            <a:pPr lvl="2"/>
            <a:r>
              <a:rPr lang="en-US" dirty="0"/>
              <a:t>Reduced free disk capacity provides insight in when to purchase or free-up disk capacity</a:t>
            </a:r>
            <a:endParaRPr lang="nl-NL" dirty="0"/>
          </a:p>
          <a:p>
            <a:pPr lvl="1"/>
            <a:r>
              <a:rPr lang="en-US" dirty="0"/>
              <a:t>Business plans to anticipate on business changes that might have impact on the infrastructure</a:t>
            </a:r>
          </a:p>
          <a:p>
            <a:pPr lvl="2"/>
            <a:r>
              <a:rPr lang="en-US" dirty="0"/>
              <a:t>A marketing campaign during the summer time could justify temporary adding server capacity</a:t>
            </a:r>
            <a:endParaRPr lang="nl-NL" dirty="0"/>
          </a:p>
          <a:p>
            <a:pPr lvl="1"/>
            <a:r>
              <a:rPr lang="en-US" dirty="0"/>
              <a:t>Developments in technology</a:t>
            </a:r>
          </a:p>
          <a:p>
            <a:pPr lvl="2"/>
            <a:r>
              <a:rPr lang="en-US" dirty="0"/>
              <a:t>Upgrading servers when a higher capacity server blade becomes available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63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Deploying applications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93062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DTAP environments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DTAP:</a:t>
            </a:r>
          </a:p>
          <a:p>
            <a:pPr lvl="1"/>
            <a:r>
              <a:rPr lang="en-GB" dirty="0"/>
              <a:t>Development</a:t>
            </a:r>
          </a:p>
          <a:p>
            <a:pPr lvl="2"/>
            <a:r>
              <a:rPr lang="en-GB" dirty="0"/>
              <a:t>New software is developed or existing software is modified</a:t>
            </a:r>
          </a:p>
          <a:p>
            <a:pPr lvl="1"/>
            <a:r>
              <a:rPr lang="en-GB" dirty="0"/>
              <a:t>Test</a:t>
            </a:r>
          </a:p>
          <a:p>
            <a:pPr lvl="2"/>
            <a:r>
              <a:rPr lang="en-GB" dirty="0"/>
              <a:t>Software is tested by independent testers</a:t>
            </a:r>
          </a:p>
          <a:p>
            <a:pPr lvl="1"/>
            <a:r>
              <a:rPr lang="en-GB" dirty="0"/>
              <a:t>Acceptance</a:t>
            </a:r>
          </a:p>
          <a:p>
            <a:pPr lvl="2"/>
            <a:r>
              <a:rPr lang="en-GB" dirty="0"/>
              <a:t>Software is accepted by a delegation of the user population</a:t>
            </a:r>
          </a:p>
          <a:p>
            <a:pPr lvl="1"/>
            <a:r>
              <a:rPr lang="en-GB" dirty="0"/>
              <a:t>Production</a:t>
            </a:r>
          </a:p>
          <a:p>
            <a:pPr lvl="2"/>
            <a:r>
              <a:rPr lang="en-GB" dirty="0"/>
              <a:t>When all tests are successful, the software is deployed in the production environment</a:t>
            </a:r>
          </a:p>
          <a:p>
            <a:r>
              <a:rPr lang="en-GB" dirty="0"/>
              <a:t>DTAP environments are used in the software development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37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Maintaining the infrastructure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38816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DTAP environments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DTAP suggests four environments, but often more environments are used</a:t>
            </a:r>
          </a:p>
          <a:p>
            <a:r>
              <a:rPr lang="en-US" dirty="0"/>
              <a:t>A real-world DTAP environment could contain a:</a:t>
            </a:r>
            <a:endParaRPr lang="nl-NL" dirty="0"/>
          </a:p>
          <a:p>
            <a:pPr lvl="1"/>
            <a:r>
              <a:rPr lang="en-US" dirty="0"/>
              <a:t>Sandbox environment</a:t>
            </a:r>
          </a:p>
          <a:p>
            <a:pPr lvl="2"/>
            <a:r>
              <a:rPr lang="en-US" dirty="0"/>
              <a:t>Pre-development environment, where preliminary tests can be performed on new technology or solutions</a:t>
            </a:r>
            <a:endParaRPr lang="nl-NL" dirty="0"/>
          </a:p>
          <a:p>
            <a:pPr lvl="1"/>
            <a:r>
              <a:rPr lang="en-US" dirty="0"/>
              <a:t>Development environment</a:t>
            </a:r>
          </a:p>
          <a:p>
            <a:pPr lvl="2"/>
            <a:r>
              <a:rPr lang="en-US" dirty="0"/>
              <a:t>To develop new software and configurations</a:t>
            </a:r>
            <a:endParaRPr lang="nl-NL" dirty="0"/>
          </a:p>
          <a:p>
            <a:pPr lvl="1"/>
            <a:r>
              <a:rPr lang="en-US" dirty="0"/>
              <a:t>Test environment</a:t>
            </a:r>
          </a:p>
          <a:p>
            <a:pPr lvl="2"/>
            <a:r>
              <a:rPr lang="en-US" dirty="0"/>
              <a:t>Functionally test new software releases</a:t>
            </a:r>
            <a:endParaRPr lang="nl-NL" dirty="0"/>
          </a:p>
          <a:p>
            <a:pPr lvl="1"/>
            <a:r>
              <a:rPr lang="en-US" dirty="0"/>
              <a:t>User Acceptance test environment</a:t>
            </a:r>
          </a:p>
          <a:p>
            <a:pPr lvl="2"/>
            <a:r>
              <a:rPr lang="en-US" dirty="0"/>
              <a:t>Allow end users to functionally test new releases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184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DTAP environments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Non-Functional acceptance environment</a:t>
            </a:r>
          </a:p>
          <a:p>
            <a:pPr lvl="2"/>
            <a:r>
              <a:rPr lang="en-US" dirty="0"/>
              <a:t>Setup to be identical to the production environment to enable reliable performance, availability, and security testing</a:t>
            </a:r>
            <a:endParaRPr lang="nl-NL" dirty="0"/>
          </a:p>
          <a:p>
            <a:pPr lvl="1"/>
            <a:r>
              <a:rPr lang="en-US" dirty="0"/>
              <a:t>Hot Fix environment</a:t>
            </a:r>
          </a:p>
          <a:p>
            <a:pPr lvl="2"/>
            <a:r>
              <a:rPr lang="en-US" dirty="0"/>
              <a:t>Find fixes for production problems</a:t>
            </a:r>
          </a:p>
          <a:p>
            <a:pPr lvl="2"/>
            <a:r>
              <a:rPr lang="en-US" dirty="0"/>
              <a:t>Test fixes before they are deployed to production</a:t>
            </a:r>
            <a:endParaRPr lang="nl-NL" dirty="0"/>
          </a:p>
          <a:p>
            <a:pPr lvl="1"/>
            <a:r>
              <a:rPr lang="en-US" dirty="0"/>
              <a:t>Production environment</a:t>
            </a:r>
          </a:p>
          <a:p>
            <a:pPr lvl="2"/>
            <a:r>
              <a:rPr lang="en-US" dirty="0"/>
              <a:t>Runs the actual software for end users</a:t>
            </a:r>
            <a:endParaRPr lang="nl-NL" dirty="0"/>
          </a:p>
          <a:p>
            <a:pPr lvl="1"/>
            <a:r>
              <a:rPr lang="en-GB" dirty="0"/>
              <a:t>A Systems Management environment is often used to manage the other environments</a:t>
            </a:r>
          </a:p>
        </p:txBody>
      </p:sp>
    </p:spTree>
    <p:extLst>
      <p:ext uri="{BB962C8B-B14F-4D97-AF65-F5344CB8AC3E}">
        <p14:creationId xmlns:p14="http://schemas.microsoft.com/office/powerpoint/2010/main" val="173699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Blue-Green deployment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2545773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 a blue-green deployment:</a:t>
            </a:r>
          </a:p>
          <a:p>
            <a:pPr lvl="1"/>
            <a:r>
              <a:rPr lang="en-GB" dirty="0"/>
              <a:t>The hot fix environment is used in conjunction with the production environment</a:t>
            </a:r>
          </a:p>
          <a:p>
            <a:pPr lvl="1"/>
            <a:r>
              <a:rPr lang="en-GB" dirty="0"/>
              <a:t>Both environments switch roles when new software is deployed</a:t>
            </a:r>
          </a:p>
        </p:txBody>
      </p:sp>
      <p:pic>
        <p:nvPicPr>
          <p:cNvPr id="2050" name="Picture 2" descr="Blue-Green deploy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73" y="1981200"/>
            <a:ext cx="59568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455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Blue-Green deployment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At any time:</a:t>
            </a:r>
          </a:p>
          <a:p>
            <a:pPr lvl="1"/>
            <a:r>
              <a:rPr lang="en-US" dirty="0"/>
              <a:t>One environments is running production</a:t>
            </a:r>
          </a:p>
          <a:p>
            <a:pPr lvl="1"/>
            <a:r>
              <a:rPr lang="en-US" dirty="0"/>
              <a:t>The other environment is used for:</a:t>
            </a:r>
          </a:p>
          <a:p>
            <a:pPr lvl="2"/>
            <a:r>
              <a:rPr lang="en-US" dirty="0"/>
              <a:t>Running the previous production environment (for rollback)</a:t>
            </a:r>
          </a:p>
          <a:p>
            <a:pPr lvl="2"/>
            <a:r>
              <a:rPr lang="en-US" dirty="0"/>
              <a:t>Hot-fix testing</a:t>
            </a:r>
          </a:p>
          <a:p>
            <a:pPr lvl="2"/>
            <a:r>
              <a:rPr lang="en-US" dirty="0"/>
              <a:t>Final test stage for new software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926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Blue-Green deployment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new software is working in the non-production environment, the routing is switched so that it becomes the production environment</a:t>
            </a:r>
          </a:p>
          <a:p>
            <a:r>
              <a:rPr lang="en-US" dirty="0"/>
              <a:t>The previously running production environment is now idle</a:t>
            </a:r>
          </a:p>
          <a:p>
            <a:pPr lvl="1"/>
            <a:r>
              <a:rPr lang="en-US" dirty="0"/>
              <a:t>If anything goes wrong, routing can be switched back</a:t>
            </a:r>
            <a:endParaRPr lang="nl-NL" dirty="0"/>
          </a:p>
          <a:p>
            <a:pPr lvl="1"/>
            <a:r>
              <a:rPr lang="en-US" dirty="0"/>
              <a:t>After some rollback time it becomes the new hot-fix environment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05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Continuous Delivery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Continuous delivery speeds up the time and minimizes the effort to deploy changed and new applications in production</a:t>
            </a:r>
          </a:p>
          <a:p>
            <a:r>
              <a:rPr lang="en-GB" dirty="0"/>
              <a:t>The primary goal of continuous delivery is to make software deployments:</a:t>
            </a:r>
          </a:p>
          <a:p>
            <a:pPr lvl="1"/>
            <a:r>
              <a:rPr lang="en-GB" dirty="0"/>
              <a:t>Painless</a:t>
            </a:r>
          </a:p>
          <a:p>
            <a:pPr lvl="1"/>
            <a:r>
              <a:rPr lang="en-GB" dirty="0"/>
              <a:t>Predictable</a:t>
            </a:r>
          </a:p>
          <a:p>
            <a:pPr lvl="1"/>
            <a:r>
              <a:rPr lang="en-GB" dirty="0"/>
              <a:t>Low-risk</a:t>
            </a:r>
          </a:p>
          <a:p>
            <a:pPr lvl="1"/>
            <a:r>
              <a:rPr lang="en-GB" dirty="0"/>
              <a:t>Routine events</a:t>
            </a:r>
          </a:p>
        </p:txBody>
      </p:sp>
    </p:spTree>
    <p:extLst>
      <p:ext uri="{BB962C8B-B14F-4D97-AF65-F5344CB8AC3E}">
        <p14:creationId xmlns:p14="http://schemas.microsoft.com/office/powerpoint/2010/main" val="881602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Continuous Delivery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Allows performing multiple software deployments per day with one mouse click</a:t>
            </a:r>
          </a:p>
          <a:p>
            <a:pPr lvl="1"/>
            <a:r>
              <a:rPr lang="en-GB" dirty="0"/>
              <a:t>From a long-term release planning and maintenance weekends to a deployment button that can be touched any time a software change is made</a:t>
            </a:r>
          </a:p>
          <a:p>
            <a:r>
              <a:rPr lang="en-GB" dirty="0"/>
              <a:t>Automation is key</a:t>
            </a:r>
          </a:p>
          <a:p>
            <a:pPr lvl="1"/>
            <a:r>
              <a:rPr lang="en-GB" dirty="0"/>
              <a:t>Tooling is paramount</a:t>
            </a:r>
          </a:p>
          <a:p>
            <a:pPr lvl="1"/>
            <a:r>
              <a:rPr lang="en-GB" dirty="0"/>
              <a:t>Pushing software from development via a testing stage to production must be fully automated</a:t>
            </a:r>
          </a:p>
        </p:txBody>
      </p:sp>
    </p:spTree>
    <p:extLst>
      <p:ext uri="{BB962C8B-B14F-4D97-AF65-F5344CB8AC3E}">
        <p14:creationId xmlns:p14="http://schemas.microsoft.com/office/powerpoint/2010/main" val="242371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Continuous Delivery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deployment pipeline is a key part of continuous delivery</a:t>
            </a:r>
          </a:p>
          <a:p>
            <a:pPr lvl="1"/>
            <a:r>
              <a:rPr lang="en-GB" dirty="0"/>
              <a:t>Every change in the software version control system triggers a process which creates deployable packages and runs automated unit tests and other validations </a:t>
            </a:r>
          </a:p>
          <a:p>
            <a:pPr lvl="1"/>
            <a:r>
              <a:rPr lang="en-GB" dirty="0"/>
              <a:t>Once all packages pass all the automated tests, they are available for on-demand release by the business owner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96959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Decommissioning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423966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Decommissioning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At the end of its lifecycle, infrastructure must be decommissioned</a:t>
            </a:r>
          </a:p>
          <a:p>
            <a:r>
              <a:rPr lang="en-GB"/>
              <a:t>The decommissioning process can be broken down into:</a:t>
            </a:r>
          </a:p>
          <a:p>
            <a:pPr lvl="1"/>
            <a:r>
              <a:rPr lang="en-GB"/>
              <a:t>Preparation</a:t>
            </a:r>
          </a:p>
          <a:p>
            <a:pPr lvl="1"/>
            <a:r>
              <a:rPr lang="en-GB"/>
              <a:t>Execution</a:t>
            </a:r>
          </a:p>
          <a:p>
            <a:pPr lvl="1"/>
            <a:r>
              <a:rPr lang="en-GB"/>
              <a:t>Cleanup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37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Systems management processes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Systems management is important</a:t>
            </a:r>
          </a:p>
          <a:p>
            <a:pPr lvl="1"/>
            <a:r>
              <a:rPr lang="en-GB"/>
              <a:t>A typical infrastructure project takes a couple of months to complete</a:t>
            </a:r>
          </a:p>
          <a:p>
            <a:pPr lvl="1"/>
            <a:r>
              <a:rPr lang="en-GB"/>
              <a:t>The infrastructure is often used in operation for many years, sometimes even decades</a:t>
            </a:r>
          </a:p>
          <a:p>
            <a:r>
              <a:rPr lang="en-GB"/>
              <a:t>Examples of systems management processes:</a:t>
            </a:r>
          </a:p>
          <a:p>
            <a:pPr lvl="1"/>
            <a:r>
              <a:rPr lang="en-GB"/>
              <a:t>Incident management</a:t>
            </a:r>
          </a:p>
          <a:p>
            <a:pPr lvl="1"/>
            <a:r>
              <a:rPr lang="en-GB"/>
              <a:t>Change management</a:t>
            </a:r>
          </a:p>
          <a:p>
            <a:pPr lvl="1"/>
            <a:r>
              <a:rPr lang="en-GB"/>
              <a:t>Configuration management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992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Preparation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Prepare a plan (interview specialists, plan a date)</a:t>
            </a:r>
            <a:endParaRPr lang="nl-NL"/>
          </a:p>
          <a:p>
            <a:pPr lvl="0"/>
            <a:r>
              <a:rPr lang="en-US"/>
              <a:t>Communicate that the system will go down well in advance</a:t>
            </a:r>
            <a:endParaRPr lang="nl-NL"/>
          </a:p>
          <a:p>
            <a:pPr lvl="0"/>
            <a:r>
              <a:rPr lang="en-US"/>
              <a:t>Check for interdependencies with other systems and remove any dependency</a:t>
            </a:r>
            <a:endParaRPr lang="nl-NL"/>
          </a:p>
          <a:p>
            <a:pPr lvl="0"/>
            <a:r>
              <a:rPr lang="en-US"/>
              <a:t>Determine if and how long backup or archived data must be retained</a:t>
            </a:r>
            <a:endParaRPr lang="nl-NL"/>
          </a:p>
          <a:p>
            <a:pPr lvl="0"/>
            <a:r>
              <a:rPr lang="en-US"/>
              <a:t>Check if the system is really not used anymore</a:t>
            </a:r>
            <a:endParaRPr lang="nl-NL"/>
          </a:p>
          <a:p>
            <a:pPr lvl="0"/>
            <a:r>
              <a:rPr lang="en-US"/>
              <a:t>Ask for vendor assistance if needed</a:t>
            </a:r>
            <a:endParaRPr lang="nl-NL"/>
          </a:p>
          <a:p>
            <a:pPr lvl="0"/>
            <a:r>
              <a:rPr lang="en-US"/>
              <a:t>Inform the floor manager of the datacenter</a:t>
            </a:r>
            <a:endParaRPr lang="nl-NL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53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Execution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Create a final backup</a:t>
            </a:r>
            <a:endParaRPr lang="nl-NL"/>
          </a:p>
          <a:p>
            <a:pPr lvl="0"/>
            <a:r>
              <a:rPr lang="en-US"/>
              <a:t>Remove the system from the monitoring and alerting system</a:t>
            </a:r>
            <a:endParaRPr lang="nl-NL"/>
          </a:p>
          <a:p>
            <a:pPr lvl="0"/>
            <a:r>
              <a:rPr lang="en-US"/>
              <a:t>Remove the system from the backup schedule</a:t>
            </a:r>
            <a:endParaRPr lang="nl-NL"/>
          </a:p>
          <a:p>
            <a:pPr lvl="0"/>
            <a:r>
              <a:rPr lang="en-US"/>
              <a:t>Close the network communications</a:t>
            </a:r>
          </a:p>
          <a:p>
            <a:pPr lvl="0"/>
            <a:r>
              <a:rPr lang="en-US"/>
              <a:t>Switch off the system and stand by to redeploy it immediately if any dependency pops up</a:t>
            </a:r>
            <a:endParaRPr lang="nl-NL"/>
          </a:p>
          <a:p>
            <a:pPr lvl="0"/>
            <a:r>
              <a:rPr lang="en-US"/>
              <a:t>Physically remove hardware</a:t>
            </a:r>
            <a:endParaRPr lang="nl-NL"/>
          </a:p>
          <a:p>
            <a:pPr lvl="0"/>
            <a:r>
              <a:rPr lang="en-US"/>
              <a:t>Remove cabling and patching related to the system</a:t>
            </a:r>
            <a:endParaRPr lang="nl-NL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218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Cleanup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Check if no SLAs and licenses are active and paid for decommissioned systems</a:t>
            </a:r>
            <a:endParaRPr lang="nl-NL" dirty="0"/>
          </a:p>
          <a:p>
            <a:pPr lvl="0"/>
            <a:r>
              <a:rPr lang="en-US" dirty="0"/>
              <a:t>Remove firewall rules that are no longer needed</a:t>
            </a:r>
            <a:endParaRPr lang="nl-NL" dirty="0"/>
          </a:p>
          <a:p>
            <a:pPr lvl="0"/>
            <a:r>
              <a:rPr lang="en-US"/>
              <a:t>Remove unneeded installation software from the software vault</a:t>
            </a:r>
            <a:endParaRPr lang="nl-NL"/>
          </a:p>
          <a:p>
            <a:pPr lvl="0"/>
            <a:r>
              <a:rPr lang="en-US" dirty="0"/>
              <a:t>Update documentation and remove redundant documentation</a:t>
            </a:r>
            <a:endParaRPr lang="nl-NL" dirty="0"/>
          </a:p>
          <a:p>
            <a:pPr lvl="0"/>
            <a:r>
              <a:rPr lang="en-US" dirty="0"/>
              <a:t>Wipe all data and/or destroy data media like disks and tapes that were part of the decommissioned infrastructure</a:t>
            </a:r>
            <a:endParaRPr lang="nl-NL" dirty="0"/>
          </a:p>
          <a:p>
            <a:pPr lvl="0"/>
            <a:r>
              <a:rPr lang="en-US" dirty="0"/>
              <a:t>Remove databases, database schemes, or database tables used by the decommissioned system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182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Cleanup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/>
              <a:t>Remove DNS records and administered IP addresses</a:t>
            </a:r>
            <a:endParaRPr lang="nl-NL"/>
          </a:p>
          <a:p>
            <a:pPr lvl="0"/>
            <a:r>
              <a:rPr lang="en-US"/>
              <a:t>Remove all user credentials and system roles from the Identity and Access Management system</a:t>
            </a:r>
            <a:endParaRPr lang="nl-NL"/>
          </a:p>
          <a:p>
            <a:pPr lvl="0"/>
            <a:r>
              <a:rPr lang="en-US"/>
              <a:t>Inform the finance department that the system is decommissioned (because of bookkeeping)</a:t>
            </a:r>
            <a:endParaRPr lang="nl-NL"/>
          </a:p>
          <a:p>
            <a:pPr lvl="0"/>
            <a:r>
              <a:rPr lang="en-US"/>
              <a:t>Remove all decommissioned components from the CMDB database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64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Systems management processes - COBIT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COBIT provides a structure for setting up:</a:t>
            </a:r>
          </a:p>
          <a:p>
            <a:pPr lvl="1"/>
            <a:r>
              <a:rPr lang="en-GB" dirty="0"/>
              <a:t>IT Governance</a:t>
            </a:r>
          </a:p>
          <a:p>
            <a:pPr lvl="1"/>
            <a:r>
              <a:rPr lang="en-GB" dirty="0"/>
              <a:t>IT organization</a:t>
            </a:r>
          </a:p>
          <a:p>
            <a:pPr lvl="1"/>
            <a:r>
              <a:rPr lang="en-GB" dirty="0"/>
              <a:t>IT architecture</a:t>
            </a:r>
          </a:p>
          <a:p>
            <a:r>
              <a:rPr lang="en-US" dirty="0"/>
              <a:t>Describes thirty-four IT processes</a:t>
            </a:r>
          </a:p>
          <a:p>
            <a:pPr lvl="1"/>
            <a:r>
              <a:rPr lang="en-US" dirty="0"/>
              <a:t>Management objectives</a:t>
            </a:r>
          </a:p>
          <a:p>
            <a:pPr lvl="1"/>
            <a:r>
              <a:rPr lang="en-US" dirty="0"/>
              <a:t>Associated measures</a:t>
            </a:r>
          </a:p>
          <a:p>
            <a:pPr lvl="1"/>
            <a:r>
              <a:rPr lang="en-US" dirty="0"/>
              <a:t>Performance indicators</a:t>
            </a:r>
          </a:p>
          <a:p>
            <a:pPr lvl="1"/>
            <a:r>
              <a:rPr lang="en-US" dirty="0"/>
              <a:t>Maturity levels</a:t>
            </a:r>
            <a:endParaRPr lang="nl-NL" dirty="0"/>
          </a:p>
          <a:p>
            <a:r>
              <a:rPr lang="en-US" dirty="0"/>
              <a:t>Focused on management issues</a:t>
            </a:r>
            <a:endParaRPr lang="nl-NL" dirty="0"/>
          </a:p>
          <a:p>
            <a:r>
              <a:rPr lang="en-US" dirty="0"/>
              <a:t>COBIT is a framework created by ISACA</a:t>
            </a:r>
          </a:p>
        </p:txBody>
      </p:sp>
    </p:spTree>
    <p:extLst>
      <p:ext uri="{BB962C8B-B14F-4D97-AF65-F5344CB8AC3E}">
        <p14:creationId xmlns:p14="http://schemas.microsoft.com/office/powerpoint/2010/main" val="38293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Systems management processes - ITIL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ITIL is the most used approach to implementing systems management processes</a:t>
            </a:r>
          </a:p>
          <a:p>
            <a:r>
              <a:rPr lang="en-US" dirty="0"/>
              <a:t>Full life cycle of IT management</a:t>
            </a:r>
          </a:p>
          <a:p>
            <a:pPr lvl="1"/>
            <a:r>
              <a:rPr lang="en-US" dirty="0"/>
              <a:t>IT organization</a:t>
            </a:r>
          </a:p>
          <a:p>
            <a:pPr lvl="1"/>
            <a:r>
              <a:rPr lang="en-US" dirty="0"/>
              <a:t>37 processes</a:t>
            </a:r>
          </a:p>
          <a:p>
            <a:pPr lvl="1"/>
            <a:r>
              <a:rPr lang="en-US" dirty="0"/>
              <a:t>Most implemented processes:</a:t>
            </a:r>
          </a:p>
          <a:p>
            <a:pPr lvl="2"/>
            <a:r>
              <a:rPr lang="en-US" dirty="0"/>
              <a:t>Incident management</a:t>
            </a:r>
          </a:p>
          <a:p>
            <a:pPr lvl="2"/>
            <a:r>
              <a:rPr lang="en-US" dirty="0"/>
              <a:t>Change management</a:t>
            </a:r>
          </a:p>
          <a:p>
            <a:pPr lvl="2"/>
            <a:r>
              <a:rPr lang="en-US" dirty="0"/>
              <a:t>Problem management</a:t>
            </a:r>
          </a:p>
          <a:p>
            <a:pPr lvl="2"/>
            <a:r>
              <a:rPr lang="en-US" dirty="0"/>
              <a:t>Release management</a:t>
            </a:r>
          </a:p>
          <a:p>
            <a:pPr lvl="2"/>
            <a:r>
              <a:rPr lang="en-US" dirty="0"/>
              <a:t>Capacity management</a:t>
            </a:r>
            <a:endParaRPr lang="nl-NL" dirty="0"/>
          </a:p>
          <a:p>
            <a:r>
              <a:rPr lang="en-US" dirty="0"/>
              <a:t>The current version is ITILv3, published in 2011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DevOps for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DevOps is a contraction of "developer" and "system operator“</a:t>
            </a:r>
          </a:p>
          <a:p>
            <a:r>
              <a:rPr lang="en-GB" dirty="0"/>
              <a:t>DevOps is typically used by teams developing and running functional software</a:t>
            </a:r>
          </a:p>
          <a:p>
            <a:r>
              <a:rPr lang="en-GB" dirty="0"/>
              <a:t>DevOps teams consist of:</a:t>
            </a:r>
          </a:p>
          <a:p>
            <a:pPr lvl="1"/>
            <a:r>
              <a:rPr lang="en-GB" dirty="0"/>
              <a:t>Developers</a:t>
            </a:r>
          </a:p>
          <a:p>
            <a:pPr lvl="1"/>
            <a:r>
              <a:rPr lang="en-GB" dirty="0"/>
              <a:t>Testers</a:t>
            </a:r>
          </a:p>
          <a:p>
            <a:pPr lvl="1"/>
            <a:r>
              <a:rPr lang="en-GB" dirty="0"/>
              <a:t>Application systems managers</a:t>
            </a:r>
          </a:p>
          <a:p>
            <a:r>
              <a:rPr lang="en-GB" dirty="0"/>
              <a:t>Each team is responsible for developing and running one or more business applications or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DevOps for infrastructure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/>
              <a:t>DevOps can also be used to develop and run an infrastructure platform</a:t>
            </a:r>
          </a:p>
          <a:p>
            <a:r>
              <a:rPr lang="en-GB" dirty="0"/>
              <a:t>In an infrastructure DevOps team:</a:t>
            </a:r>
          </a:p>
          <a:p>
            <a:pPr lvl="1"/>
            <a:r>
              <a:rPr lang="en-GB" dirty="0"/>
              <a:t>Infrastructure developers design, test, and build the infrastructure platforms and manage their lifecycle</a:t>
            </a:r>
          </a:p>
          <a:p>
            <a:pPr lvl="1"/>
            <a:r>
              <a:rPr lang="en-GB" dirty="0"/>
              <a:t>Infrastructure operators keep the platform running smoothly, fix incidents, and apply small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Monitoring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Monitoring continuously inspects IT components for events</a:t>
            </a:r>
          </a:p>
          <a:p>
            <a:r>
              <a:rPr lang="en-GB" dirty="0"/>
              <a:t>Examples of events:</a:t>
            </a:r>
          </a:p>
          <a:p>
            <a:pPr lvl="1"/>
            <a:r>
              <a:rPr lang="en-GB" dirty="0"/>
              <a:t>Error conditions</a:t>
            </a:r>
          </a:p>
          <a:p>
            <a:pPr lvl="1"/>
            <a:r>
              <a:rPr lang="en-GB" dirty="0"/>
              <a:t>Signs of (upcoming) failures</a:t>
            </a:r>
          </a:p>
          <a:p>
            <a:pPr lvl="2"/>
            <a:r>
              <a:rPr lang="en-GB" dirty="0"/>
              <a:t>A disk with only little free space left</a:t>
            </a:r>
          </a:p>
          <a:p>
            <a:pPr lvl="2"/>
            <a:r>
              <a:rPr lang="en-GB" dirty="0"/>
              <a:t>Unusually high CPU utilization</a:t>
            </a:r>
          </a:p>
          <a:p>
            <a:pPr lvl="2"/>
            <a:r>
              <a:rPr lang="en-GB" dirty="0"/>
              <a:t>Extreme network bandwidth usage</a:t>
            </a:r>
          </a:p>
          <a:p>
            <a:r>
              <a:rPr lang="en-GB" dirty="0"/>
              <a:t>Alarms can be sent if a certain threshold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7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Monitoring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134350" cy="9906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Monitoring systems provide real-time dashboards with overviews of an entire infrastructure landscape</a:t>
            </a:r>
            <a:endParaRPr lang="en-US" dirty="0"/>
          </a:p>
        </p:txBody>
      </p:sp>
      <p:pic>
        <p:nvPicPr>
          <p:cNvPr id="1026" name="Picture 2" descr="Example of a Nagios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0" y="2780396"/>
            <a:ext cx="6259450" cy="38861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57200" y="2590800"/>
            <a:ext cx="197015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Nagios</a:t>
            </a:r>
          </a:p>
          <a:p>
            <a:r>
              <a:rPr lang="en-US" dirty="0"/>
              <a:t>Zabbix</a:t>
            </a:r>
          </a:p>
          <a:p>
            <a:r>
              <a:rPr lang="en-US" dirty="0"/>
              <a:t>HP Operations Manager</a:t>
            </a:r>
          </a:p>
          <a:p>
            <a:r>
              <a:rPr lang="en-US" dirty="0"/>
              <a:t>BMC Patrol</a:t>
            </a:r>
          </a:p>
        </p:txBody>
      </p:sp>
    </p:spTree>
    <p:extLst>
      <p:ext uri="{BB962C8B-B14F-4D97-AF65-F5344CB8AC3E}">
        <p14:creationId xmlns:p14="http://schemas.microsoft.com/office/powerpoint/2010/main" val="274431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1413</Words>
  <Application>Microsoft Office PowerPoint</Application>
  <PresentationFormat>Diavoorstelling (4:3)</PresentationFormat>
  <Paragraphs>233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IT Infrastructure Architecture</vt:lpstr>
      <vt:lpstr>Maintaining the infrastructure</vt:lpstr>
      <vt:lpstr>Systems management processes</vt:lpstr>
      <vt:lpstr>Systems management processes - COBIT</vt:lpstr>
      <vt:lpstr>Systems management processes - ITIL</vt:lpstr>
      <vt:lpstr>DevOps for infrastructure</vt:lpstr>
      <vt:lpstr>DevOps for infrastructure</vt:lpstr>
      <vt:lpstr>Monitoring</vt:lpstr>
      <vt:lpstr>Monitoring</vt:lpstr>
      <vt:lpstr>Management using SNMP</vt:lpstr>
      <vt:lpstr>Management using SNMP</vt:lpstr>
      <vt:lpstr>Management using SNMP</vt:lpstr>
      <vt:lpstr>Logging</vt:lpstr>
      <vt:lpstr>Logging</vt:lpstr>
      <vt:lpstr>Logging</vt:lpstr>
      <vt:lpstr>Capacity management</vt:lpstr>
      <vt:lpstr>Capacity management</vt:lpstr>
      <vt:lpstr>Deploying applications</vt:lpstr>
      <vt:lpstr>DTAP environments</vt:lpstr>
      <vt:lpstr>DTAP environments</vt:lpstr>
      <vt:lpstr>DTAP environments</vt:lpstr>
      <vt:lpstr>Blue-Green deployment</vt:lpstr>
      <vt:lpstr>Blue-Green deployment</vt:lpstr>
      <vt:lpstr>Blue-Green deployment</vt:lpstr>
      <vt:lpstr>Continuous Delivery</vt:lpstr>
      <vt:lpstr>Continuous Delivery</vt:lpstr>
      <vt:lpstr>Continuous Delivery</vt:lpstr>
      <vt:lpstr>Decommissioning</vt:lpstr>
      <vt:lpstr>Decommissioning</vt:lpstr>
      <vt:lpstr>Preparation</vt:lpstr>
      <vt:lpstr>Execution</vt:lpstr>
      <vt:lpstr>Cleanup</vt:lpstr>
      <vt:lpstr>Cleanup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Sjaak Laan</cp:lastModifiedBy>
  <cp:revision>162</cp:revision>
  <dcterms:created xsi:type="dcterms:W3CDTF">2006-08-16T00:00:00Z</dcterms:created>
  <dcterms:modified xsi:type="dcterms:W3CDTF">2017-04-18T18:49:48Z</dcterms:modified>
</cp:coreProperties>
</file>