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70" r:id="rId3"/>
    <p:sldId id="308" r:id="rId4"/>
    <p:sldId id="309" r:id="rId5"/>
    <p:sldId id="307" r:id="rId6"/>
    <p:sldId id="306" r:id="rId7"/>
    <p:sldId id="271" r:id="rId8"/>
    <p:sldId id="303" r:id="rId9"/>
    <p:sldId id="304" r:id="rId10"/>
    <p:sldId id="310" r:id="rId11"/>
    <p:sldId id="311" r:id="rId12"/>
    <p:sldId id="312" r:id="rId13"/>
    <p:sldId id="313" r:id="rId14"/>
    <p:sldId id="272" r:id="rId15"/>
    <p:sldId id="314" r:id="rId16"/>
    <p:sldId id="273" r:id="rId17"/>
    <p:sldId id="315" r:id="rId18"/>
    <p:sldId id="317" r:id="rId19"/>
    <p:sldId id="318" r:id="rId20"/>
    <p:sldId id="316" r:id="rId21"/>
    <p:sldId id="274" r:id="rId22"/>
    <p:sldId id="275" r:id="rId23"/>
    <p:sldId id="319" r:id="rId24"/>
    <p:sldId id="320" r:id="rId25"/>
    <p:sldId id="321" r:id="rId26"/>
    <p:sldId id="276" r:id="rId27"/>
    <p:sldId id="277" r:id="rId28"/>
    <p:sldId id="322" r:id="rId29"/>
    <p:sldId id="323" r:id="rId30"/>
    <p:sldId id="299" r:id="rId31"/>
    <p:sldId id="278" r:id="rId32"/>
    <p:sldId id="279" r:id="rId33"/>
    <p:sldId id="324" r:id="rId34"/>
    <p:sldId id="325" r:id="rId35"/>
    <p:sldId id="326" r:id="rId36"/>
    <p:sldId id="327"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5484" autoAdjust="0"/>
  </p:normalViewPr>
  <p:slideViewPr>
    <p:cSldViewPr snapToGrid="0">
      <p:cViewPr varScale="1">
        <p:scale>
          <a:sx n="62" d="100"/>
          <a:sy n="62" d="100"/>
        </p:scale>
        <p:origin x="-1020" y="-7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pPr/>
              <a:t>4/4/2022</a:t>
            </a:fld>
            <a:endParaRPr lang="en-US" dirty="0"/>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pPr/>
              <a:t>‹#›</a:t>
            </a:fld>
            <a:endParaRPr lang="en-US" dirty="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pPr/>
              <a:t>4/4/2022</a:t>
            </a:fld>
            <a:endParaRPr lang="en-US" dirty="0"/>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a:endParaRPr/>
          </a:p>
        </p:txBody>
      </p:sp>
      <p:sp>
        <p:nvSpPr>
          <p:cNvPr id="3" name="Notes Placeholder 2"/>
          <p:cNvSpPr>
            <a:spLocks noGrp="1" noEditPoints="1"/>
          </p:cNvSpPr>
          <p:nvPr>
            <p:ph type="body" idx="1"/>
          </p:nvPr>
        </p:nvSpPr>
        <p:spPr/>
        <p:txBody>
          <a:bodyPr/>
          <a:lstStyle/>
          <a:p>
            <a:r>
              <a:rPr lang="en-US" sz="1200" dirty="0">
                <a:latin typeface="Tahoma" pitchFamily="34" charset="0"/>
                <a:ea typeface="Tahoma" pitchFamily="34" charset="0"/>
                <a:cs typeface="Tahoma" pitchFamily="34" charset="0"/>
              </a:rPr>
              <a:t>Be specific and direct in the title. Use the subtitle to give the specific context of the speech.</a:t>
            </a:r>
          </a:p>
          <a:p>
            <a:r>
              <a:rPr lang="en-US" sz="1200" dirty="0">
                <a:latin typeface="Tahoma" pitchFamily="34" charset="0"/>
                <a:ea typeface="Tahoma" pitchFamily="34" charset="0"/>
                <a:cs typeface="Tahoma"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noEditPoints="1"/>
          </p:cNvSpPr>
          <p:nvPr>
            <p:ph type="sldNum" sz="quarter" idx="10"/>
          </p:nvPr>
        </p:nvSpPr>
        <p:spPr/>
        <p:txBody>
          <a:bodyPr/>
          <a:lstStyle/>
          <a:p>
            <a:fld id="{E6AEB063-7F11-4E3B-BA52-07405B1C2D9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61EF5DCA-C091-4191-A542-0B693E707176}"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E48D05E9-CA51-4E9E-A788-F46FD1F6C8E6}"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r>
              <a:rPr lang="en-US" b="1" dirty="0"/>
              <a:t>Default target</a:t>
            </a:r>
          </a:p>
          <a:p>
            <a:r>
              <a:rPr lang="en-US" dirty="0"/>
              <a:t>If no target is specified, the link will open in the current context, unless the user or browser specifies otherwise.</a:t>
            </a:r>
          </a:p>
          <a:p>
            <a:r>
              <a:rPr lang="en-US" b="1" dirty="0"/>
              <a:t>a target=”_blank” Open in New Browser Tab (or Window)</a:t>
            </a:r>
          </a:p>
          <a:p>
            <a:r>
              <a:rPr lang="en-US" dirty="0"/>
              <a:t>The target attribute specifies where the linked document will open when the link is clicked. The default is the current window. If target="_blank", the linked document will open in a new tab or (on older browsers) a new window.</a:t>
            </a:r>
          </a:p>
          <a:p>
            <a:r>
              <a:rPr lang="en-US" u="none" strike="noStrike" dirty="0">
                <a:solidFill>
                  <a:srgbClr val="000000"/>
                </a:solidFill>
                <a:effectLst/>
              </a:rPr>
              <a:t/>
            </a:r>
            <a:br>
              <a:rPr lang="en-US" u="none" strike="noStrike" dirty="0">
                <a:solidFill>
                  <a:srgbClr val="000000"/>
                </a:solidFill>
                <a:effectLst/>
              </a:rPr>
            </a:br>
            <a:r>
              <a:rPr lang="en-US" b="1" dirty="0"/>
              <a:t>Why Open in a New Browser?</a:t>
            </a:r>
          </a:p>
          <a:p>
            <a:r>
              <a:rPr lang="en-US" dirty="0"/>
              <a:t>The most common reason to use `target=”_blank” is so that offsite links open in a separate tab. This allows a user to click on a reference and come back to it later without leaving the current page. It keeps visitors on your site longer and improves most of your metrics: bounce rate, conversion, pages visited.</a:t>
            </a:r>
          </a:p>
          <a:p>
            <a:pPr algn="l"/>
            <a:r>
              <a:rPr lang="en-US" u="none" strike="noStrike" dirty="0">
                <a:solidFill>
                  <a:srgbClr val="000000"/>
                </a:solidFill>
                <a:effectLst/>
              </a:rPr>
              <a:t/>
            </a:r>
            <a:br>
              <a:rPr lang="en-US" u="none" strike="noStrike" dirty="0">
                <a:solidFill>
                  <a:srgbClr val="000000"/>
                </a:solidFill>
                <a:effectLst/>
              </a:rPr>
            </a:br>
            <a:endParaRPr lang="en-US" u="none" strike="noStrike" dirty="0">
              <a:solidFill>
                <a:srgbClr val="000000"/>
              </a:solidFill>
              <a:effectLst/>
            </a:endParaRPr>
          </a:p>
          <a:p>
            <a:pPr algn="l"/>
            <a:endParaRPr lang="en-US" dirty="0"/>
          </a:p>
        </p:txBody>
      </p:sp>
      <p:sp>
        <p:nvSpPr>
          <p:cNvPr id="4" name="Slide Number Placeholder 6"/>
          <p:cNvSpPr>
            <a:spLocks noGrp="1" noEditPoints="1"/>
          </p:cNvSpPr>
          <p:nvPr>
            <p:ph type="sldNum" sz="quarter" idx="5"/>
          </p:nvPr>
        </p:nvSpPr>
        <p:spPr/>
        <p:txBody>
          <a:bodyPr/>
          <a:lstStyle/>
          <a:p>
            <a:fld id="{56B768DA-AE37-407E-90D0-F3E9BB1130E4}"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pPr algn="l"/>
            <a:r>
              <a:rPr lang="en-US" b="0" i="0" dirty="0">
                <a:solidFill>
                  <a:srgbClr val="000000"/>
                </a:solidFill>
                <a:effectLst/>
                <a:latin typeface="Segoe UI" panose="020B0502040204020203" pitchFamily="34" charset="0"/>
              </a:rPr>
              <a:t>Image Maps</a:t>
            </a:r>
          </a:p>
          <a:p>
            <a:pPr algn="l"/>
            <a:r>
              <a:rPr lang="en-US" b="0" i="0" dirty="0">
                <a:solidFill>
                  <a:srgbClr val="000000"/>
                </a:solidFill>
                <a:effectLst/>
                <a:latin typeface="Verdana" panose="020B0604030504040204" pitchFamily="34" charset="0"/>
              </a:rPr>
              <a:t>The HTML &lt;map&gt; tag defines an image map. An image map is an image with clickable areas. The areas are defined with one or more &lt;area&gt; tags.</a:t>
            </a:r>
          </a:p>
          <a:p>
            <a:pPr algn="l"/>
            <a:r>
              <a:rPr lang="en-US" b="0" i="0" dirty="0">
                <a:solidFill>
                  <a:srgbClr val="000000"/>
                </a:solidFill>
                <a:effectLst/>
                <a:latin typeface="Verdana" panose="020B0604030504040204" pitchFamily="34" charset="0"/>
              </a:rPr>
              <a:t>Try to click on the computer, phone, or the cup of coffee in the image below:</a:t>
            </a:r>
          </a:p>
          <a:p>
            <a:pPr algn="l"/>
            <a:r>
              <a:rPr lang="en-US" b="0" i="0" dirty="0">
                <a:solidFill>
                  <a:srgbClr val="000000"/>
                </a:solidFill>
                <a:effectLst/>
                <a:latin typeface="Segoe UI" panose="020B0502040204020203" pitchFamily="34" charset="0"/>
              </a:rPr>
              <a:t>How Does it Work?</a:t>
            </a:r>
          </a:p>
          <a:p>
            <a:pPr algn="l"/>
            <a:r>
              <a:rPr lang="en-US" b="0" i="0" dirty="0">
                <a:solidFill>
                  <a:srgbClr val="000000"/>
                </a:solidFill>
                <a:effectLst/>
                <a:latin typeface="Verdana" panose="020B0604030504040204" pitchFamily="34" charset="0"/>
              </a:rPr>
              <a:t>The idea behind an image map is that you should be able to perform different actions depending on where in the image you click.</a:t>
            </a:r>
          </a:p>
          <a:p>
            <a:pPr algn="l"/>
            <a:r>
              <a:rPr lang="en-US" b="0" i="0" dirty="0">
                <a:solidFill>
                  <a:srgbClr val="000000"/>
                </a:solidFill>
                <a:effectLst/>
                <a:latin typeface="Verdana" panose="020B0604030504040204" pitchFamily="34" charset="0"/>
              </a:rPr>
              <a:t>To create an image map you need an image, and some HTML code that describes the clickable areas.</a:t>
            </a:r>
          </a:p>
          <a:p>
            <a:pPr algn="l"/>
            <a:r>
              <a:rPr lang="en-US" b="0" i="0" dirty="0">
                <a:solidFill>
                  <a:srgbClr val="000000"/>
                </a:solidFill>
                <a:effectLst/>
                <a:latin typeface="Segoe UI" panose="020B0502040204020203" pitchFamily="34" charset="0"/>
              </a:rPr>
              <a:t>The Image</a:t>
            </a:r>
          </a:p>
          <a:p>
            <a:pPr algn="l"/>
            <a:r>
              <a:rPr lang="en-US" b="0" i="0" dirty="0">
                <a:solidFill>
                  <a:srgbClr val="000000"/>
                </a:solidFill>
                <a:effectLst/>
                <a:latin typeface="Verdana" panose="020B0604030504040204" pitchFamily="34" charset="0"/>
              </a:rPr>
              <a:t>The image is inserted using the &lt;</a:t>
            </a:r>
            <a:r>
              <a:rPr lang="en-US" b="0" i="0" dirty="0" err="1">
                <a:solidFill>
                  <a:srgbClr val="000000"/>
                </a:solidFill>
                <a:effectLst/>
                <a:latin typeface="Verdana" panose="020B0604030504040204" pitchFamily="34" charset="0"/>
              </a:rPr>
              <a:t>img</a:t>
            </a:r>
            <a:r>
              <a:rPr lang="en-US" b="0" i="0" dirty="0">
                <a:solidFill>
                  <a:srgbClr val="000000"/>
                </a:solidFill>
                <a:effectLst/>
                <a:latin typeface="Verdana" panose="020B0604030504040204" pitchFamily="34" charset="0"/>
              </a:rPr>
              <a:t>&gt; tag. The only difference from other images is that you must add a </a:t>
            </a:r>
            <a:r>
              <a:rPr lang="en-US" b="0" i="0" dirty="0" err="1">
                <a:solidFill>
                  <a:srgbClr val="000000"/>
                </a:solidFill>
                <a:effectLst/>
                <a:latin typeface="Verdana" panose="020B0604030504040204" pitchFamily="34" charset="0"/>
              </a:rPr>
              <a:t>usemap</a:t>
            </a:r>
            <a:r>
              <a:rPr lang="en-US" b="0" i="0" dirty="0">
                <a:solidFill>
                  <a:srgbClr val="000000"/>
                </a:solidFill>
                <a:effectLst/>
                <a:latin typeface="Verdana" panose="020B0604030504040204" pitchFamily="34" charset="0"/>
              </a:rPr>
              <a:t> attribute:</a:t>
            </a:r>
          </a:p>
          <a:p>
            <a:pPr algn="l"/>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="workplace.jpg"</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="Workplace"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usemap</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workmap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usemap</a:t>
            </a:r>
            <a:r>
              <a:rPr lang="en-US" b="0" i="0" dirty="0">
                <a:solidFill>
                  <a:srgbClr val="000000"/>
                </a:solidFill>
                <a:effectLst/>
                <a:latin typeface="Verdana" panose="020B0604030504040204" pitchFamily="34" charset="0"/>
              </a:rPr>
              <a:t> value starts with a hash tag # followed by the name of the image map, and is used to create a relationship between the image and the image map.</a:t>
            </a:r>
          </a:p>
          <a:p>
            <a:pPr algn="l"/>
            <a:r>
              <a:rPr lang="en-US" b="0" i="0" dirty="0">
                <a:solidFill>
                  <a:srgbClr val="000000"/>
                </a:solidFill>
                <a:effectLst/>
                <a:latin typeface="Segoe UI" panose="020B0502040204020203" pitchFamily="34" charset="0"/>
              </a:rPr>
              <a:t>Create Image Map</a:t>
            </a:r>
          </a:p>
          <a:p>
            <a:pPr algn="l"/>
            <a:r>
              <a:rPr lang="en-US" b="0" i="0" dirty="0">
                <a:solidFill>
                  <a:srgbClr val="000000"/>
                </a:solidFill>
                <a:effectLst/>
                <a:latin typeface="Verdana" panose="020B0604030504040204" pitchFamily="34" charset="0"/>
              </a:rPr>
              <a:t>Then, add a &lt;map&gt; element.</a:t>
            </a:r>
          </a:p>
          <a:p>
            <a:pPr algn="l"/>
            <a:r>
              <a:rPr lang="en-US" b="0" i="0" dirty="0">
                <a:solidFill>
                  <a:srgbClr val="000000"/>
                </a:solidFill>
                <a:effectLst/>
                <a:latin typeface="Verdana" panose="020B0604030504040204" pitchFamily="34" charset="0"/>
              </a:rPr>
              <a:t>The &lt;map&gt; element is used to create an image map, and is linked to the image by using the required name attribute: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map</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workmap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name attribute must have the same value as the &lt;</a:t>
            </a:r>
            <a:r>
              <a:rPr lang="en-US" b="0" i="0" dirty="0" err="1">
                <a:solidFill>
                  <a:srgbClr val="000000"/>
                </a:solidFill>
                <a:effectLst/>
                <a:latin typeface="Verdana" panose="020B0604030504040204" pitchFamily="34" charset="0"/>
              </a:rPr>
              <a:t>img</a:t>
            </a:r>
            <a:r>
              <a:rPr lang="en-US" b="0" i="0" dirty="0">
                <a:solidFill>
                  <a:srgbClr val="000000"/>
                </a:solidFill>
                <a:effectLst/>
                <a:latin typeface="Verdana" panose="020B0604030504040204" pitchFamily="34" charset="0"/>
              </a:rPr>
              <a:t>&gt;'s </a:t>
            </a:r>
            <a:r>
              <a:rPr lang="en-US" b="0" i="0" dirty="0" err="1">
                <a:solidFill>
                  <a:srgbClr val="000000"/>
                </a:solidFill>
                <a:effectLst/>
                <a:latin typeface="Verdana" panose="020B0604030504040204" pitchFamily="34" charset="0"/>
              </a:rPr>
              <a:t>usemap</a:t>
            </a:r>
            <a:r>
              <a:rPr lang="en-US" b="0" i="0" dirty="0">
                <a:solidFill>
                  <a:srgbClr val="000000"/>
                </a:solidFill>
                <a:effectLst/>
                <a:latin typeface="Verdana" panose="020B0604030504040204" pitchFamily="34" charset="0"/>
              </a:rPr>
              <a:t> attribute .</a:t>
            </a:r>
          </a:p>
          <a:p>
            <a:pPr algn="l"/>
            <a:r>
              <a:rPr lang="en-US" b="0" i="0" dirty="0">
                <a:solidFill>
                  <a:srgbClr val="000000"/>
                </a:solidFill>
                <a:effectLst/>
                <a:latin typeface="Segoe UI" panose="020B0502040204020203" pitchFamily="34" charset="0"/>
              </a:rPr>
              <a:t>The Areas</a:t>
            </a:r>
          </a:p>
          <a:p>
            <a:pPr algn="l"/>
            <a:r>
              <a:rPr lang="en-US" b="0" i="0" dirty="0">
                <a:solidFill>
                  <a:srgbClr val="000000"/>
                </a:solidFill>
                <a:effectLst/>
                <a:latin typeface="Verdana" panose="020B0604030504040204" pitchFamily="34" charset="0"/>
              </a:rPr>
              <a:t>Then, add the clickable areas.</a:t>
            </a:r>
          </a:p>
          <a:p>
            <a:pPr algn="l"/>
            <a:r>
              <a:rPr lang="en-US" b="0" i="0" dirty="0">
                <a:solidFill>
                  <a:srgbClr val="000000"/>
                </a:solidFill>
                <a:effectLst/>
                <a:latin typeface="Verdana" panose="020B0604030504040204" pitchFamily="34" charset="0"/>
              </a:rPr>
              <a:t>A clickable area is defined using an &lt;area&gt; element.</a:t>
            </a:r>
          </a:p>
          <a:p>
            <a:pPr algn="l"/>
            <a:r>
              <a:rPr lang="en-US" b="0" i="0" dirty="0">
                <a:solidFill>
                  <a:srgbClr val="000000"/>
                </a:solidFill>
                <a:effectLst/>
                <a:latin typeface="Segoe UI" panose="020B0502040204020203" pitchFamily="34" charset="0"/>
              </a:rPr>
              <a:t>Shape</a:t>
            </a:r>
          </a:p>
          <a:p>
            <a:pPr algn="l"/>
            <a:r>
              <a:rPr lang="en-US" b="0" i="0" dirty="0">
                <a:solidFill>
                  <a:srgbClr val="000000"/>
                </a:solidFill>
                <a:effectLst/>
                <a:latin typeface="Verdana" panose="020B0604030504040204" pitchFamily="34" charset="0"/>
              </a:rPr>
              <a:t>You must define the shape of the clickable area, and you can choose one of these values:</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rect</a:t>
            </a:r>
            <a:r>
              <a:rPr lang="en-US" b="0" i="0" dirty="0">
                <a:solidFill>
                  <a:srgbClr val="000000"/>
                </a:solidFill>
                <a:effectLst/>
                <a:latin typeface="Verdana" panose="020B0604030504040204" pitchFamily="34" charset="0"/>
              </a:rPr>
              <a:t> - defines a rectangular region</a:t>
            </a:r>
          </a:p>
          <a:p>
            <a:pPr algn="l">
              <a:buFont typeface="Arial" panose="020B0604020202020204" pitchFamily="34" charset="0"/>
              <a:buChar char="•"/>
            </a:pPr>
            <a:r>
              <a:rPr lang="en-US" b="0" i="0" dirty="0">
                <a:solidFill>
                  <a:srgbClr val="000000"/>
                </a:solidFill>
                <a:effectLst/>
                <a:latin typeface="Verdana" panose="020B0604030504040204" pitchFamily="34" charset="0"/>
              </a:rPr>
              <a:t>circle - defines a circular region</a:t>
            </a:r>
          </a:p>
          <a:p>
            <a:pPr algn="l">
              <a:buFont typeface="Arial" panose="020B0604020202020204" pitchFamily="34" charset="0"/>
              <a:buChar char="•"/>
            </a:pPr>
            <a:r>
              <a:rPr lang="en-US" b="0" i="0" dirty="0">
                <a:solidFill>
                  <a:srgbClr val="000000"/>
                </a:solidFill>
                <a:effectLst/>
                <a:latin typeface="Verdana" panose="020B0604030504040204" pitchFamily="34" charset="0"/>
              </a:rPr>
              <a:t>poly - defines a polygonal region</a:t>
            </a:r>
          </a:p>
          <a:p>
            <a:pPr algn="l">
              <a:buFont typeface="Arial" panose="020B0604020202020204" pitchFamily="34" charset="0"/>
              <a:buChar char="•"/>
            </a:pPr>
            <a:r>
              <a:rPr lang="en-US" b="0" i="0" dirty="0">
                <a:solidFill>
                  <a:srgbClr val="000000"/>
                </a:solidFill>
                <a:effectLst/>
                <a:latin typeface="Verdana" panose="020B0604030504040204" pitchFamily="34" charset="0"/>
              </a:rPr>
              <a:t>default - defines the entire region</a:t>
            </a:r>
          </a:p>
          <a:p>
            <a:pPr algn="l"/>
            <a:r>
              <a:rPr lang="en-US" b="0" i="0" dirty="0">
                <a:solidFill>
                  <a:srgbClr val="000000"/>
                </a:solidFill>
                <a:effectLst/>
                <a:latin typeface="Verdana" panose="020B0604030504040204" pitchFamily="34" charset="0"/>
              </a:rPr>
              <a:t>You must also define some coordinates to be able to place the clickable area onto the image. </a:t>
            </a:r>
          </a:p>
          <a:p>
            <a:pPr algn="l"/>
            <a:r>
              <a:rPr lang="en-US" b="0" i="0" dirty="0">
                <a:solidFill>
                  <a:srgbClr val="000000"/>
                </a:solidFill>
                <a:effectLst/>
                <a:latin typeface="Segoe UI" panose="020B0502040204020203" pitchFamily="34" charset="0"/>
              </a:rPr>
              <a:t>Shape="</a:t>
            </a:r>
            <a:r>
              <a:rPr lang="en-US" b="0" i="0" dirty="0" err="1">
                <a:solidFill>
                  <a:srgbClr val="000000"/>
                </a:solidFill>
                <a:effectLst/>
                <a:latin typeface="Segoe UI" panose="020B0502040204020203" pitchFamily="34" charset="0"/>
              </a:rPr>
              <a:t>rect</a:t>
            </a:r>
            <a:r>
              <a:rPr lang="en-US" b="0" i="0" dirty="0">
                <a:solidFill>
                  <a:srgbClr val="000000"/>
                </a:solidFill>
                <a:effectLst/>
                <a:latin typeface="Segoe UI" panose="020B0502040204020203" pitchFamily="34" charset="0"/>
              </a:rPr>
              <a:t>"</a:t>
            </a:r>
          </a:p>
          <a:p>
            <a:pPr algn="l"/>
            <a:r>
              <a:rPr lang="en-US" b="0" i="0" dirty="0">
                <a:solidFill>
                  <a:srgbClr val="000000"/>
                </a:solidFill>
                <a:effectLst/>
                <a:latin typeface="Verdana" panose="020B0604030504040204" pitchFamily="34" charset="0"/>
              </a:rPr>
              <a:t>The coordinates for shape="</a:t>
            </a:r>
            <a:r>
              <a:rPr lang="en-US" b="0" i="0" dirty="0" err="1">
                <a:solidFill>
                  <a:srgbClr val="000000"/>
                </a:solidFill>
                <a:effectLst/>
                <a:latin typeface="Verdana" panose="020B0604030504040204" pitchFamily="34" charset="0"/>
              </a:rPr>
              <a:t>rect</a:t>
            </a:r>
            <a:r>
              <a:rPr lang="en-US" b="0" i="0" dirty="0">
                <a:solidFill>
                  <a:srgbClr val="000000"/>
                </a:solidFill>
                <a:effectLst/>
                <a:latin typeface="Verdana" panose="020B0604030504040204" pitchFamily="34" charset="0"/>
              </a:rPr>
              <a:t>" come in pairs, one for the x-axis and one for the y-axis.</a:t>
            </a:r>
          </a:p>
          <a:p>
            <a:pPr algn="l"/>
            <a:r>
              <a:rPr lang="en-US" b="0" i="0" dirty="0">
                <a:solidFill>
                  <a:srgbClr val="000000"/>
                </a:solidFill>
                <a:effectLst/>
                <a:latin typeface="Verdana" panose="020B0604030504040204" pitchFamily="34" charset="0"/>
              </a:rPr>
              <a:t>So, the coordinates 34,44 is located 34 pixels from the left margin and 44 pixels from the top:</a:t>
            </a:r>
          </a:p>
          <a:p>
            <a:r>
              <a:rPr lang="en-US" b="0" i="0" dirty="0">
                <a:solidFill>
                  <a:srgbClr val="000000"/>
                </a:solidFill>
                <a:effectLst/>
                <a:latin typeface="Verdana" panose="020B0604030504040204" pitchFamily="34" charset="0"/>
              </a:rPr>
              <a:t>The coordinates </a:t>
            </a:r>
            <a:r>
              <a:rPr lang="en-US" dirty="0"/>
              <a:t>270,350</a:t>
            </a:r>
            <a:r>
              <a:rPr lang="en-US" b="0" i="0" dirty="0">
                <a:solidFill>
                  <a:srgbClr val="000000"/>
                </a:solidFill>
                <a:effectLst/>
                <a:latin typeface="Verdana" panose="020B0604030504040204" pitchFamily="34" charset="0"/>
              </a:rPr>
              <a:t> is located 270 pixels from the left margin and 350 pixels from the top:</a:t>
            </a:r>
          </a:p>
          <a:p>
            <a:pPr algn="l"/>
            <a:r>
              <a:rPr lang="en-US" b="0" i="0" dirty="0">
                <a:solidFill>
                  <a:srgbClr val="000000"/>
                </a:solidFill>
                <a:effectLst/>
                <a:latin typeface="Verdana" panose="020B0604030504040204" pitchFamily="34" charset="0"/>
              </a:rPr>
              <a:t>Now we have enough data to create a clickable rectangular area:</a:t>
            </a:r>
            <a:br>
              <a:rPr lang="en-US" b="0" i="0" dirty="0">
                <a:solidFill>
                  <a:srgbClr val="000000"/>
                </a:solidFill>
                <a:effectLst/>
                <a:latin typeface="Verdana" panose="020B0604030504040204" pitchFamily="34" charset="0"/>
              </a:rPr>
            </a:b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area</a:t>
            </a:r>
            <a:r>
              <a:rPr lang="en-US" b="0" i="0" dirty="0">
                <a:solidFill>
                  <a:srgbClr val="FF0000"/>
                </a:solidFill>
                <a:effectLst/>
                <a:latin typeface="Consolas" panose="020B0609020204030204" pitchFamily="49" charset="0"/>
              </a:rPr>
              <a:t> shape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rect</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coords</a:t>
            </a:r>
            <a:r>
              <a:rPr lang="en-US" b="0" i="0" dirty="0">
                <a:solidFill>
                  <a:srgbClr val="0000CD"/>
                </a:solidFill>
                <a:effectLst/>
                <a:latin typeface="Consolas" panose="020B0609020204030204" pitchFamily="49" charset="0"/>
              </a:rPr>
              <a:t>="34, 44, 270, 350"</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="computer.htm"&gt;</a:t>
            </a:r>
            <a:endParaRPr lang="en-US" b="0" i="0" dirty="0">
              <a:solidFill>
                <a:srgbClr val="000000"/>
              </a:solidFill>
              <a:effectLst/>
              <a:latin typeface="Consolas" panose="020B0609020204030204" pitchFamily="49" charset="0"/>
            </a:endParaRPr>
          </a:p>
          <a:p>
            <a:endParaRPr lang="en-US" dirty="0"/>
          </a:p>
        </p:txBody>
      </p:sp>
      <p:sp>
        <p:nvSpPr>
          <p:cNvPr id="4" name="Slide Number Placeholder 6"/>
          <p:cNvSpPr>
            <a:spLocks noGrp="1" noEditPoints="1"/>
          </p:cNvSpPr>
          <p:nvPr>
            <p:ph type="sldNum" sz="quarter" idx="5"/>
          </p:nvPr>
        </p:nvSpPr>
        <p:spPr/>
        <p:txBody>
          <a:bodyPr/>
          <a:lstStyle/>
          <a:p>
            <a:fld id="{62A7201E-97C6-411C-BAB5-0407C181D2F6}"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FB3A4EA1-007C-4A8F-B7EA-3712C6CB2B6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A93C37AF-D257-4238-AA7D-84339E2895FC}"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ProximaNova-Regular"/>
              </a:rPr>
              <a:t>Why such appallingly lax syntax? The answer is simple: browsers never cared about XHTML syntax if it was sent as text/</a:t>
            </a:r>
            <a:br>
              <a:rPr lang="en-US" sz="1800" b="0" i="0" dirty="0">
                <a:solidFill>
                  <a:srgbClr val="000000"/>
                </a:solidFill>
                <a:effectLst/>
                <a:latin typeface="ProximaNova-Regular"/>
              </a:rPr>
            </a:br>
            <a:r>
              <a:rPr lang="en-US" sz="1800" b="0" i="0" dirty="0">
                <a:solidFill>
                  <a:srgbClr val="000000"/>
                </a:solidFill>
                <a:effectLst/>
                <a:latin typeface="ProximaNova-Regular"/>
              </a:rPr>
              <a:t>html—only the XHTML validator did. Therefore, </a:t>
            </a:r>
            <a:r>
              <a:rPr lang="en-US" sz="1800" b="0" i="0" dirty="0" err="1">
                <a:solidFill>
                  <a:srgbClr val="000000"/>
                </a:solidFill>
                <a:effectLst/>
                <a:latin typeface="ProximaNova-Regular"/>
              </a:rPr>
              <a:t>favouring</a:t>
            </a:r>
            <a:r>
              <a:rPr lang="en-US" sz="1800" b="0" i="0" dirty="0">
                <a:solidFill>
                  <a:srgbClr val="000000"/>
                </a:solidFill>
                <a:effectLst/>
                <a:latin typeface="ProximaNova-Regular"/>
              </a:rPr>
              <a:t> one</a:t>
            </a:r>
            <a:br>
              <a:rPr lang="en-US" sz="1800" b="0" i="0" dirty="0">
                <a:solidFill>
                  <a:srgbClr val="000000"/>
                </a:solidFill>
                <a:effectLst/>
                <a:latin typeface="ProximaNova-Regular"/>
              </a:rPr>
            </a:br>
            <a:r>
              <a:rPr lang="en-US" sz="1800" b="0" i="0" dirty="0">
                <a:solidFill>
                  <a:srgbClr val="000000"/>
                </a:solidFill>
                <a:effectLst/>
                <a:latin typeface="ProximaNova-Regular"/>
              </a:rPr>
              <a:t>form over the other in HTML5 would be entirely arbitrary, and</a:t>
            </a:r>
            <a:br>
              <a:rPr lang="en-US" sz="1800" b="0" i="0" dirty="0">
                <a:solidFill>
                  <a:srgbClr val="000000"/>
                </a:solidFill>
                <a:effectLst/>
                <a:latin typeface="ProximaNova-Regular"/>
              </a:rPr>
            </a:br>
            <a:r>
              <a:rPr lang="en-US" sz="1800" b="0" i="0" dirty="0">
                <a:solidFill>
                  <a:srgbClr val="000000"/>
                </a:solidFill>
                <a:effectLst/>
                <a:latin typeface="ProximaNova-Regular"/>
              </a:rPr>
              <a:t>cause pages that didn't follow that format to be invalid, although</a:t>
            </a:r>
            <a:br>
              <a:rPr lang="en-US" sz="1800" b="0" i="0" dirty="0">
                <a:solidFill>
                  <a:srgbClr val="000000"/>
                </a:solidFill>
                <a:effectLst/>
                <a:latin typeface="ProximaNova-Regular"/>
              </a:rPr>
            </a:br>
            <a:r>
              <a:rPr lang="en-US" sz="1800" b="0" i="0" dirty="0">
                <a:solidFill>
                  <a:srgbClr val="000000"/>
                </a:solidFill>
                <a:effectLst/>
                <a:latin typeface="ProximaNova-Regular"/>
              </a:rPr>
              <a:t>they would work perfectly in any browser. So HTML5 is agnostic</a:t>
            </a:r>
            <a:br>
              <a:rPr lang="en-US" sz="1800" b="0" i="0" dirty="0">
                <a:solidFill>
                  <a:srgbClr val="000000"/>
                </a:solidFill>
                <a:effectLst/>
                <a:latin typeface="ProximaNova-Regular"/>
              </a:rPr>
            </a:br>
            <a:r>
              <a:rPr lang="en-US" sz="1800" b="0" i="0" dirty="0">
                <a:solidFill>
                  <a:srgbClr val="000000"/>
                </a:solidFill>
                <a:effectLst/>
                <a:latin typeface="ProximaNova-Regular"/>
              </a:rPr>
              <a:t>about which you use.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6AEB063-7F11-4E3B-BA52-07405B1C2D95}" type="slidenum">
              <a:rPr lang="en-US" smtClean="0"/>
              <a:pPr/>
              <a:t>12</a:t>
            </a:fld>
            <a:endParaRPr lang="en-US" dirty="0"/>
          </a:p>
        </p:txBody>
      </p:sp>
    </p:spTree>
    <p:extLst>
      <p:ext uri="{BB962C8B-B14F-4D97-AF65-F5344CB8AC3E}">
        <p14:creationId xmlns:p14="http://schemas.microsoft.com/office/powerpoint/2010/main" xmlns="" val="10339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1F2FF5C0-477E-44DB-BACB-0F1F0E3C32BA}"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ProximaNova-Regular"/>
              </a:rPr>
              <a:t>While we’re on the subject of appallingly lax syntax rules (from</a:t>
            </a:r>
            <a:br>
              <a:rPr lang="en-US" sz="1800" b="0" i="0" dirty="0">
                <a:solidFill>
                  <a:srgbClr val="000000"/>
                </a:solidFill>
                <a:effectLst/>
                <a:latin typeface="ProximaNova-Regular"/>
              </a:rPr>
            </a:br>
            <a:r>
              <a:rPr lang="en-US" sz="1800" b="0" i="0" dirty="0">
                <a:solidFill>
                  <a:srgbClr val="000000"/>
                </a:solidFill>
                <a:effectLst/>
                <a:latin typeface="ProximaNova-Regular"/>
              </a:rPr>
              <a:t>an XHTML perspective), let’s cheat and, after adding the document title, we’ll go straight to the content:</a:t>
            </a:r>
            <a:br>
              <a:rPr lang="en-US" sz="1800" b="0" i="0" dirty="0">
                <a:solidFill>
                  <a:srgbClr val="000000"/>
                </a:solidFill>
                <a:effectLst/>
                <a:latin typeface="ProximaNova-Regular"/>
              </a:rPr>
            </a:br>
            <a:r>
              <a:rPr lang="en-US" sz="1800" b="0" i="0" dirty="0">
                <a:solidFill>
                  <a:srgbClr val="BF851F"/>
                </a:solidFill>
                <a:effectLst/>
                <a:latin typeface="TheSansPrimeMonoCondensed-Plain"/>
              </a:rPr>
              <a:t>&lt;!doctype html&gt;</a:t>
            </a:r>
            <a:br>
              <a:rPr lang="en-US" sz="1800" b="0" i="0" dirty="0">
                <a:solidFill>
                  <a:srgbClr val="BF851F"/>
                </a:solidFill>
                <a:effectLst/>
                <a:latin typeface="TheSansPrimeMonoCondensed-Plain"/>
              </a:rPr>
            </a:br>
            <a:r>
              <a:rPr lang="en-US" sz="1800" b="0" i="0" dirty="0">
                <a:solidFill>
                  <a:srgbClr val="BF851F"/>
                </a:solidFill>
                <a:effectLst/>
                <a:latin typeface="TheSansPrimeMonoCondensed-Plain"/>
              </a:rPr>
              <a:t>&lt;meta charset=utf-8&gt;</a:t>
            </a:r>
            <a:br>
              <a:rPr lang="en-US" sz="1800" b="0" i="0" dirty="0">
                <a:solidFill>
                  <a:srgbClr val="BF851F"/>
                </a:solidFill>
                <a:effectLst/>
                <a:latin typeface="TheSansPrimeMonoCondensed-Plain"/>
              </a:rPr>
            </a:br>
            <a:r>
              <a:rPr lang="en-US" sz="1800" b="0" i="0" dirty="0">
                <a:solidFill>
                  <a:srgbClr val="BF851F"/>
                </a:solidFill>
                <a:effectLst/>
                <a:latin typeface="TheSansPrimeMonoCondensed-Plain"/>
              </a:rPr>
              <a:t>&lt;title&gt;Interesting blog&lt;/title&gt;</a:t>
            </a:r>
            <a:br>
              <a:rPr lang="en-US" sz="1800" b="0" i="0" dirty="0">
                <a:solidFill>
                  <a:srgbClr val="BF851F"/>
                </a:solidFill>
                <a:effectLst/>
                <a:latin typeface="TheSansPrimeMonoCondensed-Plain"/>
              </a:rPr>
            </a:br>
            <a:r>
              <a:rPr lang="en-US" sz="1800" b="0" i="0" dirty="0">
                <a:solidFill>
                  <a:srgbClr val="BF851F"/>
                </a:solidFill>
                <a:effectLst/>
                <a:latin typeface="TheSansPrimeMonoCondensed-Plain"/>
              </a:rPr>
              <a:t>&lt;p&gt;Today I drank coffee for breakfast. 14 hours later,</a:t>
            </a:r>
            <a:br>
              <a:rPr lang="en-US" sz="1800" b="0" i="0" dirty="0">
                <a:solidFill>
                  <a:srgbClr val="BF851F"/>
                </a:solidFill>
                <a:effectLst/>
                <a:latin typeface="TheSansPrimeMonoCondensed-Plain"/>
              </a:rPr>
            </a:br>
            <a:r>
              <a:rPr lang="en-US" sz="1800" b="0" i="0" dirty="0">
                <a:solidFill>
                  <a:srgbClr val="000000"/>
                </a:solidFill>
                <a:effectLst/>
                <a:latin typeface="TheSansPrimeMonoCondensed-Plain"/>
              </a:rPr>
              <a:t>¬ </a:t>
            </a:r>
            <a:r>
              <a:rPr lang="en-US" sz="1800" b="0" i="0" dirty="0">
                <a:solidFill>
                  <a:srgbClr val="BF851F"/>
                </a:solidFill>
                <a:effectLst/>
                <a:latin typeface="TheSansPrimeMonoCondensed-Plain"/>
              </a:rPr>
              <a:t>I went to bed.&lt;/p&gt;</a:t>
            </a:r>
            <a:br>
              <a:rPr lang="en-US" sz="1800" b="0" i="0" dirty="0">
                <a:solidFill>
                  <a:srgbClr val="BF851F"/>
                </a:solidFill>
                <a:effectLst/>
                <a:latin typeface="TheSansPrimeMonoCondensed-Plain"/>
              </a:rPr>
            </a:br>
            <a:r>
              <a:rPr lang="en-US" sz="1800" b="0" i="0" dirty="0">
                <a:solidFill>
                  <a:srgbClr val="000000"/>
                </a:solidFill>
                <a:effectLst/>
                <a:latin typeface="ProximaNova-Regular"/>
              </a:rPr>
              <a:t>If we validate this exhilarating blog, we fi </a:t>
            </a:r>
            <a:r>
              <a:rPr lang="en-US" sz="1800" b="0" i="0" dirty="0" err="1">
                <a:solidFill>
                  <a:srgbClr val="000000"/>
                </a:solidFill>
                <a:effectLst/>
                <a:latin typeface="ProximaNova-Regular"/>
              </a:rPr>
              <a:t>nd</a:t>
            </a:r>
            <a:r>
              <a:rPr lang="en-US" sz="1800" b="0" i="0" dirty="0">
                <a:solidFill>
                  <a:srgbClr val="000000"/>
                </a:solidFill>
                <a:effectLst/>
                <a:latin typeface="ProximaNova-Regular"/>
              </a:rPr>
              <a:t> that it validates fi ne,</a:t>
            </a:r>
            <a:br>
              <a:rPr lang="en-US" sz="1800" b="0" i="0" dirty="0">
                <a:solidFill>
                  <a:srgbClr val="000000"/>
                </a:solidFill>
                <a:effectLst/>
                <a:latin typeface="ProximaNova-Regular"/>
              </a:rPr>
            </a:br>
            <a:r>
              <a:rPr lang="en-US" sz="1800" b="0" i="0" dirty="0">
                <a:solidFill>
                  <a:srgbClr val="000000"/>
                </a:solidFill>
                <a:effectLst/>
                <a:latin typeface="ProximaNova-Regular"/>
              </a:rPr>
              <a:t>yet it has no </a:t>
            </a:r>
            <a:r>
              <a:rPr lang="en-US" sz="1800" b="0" i="0" dirty="0">
                <a:solidFill>
                  <a:srgbClr val="BF851F"/>
                </a:solidFill>
                <a:effectLst/>
                <a:latin typeface="TheSansPrimeMonoCondensed-Plain"/>
              </a:rPr>
              <a:t>&lt;html&gt; </a:t>
            </a:r>
            <a:r>
              <a:rPr lang="en-US" sz="1800" b="0" i="0" dirty="0">
                <a:solidFill>
                  <a:srgbClr val="000000"/>
                </a:solidFill>
                <a:effectLst/>
                <a:latin typeface="ProximaNova-Regular"/>
              </a:rPr>
              <a:t>tag, no </a:t>
            </a:r>
            <a:r>
              <a:rPr lang="en-US" sz="1800" b="0" i="0" dirty="0">
                <a:solidFill>
                  <a:srgbClr val="BF851F"/>
                </a:solidFill>
                <a:effectLst/>
                <a:latin typeface="TheSansPrimeMonoCondensed-Plain"/>
              </a:rPr>
              <a:t>&lt;head&gt;</a:t>
            </a:r>
            <a:r>
              <a:rPr lang="en-US" sz="1800" b="0" i="0" dirty="0">
                <a:solidFill>
                  <a:srgbClr val="000000"/>
                </a:solidFill>
                <a:effectLst/>
                <a:latin typeface="ProximaNova-Regular"/>
              </a:rPr>
              <a:t>, and no </a:t>
            </a:r>
            <a:r>
              <a:rPr lang="en-US" sz="1800" b="0" i="0" dirty="0">
                <a:solidFill>
                  <a:srgbClr val="BF851F"/>
                </a:solidFill>
                <a:effectLst/>
                <a:latin typeface="TheSansPrimeMonoCondensed-Plain"/>
              </a:rPr>
              <a:t>&lt;body&gt; </a:t>
            </a:r>
            <a:r>
              <a:rPr lang="en-US" dirty="0"/>
              <a:t/>
            </a:r>
            <a:br>
              <a:rPr lang="en-US" dirty="0"/>
            </a:br>
            <a:endParaRPr lang="en-US" dirty="0"/>
          </a:p>
        </p:txBody>
      </p:sp>
      <p:sp>
        <p:nvSpPr>
          <p:cNvPr id="4" name="Slide Number Placeholder 3"/>
          <p:cNvSpPr>
            <a:spLocks noGrp="1"/>
          </p:cNvSpPr>
          <p:nvPr>
            <p:ph type="sldNum" sz="quarter" idx="5"/>
          </p:nvPr>
        </p:nvSpPr>
        <p:spPr/>
        <p:txBody>
          <a:bodyPr/>
          <a:lstStyle/>
          <a:p>
            <a:fld id="{E6AEB063-7F11-4E3B-BA52-07405B1C2D95}" type="slidenum">
              <a:rPr lang="en-US" smtClean="0"/>
              <a:pPr/>
              <a:t>15</a:t>
            </a:fld>
            <a:endParaRPr lang="en-US" dirty="0"/>
          </a:p>
        </p:txBody>
      </p:sp>
    </p:spTree>
    <p:extLst>
      <p:ext uri="{BB962C8B-B14F-4D97-AF65-F5344CB8AC3E}">
        <p14:creationId xmlns:p14="http://schemas.microsoft.com/office/powerpoint/2010/main" xmlns="" val="117825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1B2B1707-BB56-4B79-91D4-7DD388D15201}"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055F7FF2-AB61-444D-B831-B2B39711B1C4}"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a:endParaRPr/>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F4A55430-9566-45AE-A386-B8090B3318E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ctrTitle"/>
          </p:nvPr>
        </p:nvSpPr>
        <p:spPr>
          <a:xfrm>
            <a:off x="810001" y="1449147"/>
            <a:ext cx="10572000" cy="2971051"/>
          </a:xfrm>
        </p:spPr>
        <p:txBody>
          <a:bodyPr/>
          <a:lstStyle>
            <a:lvl1pPr algn="ctr">
              <a:defRPr sz="5400" b="0"/>
            </a:lvl1pPr>
          </a:lstStyle>
          <a:p>
            <a:r>
              <a:rPr lang="en-US" dirty="0"/>
              <a:t>Click to edit Master title style</a:t>
            </a:r>
          </a:p>
        </p:txBody>
      </p:sp>
      <p:sp>
        <p:nvSpPr>
          <p:cNvPr id="3" name="Subtitle 2"/>
          <p:cNvSpPr>
            <a:spLocks noGrp="1" noEditPoints="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5" name="Footer Placeholder 4"/>
          <p:cNvSpPr>
            <a:spLocks noGrp="1" noEditPoints="1"/>
          </p:cNvSpPr>
          <p:nvPr>
            <p:ph type="ftr" sz="quarter" idx="11"/>
          </p:nvPr>
        </p:nvSpPr>
        <p:spPr/>
        <p:txBody>
          <a:bodyPr/>
          <a:lstStyle/>
          <a:p>
            <a:r>
              <a:rPr lang="en-ZA" dirty="0"/>
              <a:t>Add a footer </a:t>
            </a:r>
            <a:endParaRPr lang="en-US" dirty="0"/>
          </a:p>
        </p:txBody>
      </p:sp>
      <p:sp>
        <p:nvSpPr>
          <p:cNvPr id="6" name="Slide Number Placeholder 5"/>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l" t="t"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38" name="Title 1"/>
          <p:cNvSpPr>
            <a:spLocks noGrp="1" noEditPoints="1"/>
          </p:cNvSpPr>
          <p:nvPr>
            <p:ph type="title"/>
          </p:nvPr>
        </p:nvSpPr>
        <p:spPr>
          <a:xfrm>
            <a:off x="1357089" y="2435957"/>
            <a:ext cx="4382521" cy="2007789"/>
          </a:xfrm>
        </p:spPr>
        <p:txBody>
          <a:bodyPr anchor="ctr"/>
          <a:lstStyle>
            <a:lvl1pPr algn="l">
              <a:defRPr sz="4000" b="0"/>
            </a:lvl1pPr>
          </a:lstStyle>
          <a:p>
            <a:r>
              <a:rPr lang="en-US"/>
              <a:t>Click to edit Master title style</a:t>
            </a:r>
            <a:endParaRPr lang="en-US" dirty="0"/>
          </a:p>
        </p:txBody>
      </p:sp>
      <p:sp>
        <p:nvSpPr>
          <p:cNvPr id="6" name="Text Placeholder 5"/>
          <p:cNvSpPr>
            <a:spLocks noGrp="1" noEditPoints="1"/>
          </p:cNvSpPr>
          <p:nvPr>
            <p:ph type="body" sz="quarter" idx="16"/>
          </p:nvPr>
        </p:nvSpPr>
        <p:spPr>
          <a:xfrm>
            <a:off x="6156000" y="2286000"/>
            <a:ext cx="4880300" cy="2295525"/>
          </a:xfrm>
        </p:spPr>
        <p:txBody>
          <a:bodyPr anchor="ctr">
            <a:normAutofit/>
          </a:bodyPr>
          <a:lstStyle>
            <a:lvl1pPr marL="0" indent="0" algn="ctr">
              <a:buFontTx/>
              <a:buNone/>
              <a:defRPr sz="2800"/>
            </a:lvl1pPr>
          </a:lstStyle>
          <a:p>
            <a:pPr lvl="0"/>
            <a:r>
              <a:rPr lang="en-US"/>
              <a:t>Edit Master text styles</a:t>
            </a:r>
          </a:p>
        </p:txBody>
      </p:sp>
      <p:sp>
        <p:nvSpPr>
          <p:cNvPr id="2" name="Date Placeholder 1"/>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3" name="Footer Placeholder 2"/>
          <p:cNvSpPr>
            <a:spLocks noGrp="1" noEditPoints="1"/>
          </p:cNvSpPr>
          <p:nvPr>
            <p:ph type="ftr" sz="quarter" idx="11"/>
          </p:nvPr>
        </p:nvSpPr>
        <p:spPr/>
        <p:txBody>
          <a:bodyPr/>
          <a:lstStyle/>
          <a:p>
            <a:r>
              <a:rPr lang="en-ZA" dirty="0"/>
              <a:t>Add a footer </a:t>
            </a:r>
            <a:endParaRPr lang="en-US" dirty="0"/>
          </a:p>
        </p:txBody>
      </p:sp>
      <p:sp>
        <p:nvSpPr>
          <p:cNvPr id="4" name="Slide Number Placeholder 3"/>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l" t="t"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Vertical Title 1"/>
          <p:cNvSpPr>
            <a:spLocks noGrp="1" noEditPoints="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5" name="Footer Placeholder 4"/>
          <p:cNvSpPr>
            <a:spLocks noGrp="1" noEditPoints="1"/>
          </p:cNvSpPr>
          <p:nvPr>
            <p:ph type="ftr" sz="quarter" idx="11"/>
          </p:nvPr>
        </p:nvSpPr>
        <p:spPr/>
        <p:txBody>
          <a:bodyPr/>
          <a:lstStyle/>
          <a:p>
            <a:r>
              <a:rPr lang="en-ZA" dirty="0"/>
              <a:t>Add a footer </a:t>
            </a:r>
            <a:endParaRPr lang="en-US" dirty="0"/>
          </a:p>
        </p:txBody>
      </p:sp>
      <p:sp>
        <p:nvSpPr>
          <p:cNvPr id="6" name="Slide Number Placeholder 5"/>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noEditPoints="1"/>
          </p:cNvSpPr>
          <p:nvPr>
            <p:ph sz="half" idx="1" hasCustomPrompt="1"/>
          </p:nvPr>
        </p:nvSpPr>
        <p:spPr>
          <a:xfrm>
            <a:off x="451514" y="451513"/>
            <a:ext cx="5553071" cy="5409537"/>
          </a:xfrm>
        </p:spPr>
        <p:txBody>
          <a:bodyPr anchor="t">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noEditPoints="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6" name="Footer Placeholder 5"/>
          <p:cNvSpPr>
            <a:spLocks noGrp="1" noEditPoints="1"/>
          </p:cNvSpPr>
          <p:nvPr>
            <p:ph type="ftr" sz="quarter" idx="11"/>
          </p:nvPr>
        </p:nvSpPr>
        <p:spPr/>
        <p:txBody>
          <a:bodyPr/>
          <a:lstStyle/>
          <a:p>
            <a:r>
              <a:rPr lang="en-ZA" dirty="0"/>
              <a:t>Add a footer </a:t>
            </a:r>
            <a:endParaRPr lang="en-US" dirty="0"/>
          </a:p>
        </p:txBody>
      </p:sp>
      <p:sp>
        <p:nvSpPr>
          <p:cNvPr id="7" name="Slide Number Placeholder 6"/>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a:xfrm>
            <a:off x="810000" y="447188"/>
            <a:ext cx="10571998" cy="970450"/>
          </a:xfrm>
        </p:spPr>
        <p:txBody>
          <a:bodyPr anchor="ctr"/>
          <a:lstStyle>
            <a:lvl1pPr>
              <a:defRPr b="0"/>
            </a:lvl1pPr>
          </a:lstStyle>
          <a:p>
            <a:r>
              <a:rPr lang="en-US" dirty="0"/>
              <a:t>Click to edit Master title style</a:t>
            </a:r>
          </a:p>
        </p:txBody>
      </p:sp>
      <p:sp>
        <p:nvSpPr>
          <p:cNvPr id="3" name="Content Placeholder 2"/>
          <p:cNvSpPr>
            <a:spLocks noGrp="1" noEditPoints="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5" name="Footer Placeholder 4"/>
          <p:cNvSpPr>
            <a:spLocks noGrp="1" noEditPoints="1"/>
          </p:cNvSpPr>
          <p:nvPr>
            <p:ph type="ftr" sz="quarter" idx="11"/>
          </p:nvPr>
        </p:nvSpPr>
        <p:spPr/>
        <p:txBody>
          <a:bodyPr/>
          <a:lstStyle/>
          <a:p>
            <a:r>
              <a:rPr lang="en-ZA" dirty="0"/>
              <a:t>Add a footer </a:t>
            </a:r>
            <a:endParaRPr lang="en-US" dirty="0"/>
          </a:p>
        </p:txBody>
      </p:sp>
      <p:sp>
        <p:nvSpPr>
          <p:cNvPr id="6" name="Slide Number Placeholder 5"/>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l" t="t"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a:xfrm>
            <a:off x="810000" y="606669"/>
            <a:ext cx="10561418" cy="3813527"/>
          </a:xfrm>
        </p:spPr>
        <p:txBody>
          <a:bodyPr anchor="ctr"/>
          <a:lstStyle>
            <a:lvl1pPr algn="ctr">
              <a:defRPr sz="4800" b="0" cap="none"/>
            </a:lvl1pPr>
          </a:lstStyle>
          <a:p>
            <a:r>
              <a:rPr lang="en-US" dirty="0"/>
              <a:t>Click to edit Master title style</a:t>
            </a:r>
          </a:p>
        </p:txBody>
      </p:sp>
      <p:sp>
        <p:nvSpPr>
          <p:cNvPr id="3" name="Text Placeholder 2"/>
          <p:cNvSpPr>
            <a:spLocks noGrp="1" noEditPoints="1"/>
          </p:cNvSpPr>
          <p:nvPr>
            <p:ph type="body" idx="1"/>
          </p:nvPr>
        </p:nvSpPr>
        <p:spPr>
          <a:xfrm>
            <a:off x="810000" y="5281201"/>
            <a:ext cx="10561418" cy="433955"/>
          </a:xfrm>
        </p:spPr>
        <p:txBody>
          <a:bodyPr anchor="ctr">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5" name="Footer Placeholder 4"/>
          <p:cNvSpPr>
            <a:spLocks noGrp="1" noEditPoints="1"/>
          </p:cNvSpPr>
          <p:nvPr>
            <p:ph type="ftr" sz="quarter" idx="11"/>
          </p:nvPr>
        </p:nvSpPr>
        <p:spPr/>
        <p:txBody>
          <a:bodyPr/>
          <a:lstStyle/>
          <a:p>
            <a:r>
              <a:rPr lang="en-ZA" dirty="0"/>
              <a:t>Add a footer </a:t>
            </a:r>
            <a:endParaRPr lang="en-US" dirty="0"/>
          </a:p>
        </p:txBody>
      </p:sp>
      <p:sp>
        <p:nvSpPr>
          <p:cNvPr id="6" name="Slide Number Placeholder 5"/>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p:txBody>
          <a:bodyPr anchor="ctr"/>
          <a:lstStyle>
            <a:lvl1pPr>
              <a:defRPr b="0"/>
            </a:lvl1pPr>
          </a:lstStyle>
          <a:p>
            <a:r>
              <a:rPr lang="en-US"/>
              <a:t>Click to edit Master title style</a:t>
            </a:r>
            <a:endParaRPr lang="en-US" dirty="0"/>
          </a:p>
        </p:txBody>
      </p:sp>
      <p:sp>
        <p:nvSpPr>
          <p:cNvPr id="3" name="Text Placeholder 2"/>
          <p:cNvSpPr>
            <a:spLocks noGrp="1" noEditPoints="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8" name="Footer Placeholder 7"/>
          <p:cNvSpPr>
            <a:spLocks noGrp="1" noEditPoints="1"/>
          </p:cNvSpPr>
          <p:nvPr>
            <p:ph type="ftr" sz="quarter" idx="11"/>
          </p:nvPr>
        </p:nvSpPr>
        <p:spPr/>
        <p:txBody>
          <a:bodyPr/>
          <a:lstStyle/>
          <a:p>
            <a:r>
              <a:rPr lang="en-ZA" dirty="0"/>
              <a:t>Add a footer </a:t>
            </a:r>
            <a:endParaRPr lang="en-US" dirty="0"/>
          </a:p>
        </p:txBody>
      </p:sp>
      <p:sp>
        <p:nvSpPr>
          <p:cNvPr id="9" name="Slide Number Placeholder 8"/>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p:txBody>
          <a:bodyPr anchor="ctr"/>
          <a:lstStyle>
            <a:lvl1pPr>
              <a:defRPr b="0"/>
            </a:lvl1p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4" name="Footer Placeholder 3"/>
          <p:cNvSpPr>
            <a:spLocks noGrp="1" noEditPoints="1"/>
          </p:cNvSpPr>
          <p:nvPr>
            <p:ph type="ftr" sz="quarter" idx="11"/>
          </p:nvPr>
        </p:nvSpPr>
        <p:spPr/>
        <p:txBody>
          <a:bodyPr/>
          <a:lstStyle/>
          <a:p>
            <a:r>
              <a:rPr lang="en-ZA" dirty="0"/>
              <a:t>Add a footer </a:t>
            </a:r>
            <a:endParaRPr lang="en-US" dirty="0"/>
          </a:p>
        </p:txBody>
      </p:sp>
      <p:sp>
        <p:nvSpPr>
          <p:cNvPr id="5" name="Slide Number Placeholder 4"/>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3" name="Footer Placeholder 2"/>
          <p:cNvSpPr>
            <a:spLocks noGrp="1" noEditPoints="1"/>
          </p:cNvSpPr>
          <p:nvPr>
            <p:ph type="ftr" sz="quarter" idx="11"/>
          </p:nvPr>
        </p:nvSpPr>
        <p:spPr/>
        <p:txBody>
          <a:bodyPr/>
          <a:lstStyle/>
          <a:p>
            <a:r>
              <a:rPr lang="en-ZA" dirty="0"/>
              <a:t>Add a footer </a:t>
            </a:r>
            <a:endParaRPr lang="en-US" dirty="0"/>
          </a:p>
        </p:txBody>
      </p:sp>
      <p:sp>
        <p:nvSpPr>
          <p:cNvPr id="4" name="Slide Number Placeholder 3"/>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l" t="t"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a:xfrm>
            <a:off x="1073151" y="446088"/>
            <a:ext cx="3547533" cy="2576512"/>
          </a:xfrm>
        </p:spPr>
        <p:txBody>
          <a:bodyPr anchor="ctr"/>
          <a:lstStyle>
            <a:lvl1pPr algn="l">
              <a:defRPr sz="4000" b="0"/>
            </a:lvl1pPr>
          </a:lstStyle>
          <a:p>
            <a:r>
              <a:rPr lang="en-US" dirty="0"/>
              <a:t>Click to edit Master title style</a:t>
            </a:r>
          </a:p>
        </p:txBody>
      </p:sp>
      <p:sp>
        <p:nvSpPr>
          <p:cNvPr id="3" name="Content Placeholder 2"/>
          <p:cNvSpPr>
            <a:spLocks noGrp="1" noEditPoints="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6" name="Footer Placeholder 5"/>
          <p:cNvSpPr>
            <a:spLocks noGrp="1" noEditPoints="1"/>
          </p:cNvSpPr>
          <p:nvPr>
            <p:ph type="ftr" sz="quarter" idx="11"/>
          </p:nvPr>
        </p:nvSpPr>
        <p:spPr/>
        <p:txBody>
          <a:bodyPr/>
          <a:lstStyle/>
          <a:p>
            <a:r>
              <a:rPr lang="en-ZA" dirty="0"/>
              <a:t>Add a footer </a:t>
            </a:r>
            <a:endParaRPr lang="en-US" dirty="0"/>
          </a:p>
        </p:txBody>
      </p:sp>
      <p:sp>
        <p:nvSpPr>
          <p:cNvPr id="7" name="Slide Number Placeholder 6"/>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l" t="t"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noEditPoints="1"/>
          </p:cNvSpPr>
          <p:nvPr>
            <p:ph type="title"/>
          </p:nvPr>
        </p:nvSpPr>
        <p:spPr>
          <a:xfrm>
            <a:off x="850985" y="1238502"/>
            <a:ext cx="5893840" cy="2645912"/>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noEditPoints="1"/>
          </p:cNvSpPr>
          <p:nvPr>
            <p:ph type="body" sz="quarter" idx="16"/>
          </p:nvPr>
        </p:nvSpPr>
        <p:spPr>
          <a:xfrm>
            <a:off x="7574642" y="1081456"/>
            <a:ext cx="3810001" cy="4075465"/>
          </a:xfrm>
        </p:spPr>
        <p:txBody>
          <a:bodyPr anchor="t">
            <a:normAutofit/>
          </a:bodyPr>
          <a:lstStyle>
            <a:lvl1pPr marL="0" indent="0" algn="l">
              <a:buFontTx/>
              <a:buNone/>
              <a:defRPr sz="2800"/>
            </a:lvl1pPr>
          </a:lstStyle>
          <a:p>
            <a:pPr lvl="0"/>
            <a:r>
              <a:rPr lang="en-US"/>
              <a:t>Edit Master text styles</a:t>
            </a:r>
          </a:p>
        </p:txBody>
      </p:sp>
      <p:sp>
        <p:nvSpPr>
          <p:cNvPr id="4" name="Date Placeholder 3"/>
          <p:cNvSpPr>
            <a:spLocks noGrp="1" noEditPoints="1"/>
          </p:cNvSpPr>
          <p:nvPr>
            <p:ph type="dt" sz="half" idx="10"/>
          </p:nvPr>
        </p:nvSpPr>
        <p:spPr/>
        <p:txBody>
          <a:bodyPr/>
          <a:lstStyle/>
          <a:p>
            <a:fld id="{FB7F6C47-B260-4BB6-8230-7D14D5CDE026}" type="datetimeFigureOut">
              <a:rPr lang="en-US" smtClean="0"/>
              <a:pPr/>
              <a:t>4/4/2022</a:t>
            </a:fld>
            <a:endParaRPr lang="en-US" dirty="0"/>
          </a:p>
        </p:txBody>
      </p:sp>
      <p:sp>
        <p:nvSpPr>
          <p:cNvPr id="5" name="Footer Placeholder 4"/>
          <p:cNvSpPr>
            <a:spLocks noGrp="1" noEditPoints="1"/>
          </p:cNvSpPr>
          <p:nvPr>
            <p:ph type="ftr" sz="quarter" idx="11"/>
          </p:nvPr>
        </p:nvSpPr>
        <p:spPr/>
        <p:txBody>
          <a:bodyPr/>
          <a:lstStyle/>
          <a:p>
            <a:r>
              <a:rPr lang="en-ZA" dirty="0"/>
              <a:t>Add a footer </a:t>
            </a:r>
            <a:endParaRPr lang="en-US" dirty="0"/>
          </a:p>
        </p:txBody>
      </p:sp>
      <p:sp>
        <p:nvSpPr>
          <p:cNvPr id="6" name="Slide Number Placeholder 5"/>
          <p:cNvSpPr>
            <a:spLocks noGrp="1" noEditPoints="1"/>
          </p:cNvSpPr>
          <p:nvPr>
            <p:ph type="sldNum" sz="quarter" idx="12"/>
          </p:nvPr>
        </p:nvSpPr>
        <p:spPr/>
        <p:txBody>
          <a:bodyPr/>
          <a:lstStyle/>
          <a:p>
            <a:fld id="{A4942799-31AF-4FF8-9D79-C1A3E01FB20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noEditPoints="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noEditPoints="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noEditPoints="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pPr/>
              <a:t>4/4/2022</a:t>
            </a:fld>
            <a:endParaRPr lang="en-US" dirty="0"/>
          </a:p>
        </p:txBody>
      </p:sp>
      <p:sp>
        <p:nvSpPr>
          <p:cNvPr id="6" name="Slide Number Placeholder 5"/>
          <p:cNvSpPr>
            <a:spLocks noGrp="1" noEditPoints="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Web%20Engineering/first.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Web%20Engineering/format.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Web%20Engineering/heading.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Web%20Engineering/link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Web%20Engineering/image.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Web%20Engineering/image.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EditPoints="1"/>
          </p:cNvSpPr>
          <p:nvPr>
            <p:ph type="ctrTitle"/>
          </p:nvPr>
        </p:nvSpPr>
        <p:spPr bwMode="black"/>
        <p:txBody>
          <a:bodyPr/>
          <a:lstStyle/>
          <a:p>
            <a:r>
              <a:rPr lang="en-US" b="0" dirty="0"/>
              <a:t>HTML (Hy</a:t>
            </a:r>
            <a:r>
              <a:rPr lang="en-US" dirty="0"/>
              <a:t>per Text Markup Language</a:t>
            </a:r>
            <a:r>
              <a:rPr lang="en-US" b="0" dirty="0"/>
              <a:t>)</a:t>
            </a:r>
          </a:p>
        </p:txBody>
      </p:sp>
      <p:sp>
        <p:nvSpPr>
          <p:cNvPr id="3" name="Subtitle 2"/>
          <p:cNvSpPr>
            <a:spLocks noGrp="1" noEditPoints="1"/>
          </p:cNvSpPr>
          <p:nvPr>
            <p:ph type="subTitle" idx="1"/>
          </p:nvPr>
        </p:nvSpPr>
        <p:spPr/>
        <p:txBody>
          <a:bodyPr>
            <a:normAutofit lnSpcReduction="10000"/>
          </a:bodyPr>
          <a:lstStyle/>
          <a:p>
            <a:r>
              <a:rPr lang="en-US" sz="2400" dirty="0"/>
              <a:t>Prepared By: Quratulain</a:t>
            </a:r>
          </a:p>
        </p:txBody>
      </p:sp>
      <p:sp>
        <p:nvSpPr>
          <p:cNvPr id="6" name="TextBox 5"/>
          <p:cNvSpPr/>
          <p:nvPr/>
        </p:nvSpPr>
        <p:spPr>
          <a:xfrm>
            <a:off x="8767355" y="360063"/>
            <a:ext cx="3019646" cy="584391"/>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itchFamily="34" charset="0"/>
                <a:cs typeface="Tahoma" pitchFamily="34" charset="0"/>
              </a:rPr>
              <a:t>Tip: Use graphics to set the tone of the speech.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D3593-7ADB-460A-B6DF-6916686E88E6}"/>
              </a:ext>
            </a:extLst>
          </p:cNvPr>
          <p:cNvSpPr>
            <a:spLocks noGrp="1"/>
          </p:cNvSpPr>
          <p:nvPr>
            <p:ph type="title"/>
          </p:nvPr>
        </p:nvSpPr>
        <p:spPr/>
        <p:txBody>
          <a:bodyPr/>
          <a:lstStyle/>
          <a:p>
            <a:r>
              <a:rPr lang="en-US" dirty="0" err="1"/>
              <a:t>HyperText</a:t>
            </a:r>
            <a:r>
              <a:rPr lang="en-US" dirty="0"/>
              <a:t> Markup Language Basics </a:t>
            </a:r>
            <a:br>
              <a:rPr lang="en-US" dirty="0"/>
            </a:br>
            <a:endParaRPr lang="en-US" dirty="0"/>
          </a:p>
        </p:txBody>
      </p:sp>
      <p:sp>
        <p:nvSpPr>
          <p:cNvPr id="3" name="Content Placeholder 2">
            <a:extLst>
              <a:ext uri="{FF2B5EF4-FFF2-40B4-BE49-F238E27FC236}">
                <a16:creationId xmlns:a16="http://schemas.microsoft.com/office/drawing/2014/main" xmlns="" id="{55EE91D1-691F-482A-934F-95D8494A8A1E}"/>
              </a:ext>
            </a:extLst>
          </p:cNvPr>
          <p:cNvSpPr>
            <a:spLocks noGrp="1"/>
          </p:cNvSpPr>
          <p:nvPr>
            <p:ph idx="1"/>
          </p:nvPr>
        </p:nvSpPr>
        <p:spPr/>
        <p:txBody>
          <a:bodyPr>
            <a:normAutofit/>
          </a:bodyPr>
          <a:lstStyle/>
          <a:p>
            <a:r>
              <a:rPr lang="en-US" sz="2400" dirty="0"/>
              <a:t>At its core, HTML is a series of short codes typed into a text-file. These are the tags that power HTML’s capabilities.</a:t>
            </a:r>
          </a:p>
          <a:p>
            <a:r>
              <a:rPr lang="en-US" sz="2400" dirty="0"/>
              <a:t>The text is saved as an HTML file and viewed through a web browser. The browser reads the file and translates the text into a visible form, as directed by the codes the author used to write what becomes the visible rendering. </a:t>
            </a:r>
          </a:p>
          <a:p>
            <a:r>
              <a:rPr lang="en-US" sz="2400" dirty="0"/>
              <a:t>Writing HTML requires tags to be used correctly to create the author’s vision. </a:t>
            </a:r>
          </a:p>
        </p:txBody>
      </p:sp>
    </p:spTree>
    <p:extLst>
      <p:ext uri="{BB962C8B-B14F-4D97-AF65-F5344CB8AC3E}">
        <p14:creationId xmlns:p14="http://schemas.microsoft.com/office/powerpoint/2010/main" xmlns="" val="3754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D3CDF-07DB-4E4F-B1D7-129ADA8082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71087BA-B825-49A5-950F-DD79FE8839E3}"/>
              </a:ext>
            </a:extLst>
          </p:cNvPr>
          <p:cNvSpPr>
            <a:spLocks noGrp="1"/>
          </p:cNvSpPr>
          <p:nvPr>
            <p:ph idx="1"/>
          </p:nvPr>
        </p:nvSpPr>
        <p:spPr/>
        <p:txBody>
          <a:bodyPr>
            <a:normAutofit fontScale="92500" lnSpcReduction="10000"/>
          </a:bodyPr>
          <a:lstStyle/>
          <a:p>
            <a:r>
              <a:rPr lang="en-US" sz="2400" dirty="0"/>
              <a:t>The tags are what separate normal text from HTML code. Tags are the words between what are known as angle-brackets, which allow graphics, images, and tables to appear on the webpage. </a:t>
            </a:r>
          </a:p>
          <a:p>
            <a:r>
              <a:rPr lang="en-US" sz="2400" dirty="0"/>
              <a:t>Different tags perform different functions.</a:t>
            </a:r>
          </a:p>
          <a:p>
            <a:r>
              <a:rPr lang="en-US" sz="2400" dirty="0"/>
              <a:t> The most basic tags apply formatting to text. </a:t>
            </a:r>
          </a:p>
          <a:p>
            <a:r>
              <a:rPr lang="en-US" sz="2400"/>
              <a:t>As </a:t>
            </a:r>
            <a:r>
              <a:rPr lang="en-US" sz="2400" dirty="0"/>
              <a:t>web interfaces need to become more dynamic, Cascading Style Sheets (CSS) and JavaScript applications may be used</a:t>
            </a:r>
            <a:r>
              <a:rPr lang="en-US" sz="2400"/>
              <a:t>. </a:t>
            </a:r>
          </a:p>
          <a:p>
            <a:r>
              <a:rPr lang="en-US" sz="2400"/>
              <a:t>CSS </a:t>
            </a:r>
            <a:r>
              <a:rPr lang="en-US" sz="2400" dirty="0"/>
              <a:t>makes web pages more accessible and JavaScript adds power to basic HTML. </a:t>
            </a:r>
          </a:p>
        </p:txBody>
      </p:sp>
    </p:spTree>
    <p:extLst>
      <p:ext uri="{BB962C8B-B14F-4D97-AF65-F5344CB8AC3E}">
        <p14:creationId xmlns:p14="http://schemas.microsoft.com/office/powerpoint/2010/main" xmlns="" val="321982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68689-FB29-4A57-8253-753C8690CC55}"/>
              </a:ext>
            </a:extLst>
          </p:cNvPr>
          <p:cNvSpPr>
            <a:spLocks noGrp="1"/>
          </p:cNvSpPr>
          <p:nvPr>
            <p:ph type="title"/>
          </p:nvPr>
        </p:nvSpPr>
        <p:spPr/>
        <p:txBody>
          <a:bodyPr/>
          <a:lstStyle/>
          <a:p>
            <a:r>
              <a:rPr lang="en-US" dirty="0"/>
              <a:t>Meta</a:t>
            </a:r>
          </a:p>
        </p:txBody>
      </p:sp>
      <p:sp>
        <p:nvSpPr>
          <p:cNvPr id="3" name="Content Placeholder 2">
            <a:extLst>
              <a:ext uri="{FF2B5EF4-FFF2-40B4-BE49-F238E27FC236}">
                <a16:creationId xmlns:a16="http://schemas.microsoft.com/office/drawing/2014/main" xmlns="" id="{5F00435D-E6BD-4F3D-A867-C07EE81E572E}"/>
              </a:ext>
            </a:extLst>
          </p:cNvPr>
          <p:cNvSpPr>
            <a:spLocks noGrp="1"/>
          </p:cNvSpPr>
          <p:nvPr>
            <p:ph idx="1"/>
          </p:nvPr>
        </p:nvSpPr>
        <p:spPr/>
        <p:txBody>
          <a:bodyPr/>
          <a:lstStyle/>
          <a:p>
            <a:r>
              <a:rPr lang="en-US" dirty="0">
                <a:solidFill>
                  <a:srgbClr val="FF0000"/>
                </a:solidFill>
              </a:rPr>
              <a:t>&lt;!doctype html&gt;</a:t>
            </a:r>
          </a:p>
          <a:p>
            <a:r>
              <a:rPr lang="en-US" dirty="0">
                <a:solidFill>
                  <a:srgbClr val="FF0000"/>
                </a:solidFill>
              </a:rPr>
              <a:t>&lt;meta charset=utf-8&gt;</a:t>
            </a:r>
          </a:p>
          <a:p>
            <a:r>
              <a:rPr lang="en-US" dirty="0"/>
              <a:t>Take a look at that &lt;meta&gt; tag very carefully. The first is that the &lt;meta&gt; tag is much shorter than that we have used up until now—we’ve been used to using</a:t>
            </a:r>
          </a:p>
          <a:p>
            <a:pPr lvl="1"/>
            <a:r>
              <a:rPr lang="en-US" dirty="0"/>
              <a:t> &lt;meta http-</a:t>
            </a:r>
            <a:r>
              <a:rPr lang="en-US" dirty="0" err="1"/>
              <a:t>equiv</a:t>
            </a:r>
            <a:r>
              <a:rPr lang="en-US" dirty="0"/>
              <a:t>= ”Content-Type” content=”text/html; charset=UTF-8”&gt;. </a:t>
            </a:r>
          </a:p>
          <a:p>
            <a:r>
              <a:rPr lang="en-US" dirty="0"/>
              <a:t>This is still possible, but the shorter way is preferred as it’s easier to type and works everywhere already</a:t>
            </a:r>
          </a:p>
        </p:txBody>
      </p:sp>
    </p:spTree>
    <p:extLst>
      <p:ext uri="{BB962C8B-B14F-4D97-AF65-F5344CB8AC3E}">
        <p14:creationId xmlns:p14="http://schemas.microsoft.com/office/powerpoint/2010/main" xmlns="" val="382152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F6F68-C90C-4722-9429-510D7CFB0A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056ABAA-3D45-4C35-8F78-77CDF22D57CD}"/>
              </a:ext>
            </a:extLst>
          </p:cNvPr>
          <p:cNvSpPr>
            <a:spLocks noGrp="1"/>
          </p:cNvSpPr>
          <p:nvPr>
            <p:ph idx="1"/>
          </p:nvPr>
        </p:nvSpPr>
        <p:spPr/>
        <p:txBody>
          <a:bodyPr>
            <a:normAutofit fontScale="85000" lnSpcReduction="20000"/>
          </a:bodyPr>
          <a:lstStyle/>
          <a:p>
            <a:r>
              <a:rPr lang="en-US" dirty="0"/>
              <a:t>HTML5 is not an XML language, so you don’t need to do those things. But you can if you prefer. All of these are equally valid</a:t>
            </a:r>
          </a:p>
          <a:p>
            <a:pPr marL="0" indent="0">
              <a:buNone/>
            </a:pPr>
            <a:r>
              <a:rPr lang="en-US" dirty="0"/>
              <a:t>HTML5:</a:t>
            </a:r>
          </a:p>
          <a:p>
            <a:r>
              <a:rPr lang="en-US" dirty="0">
                <a:solidFill>
                  <a:srgbClr val="FF0000"/>
                </a:solidFill>
              </a:rPr>
              <a:t>&lt;META CHARSET=UTF-8&gt;</a:t>
            </a:r>
          </a:p>
          <a:p>
            <a:r>
              <a:rPr lang="en-US" dirty="0">
                <a:solidFill>
                  <a:srgbClr val="FF0000"/>
                </a:solidFill>
              </a:rPr>
              <a:t>&lt;META CHARSET=UTF-8 /&gt;</a:t>
            </a:r>
          </a:p>
          <a:p>
            <a:r>
              <a:rPr lang="en-US" dirty="0">
                <a:solidFill>
                  <a:srgbClr val="FF0000"/>
                </a:solidFill>
              </a:rPr>
              <a:t>&lt;META CHARSET=”UTF-8”&gt;</a:t>
            </a:r>
          </a:p>
          <a:p>
            <a:r>
              <a:rPr lang="en-US" dirty="0">
                <a:solidFill>
                  <a:srgbClr val="FF0000"/>
                </a:solidFill>
              </a:rPr>
              <a:t>&lt;META CHARSET=”UTF-8” /&gt;</a:t>
            </a:r>
          </a:p>
          <a:p>
            <a:r>
              <a:rPr lang="en-US" dirty="0">
                <a:solidFill>
                  <a:srgbClr val="FF0000"/>
                </a:solidFill>
              </a:rPr>
              <a:t>&lt;meta charset=utf-8&gt;</a:t>
            </a:r>
          </a:p>
          <a:p>
            <a:r>
              <a:rPr lang="en-US" dirty="0">
                <a:solidFill>
                  <a:srgbClr val="FF0000"/>
                </a:solidFill>
              </a:rPr>
              <a:t>&lt;meta charset=utf-8 /&gt;</a:t>
            </a:r>
          </a:p>
          <a:p>
            <a:r>
              <a:rPr lang="en-US" dirty="0">
                <a:solidFill>
                  <a:srgbClr val="FF0000"/>
                </a:solidFill>
              </a:rPr>
              <a:t>&lt;meta charset=”utf-8”&gt;</a:t>
            </a:r>
          </a:p>
          <a:p>
            <a:r>
              <a:rPr lang="en-US" dirty="0">
                <a:solidFill>
                  <a:srgbClr val="FF0000"/>
                </a:solidFill>
              </a:rPr>
              <a:t>&lt;meta charset=”utf-8” /&gt;</a:t>
            </a:r>
          </a:p>
          <a:p>
            <a:r>
              <a:rPr lang="en-US" dirty="0">
                <a:solidFill>
                  <a:srgbClr val="FF0000"/>
                </a:solidFill>
              </a:rPr>
              <a:t>&lt;</a:t>
            </a:r>
            <a:r>
              <a:rPr lang="en-US" dirty="0" err="1">
                <a:solidFill>
                  <a:srgbClr val="FF0000"/>
                </a:solidFill>
              </a:rPr>
              <a:t>MeTa</a:t>
            </a:r>
            <a:r>
              <a:rPr lang="en-US" dirty="0">
                <a:solidFill>
                  <a:srgbClr val="FF0000"/>
                </a:solidFill>
              </a:rPr>
              <a:t> </a:t>
            </a:r>
            <a:r>
              <a:rPr lang="en-US" dirty="0" err="1">
                <a:solidFill>
                  <a:srgbClr val="FF0000"/>
                </a:solidFill>
              </a:rPr>
              <a:t>CHARset</a:t>
            </a:r>
            <a:r>
              <a:rPr lang="en-US" dirty="0">
                <a:solidFill>
                  <a:srgbClr val="FF0000"/>
                </a:solidFill>
              </a:rPr>
              <a:t>=utF-8&gt;</a:t>
            </a:r>
          </a:p>
        </p:txBody>
      </p:sp>
    </p:spTree>
    <p:extLst>
      <p:ext uri="{BB962C8B-B14F-4D97-AF65-F5344CB8AC3E}">
        <p14:creationId xmlns:p14="http://schemas.microsoft.com/office/powerpoint/2010/main" xmlns="" val="84853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Anatomy of HTML Cont.</a:t>
            </a:r>
          </a:p>
        </p:txBody>
      </p:sp>
      <p:sp>
        <p:nvSpPr>
          <p:cNvPr id="3" name="Content Placeholder 2"/>
          <p:cNvSpPr>
            <a:spLocks noGrp="1" noEditPoints="1"/>
          </p:cNvSpPr>
          <p:nvPr>
            <p:ph idx="1"/>
          </p:nvPr>
        </p:nvSpPr>
        <p:spPr/>
        <p:txBody>
          <a:bodyPr>
            <a:normAutofit/>
          </a:bodyPr>
          <a:lstStyle/>
          <a:p>
            <a:r>
              <a:rPr lang="en-US" sz="2400" dirty="0"/>
              <a:t>HTML consists of a series of elements, which you use to enclose, or wrap, different parts of the content to make it appear a certain way, or act a certain way.</a:t>
            </a:r>
          </a:p>
          <a:p>
            <a:r>
              <a:rPr lang="en-US" sz="2400" dirty="0"/>
              <a:t>&lt;head&gt; is also used to specify various kinds of information that is not shown on screen. So far it contains the title of the document, but later we will add the CSS style sheet there, too.</a:t>
            </a:r>
          </a:p>
          <a:p>
            <a:pPr lvl="1"/>
            <a:r>
              <a:rPr lang="en-US" sz="2000" dirty="0"/>
              <a:t>For example: &lt;title&gt; which specifies the title of the document and shows on the browser window.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73F63-3D43-4AF2-8591-F2B6E7947A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95FB3AC-C456-4A06-8A1A-F8AB387E5BEE}"/>
              </a:ext>
            </a:extLst>
          </p:cNvPr>
          <p:cNvSpPr>
            <a:spLocks noGrp="1"/>
          </p:cNvSpPr>
          <p:nvPr>
            <p:ph idx="1"/>
          </p:nvPr>
        </p:nvSpPr>
        <p:spPr/>
        <p:txBody>
          <a:bodyPr>
            <a:normAutofit fontScale="92500" lnSpcReduction="10000"/>
          </a:bodyPr>
          <a:lstStyle/>
          <a:p>
            <a:r>
              <a:rPr lang="en-US" dirty="0"/>
              <a:t>&lt;!doctype html&gt;</a:t>
            </a:r>
          </a:p>
          <a:p>
            <a:r>
              <a:rPr lang="en-US" dirty="0"/>
              <a:t>&lt;html lang=</a:t>
            </a:r>
            <a:r>
              <a:rPr lang="en-US" dirty="0" err="1"/>
              <a:t>en</a:t>
            </a:r>
            <a:r>
              <a:rPr lang="en-US" dirty="0"/>
              <a:t>&gt;</a:t>
            </a:r>
          </a:p>
          <a:p>
            <a:r>
              <a:rPr lang="en-US" dirty="0"/>
              <a:t>&lt;head&gt;</a:t>
            </a:r>
          </a:p>
          <a:p>
            <a:r>
              <a:rPr lang="en-US" dirty="0"/>
              <a:t>&lt;meta charset=utf-8&gt;</a:t>
            </a:r>
          </a:p>
          <a:p>
            <a:r>
              <a:rPr lang="en-US" dirty="0"/>
              <a:t>&lt;title&gt;Interesting blog&lt;/title&gt;</a:t>
            </a:r>
          </a:p>
          <a:p>
            <a:r>
              <a:rPr lang="en-US" dirty="0"/>
              <a:t>&lt;/head&gt;</a:t>
            </a:r>
          </a:p>
          <a:p>
            <a:r>
              <a:rPr lang="en-US" dirty="0"/>
              <a:t>&lt;body&gt;</a:t>
            </a:r>
          </a:p>
          <a:p>
            <a:r>
              <a:rPr lang="en-US" dirty="0"/>
              <a:t>&lt;p&gt;Today I drank coffee for breakfast. 14 hours later, I went to bed.&lt;/p&gt;</a:t>
            </a:r>
          </a:p>
          <a:p>
            <a:r>
              <a:rPr lang="en-US" dirty="0"/>
              <a:t>&lt;/body&gt;</a:t>
            </a:r>
          </a:p>
          <a:p>
            <a:r>
              <a:rPr lang="en-US" dirty="0"/>
              <a:t>&lt;/html&gt;</a:t>
            </a:r>
          </a:p>
        </p:txBody>
      </p:sp>
    </p:spTree>
    <p:extLst>
      <p:ext uri="{BB962C8B-B14F-4D97-AF65-F5344CB8AC3E}">
        <p14:creationId xmlns:p14="http://schemas.microsoft.com/office/powerpoint/2010/main" xmlns="" val="287566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Example:</a:t>
            </a:r>
          </a:p>
        </p:txBody>
      </p:sp>
      <p:sp>
        <p:nvSpPr>
          <p:cNvPr id="3" name="Content Placeholder 2"/>
          <p:cNvSpPr>
            <a:spLocks noGrp="1" noEditPoints="1"/>
          </p:cNvSpPr>
          <p:nvPr>
            <p:ph idx="1"/>
          </p:nvPr>
        </p:nvSpPr>
        <p:spPr>
          <a:xfrm>
            <a:off x="598621" y="2755001"/>
            <a:ext cx="10994760" cy="3524487"/>
          </a:xfrm>
        </p:spPr>
        <p:txBody>
          <a:bodyPr>
            <a:normAutofit/>
          </a:bodyPr>
          <a:lstStyle/>
          <a:p>
            <a:r>
              <a:rPr lang="en-US" sz="2800" dirty="0"/>
              <a:t>For example, take the following line of content:</a:t>
            </a:r>
          </a:p>
          <a:p>
            <a:pPr marL="1523962" lvl="2"/>
            <a:r>
              <a:rPr lang="en-US" sz="2000" dirty="0"/>
              <a:t>My cat is very grumpy</a:t>
            </a:r>
          </a:p>
          <a:p>
            <a:pPr marL="457189"/>
            <a:r>
              <a:rPr lang="en-US" sz="2800" dirty="0"/>
              <a:t>If we wanted the line to stand by itself, we could specify that it is a paragraph by enclosing it in paragraph tags:</a:t>
            </a:r>
          </a:p>
          <a:p>
            <a:pPr marL="1523962" lvl="2"/>
            <a:r>
              <a:rPr lang="en-US" sz="2000" dirty="0"/>
              <a:t>&lt;p&gt;My cat is very grumpy&lt;/p&gt;</a:t>
            </a:r>
          </a:p>
          <a:p>
            <a:pPr marL="1523962" lvl="2"/>
            <a:r>
              <a:rPr lang="en-US" sz="2000" dirty="0">
                <a:hlinkClick r:id="rId3" action="ppaction://hlinkfile"/>
              </a:rPr>
              <a:t>Web Engineering\first.html</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822B1-E698-4760-BE30-1B6441CA49A7}"/>
              </a:ext>
            </a:extLst>
          </p:cNvPr>
          <p:cNvSpPr>
            <a:spLocks noGrp="1"/>
          </p:cNvSpPr>
          <p:nvPr>
            <p:ph type="title"/>
          </p:nvPr>
        </p:nvSpPr>
        <p:spPr/>
        <p:txBody>
          <a:bodyPr/>
          <a:lstStyle/>
          <a:p>
            <a:r>
              <a:rPr lang="en-US" dirty="0"/>
              <a:t>Tags and elements</a:t>
            </a:r>
          </a:p>
        </p:txBody>
      </p:sp>
      <p:sp>
        <p:nvSpPr>
          <p:cNvPr id="3" name="Content Placeholder 2">
            <a:extLst>
              <a:ext uri="{FF2B5EF4-FFF2-40B4-BE49-F238E27FC236}">
                <a16:creationId xmlns:a16="http://schemas.microsoft.com/office/drawing/2014/main" xmlns="" id="{A957BE69-E55E-4D61-8F0F-2AEA64E041CC}"/>
              </a:ext>
            </a:extLst>
          </p:cNvPr>
          <p:cNvSpPr>
            <a:spLocks noGrp="1"/>
          </p:cNvSpPr>
          <p:nvPr>
            <p:ph idx="1"/>
          </p:nvPr>
        </p:nvSpPr>
        <p:spPr>
          <a:xfrm>
            <a:off x="270071" y="2774301"/>
            <a:ext cx="6032255" cy="3636511"/>
          </a:xfrm>
        </p:spPr>
        <p:txBody>
          <a:bodyPr>
            <a:noAutofit/>
          </a:bodyPr>
          <a:lstStyle/>
          <a:p>
            <a:r>
              <a:rPr lang="en-US" sz="2000" dirty="0"/>
              <a:t>&lt;html&gt;</a:t>
            </a:r>
          </a:p>
          <a:p>
            <a:r>
              <a:rPr lang="en-US" sz="2000" dirty="0"/>
              <a:t>&lt;head&gt;</a:t>
            </a:r>
          </a:p>
          <a:p>
            <a:r>
              <a:rPr lang="en-US" sz="2000" dirty="0"/>
              <a:t>&lt;title&gt;Popular Websites: Google&lt;/title&gt;</a:t>
            </a:r>
          </a:p>
          <a:p>
            <a:r>
              <a:rPr lang="en-US" sz="2000" dirty="0"/>
              <a:t>&lt;/head&gt;</a:t>
            </a:r>
          </a:p>
          <a:p>
            <a:r>
              <a:rPr lang="en-US" sz="2000" dirty="0"/>
              <a:t>&lt;body&gt;</a:t>
            </a:r>
          </a:p>
          <a:p>
            <a:r>
              <a:rPr lang="en-US" sz="2000" dirty="0"/>
              <a:t>&lt;h1&gt;About Google&lt;/h1&gt;</a:t>
            </a:r>
          </a:p>
          <a:p>
            <a:r>
              <a:rPr lang="en-US" sz="2000" dirty="0"/>
              <a:t>&lt;p&gt;Google is best known for its search engine, although</a:t>
            </a:r>
          </a:p>
          <a:p>
            <a:r>
              <a:rPr lang="en-US" sz="2000" dirty="0"/>
              <a:t>Google now offers a number of other services.&lt;/p&gt;</a:t>
            </a:r>
          </a:p>
          <a:p>
            <a:endParaRPr lang="en-US" sz="2000" dirty="0"/>
          </a:p>
        </p:txBody>
      </p:sp>
      <p:sp>
        <p:nvSpPr>
          <p:cNvPr id="4" name="Content Placeholder 2">
            <a:extLst>
              <a:ext uri="{FF2B5EF4-FFF2-40B4-BE49-F238E27FC236}">
                <a16:creationId xmlns:a16="http://schemas.microsoft.com/office/drawing/2014/main" xmlns="" id="{CFDB7E58-EB75-4CC3-8F7A-50CEB445E561}"/>
              </a:ext>
            </a:extLst>
          </p:cNvPr>
          <p:cNvSpPr txBox="1">
            <a:spLocks/>
          </p:cNvSpPr>
          <p:nvPr/>
        </p:nvSpPr>
        <p:spPr>
          <a:xfrm>
            <a:off x="6159745" y="2430958"/>
            <a:ext cx="6032255" cy="3636511"/>
          </a:xfrm>
          <a:prstGeom prst="rect">
            <a:avLst/>
          </a:prstGeom>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&lt;p&gt;Google's mission is to organize the world's</a:t>
            </a:r>
          </a:p>
          <a:p>
            <a:r>
              <a:rPr lang="en-US" sz="2000" dirty="0"/>
              <a:t>information and make it universally accessible and</a:t>
            </a:r>
          </a:p>
          <a:p>
            <a:r>
              <a:rPr lang="en-US" sz="2000" dirty="0"/>
              <a:t>useful.&lt;/p&gt;</a:t>
            </a:r>
          </a:p>
          <a:p>
            <a:r>
              <a:rPr lang="en-US" sz="2000" dirty="0"/>
              <a:t>&lt;p&gt;Its founders Larry Page and Sergey Brin started</a:t>
            </a:r>
          </a:p>
          <a:p>
            <a:r>
              <a:rPr lang="en-US" sz="2000" dirty="0"/>
              <a:t>Google at Stanford University.&lt;/p&gt;</a:t>
            </a:r>
          </a:p>
          <a:p>
            <a:r>
              <a:rPr lang="en-US" sz="2000" dirty="0"/>
              <a:t>&lt;/body&gt;</a:t>
            </a:r>
          </a:p>
          <a:p>
            <a:r>
              <a:rPr lang="en-US" sz="2000" dirty="0"/>
              <a:t>&lt;/html&gt;</a:t>
            </a:r>
          </a:p>
        </p:txBody>
      </p:sp>
    </p:spTree>
    <p:extLst>
      <p:ext uri="{BB962C8B-B14F-4D97-AF65-F5344CB8AC3E}">
        <p14:creationId xmlns:p14="http://schemas.microsoft.com/office/powerpoint/2010/main" xmlns="" val="54912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F31A1-B708-4302-8943-0FEAF8E2B498}"/>
              </a:ext>
            </a:extLst>
          </p:cNvPr>
          <p:cNvSpPr>
            <a:spLocks noGrp="1"/>
          </p:cNvSpPr>
          <p:nvPr>
            <p:ph type="title"/>
          </p:nvPr>
        </p:nvSpPr>
        <p:spPr/>
        <p:txBody>
          <a:bodyPr/>
          <a:lstStyle/>
          <a:p>
            <a:r>
              <a:rPr lang="en-US" dirty="0"/>
              <a:t>Separating Heads from Bodies</a:t>
            </a:r>
          </a:p>
        </p:txBody>
      </p:sp>
      <p:sp>
        <p:nvSpPr>
          <p:cNvPr id="3" name="Content Placeholder 2">
            <a:extLst>
              <a:ext uri="{FF2B5EF4-FFF2-40B4-BE49-F238E27FC236}">
                <a16:creationId xmlns:a16="http://schemas.microsoft.com/office/drawing/2014/main" xmlns="" id="{A0EC9042-45A4-4E77-8139-012175B57E96}"/>
              </a:ext>
            </a:extLst>
          </p:cNvPr>
          <p:cNvSpPr>
            <a:spLocks noGrp="1"/>
          </p:cNvSpPr>
          <p:nvPr>
            <p:ph idx="1"/>
          </p:nvPr>
        </p:nvSpPr>
        <p:spPr/>
        <p:txBody>
          <a:bodyPr>
            <a:normAutofit fontScale="92500"/>
          </a:bodyPr>
          <a:lstStyle/>
          <a:p>
            <a:r>
              <a:rPr lang="en-US" sz="2400" dirty="0"/>
              <a:t>Whenever you write a web page in HTML, the whole of the page is contained between the opening &lt;html&gt; and closing &lt;/html&gt; tags, just as it was in the previous example. Inside the &lt;html&gt; element, there are two main parts to the page:</a:t>
            </a:r>
          </a:p>
          <a:p>
            <a:r>
              <a:rPr lang="en-US" sz="2400" dirty="0">
                <a:solidFill>
                  <a:srgbClr val="FF0000"/>
                </a:solidFill>
              </a:rPr>
              <a:t>The &lt;head&gt; element: </a:t>
            </a:r>
            <a:r>
              <a:rPr lang="en-US" sz="2400" dirty="0"/>
              <a:t>Often referred to as the head of the page, this contains information about the page. (This is not the main content of the page.) For example, it might contain a title and a description of the page or instructions on where a browser can find CSS rules that explain how the document should look. It consists of the opening &lt;head&gt; tag, the closing &lt;/head&gt; tag, and everything in between.</a:t>
            </a:r>
          </a:p>
        </p:txBody>
      </p:sp>
    </p:spTree>
    <p:extLst>
      <p:ext uri="{BB962C8B-B14F-4D97-AF65-F5344CB8AC3E}">
        <p14:creationId xmlns:p14="http://schemas.microsoft.com/office/powerpoint/2010/main" xmlns="" val="285386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B3A28-5B28-48C3-A853-26B4476A9E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920C091-7EDA-4225-AD1A-0F2AD2435792}"/>
              </a:ext>
            </a:extLst>
          </p:cNvPr>
          <p:cNvSpPr>
            <a:spLocks noGrp="1"/>
          </p:cNvSpPr>
          <p:nvPr>
            <p:ph idx="1"/>
          </p:nvPr>
        </p:nvSpPr>
        <p:spPr/>
        <p:txBody>
          <a:bodyPr>
            <a:normAutofit/>
          </a:bodyPr>
          <a:lstStyle/>
          <a:p>
            <a:r>
              <a:rPr lang="en-US" sz="2400" dirty="0">
                <a:solidFill>
                  <a:srgbClr val="FF0000"/>
                </a:solidFill>
              </a:rPr>
              <a:t>The &lt;body&gt; element: </a:t>
            </a:r>
            <a:r>
              <a:rPr lang="en-US" sz="2400" dirty="0"/>
              <a:t>Often referred to as the body of the page, this contains the information you actually see in the main browser window. It consists of the opening &lt;body&gt; tag, the closing &lt;/body&gt; tag, and everything in between</a:t>
            </a:r>
          </a:p>
        </p:txBody>
      </p:sp>
    </p:spTree>
    <p:extLst>
      <p:ext uri="{BB962C8B-B14F-4D97-AF65-F5344CB8AC3E}">
        <p14:creationId xmlns:p14="http://schemas.microsoft.com/office/powerpoint/2010/main" xmlns="" val="341201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Get started with HTML</a:t>
            </a:r>
          </a:p>
        </p:txBody>
      </p:sp>
      <p:sp>
        <p:nvSpPr>
          <p:cNvPr id="3" name="Content Placeholder 2"/>
          <p:cNvSpPr>
            <a:spLocks noGrp="1" noEditPoints="1"/>
          </p:cNvSpPr>
          <p:nvPr>
            <p:ph idx="1"/>
          </p:nvPr>
        </p:nvSpPr>
        <p:spPr>
          <a:xfrm>
            <a:off x="598621" y="2380594"/>
            <a:ext cx="10994760" cy="4102508"/>
          </a:xfrm>
        </p:spPr>
        <p:txBody>
          <a:bodyPr>
            <a:normAutofit/>
          </a:bodyPr>
          <a:lstStyle/>
          <a:p>
            <a:pPr algn="just"/>
            <a:r>
              <a:rPr lang="en-US" sz="2800" dirty="0"/>
              <a:t>Every webpage you look at is written in a language called HTML.</a:t>
            </a:r>
          </a:p>
          <a:p>
            <a:pPr lvl="1" algn="just"/>
            <a:r>
              <a:rPr lang="en-US" sz="2400" dirty="0"/>
              <a:t>Hyper Text Markup Language: is the major markup language used to display Web pages on the Internet.</a:t>
            </a:r>
          </a:p>
          <a:p>
            <a:pPr lvl="2" algn="just"/>
            <a:r>
              <a:rPr lang="en-US" sz="1800" dirty="0"/>
              <a:t>HTML is not a programming language; it is a markup language used to tell your browser how to structure the webpages you visit.</a:t>
            </a:r>
          </a:p>
          <a:p>
            <a:pPr lvl="2" algn="just"/>
            <a:r>
              <a:rPr lang="en-US" sz="1800" dirty="0"/>
              <a:t>You can think of HTML as the skeleton that gives every webpage structure with help of tags (HTML elements).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3B819-451B-4F13-A42F-80EF9E6A9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D131518-F0C3-454C-84DE-A3702F1E31F2}"/>
              </a:ext>
            </a:extLst>
          </p:cNvPr>
          <p:cNvSpPr>
            <a:spLocks noGrp="1"/>
          </p:cNvSpPr>
          <p:nvPr>
            <p:ph idx="1"/>
          </p:nvPr>
        </p:nvSpPr>
        <p:spPr/>
        <p:txBody>
          <a:bodyPr>
            <a:normAutofit fontScale="92500"/>
          </a:bodyPr>
          <a:lstStyle/>
          <a:p>
            <a:r>
              <a:rPr lang="en-US" sz="2400" dirty="0"/>
              <a:t>Starting on the first line, the first angled bracket looks like a less-than sign (&lt;); then there are the letters “html,” followed by a second angled bracket, which looks like a greater-than sign (&gt;). The two brackets and all the characters between them are known as </a:t>
            </a:r>
            <a:r>
              <a:rPr lang="en-US" sz="2400" dirty="0">
                <a:solidFill>
                  <a:srgbClr val="FF0000"/>
                </a:solidFill>
              </a:rPr>
              <a:t>a tag.</a:t>
            </a:r>
          </a:p>
          <a:p>
            <a:r>
              <a:rPr lang="en-US" sz="2400" dirty="0"/>
              <a:t>In this example, there are lots of tags, and they are all in pairs; there are opening tags and closing tags. The closing tag is always slightly different from the opening tag in that it has a forward slash (/) after the first angled bracket: &lt;/html&gt;.</a:t>
            </a:r>
          </a:p>
          <a:p>
            <a:r>
              <a:rPr lang="en-US" sz="2400" dirty="0"/>
              <a:t>A pair of tags and the content these include are known as an </a:t>
            </a:r>
            <a:r>
              <a:rPr lang="en-US" sz="2400" dirty="0">
                <a:solidFill>
                  <a:srgbClr val="FF0000"/>
                </a:solidFill>
              </a:rPr>
              <a:t>element</a:t>
            </a:r>
          </a:p>
        </p:txBody>
      </p:sp>
    </p:spTree>
    <p:extLst>
      <p:ext uri="{BB962C8B-B14F-4D97-AF65-F5344CB8AC3E}">
        <p14:creationId xmlns:p14="http://schemas.microsoft.com/office/powerpoint/2010/main" xmlns="" val="116741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endParaRPr/>
          </a:p>
        </p:txBody>
      </p:sp>
      <p:sp>
        <p:nvSpPr>
          <p:cNvPr id="3" name="Content Placeholder 2"/>
          <p:cNvSpPr>
            <a:spLocks noGrp="1" noEditPoints="1"/>
          </p:cNvSpPr>
          <p:nvPr>
            <p:ph idx="1"/>
          </p:nvPr>
        </p:nvSpPr>
        <p:spPr/>
        <p:txBody>
          <a:bodyPr/>
          <a:lstStyle/>
          <a:p>
            <a:endParaRPr/>
          </a:p>
        </p:txBody>
      </p:sp>
      <p:pic>
        <p:nvPicPr>
          <p:cNvPr id="4" name="Picture 3"/>
          <p:cNvPicPr/>
          <p:nvPr/>
        </p:nvPicPr>
        <p:blipFill>
          <a:blip r:embed="rId3"/>
          <a:srcRect/>
          <a:stretch>
            <a:fillRect/>
          </a:stretch>
        </p:blipFill>
        <p:spPr>
          <a:xfrm>
            <a:off x="31387" y="2116257"/>
            <a:ext cx="12192000" cy="3786796"/>
          </a:xfrm>
          <a:prstGeom prst="rect">
            <a:avLst/>
          </a:prstGeom>
        </p:spPr>
      </p:pic>
      <p:pic>
        <p:nvPicPr>
          <p:cNvPr id="6" name="Picture 5"/>
          <p:cNvPicPr/>
          <p:nvPr/>
        </p:nvPicPr>
        <p:blipFill>
          <a:blip r:embed="rId4"/>
          <a:srcRect/>
          <a:stretch>
            <a:fillRect/>
          </a:stretch>
        </p:blipFill>
        <p:spPr>
          <a:xfrm>
            <a:off x="2667000" y="0"/>
            <a:ext cx="6858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1">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 0.25,0.07; 0.5,0.2; 0.75,0.467; 1,1">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endParaRPr/>
          </a:p>
        </p:txBody>
      </p:sp>
      <p:sp>
        <p:nvSpPr>
          <p:cNvPr id="3" name="Content Placeholder 2"/>
          <p:cNvSpPr>
            <a:spLocks noGrp="1" noEditPoints="1"/>
          </p:cNvSpPr>
          <p:nvPr>
            <p:ph idx="1"/>
          </p:nvPr>
        </p:nvSpPr>
        <p:spPr>
          <a:xfrm>
            <a:off x="598621" y="2475187"/>
            <a:ext cx="10994760" cy="4382814"/>
          </a:xfrm>
        </p:spPr>
        <p:txBody>
          <a:bodyPr>
            <a:normAutofit fontScale="92500" lnSpcReduction="10000"/>
          </a:bodyPr>
          <a:lstStyle/>
          <a:p>
            <a:r>
              <a:rPr lang="en-US" sz="2700" dirty="0"/>
              <a:t>Elements can also have attributes, which look like this:</a:t>
            </a:r>
          </a:p>
          <a:p>
            <a:r>
              <a:rPr lang="en-US" sz="2700" dirty="0"/>
              <a:t>Attributes contain extra information about the element that you don't want to appear in the actual content. </a:t>
            </a:r>
          </a:p>
          <a:p>
            <a:endParaRPr lang="en-US" sz="2700" dirty="0"/>
          </a:p>
          <a:p>
            <a:endParaRPr/>
          </a:p>
          <a:p>
            <a:endParaRPr/>
          </a:p>
          <a:p>
            <a:endParaRPr/>
          </a:p>
          <a:p>
            <a:pPr marL="0" indent="0">
              <a:buNone/>
            </a:pPr>
            <a:r>
              <a:rPr lang="en-US" sz="2700" dirty="0"/>
              <a:t>Here, class is the attribute name, and editor-note is the attribute value. The class attribute allows you to give the element an identifier that can be later used to target the element with style information and other things.</a:t>
            </a:r>
            <a:endParaRPr lang="en-US" dirty="0"/>
          </a:p>
        </p:txBody>
      </p:sp>
      <p:pic>
        <p:nvPicPr>
          <p:cNvPr id="5" name="Picture 4"/>
          <p:cNvPicPr/>
          <p:nvPr/>
        </p:nvPicPr>
        <p:blipFill>
          <a:blip r:embed="rId3"/>
          <a:srcRect/>
          <a:stretch>
            <a:fillRect/>
          </a:stretch>
        </p:blipFill>
        <p:spPr>
          <a:xfrm>
            <a:off x="0" y="3707777"/>
            <a:ext cx="12192000" cy="16504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7777F-BBD1-45D4-9E5A-F7F2FF93D04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E90AAB1D-3A6A-4498-BF83-AEDF69BC369C}"/>
              </a:ext>
            </a:extLst>
          </p:cNvPr>
          <p:cNvSpPr>
            <a:spLocks noGrp="1"/>
          </p:cNvSpPr>
          <p:nvPr>
            <p:ph idx="1"/>
          </p:nvPr>
        </p:nvSpPr>
        <p:spPr/>
        <p:txBody>
          <a:bodyPr>
            <a:normAutofit/>
          </a:bodyPr>
          <a:lstStyle/>
          <a:p>
            <a:r>
              <a:rPr lang="en-US" dirty="0"/>
              <a:t>If you want to have one element inside another, both the element’s opening and closing tags must be inside the containing element. </a:t>
            </a:r>
          </a:p>
          <a:p>
            <a:r>
              <a:rPr lang="en-US" dirty="0"/>
              <a:t>For example, the following is allowed:</a:t>
            </a:r>
          </a:p>
          <a:p>
            <a:pPr marL="0" indent="0">
              <a:buNone/>
            </a:pPr>
            <a:r>
              <a:rPr lang="en-US" dirty="0">
                <a:solidFill>
                  <a:srgbClr val="FF0000"/>
                </a:solidFill>
              </a:rPr>
              <a:t>&lt;p&gt; This paragraph contains some &lt;</a:t>
            </a:r>
            <a:r>
              <a:rPr lang="en-US" dirty="0" err="1">
                <a:solidFill>
                  <a:srgbClr val="FF0000"/>
                </a:solidFill>
              </a:rPr>
              <a:t>em</a:t>
            </a:r>
            <a:r>
              <a:rPr lang="en-US" dirty="0">
                <a:solidFill>
                  <a:srgbClr val="FF0000"/>
                </a:solidFill>
              </a:rPr>
              <a:t>&gt;emphasized text.&lt;/</a:t>
            </a:r>
            <a:r>
              <a:rPr lang="en-US" dirty="0" err="1">
                <a:solidFill>
                  <a:srgbClr val="FF0000"/>
                </a:solidFill>
              </a:rPr>
              <a:t>em</a:t>
            </a:r>
            <a:r>
              <a:rPr lang="en-US" dirty="0">
                <a:solidFill>
                  <a:srgbClr val="FF0000"/>
                </a:solidFill>
              </a:rPr>
              <a:t>&gt;&lt;/p&gt;</a:t>
            </a:r>
          </a:p>
          <a:p>
            <a:pPr marL="0" indent="0">
              <a:buNone/>
            </a:pPr>
            <a:r>
              <a:rPr lang="en-US" dirty="0"/>
              <a:t>whereas the following is wrong because the closing &lt;/</a:t>
            </a:r>
            <a:r>
              <a:rPr lang="en-US" dirty="0" err="1"/>
              <a:t>em</a:t>
            </a:r>
            <a:r>
              <a:rPr lang="en-US" dirty="0"/>
              <a:t>&gt; tag is not inside the paragraph element:</a:t>
            </a:r>
          </a:p>
          <a:p>
            <a:pPr marL="0" indent="0">
              <a:buNone/>
            </a:pPr>
            <a:r>
              <a:rPr lang="en-US" dirty="0">
                <a:solidFill>
                  <a:srgbClr val="FF0000"/>
                </a:solidFill>
              </a:rPr>
              <a:t>&lt;p&gt; This paragraph contains some &lt;</a:t>
            </a:r>
            <a:r>
              <a:rPr lang="en-US" dirty="0" err="1">
                <a:solidFill>
                  <a:srgbClr val="FF0000"/>
                </a:solidFill>
              </a:rPr>
              <a:t>em</a:t>
            </a:r>
            <a:r>
              <a:rPr lang="en-US" dirty="0">
                <a:solidFill>
                  <a:srgbClr val="FF0000"/>
                </a:solidFill>
              </a:rPr>
              <a:t>&gt;emphasized text. &lt;/p&gt;&lt;/</a:t>
            </a:r>
            <a:r>
              <a:rPr lang="en-US" dirty="0" err="1">
                <a:solidFill>
                  <a:srgbClr val="FF0000"/>
                </a:solidFill>
              </a:rPr>
              <a:t>em</a:t>
            </a:r>
            <a:r>
              <a:rPr lang="en-US" dirty="0">
                <a:solidFill>
                  <a:srgbClr val="FF0000"/>
                </a:solidFill>
              </a:rPr>
              <a:t>&gt;</a:t>
            </a:r>
          </a:p>
          <a:p>
            <a:r>
              <a:rPr lang="en-US" dirty="0"/>
              <a:t>In other words, if an element is to contain another element, it must wholly contain that element. This is referred to as nesting your elements correctly.</a:t>
            </a:r>
          </a:p>
        </p:txBody>
      </p:sp>
    </p:spTree>
    <p:extLst>
      <p:ext uri="{BB962C8B-B14F-4D97-AF65-F5344CB8AC3E}">
        <p14:creationId xmlns:p14="http://schemas.microsoft.com/office/powerpoint/2010/main" xmlns="" val="15534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1AF8E-04B1-4467-8D3E-065F4010FACD}"/>
              </a:ext>
            </a:extLst>
          </p:cNvPr>
          <p:cNvSpPr>
            <a:spLocks noGrp="1"/>
          </p:cNvSpPr>
          <p:nvPr>
            <p:ph type="title"/>
          </p:nvPr>
        </p:nvSpPr>
        <p:spPr/>
        <p:txBody>
          <a:bodyPr/>
          <a:lstStyle/>
          <a:p>
            <a:r>
              <a:rPr lang="en-US" dirty="0"/>
              <a:t>Attributes Tell You about elements</a:t>
            </a:r>
          </a:p>
        </p:txBody>
      </p:sp>
      <p:sp>
        <p:nvSpPr>
          <p:cNvPr id="3" name="Content Placeholder 2">
            <a:extLst>
              <a:ext uri="{FF2B5EF4-FFF2-40B4-BE49-F238E27FC236}">
                <a16:creationId xmlns:a16="http://schemas.microsoft.com/office/drawing/2014/main" xmlns="" id="{FA5D6AFE-C0F2-4569-8302-5D075AA2DA19}"/>
              </a:ext>
            </a:extLst>
          </p:cNvPr>
          <p:cNvSpPr>
            <a:spLocks noGrp="1"/>
          </p:cNvSpPr>
          <p:nvPr>
            <p:ph idx="1"/>
          </p:nvPr>
        </p:nvSpPr>
        <p:spPr>
          <a:xfrm>
            <a:off x="509223" y="3122619"/>
            <a:ext cx="10554574" cy="3636511"/>
          </a:xfrm>
        </p:spPr>
        <p:txBody>
          <a:bodyPr>
            <a:noAutofit/>
          </a:bodyPr>
          <a:lstStyle/>
          <a:p>
            <a:r>
              <a:rPr lang="en-US" sz="2000" dirty="0">
                <a:latin typeface="Calibri" panose="020F0502020204030204" pitchFamily="34" charset="0"/>
                <a:cs typeface="Calibri" panose="020F0502020204030204" pitchFamily="34" charset="0"/>
              </a:rPr>
              <a:t>Attributes in HTML are much like the attributes you experience every day. They are the qualities that describe a person or thing, such as a tall man or a brown dog. Similarly, HTML elements can be described in ways that web browsers can understand. </a:t>
            </a:r>
          </a:p>
          <a:p>
            <a:r>
              <a:rPr lang="en-US" sz="2000" b="0" i="0" dirty="0">
                <a:solidFill>
                  <a:srgbClr val="242021"/>
                </a:solidFill>
                <a:effectLst/>
                <a:latin typeface="Calibri" panose="020F0502020204030204" pitchFamily="34" charset="0"/>
                <a:cs typeface="Calibri" panose="020F0502020204030204" pitchFamily="34" charset="0"/>
              </a:rPr>
              <a:t>Attributes are used to say something about the element that carries them, and they always</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appear on the opening tag of the element that carries them. Almost all attributes consist of</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two parts: a name and a value. The </a:t>
            </a:r>
            <a:r>
              <a:rPr lang="en-US" sz="2000" b="0" i="1" dirty="0">
                <a:solidFill>
                  <a:srgbClr val="242021"/>
                </a:solidFill>
                <a:effectLst/>
                <a:latin typeface="Calibri" panose="020F0502020204030204" pitchFamily="34" charset="0"/>
                <a:cs typeface="Calibri" panose="020F0502020204030204" pitchFamily="34" charset="0"/>
              </a:rPr>
              <a:t>name </a:t>
            </a:r>
            <a:r>
              <a:rPr lang="en-US" sz="2000" b="0" i="0" dirty="0">
                <a:solidFill>
                  <a:srgbClr val="242021"/>
                </a:solidFill>
                <a:effectLst/>
                <a:latin typeface="Calibri" panose="020F0502020204030204" pitchFamily="34" charset="0"/>
                <a:cs typeface="Calibri" panose="020F0502020204030204" pitchFamily="34" charset="0"/>
              </a:rPr>
              <a:t>is the property of the element that you want to set.</a:t>
            </a:r>
          </a:p>
          <a:p>
            <a:r>
              <a:rPr lang="en-US" sz="2000" b="0" i="0" dirty="0">
                <a:solidFill>
                  <a:srgbClr val="242021"/>
                </a:solidFill>
                <a:effectLst/>
                <a:latin typeface="Calibri" panose="020F0502020204030204" pitchFamily="34" charset="0"/>
                <a:cs typeface="Calibri" panose="020F0502020204030204" pitchFamily="34" charset="0"/>
              </a:rPr>
              <a:t>The </a:t>
            </a:r>
            <a:r>
              <a:rPr lang="en-US" sz="2000" b="0" i="1" dirty="0">
                <a:solidFill>
                  <a:srgbClr val="242021"/>
                </a:solidFill>
                <a:effectLst/>
                <a:latin typeface="Calibri" panose="020F0502020204030204" pitchFamily="34" charset="0"/>
                <a:cs typeface="Calibri" panose="020F0502020204030204" pitchFamily="34" charset="0"/>
              </a:rPr>
              <a:t>value </a:t>
            </a:r>
            <a:r>
              <a:rPr lang="en-US" sz="2000" b="0" i="0" dirty="0">
                <a:solidFill>
                  <a:srgbClr val="242021"/>
                </a:solidFill>
                <a:effectLst/>
                <a:latin typeface="Calibri" panose="020F0502020204030204" pitchFamily="34" charset="0"/>
                <a:cs typeface="Calibri" panose="020F0502020204030204" pitchFamily="34" charset="0"/>
              </a:rPr>
              <a:t>is what you want the value of the property to be. </a:t>
            </a:r>
          </a:p>
          <a:p>
            <a:pPr lvl="1"/>
            <a:r>
              <a:rPr lang="en-US" sz="2000" b="0" i="0" dirty="0">
                <a:solidFill>
                  <a:srgbClr val="242021"/>
                </a:solidFill>
                <a:effectLst/>
                <a:latin typeface="SabonLTStd-Roman"/>
              </a:rPr>
              <a:t>The value of the attribute should always be put in double quotation marks and separated from the name with the equal sign.</a:t>
            </a:r>
            <a:r>
              <a:rPr lang="en-US" sz="2000" dirty="0"/>
              <a:t> </a:t>
            </a:r>
          </a:p>
          <a:p>
            <a:r>
              <a:rPr lang="en-US" sz="2000" dirty="0"/>
              <a:t>Example: </a:t>
            </a:r>
            <a:r>
              <a:rPr lang="en-US" sz="2000" b="0" i="0" dirty="0">
                <a:solidFill>
                  <a:srgbClr val="242021"/>
                </a:solidFill>
                <a:effectLst/>
                <a:latin typeface="WileyCode-Regular"/>
              </a:rPr>
              <a:t>&lt;a </a:t>
            </a:r>
            <a:r>
              <a:rPr lang="en-US" sz="2000" b="0" i="0" dirty="0" err="1">
                <a:solidFill>
                  <a:srgbClr val="242021"/>
                </a:solidFill>
                <a:effectLst/>
                <a:latin typeface="WileyCode-Regular"/>
              </a:rPr>
              <a:t>href</a:t>
            </a:r>
            <a:r>
              <a:rPr lang="en-US" sz="2000" b="0" i="0" dirty="0">
                <a:solidFill>
                  <a:srgbClr val="242021"/>
                </a:solidFill>
                <a:effectLst/>
                <a:latin typeface="WileyCode-Regular"/>
              </a:rPr>
              <a:t>=</a:t>
            </a:r>
            <a:r>
              <a:rPr lang="en-US" sz="2000" b="0" i="0" dirty="0">
                <a:solidFill>
                  <a:srgbClr val="242021"/>
                </a:solidFill>
                <a:effectLst/>
                <a:latin typeface="WileyCode-Regular"/>
                <a:hlinkClick r:id="rId2"/>
              </a:rPr>
              <a:t>http://www.Google.com</a:t>
            </a:r>
            <a:r>
              <a:rPr lang="en-US" sz="2000" b="0" i="0" dirty="0">
                <a:solidFill>
                  <a:srgbClr val="242021"/>
                </a:solidFill>
                <a:effectLst/>
                <a:latin typeface="WileyCode-Regular"/>
              </a:rPr>
              <a:t> title="Google.com is the world's most popular search engine"&gt;</a:t>
            </a:r>
            <a:r>
              <a:rPr lang="en-US" sz="2000" dirty="0"/>
              <a:t> </a:t>
            </a:r>
            <a:br>
              <a:rPr lang="en-US" sz="2000" dirty="0"/>
            </a:br>
            <a:r>
              <a:rPr lang="en-US" sz="2000" dirty="0"/>
              <a:t/>
            </a:r>
            <a:br>
              <a:rPr lang="en-US" sz="2000" dirty="0"/>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4633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3964C-980B-4FEB-9018-5BE79731B7AD}"/>
              </a:ext>
            </a:extLst>
          </p:cNvPr>
          <p:cNvSpPr>
            <a:spLocks noGrp="1"/>
          </p:cNvSpPr>
          <p:nvPr>
            <p:ph type="title"/>
          </p:nvPr>
        </p:nvSpPr>
        <p:spPr/>
        <p:txBody>
          <a:bodyPr/>
          <a:lstStyle/>
          <a:p>
            <a:r>
              <a:rPr lang="en-US" dirty="0"/>
              <a:t>Common Content elements</a:t>
            </a:r>
          </a:p>
        </p:txBody>
      </p:sp>
      <p:sp>
        <p:nvSpPr>
          <p:cNvPr id="3" name="Content Placeholder 2">
            <a:extLst>
              <a:ext uri="{FF2B5EF4-FFF2-40B4-BE49-F238E27FC236}">
                <a16:creationId xmlns:a16="http://schemas.microsoft.com/office/drawing/2014/main" xmlns="" id="{E2CFCFAA-EF9C-4495-913F-B3F183E7DF8F}"/>
              </a:ext>
            </a:extLst>
          </p:cNvPr>
          <p:cNvSpPr>
            <a:spLocks noGrp="1"/>
          </p:cNvSpPr>
          <p:nvPr>
            <p:ph idx="1"/>
          </p:nvPr>
        </p:nvSpPr>
        <p:spPr/>
        <p:txBody>
          <a:bodyPr>
            <a:normAutofit fontScale="92500"/>
          </a:bodyPr>
          <a:lstStyle/>
          <a:p>
            <a:r>
              <a:rPr lang="en-US" dirty="0">
                <a:solidFill>
                  <a:srgbClr val="FF0000"/>
                </a:solidFill>
              </a:rPr>
              <a:t>The six levels of headings: </a:t>
            </a:r>
            <a:r>
              <a:rPr lang="en-US" dirty="0"/>
              <a:t>&lt;h1&gt;, &lt;h2&gt;, &lt;h3&gt;, &lt;h4&gt;, &lt;h5&gt;, and &lt;h6&gt;</a:t>
            </a:r>
          </a:p>
          <a:p>
            <a:r>
              <a:rPr lang="en-US" dirty="0">
                <a:solidFill>
                  <a:srgbClr val="FF0000"/>
                </a:solidFill>
              </a:rPr>
              <a:t> Paragraphs </a:t>
            </a:r>
            <a:r>
              <a:rPr lang="en-US" dirty="0"/>
              <a:t>&lt;p&gt;, preformatted sections &lt;pre&gt;, line breaks &lt;</a:t>
            </a:r>
            <a:r>
              <a:rPr lang="en-US" dirty="0" err="1"/>
              <a:t>br</a:t>
            </a:r>
            <a:r>
              <a:rPr lang="en-US" dirty="0"/>
              <a:t> /&gt;, and addresses &lt;address&gt;</a:t>
            </a:r>
          </a:p>
          <a:p>
            <a:r>
              <a:rPr lang="en-US" dirty="0">
                <a:solidFill>
                  <a:srgbClr val="FF0000"/>
                </a:solidFill>
              </a:rPr>
              <a:t>Grouping elements: </a:t>
            </a:r>
            <a:r>
              <a:rPr lang="en-US" dirty="0"/>
              <a:t>&lt;div&gt;, &lt;header&gt;, &lt;</a:t>
            </a:r>
            <a:r>
              <a:rPr lang="en-US" dirty="0" err="1"/>
              <a:t>hgroup</a:t>
            </a:r>
            <a:r>
              <a:rPr lang="en-US" dirty="0"/>
              <a:t>&gt;, &lt;nav&gt;, &lt;section&gt;, &lt;article&gt;, and &lt;</a:t>
            </a:r>
            <a:r>
              <a:rPr lang="en-US" dirty="0" err="1"/>
              <a:t>hr</a:t>
            </a:r>
            <a:r>
              <a:rPr lang="en-US" dirty="0"/>
              <a:t>&gt;</a:t>
            </a:r>
          </a:p>
          <a:p>
            <a:r>
              <a:rPr lang="en-US" dirty="0">
                <a:solidFill>
                  <a:srgbClr val="FF0000"/>
                </a:solidFill>
              </a:rPr>
              <a:t>Presentational elements: </a:t>
            </a:r>
            <a:r>
              <a:rPr lang="en-US" dirty="0"/>
              <a:t>&lt;b&gt;, &lt;</a:t>
            </a:r>
            <a:r>
              <a:rPr lang="en-US" dirty="0" err="1"/>
              <a:t>i</a:t>
            </a:r>
            <a:r>
              <a:rPr lang="en-US" dirty="0"/>
              <a:t>&gt;, &lt;sup&gt;, and &lt;sub&gt;</a:t>
            </a:r>
          </a:p>
          <a:p>
            <a:r>
              <a:rPr lang="en-US" dirty="0"/>
              <a:t> </a:t>
            </a:r>
            <a:r>
              <a:rPr lang="en-US" dirty="0">
                <a:solidFill>
                  <a:srgbClr val="FF0000"/>
                </a:solidFill>
              </a:rPr>
              <a:t>Phrase elements: </a:t>
            </a:r>
            <a:r>
              <a:rPr lang="en-US" dirty="0"/>
              <a:t>&lt;</a:t>
            </a:r>
            <a:r>
              <a:rPr lang="en-US" dirty="0" err="1"/>
              <a:t>em</a:t>
            </a:r>
            <a:r>
              <a:rPr lang="en-US" dirty="0"/>
              <a:t>&gt;, &lt;strong&gt;, &lt;</a:t>
            </a:r>
            <a:r>
              <a:rPr lang="en-US" dirty="0" err="1"/>
              <a:t>abbr</a:t>
            </a:r>
            <a:r>
              <a:rPr lang="en-US" dirty="0"/>
              <a:t>&gt;, &lt;</a:t>
            </a:r>
            <a:r>
              <a:rPr lang="en-US" dirty="0" err="1"/>
              <a:t>dfn</a:t>
            </a:r>
            <a:r>
              <a:rPr lang="en-US" dirty="0"/>
              <a:t>&gt;, &lt;blockquote&gt;, &lt;q&gt;, &lt;cite&gt;, &lt;code&gt;,</a:t>
            </a:r>
          </a:p>
          <a:p>
            <a:pPr marL="0" indent="0">
              <a:buNone/>
            </a:pPr>
            <a:r>
              <a:rPr lang="en-US" dirty="0"/>
              <a:t>&lt;</a:t>
            </a:r>
            <a:r>
              <a:rPr lang="en-US" dirty="0" err="1"/>
              <a:t>kbd</a:t>
            </a:r>
            <a:r>
              <a:rPr lang="en-US" dirty="0"/>
              <a:t>&gt;, &lt;var&gt;, and &lt;</a:t>
            </a:r>
            <a:r>
              <a:rPr lang="en-US" dirty="0" err="1"/>
              <a:t>samp</a:t>
            </a:r>
            <a:r>
              <a:rPr lang="en-US" dirty="0"/>
              <a:t>&gt;</a:t>
            </a:r>
          </a:p>
          <a:p>
            <a:r>
              <a:rPr lang="en-US" dirty="0">
                <a:solidFill>
                  <a:srgbClr val="FF0000"/>
                </a:solidFill>
              </a:rPr>
              <a:t>Lists such as unordered lists </a:t>
            </a:r>
            <a:r>
              <a:rPr lang="en-US" dirty="0"/>
              <a:t>using &lt;ul&gt; and &lt;li&gt;; ordered lists using &lt;</a:t>
            </a:r>
            <a:r>
              <a:rPr lang="en-US" dirty="0" err="1"/>
              <a:t>ol</a:t>
            </a:r>
            <a:r>
              <a:rPr lang="en-US" dirty="0"/>
              <a:t>&gt; and &lt;li&gt;; and</a:t>
            </a:r>
          </a:p>
          <a:p>
            <a:pPr marL="0" indent="0">
              <a:buNone/>
            </a:pPr>
            <a:r>
              <a:rPr lang="en-US" dirty="0"/>
              <a:t>definition lists using &lt;dl&gt;, &lt;dt&gt;, and &lt;dd&gt;</a:t>
            </a:r>
          </a:p>
          <a:p>
            <a:r>
              <a:rPr lang="en-US" dirty="0">
                <a:solidFill>
                  <a:srgbClr val="FF0000"/>
                </a:solidFill>
              </a:rPr>
              <a:t>Editing elements</a:t>
            </a:r>
            <a:r>
              <a:rPr lang="en-US" dirty="0"/>
              <a:t>: &lt;ins&gt; and &lt;del&gt;</a:t>
            </a:r>
          </a:p>
          <a:p>
            <a:endParaRPr lang="en-US" dirty="0"/>
          </a:p>
        </p:txBody>
      </p:sp>
    </p:spTree>
    <p:extLst>
      <p:ext uri="{BB962C8B-B14F-4D97-AF65-F5344CB8AC3E}">
        <p14:creationId xmlns:p14="http://schemas.microsoft.com/office/powerpoint/2010/main" xmlns="" val="117651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Some usefull HTML tags</a:t>
            </a:r>
          </a:p>
        </p:txBody>
      </p:sp>
      <p:sp>
        <p:nvSpPr>
          <p:cNvPr id="3" name="Content Placeholder 2"/>
          <p:cNvSpPr>
            <a:spLocks noGrp="1" noEditPoints="1"/>
          </p:cNvSpPr>
          <p:nvPr>
            <p:ph idx="1"/>
          </p:nvPr>
        </p:nvSpPr>
        <p:spPr>
          <a:xfrm>
            <a:off x="598621" y="2364828"/>
            <a:ext cx="10994760" cy="4354073"/>
          </a:xfrm>
        </p:spPr>
        <p:txBody>
          <a:bodyPr>
            <a:normAutofit lnSpcReduction="10000"/>
          </a:bodyPr>
          <a:lstStyle/>
          <a:p>
            <a:r>
              <a:rPr lang="en-US" sz="2100" dirty="0"/>
              <a:t>&lt;p&gt; - Paragraph</a:t>
            </a:r>
          </a:p>
          <a:p>
            <a:r>
              <a:rPr lang="en-US" sz="2100" dirty="0"/>
              <a:t>&lt;b&gt; / &lt;strong&gt; - Text bold</a:t>
            </a:r>
          </a:p>
          <a:p>
            <a:r>
              <a:rPr lang="en-US" sz="2100" dirty="0"/>
              <a:t>&lt;</a:t>
            </a:r>
            <a:r>
              <a:rPr lang="en-US" sz="2100" dirty="0" err="1"/>
              <a:t>i</a:t>
            </a:r>
            <a:r>
              <a:rPr lang="en-US" sz="2100" dirty="0"/>
              <a:t>&gt; - Italian</a:t>
            </a:r>
          </a:p>
          <a:p>
            <a:r>
              <a:rPr lang="en-US" sz="2100" dirty="0"/>
              <a:t>&lt;center&gt; - Align the text centered - - </a:t>
            </a:r>
            <a:r>
              <a:rPr lang="en-US" sz="2100" dirty="0">
                <a:solidFill>
                  <a:srgbClr val="FF0000"/>
                </a:solidFill>
              </a:rPr>
              <a:t>Not supported in HTML 5</a:t>
            </a:r>
          </a:p>
          <a:p>
            <a:r>
              <a:rPr lang="en-US" sz="2100" dirty="0"/>
              <a:t>&lt;big&gt; - Big text - </a:t>
            </a:r>
            <a:r>
              <a:rPr lang="en-US" sz="2100" dirty="0">
                <a:solidFill>
                  <a:srgbClr val="FF0000"/>
                </a:solidFill>
              </a:rPr>
              <a:t>Not supported in HTML 5 </a:t>
            </a:r>
          </a:p>
          <a:p>
            <a:r>
              <a:rPr lang="en-US" sz="2100" dirty="0"/>
              <a:t>&lt;small&gt; - Small text - </a:t>
            </a:r>
            <a:r>
              <a:rPr lang="en-US" sz="2100" dirty="0">
                <a:solidFill>
                  <a:srgbClr val="FF0000"/>
                </a:solidFill>
              </a:rPr>
              <a:t>Not supported in HTML 5</a:t>
            </a:r>
          </a:p>
          <a:p>
            <a:r>
              <a:rPr lang="en-US" sz="2100" dirty="0"/>
              <a:t>&lt;pre&gt; - Preformatted text - display text in unusual formatting</a:t>
            </a:r>
          </a:p>
          <a:p>
            <a:r>
              <a:rPr lang="en-US" sz="2100" dirty="0"/>
              <a:t>&lt;</a:t>
            </a:r>
            <a:r>
              <a:rPr lang="en-US" sz="2100" dirty="0" err="1"/>
              <a:t>br</a:t>
            </a:r>
            <a:r>
              <a:rPr lang="en-US" sz="2100" dirty="0"/>
              <a:t>&gt; - Line break</a:t>
            </a:r>
          </a:p>
          <a:p>
            <a:r>
              <a:rPr lang="en-US" sz="2100" dirty="0"/>
              <a:t>&lt;hr&gt; - Thematic break</a:t>
            </a:r>
          </a:p>
          <a:p>
            <a:pPr lvl="1"/>
            <a:r>
              <a:rPr lang="en-US" dirty="0">
                <a:hlinkClick r:id="rId3" action="ppaction://hlinkfile"/>
              </a:rPr>
              <a:t>Web Engineering\format.html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Comments and Saving the file</a:t>
            </a:r>
          </a:p>
        </p:txBody>
      </p:sp>
      <p:sp>
        <p:nvSpPr>
          <p:cNvPr id="3" name="Content Placeholder 2"/>
          <p:cNvSpPr>
            <a:spLocks noGrp="1" noEditPoints="1"/>
          </p:cNvSpPr>
          <p:nvPr>
            <p:ph idx="1"/>
          </p:nvPr>
        </p:nvSpPr>
        <p:spPr/>
        <p:txBody>
          <a:bodyPr>
            <a:normAutofit/>
          </a:bodyPr>
          <a:lstStyle/>
          <a:p>
            <a:r>
              <a:rPr lang="en-US" sz="2400" dirty="0"/>
              <a:t>&lt;!--This is a comment. Comments are not displayed in the browser--&gt;</a:t>
            </a:r>
          </a:p>
          <a:p>
            <a:pPr marL="990575" lvl="1"/>
            <a:r>
              <a:rPr lang="en-US" sz="2000" dirty="0"/>
              <a:t>Example</a:t>
            </a:r>
          </a:p>
          <a:p>
            <a:pPr marL="590525"/>
            <a:r>
              <a:rPr lang="en-US" sz="2400" dirty="0"/>
              <a:t>Save your file with an extension of .html and by clicking it then it will be opened in the browser.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9D7EC-ADFB-46C2-8793-134B81F7D809}"/>
              </a:ext>
            </a:extLst>
          </p:cNvPr>
          <p:cNvSpPr>
            <a:spLocks noGrp="1"/>
          </p:cNvSpPr>
          <p:nvPr>
            <p:ph type="title"/>
          </p:nvPr>
        </p:nvSpPr>
        <p:spPr/>
        <p:txBody>
          <a:bodyPr/>
          <a:lstStyle/>
          <a:p>
            <a:r>
              <a:rPr lang="en-US" dirty="0"/>
              <a:t>white Space and Flow</a:t>
            </a:r>
          </a:p>
        </p:txBody>
      </p:sp>
      <p:sp>
        <p:nvSpPr>
          <p:cNvPr id="3" name="Content Placeholder 2">
            <a:extLst>
              <a:ext uri="{FF2B5EF4-FFF2-40B4-BE49-F238E27FC236}">
                <a16:creationId xmlns:a16="http://schemas.microsoft.com/office/drawing/2014/main" xmlns="" id="{B5E8C8AE-4D07-44C0-870A-D6CF7D268A9A}"/>
              </a:ext>
            </a:extLst>
          </p:cNvPr>
          <p:cNvSpPr>
            <a:spLocks noGrp="1"/>
          </p:cNvSpPr>
          <p:nvPr>
            <p:ph idx="1"/>
          </p:nvPr>
        </p:nvSpPr>
        <p:spPr/>
        <p:txBody>
          <a:bodyPr/>
          <a:lstStyle/>
          <a:p>
            <a:r>
              <a:rPr lang="en-US" dirty="0"/>
              <a:t>You might think that if you put several consecutive spaces between two words, the spaces would appear between those words onscreen, but this is not the case; by default, only one space displays.</a:t>
            </a:r>
          </a:p>
          <a:p>
            <a:r>
              <a:rPr lang="en-US" dirty="0"/>
              <a:t>This is known as white space collapsing. Similarly, if you start a new line in your source document, or you have consecutive empty lines, these will be ignored and simply treated as one space, as will tab characters. </a:t>
            </a:r>
          </a:p>
        </p:txBody>
      </p:sp>
    </p:spTree>
    <p:extLst>
      <p:ext uri="{BB962C8B-B14F-4D97-AF65-F5344CB8AC3E}">
        <p14:creationId xmlns:p14="http://schemas.microsoft.com/office/powerpoint/2010/main" xmlns="" val="259305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87E20-D469-4707-9878-3B1005CE7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5724280-083D-4174-91BA-96B6A68B7011}"/>
              </a:ext>
            </a:extLst>
          </p:cNvPr>
          <p:cNvSpPr>
            <a:spLocks noGrp="1"/>
          </p:cNvSpPr>
          <p:nvPr>
            <p:ph idx="1"/>
          </p:nvPr>
        </p:nvSpPr>
        <p:spPr/>
        <p:txBody>
          <a:bodyPr/>
          <a:lstStyle/>
          <a:p>
            <a:pPr marL="0" indent="0">
              <a:buNone/>
            </a:pPr>
            <a:r>
              <a:rPr lang="en-US" sz="1800" b="0" i="0" dirty="0">
                <a:solidFill>
                  <a:srgbClr val="242021"/>
                </a:solidFill>
                <a:effectLst/>
                <a:latin typeface="WileyCode-Regular"/>
              </a:rPr>
              <a:t>&lt;p&gt;This paragraph shows how multiple spaces between words are</a:t>
            </a:r>
            <a:br>
              <a:rPr lang="en-US" sz="1800" b="0" i="0" dirty="0">
                <a:solidFill>
                  <a:srgbClr val="242021"/>
                </a:solidFill>
                <a:effectLst/>
                <a:latin typeface="WileyCode-Regular"/>
              </a:rPr>
            </a:br>
            <a:r>
              <a:rPr lang="en-US" sz="1800" b="0" i="0" dirty="0">
                <a:solidFill>
                  <a:srgbClr val="242021"/>
                </a:solidFill>
                <a:effectLst/>
                <a:latin typeface="WileyCode-Regular"/>
              </a:rPr>
              <a:t>treated as a single space. This is known as white space collapsing, and</a:t>
            </a:r>
            <a:br>
              <a:rPr lang="en-US" sz="1800" b="0" i="0" dirty="0">
                <a:solidFill>
                  <a:srgbClr val="242021"/>
                </a:solidFill>
                <a:effectLst/>
                <a:latin typeface="WileyCode-Regular"/>
              </a:rPr>
            </a:br>
            <a:r>
              <a:rPr lang="en-US" sz="1800" b="0" i="0" dirty="0">
                <a:solidFill>
                  <a:srgbClr val="242021"/>
                </a:solidFill>
                <a:effectLst/>
                <a:latin typeface="WileyCode-Regular"/>
              </a:rPr>
              <a:t>the big spaces between some of the words will not appear in the</a:t>
            </a:r>
            <a:br>
              <a:rPr lang="en-US" sz="1800" b="0" i="0" dirty="0">
                <a:solidFill>
                  <a:srgbClr val="242021"/>
                </a:solidFill>
                <a:effectLst/>
                <a:latin typeface="WileyCode-Regular"/>
              </a:rPr>
            </a:br>
            <a:r>
              <a:rPr lang="en-US" sz="1800" b="0" i="0" dirty="0">
                <a:solidFill>
                  <a:srgbClr val="242021"/>
                </a:solidFill>
                <a:effectLst/>
                <a:latin typeface="WileyCode-Regular"/>
              </a:rPr>
              <a:t>browser.</a:t>
            </a:r>
          </a:p>
          <a:p>
            <a:endParaRPr lang="en-US" dirty="0">
              <a:solidFill>
                <a:srgbClr val="242021"/>
              </a:solidFill>
              <a:latin typeface="WileyCode-Regular"/>
            </a:endParaRPr>
          </a:p>
          <a:p>
            <a:pPr marL="0" indent="0">
              <a:buNone/>
            </a:pPr>
            <a:r>
              <a:rPr lang="en-US" sz="1800" b="0" i="0" dirty="0">
                <a:solidFill>
                  <a:srgbClr val="242021"/>
                </a:solidFill>
                <a:effectLst/>
                <a:latin typeface="WileyCode-Regular"/>
              </a:rPr>
              <a:t/>
            </a:r>
            <a:br>
              <a:rPr lang="en-US" sz="1800" b="0" i="0" dirty="0">
                <a:solidFill>
                  <a:srgbClr val="242021"/>
                </a:solidFill>
                <a:effectLst/>
                <a:latin typeface="WileyCode-Regular"/>
              </a:rPr>
            </a:br>
            <a:r>
              <a:rPr lang="en-US" sz="1800" b="0" i="0" dirty="0">
                <a:solidFill>
                  <a:srgbClr val="242021"/>
                </a:solidFill>
                <a:effectLst/>
                <a:latin typeface="WileyCode-Regular"/>
              </a:rPr>
              <a:t>It also demonstrates how the browser will treat multiple carriage returns</a:t>
            </a:r>
            <a:br>
              <a:rPr lang="en-US" sz="1800" b="0" i="0" dirty="0">
                <a:solidFill>
                  <a:srgbClr val="242021"/>
                </a:solidFill>
                <a:effectLst/>
                <a:latin typeface="WileyCode-Regular"/>
              </a:rPr>
            </a:br>
            <a:r>
              <a:rPr lang="en-US" sz="1800" b="0" i="0" dirty="0">
                <a:solidFill>
                  <a:srgbClr val="242021"/>
                </a:solidFill>
                <a:effectLst/>
                <a:latin typeface="WileyCode-Regular"/>
              </a:rPr>
              <a:t>(new lines) as a single space, too.&lt;/p&gt;</a:t>
            </a:r>
            <a:r>
              <a:rPr lang="en-US" dirty="0"/>
              <a:t> </a:t>
            </a:r>
            <a:br>
              <a:rPr lang="en-US" dirty="0"/>
            </a:br>
            <a:endParaRPr lang="en-US" dirty="0"/>
          </a:p>
        </p:txBody>
      </p:sp>
    </p:spTree>
    <p:extLst>
      <p:ext uri="{BB962C8B-B14F-4D97-AF65-F5344CB8AC3E}">
        <p14:creationId xmlns:p14="http://schemas.microsoft.com/office/powerpoint/2010/main" xmlns="" val="225662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C7AFD-B8A4-4D89-BC6D-5D17620D4D6A}"/>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xmlns="" id="{182165D1-70DF-49A2-9F11-B82C2469E1BA}"/>
              </a:ext>
            </a:extLst>
          </p:cNvPr>
          <p:cNvSpPr>
            <a:spLocks noGrp="1"/>
          </p:cNvSpPr>
          <p:nvPr>
            <p:ph idx="1"/>
          </p:nvPr>
        </p:nvSpPr>
        <p:spPr/>
        <p:txBody>
          <a:bodyPr>
            <a:normAutofit lnSpcReduction="10000"/>
          </a:bodyPr>
          <a:lstStyle/>
          <a:p>
            <a:r>
              <a:rPr lang="en-US" sz="2400" dirty="0" err="1"/>
              <a:t>HyperText</a:t>
            </a:r>
            <a:r>
              <a:rPr lang="en-US" sz="2400" dirty="0"/>
              <a:t> Markup Language is the computer language that facilitates website creation.</a:t>
            </a:r>
          </a:p>
          <a:p>
            <a:r>
              <a:rPr lang="en-US" sz="2400" dirty="0"/>
              <a:t> The language, which has code words and syntax just like any other language, is relatively easy to comprehend and, as time goes on, increasingly powerful in what it allows someone to create. </a:t>
            </a:r>
          </a:p>
          <a:p>
            <a:r>
              <a:rPr lang="en-US" sz="2400" dirty="0"/>
              <a:t>HTML continues to evolve to meet the demands and requirements of the Internet under the guise of the World Wide Web Consortium, the organization that designs and maintains the language; for instance, with the transition to Web 2.0. </a:t>
            </a:r>
          </a:p>
        </p:txBody>
      </p:sp>
    </p:spTree>
    <p:extLst>
      <p:ext uri="{BB962C8B-B14F-4D97-AF65-F5344CB8AC3E}">
        <p14:creationId xmlns:p14="http://schemas.microsoft.com/office/powerpoint/2010/main" xmlns="" val="253196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normAutofit/>
          </a:bodyPr>
          <a:lstStyle/>
          <a:p>
            <a:r>
              <a:rPr lang="en-US" sz="2000" b="0" i="0" dirty="0">
                <a:solidFill>
                  <a:srgbClr val="242021"/>
                </a:solidFill>
                <a:effectLst/>
                <a:latin typeface="Calibri" panose="020F0502020204030204" pitchFamily="34" charset="0"/>
                <a:cs typeface="Calibri" panose="020F0502020204030204" pitchFamily="34" charset="0"/>
              </a:rPr>
              <a:t>HTML offers six levels of headings, which use the elements &lt;h1&gt;, &lt;h2&gt;, &lt;h3&gt;, &lt;h4&gt;, &lt;h5&gt;, and &lt;h6&gt;.</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Browsers display the &lt;h1&gt; element as the largest of the six and &lt;h6&gt; as the smallest. </a:t>
            </a:r>
          </a:p>
          <a:p>
            <a:r>
              <a:rPr lang="en-US" sz="2000" dirty="0">
                <a:latin typeface="Calibri" panose="020F0502020204030204" pitchFamily="34" charset="0"/>
                <a:cs typeface="Calibri" panose="020F0502020204030204" pitchFamily="34" charset="0"/>
              </a:rPr>
              <a:t>Headings are defined with the &lt;h1&gt; to &lt;h6&gt; tags.</a:t>
            </a:r>
          </a:p>
          <a:p>
            <a:r>
              <a:rPr lang="en-US" sz="2000" dirty="0">
                <a:latin typeface="Calibri" panose="020F0502020204030204" pitchFamily="34" charset="0"/>
                <a:cs typeface="Calibri" panose="020F0502020204030204" pitchFamily="34" charset="0"/>
              </a:rPr>
              <a:t>&lt;h1&gt; defines the most important heading. &lt;h6&gt; defines the least important heading.</a:t>
            </a:r>
          </a:p>
          <a:p>
            <a:r>
              <a:rPr lang="en-US" sz="2000" dirty="0">
                <a:latin typeface="Calibri" panose="020F0502020204030204" pitchFamily="34" charset="0"/>
                <a:cs typeface="Calibri" panose="020F0502020204030204" pitchFamily="34" charset="0"/>
              </a:rPr>
              <a:t>Each HTML heading has a default size. However, you can specify the size for any heading.</a:t>
            </a:r>
          </a:p>
          <a:p>
            <a:r>
              <a:rPr lang="en-US" sz="2000" dirty="0">
                <a:latin typeface="Calibri" panose="020F0502020204030204" pitchFamily="34" charset="0"/>
                <a:cs typeface="Calibri" panose="020F0502020204030204" pitchFamily="34" charset="0"/>
                <a:hlinkClick r:id="rId2" action="ppaction://hlinkfile"/>
              </a:rPr>
              <a:t>Web Engineering\heading.html</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Some useful HTML tags</a:t>
            </a:r>
          </a:p>
        </p:txBody>
      </p:sp>
      <p:sp>
        <p:nvSpPr>
          <p:cNvPr id="3" name="Content Placeholder 2"/>
          <p:cNvSpPr>
            <a:spLocks noGrp="1" noEditPoints="1"/>
          </p:cNvSpPr>
          <p:nvPr>
            <p:ph idx="1"/>
          </p:nvPr>
        </p:nvSpPr>
        <p:spPr>
          <a:xfrm>
            <a:off x="598621" y="2613761"/>
            <a:ext cx="10994760" cy="3995287"/>
          </a:xfrm>
        </p:spPr>
        <p:txBody>
          <a:bodyPr>
            <a:normAutofit fontScale="70000" lnSpcReduction="20000"/>
          </a:bodyPr>
          <a:lstStyle/>
          <a:p>
            <a:r>
              <a:rPr lang="en-US" sz="2700" dirty="0"/>
              <a:t>&lt;a&gt; - defines a hyperlink, which is used to link from one page to another.</a:t>
            </a:r>
          </a:p>
          <a:p>
            <a:pPr marL="1523962" lvl="2"/>
            <a:r>
              <a:rPr lang="en-US" sz="2700" dirty="0"/>
              <a:t>The most important attribute of the &lt;a&gt; element is the </a:t>
            </a:r>
            <a:r>
              <a:rPr lang="en-US" sz="2700" dirty="0" err="1"/>
              <a:t>href</a:t>
            </a:r>
            <a:r>
              <a:rPr lang="en-US" sz="2700" dirty="0"/>
              <a:t> attribute, which indicates the link's destination.</a:t>
            </a:r>
          </a:p>
          <a:p>
            <a:pPr marL="1523962" lvl="2"/>
            <a:r>
              <a:rPr lang="en-US" sz="2700" dirty="0"/>
              <a:t>target is also an attribute of &lt;a&gt; - Supporting values = _blank, _</a:t>
            </a:r>
            <a:r>
              <a:rPr lang="en-US" sz="2700" dirty="0" err="1"/>
              <a:t>parent,_self</a:t>
            </a:r>
            <a:r>
              <a:rPr lang="en-US" sz="2700" dirty="0"/>
              <a:t>, _top</a:t>
            </a:r>
          </a:p>
          <a:p>
            <a:pPr marL="1523962" lvl="2"/>
            <a:r>
              <a:rPr lang="en-US" sz="2700" dirty="0">
                <a:hlinkClick r:id="rId3" action="ppaction://hlinkfile"/>
              </a:rPr>
              <a:t>Web Engineering\links.html</a:t>
            </a:r>
            <a:endParaRPr lang="en-US" sz="2700" dirty="0"/>
          </a:p>
          <a:p>
            <a:pPr marL="457189"/>
            <a:r>
              <a:rPr lang="en-US" sz="2700" dirty="0"/>
              <a:t>The &lt;</a:t>
            </a:r>
            <a:r>
              <a:rPr lang="en-US" sz="2700" dirty="0" err="1"/>
              <a:t>img</a:t>
            </a:r>
            <a:r>
              <a:rPr lang="en-US" sz="2700" dirty="0"/>
              <a:t>&gt; tag defines an image in an HTML page.</a:t>
            </a:r>
          </a:p>
          <a:p>
            <a:pPr marL="1523962" lvl="2"/>
            <a:r>
              <a:rPr lang="en-US" sz="2700" dirty="0"/>
              <a:t>The &lt;</a:t>
            </a:r>
            <a:r>
              <a:rPr lang="en-US" sz="2700" dirty="0" err="1"/>
              <a:t>img</a:t>
            </a:r>
            <a:r>
              <a:rPr lang="en-US" sz="2700" dirty="0"/>
              <a:t>&gt; tag has two required attributes: </a:t>
            </a:r>
            <a:r>
              <a:rPr lang="en-US" sz="2700" dirty="0" err="1"/>
              <a:t>src</a:t>
            </a:r>
            <a:r>
              <a:rPr lang="en-US" sz="2700" dirty="0"/>
              <a:t> and alt.</a:t>
            </a:r>
          </a:p>
          <a:p>
            <a:pPr marL="2133547" lvl="3"/>
            <a:r>
              <a:rPr lang="en-US" sz="2700" dirty="0" err="1"/>
              <a:t>src</a:t>
            </a:r>
            <a:r>
              <a:rPr lang="en-US" sz="2700" dirty="0"/>
              <a:t> - Specifies the URL of an image</a:t>
            </a:r>
          </a:p>
          <a:p>
            <a:pPr marL="2133547" lvl="3"/>
            <a:r>
              <a:rPr lang="en-US" sz="2700" dirty="0"/>
              <a:t>alt - Specifies an alternate text for an image</a:t>
            </a:r>
          </a:p>
          <a:p>
            <a:pPr marL="2133547" lvl="3"/>
            <a:r>
              <a:rPr lang="en-US" sz="2700" dirty="0">
                <a:hlinkClick r:id="rId4" action="ppaction://hlinkfile"/>
              </a:rPr>
              <a:t>Web Engineering\image.html</a:t>
            </a:r>
            <a:endParaRPr lang="en-US" sz="2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image map</a:t>
            </a:r>
          </a:p>
        </p:txBody>
      </p:sp>
      <p:sp>
        <p:nvSpPr>
          <p:cNvPr id="3" name="Content Placeholder 2"/>
          <p:cNvSpPr>
            <a:spLocks noGrp="1" noEditPoints="1"/>
          </p:cNvSpPr>
          <p:nvPr>
            <p:ph idx="1"/>
          </p:nvPr>
        </p:nvSpPr>
        <p:spPr/>
        <p:txBody>
          <a:bodyPr>
            <a:normAutofit/>
          </a:bodyPr>
          <a:lstStyle/>
          <a:p>
            <a:r>
              <a:rPr lang="en-US" sz="2400" dirty="0"/>
              <a:t>An image-map is an image with clickable areas.</a:t>
            </a:r>
          </a:p>
          <a:p>
            <a:pPr marL="990575" lvl="1"/>
            <a:r>
              <a:rPr lang="en-US" sz="2000" dirty="0"/>
              <a:t>The &lt;map&gt; element contains a number of &lt;area&gt; elements, that defines the clickable areas in the image map.</a:t>
            </a:r>
          </a:p>
          <a:p>
            <a:pPr marL="990575" lvl="1"/>
            <a:r>
              <a:rPr lang="en-US" sz="2000" dirty="0"/>
              <a:t>Name attribute is required to specify the name of the image-map</a:t>
            </a:r>
          </a:p>
          <a:p>
            <a:pPr marL="1390625" lvl="2"/>
            <a:r>
              <a:rPr lang="en-US" sz="1800" dirty="0">
                <a:hlinkClick r:id="rId3" action="ppaction://hlinkfile"/>
              </a:rPr>
              <a:t>Web Engineering\image.html</a:t>
            </a: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23A94-75F7-47A6-B734-CB5E75EBE747}"/>
              </a:ext>
            </a:extLst>
          </p:cNvPr>
          <p:cNvSpPr>
            <a:spLocks noGrp="1"/>
          </p:cNvSpPr>
          <p:nvPr>
            <p:ph type="title"/>
          </p:nvPr>
        </p:nvSpPr>
        <p:spPr/>
        <p:txBody>
          <a:bodyPr/>
          <a:lstStyle/>
          <a:p>
            <a:r>
              <a:rPr lang="en-US" dirty="0"/>
              <a:t>Creating Line Breaks using the &lt;</a:t>
            </a:r>
            <a:r>
              <a:rPr lang="en-US" dirty="0" err="1"/>
              <a:t>br</a:t>
            </a:r>
            <a:r>
              <a:rPr lang="en-US" dirty="0"/>
              <a:t>&gt; element</a:t>
            </a:r>
          </a:p>
        </p:txBody>
      </p:sp>
      <p:sp>
        <p:nvSpPr>
          <p:cNvPr id="3" name="Content Placeholder 2">
            <a:extLst>
              <a:ext uri="{FF2B5EF4-FFF2-40B4-BE49-F238E27FC236}">
                <a16:creationId xmlns:a16="http://schemas.microsoft.com/office/drawing/2014/main" xmlns="" id="{9B66E3C2-8647-4596-A37E-63A963B7E22F}"/>
              </a:ext>
            </a:extLst>
          </p:cNvPr>
          <p:cNvSpPr>
            <a:spLocks noGrp="1"/>
          </p:cNvSpPr>
          <p:nvPr>
            <p:ph idx="1"/>
          </p:nvPr>
        </p:nvSpPr>
        <p:spPr/>
        <p:txBody>
          <a:bodyPr>
            <a:noAutofit/>
          </a:bodyPr>
          <a:lstStyle/>
          <a:p>
            <a:r>
              <a:rPr lang="en-US" sz="2000" b="0" i="0" dirty="0">
                <a:solidFill>
                  <a:srgbClr val="242021"/>
                </a:solidFill>
                <a:effectLst/>
                <a:latin typeface="Calibri" panose="020F0502020204030204" pitchFamily="34" charset="0"/>
                <a:cs typeface="Calibri" panose="020F0502020204030204" pitchFamily="34" charset="0"/>
              </a:rPr>
              <a:t>Whenever you use the &lt;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 element, anything following it starts on the next line. The &lt;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 element</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is an example of an </a:t>
            </a:r>
            <a:r>
              <a:rPr lang="en-US" sz="2000" b="0" i="1" dirty="0">
                <a:solidFill>
                  <a:srgbClr val="242021"/>
                </a:solidFill>
                <a:effectLst/>
                <a:latin typeface="Calibri" panose="020F0502020204030204" pitchFamily="34" charset="0"/>
                <a:cs typeface="Calibri" panose="020F0502020204030204" pitchFamily="34" charset="0"/>
              </a:rPr>
              <a:t>empty element</a:t>
            </a:r>
            <a:r>
              <a:rPr lang="en-US" sz="2000" b="0" i="0" dirty="0">
                <a:solidFill>
                  <a:srgbClr val="242021"/>
                </a:solidFill>
                <a:effectLst/>
                <a:latin typeface="Calibri" panose="020F0502020204030204" pitchFamily="34" charset="0"/>
                <a:cs typeface="Calibri" panose="020F0502020204030204" pitchFamily="34" charset="0"/>
              </a:rPr>
              <a:t>; you don’t need opening </a:t>
            </a:r>
            <a:r>
              <a:rPr lang="en-US" sz="2000" b="0" i="1" dirty="0">
                <a:solidFill>
                  <a:srgbClr val="242021"/>
                </a:solidFill>
                <a:effectLst/>
                <a:latin typeface="Calibri" panose="020F0502020204030204" pitchFamily="34" charset="0"/>
                <a:cs typeface="Calibri" panose="020F0502020204030204" pitchFamily="34" charset="0"/>
              </a:rPr>
              <a:t>and </a:t>
            </a:r>
            <a:r>
              <a:rPr lang="en-US" sz="2000" b="0" i="0" dirty="0">
                <a:solidFill>
                  <a:srgbClr val="242021"/>
                </a:solidFill>
                <a:effectLst/>
                <a:latin typeface="Calibri" panose="020F0502020204030204" pitchFamily="34" charset="0"/>
                <a:cs typeface="Calibri" panose="020F0502020204030204" pitchFamily="34" charset="0"/>
              </a:rPr>
              <a:t>closing tags, because there is nothing</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to go in between them.</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You can use multiple &lt;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 elements to push text down several lines, and many designers use</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two line breaks between paragraphs of text rather than using the &lt;p&gt; element to structure text,</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as follows:</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Paragraph one&lt;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Paragraph two&lt;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a:t>
            </a:r>
            <a:br>
              <a:rPr lang="en-US" sz="2000" b="0" i="0" dirty="0">
                <a:solidFill>
                  <a:srgbClr val="242021"/>
                </a:solidFill>
                <a:effectLst/>
                <a:latin typeface="Calibri" panose="020F0502020204030204" pitchFamily="34" charset="0"/>
                <a:cs typeface="Calibri" panose="020F0502020204030204" pitchFamily="34" charset="0"/>
              </a:rPr>
            </a:br>
            <a:r>
              <a:rPr lang="en-US" sz="2000" b="0" i="0" dirty="0">
                <a:solidFill>
                  <a:srgbClr val="242021"/>
                </a:solidFill>
                <a:effectLst/>
                <a:latin typeface="Calibri" panose="020F0502020204030204" pitchFamily="34" charset="0"/>
                <a:cs typeface="Calibri" panose="020F0502020204030204" pitchFamily="34" charset="0"/>
              </a:rPr>
              <a:t>Paragraph three&lt;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&gt;&lt;</a:t>
            </a:r>
            <a:r>
              <a:rPr lang="en-US" sz="2000" b="0" i="0" dirty="0" err="1">
                <a:solidFill>
                  <a:srgbClr val="242021"/>
                </a:solidFill>
                <a:effectLst/>
                <a:latin typeface="Calibri" panose="020F0502020204030204" pitchFamily="34" charset="0"/>
                <a:cs typeface="Calibri" panose="020F0502020204030204" pitchFamily="34" charset="0"/>
              </a:rPr>
              <a:t>br</a:t>
            </a:r>
            <a:r>
              <a:rPr lang="en-US" sz="2000" b="0" i="0" dirty="0">
                <a:solidFill>
                  <a:srgbClr val="242021"/>
                </a:solidFill>
                <a:effectLst/>
                <a:latin typeface="Calibri" panose="020F0502020204030204" pitchFamily="34" charset="0"/>
                <a:cs typeface="Calibri" panose="020F0502020204030204" pitchFamily="34" charset="0"/>
              </a:rPr>
              <a:t>&gt;</a:t>
            </a:r>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3099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EBF41-DF37-4E0C-8570-4CBCA941136C}"/>
              </a:ext>
            </a:extLst>
          </p:cNvPr>
          <p:cNvSpPr>
            <a:spLocks noGrp="1"/>
          </p:cNvSpPr>
          <p:nvPr>
            <p:ph type="title"/>
          </p:nvPr>
        </p:nvSpPr>
        <p:spPr/>
        <p:txBody>
          <a:bodyPr/>
          <a:lstStyle/>
          <a:p>
            <a:r>
              <a:rPr lang="en-US" dirty="0"/>
              <a:t>Creating preformatted Text using the &lt;pre&gt; element</a:t>
            </a:r>
          </a:p>
        </p:txBody>
      </p:sp>
      <p:sp>
        <p:nvSpPr>
          <p:cNvPr id="3" name="Content Placeholder 2">
            <a:extLst>
              <a:ext uri="{FF2B5EF4-FFF2-40B4-BE49-F238E27FC236}">
                <a16:creationId xmlns:a16="http://schemas.microsoft.com/office/drawing/2014/main" xmlns="" id="{329E206E-DD5B-44FA-B18B-B920E940DE95}"/>
              </a:ext>
            </a:extLst>
          </p:cNvPr>
          <p:cNvSpPr>
            <a:spLocks noGrp="1"/>
          </p:cNvSpPr>
          <p:nvPr>
            <p:ph idx="1"/>
          </p:nvPr>
        </p:nvSpPr>
        <p:spPr/>
        <p:txBody>
          <a:bodyPr>
            <a:normAutofit/>
          </a:bodyPr>
          <a:lstStyle/>
          <a:p>
            <a:r>
              <a:rPr lang="en-US" dirty="0"/>
              <a:t>Sometimes you want your text to follow the exact format of how it is written in the HTML document; you don’t want the text to wrap onto a new line when it reaches the edge of the browser. </a:t>
            </a:r>
          </a:p>
          <a:p>
            <a:r>
              <a:rPr lang="en-US" dirty="0"/>
              <a:t>You also don’t want it to ignore multiple spaces, and you want the line breaks where you put them.</a:t>
            </a:r>
          </a:p>
          <a:p>
            <a:r>
              <a:rPr lang="en-US" dirty="0"/>
              <a:t>Any text between the opening &lt;pre&gt; tag and the closing &lt;/pre&gt; tag preserves the formatting of the source document. </a:t>
            </a:r>
          </a:p>
          <a:p>
            <a:r>
              <a:rPr lang="en-US" dirty="0"/>
              <a:t>You should be aware, however, that most browsers display this text in a monospaced font by default. (Courier is an example of a monospaced font because each letter of the alphabet takes up the same width. </a:t>
            </a:r>
          </a:p>
        </p:txBody>
      </p:sp>
    </p:spTree>
    <p:extLst>
      <p:ext uri="{BB962C8B-B14F-4D97-AF65-F5344CB8AC3E}">
        <p14:creationId xmlns:p14="http://schemas.microsoft.com/office/powerpoint/2010/main" xmlns="" val="3910726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E790F-E2D5-4805-BA89-B39CB2C2A11F}"/>
              </a:ext>
            </a:extLst>
          </p:cNvPr>
          <p:cNvSpPr>
            <a:spLocks noGrp="1"/>
          </p:cNvSpPr>
          <p:nvPr>
            <p:ph type="title"/>
          </p:nvPr>
        </p:nvSpPr>
        <p:spPr/>
        <p:txBody>
          <a:bodyPr/>
          <a:lstStyle/>
          <a:p>
            <a:r>
              <a:rPr lang="en-US" dirty="0"/>
              <a:t>Understanding Block and inline elements</a:t>
            </a:r>
          </a:p>
        </p:txBody>
      </p:sp>
      <p:sp>
        <p:nvSpPr>
          <p:cNvPr id="3" name="Content Placeholder 2">
            <a:extLst>
              <a:ext uri="{FF2B5EF4-FFF2-40B4-BE49-F238E27FC236}">
                <a16:creationId xmlns:a16="http://schemas.microsoft.com/office/drawing/2014/main" xmlns="" id="{0971ECDB-0AAD-4058-8570-5DBBEB1392C9}"/>
              </a:ext>
            </a:extLst>
          </p:cNvPr>
          <p:cNvSpPr>
            <a:spLocks noGrp="1"/>
          </p:cNvSpPr>
          <p:nvPr>
            <p:ph idx="1"/>
          </p:nvPr>
        </p:nvSpPr>
        <p:spPr/>
        <p:txBody>
          <a:bodyPr/>
          <a:lstStyle/>
          <a:p>
            <a:r>
              <a:rPr lang="en-US" dirty="0"/>
              <a:t>Now that you have seen many of the elements that you can use to mark up text, you must consider all the elements that live inside the &lt;body&gt; element because each can fall into one of two categories:</a:t>
            </a:r>
          </a:p>
          <a:p>
            <a:pPr lvl="1"/>
            <a:r>
              <a:rPr lang="en-US" dirty="0">
                <a:solidFill>
                  <a:srgbClr val="FF0000"/>
                </a:solidFill>
              </a:rPr>
              <a:t> Block-level elements</a:t>
            </a:r>
          </a:p>
          <a:p>
            <a:pPr lvl="1"/>
            <a:r>
              <a:rPr lang="en-US" dirty="0">
                <a:solidFill>
                  <a:srgbClr val="FF0000"/>
                </a:solidFill>
              </a:rPr>
              <a:t> Inline elements</a:t>
            </a:r>
          </a:p>
        </p:txBody>
      </p:sp>
    </p:spTree>
    <p:extLst>
      <p:ext uri="{BB962C8B-B14F-4D97-AF65-F5344CB8AC3E}">
        <p14:creationId xmlns:p14="http://schemas.microsoft.com/office/powerpoint/2010/main" xmlns="" val="1829264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10F7E-CED7-4F50-A2B4-F89D7BA32D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9FE532F-9EEF-4401-9229-DDF3D535A398}"/>
              </a:ext>
            </a:extLst>
          </p:cNvPr>
          <p:cNvSpPr>
            <a:spLocks noGrp="1"/>
          </p:cNvSpPr>
          <p:nvPr>
            <p:ph idx="1"/>
          </p:nvPr>
        </p:nvSpPr>
        <p:spPr/>
        <p:txBody>
          <a:bodyPr>
            <a:normAutofit/>
          </a:bodyPr>
          <a:lstStyle/>
          <a:p>
            <a:r>
              <a:rPr lang="en-US" dirty="0">
                <a:solidFill>
                  <a:srgbClr val="FF0000"/>
                </a:solidFill>
              </a:rPr>
              <a:t>Block-level elements </a:t>
            </a:r>
            <a:r>
              <a:rPr lang="en-US" dirty="0"/>
              <a:t>appear on the screen as if they have a carriage return or line break before and after them. For example, the &lt;p&gt;, &lt;h1&gt;, &lt;h2&gt;, &lt;h3&gt;, &lt;h4&gt;, &lt;h5&gt;, &lt;h6&gt;, &lt;ul&gt;, &lt;</a:t>
            </a:r>
            <a:r>
              <a:rPr lang="en-US" dirty="0" err="1"/>
              <a:t>ol</a:t>
            </a:r>
            <a:r>
              <a:rPr lang="en-US" dirty="0"/>
              <a:t>&gt;, &lt;dl&gt;, &lt;pre&gt;, &lt;</a:t>
            </a:r>
            <a:r>
              <a:rPr lang="en-US" dirty="0" err="1"/>
              <a:t>hr</a:t>
            </a:r>
            <a:r>
              <a:rPr lang="en-US" dirty="0"/>
              <a:t> /&gt;, &lt;blockquote&gt;, and &lt;address&gt; elements are all block-level elements. They all start on their own new lines, and anything that follows them appears on its own new line, too.</a:t>
            </a:r>
          </a:p>
          <a:p>
            <a:r>
              <a:rPr lang="en-US" dirty="0">
                <a:solidFill>
                  <a:srgbClr val="FF0000"/>
                </a:solidFill>
              </a:rPr>
              <a:t>Inline elements</a:t>
            </a:r>
            <a:r>
              <a:rPr lang="en-US" dirty="0"/>
              <a:t>, on the other hand, can appear within sentences and do not need to appear on new lines of their own. The &lt;b&gt;, &lt;</a:t>
            </a:r>
            <a:r>
              <a:rPr lang="en-US" dirty="0" err="1"/>
              <a:t>i</a:t>
            </a:r>
            <a:r>
              <a:rPr lang="en-US" dirty="0"/>
              <a:t>&gt;, &lt;u&gt;, &lt;</a:t>
            </a:r>
            <a:r>
              <a:rPr lang="en-US" dirty="0" err="1"/>
              <a:t>em</a:t>
            </a:r>
            <a:r>
              <a:rPr lang="en-US" dirty="0"/>
              <a:t>&gt;, &lt;strong&gt;, &lt;sup&gt;, &lt;sub&gt;, &lt;small&gt;, &lt;ins&gt;, &lt;del&gt;, &lt;code&gt;, &lt;cite&gt;, &lt;</a:t>
            </a:r>
            <a:r>
              <a:rPr lang="en-US" dirty="0" err="1"/>
              <a:t>dfn</a:t>
            </a:r>
            <a:r>
              <a:rPr lang="en-US" dirty="0"/>
              <a:t>&gt;, &lt;</a:t>
            </a:r>
            <a:r>
              <a:rPr lang="en-US" dirty="0" err="1"/>
              <a:t>kbd</a:t>
            </a:r>
            <a:r>
              <a:rPr lang="en-US" dirty="0"/>
              <a:t>&gt;, and &lt;var&gt; elements are all inline elements.</a:t>
            </a:r>
          </a:p>
        </p:txBody>
      </p:sp>
      <p:sp>
        <p:nvSpPr>
          <p:cNvPr id="4" name="TextBox 3">
            <a:extLst>
              <a:ext uri="{FF2B5EF4-FFF2-40B4-BE49-F238E27FC236}">
                <a16:creationId xmlns:a16="http://schemas.microsoft.com/office/drawing/2014/main" xmlns="" id="{4CE71F53-50FF-4801-96AD-2484966226BC}"/>
              </a:ext>
            </a:extLst>
          </p:cNvPr>
          <p:cNvSpPr txBox="1"/>
          <p:nvPr/>
        </p:nvSpPr>
        <p:spPr>
          <a:xfrm>
            <a:off x="4937760" y="5289452"/>
            <a:ext cx="6330462"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800" b="0" i="0" dirty="0">
                <a:solidFill>
                  <a:srgbClr val="242021"/>
                </a:solidFill>
                <a:effectLst/>
                <a:latin typeface="SabonLTStd-Roman"/>
              </a:rPr>
              <a:t>Strictly speaking, inline elements may not contain block-level elements and can appear only within block-level elements. (So you should not have a </a:t>
            </a:r>
            <a:r>
              <a:rPr lang="en-US" sz="1800" b="0" i="0" dirty="0">
                <a:solidFill>
                  <a:srgbClr val="242021"/>
                </a:solidFill>
                <a:effectLst/>
                <a:latin typeface="WileyCode-Regular"/>
              </a:rPr>
              <a:t>&lt;b&gt; </a:t>
            </a:r>
            <a:r>
              <a:rPr lang="en-US" sz="1800" b="0" i="0" dirty="0">
                <a:solidFill>
                  <a:srgbClr val="242021"/>
                </a:solidFill>
                <a:effectLst/>
                <a:latin typeface="SabonLTStd-Roman"/>
              </a:rPr>
              <a:t>element outside a block-level element.) Block-level elements, meanwhile, can contain other block-level elements and inline elements.</a:t>
            </a:r>
            <a:r>
              <a:rPr lang="en-US" dirty="0"/>
              <a:t> </a:t>
            </a:r>
            <a:br>
              <a:rPr lang="en-US" dirty="0"/>
            </a:br>
            <a:endParaRPr lang="en-US" dirty="0"/>
          </a:p>
        </p:txBody>
      </p:sp>
    </p:spTree>
    <p:extLst>
      <p:ext uri="{BB962C8B-B14F-4D97-AF65-F5344CB8AC3E}">
        <p14:creationId xmlns:p14="http://schemas.microsoft.com/office/powerpoint/2010/main" xmlns="" val="352021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621" y="2108201"/>
            <a:ext cx="10994760" cy="4171287"/>
          </a:xfrm>
        </p:spPr>
        <p:txBody>
          <a:bodyPr/>
          <a:lstStyle/>
          <a:p>
            <a:r>
              <a:rPr lang="en-US" dirty="0"/>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06626-277F-419C-872A-6B64ACDB2A79}"/>
              </a:ext>
            </a:extLst>
          </p:cNvPr>
          <p:cNvSpPr>
            <a:spLocks noGrp="1"/>
          </p:cNvSpPr>
          <p:nvPr>
            <p:ph type="title"/>
          </p:nvPr>
        </p:nvSpPr>
        <p:spPr/>
        <p:txBody>
          <a:bodyPr/>
          <a:lstStyle/>
          <a:p>
            <a:r>
              <a:rPr lang="en-US" dirty="0"/>
              <a:t>HTML(cont..)</a:t>
            </a:r>
          </a:p>
        </p:txBody>
      </p:sp>
      <p:sp>
        <p:nvSpPr>
          <p:cNvPr id="3" name="Content Placeholder 2">
            <a:extLst>
              <a:ext uri="{FF2B5EF4-FFF2-40B4-BE49-F238E27FC236}">
                <a16:creationId xmlns:a16="http://schemas.microsoft.com/office/drawing/2014/main" xmlns="" id="{C05AE5F7-3631-4CDB-9085-4F0C9C400DA8}"/>
              </a:ext>
            </a:extLst>
          </p:cNvPr>
          <p:cNvSpPr>
            <a:spLocks noGrp="1"/>
          </p:cNvSpPr>
          <p:nvPr>
            <p:ph idx="1"/>
          </p:nvPr>
        </p:nvSpPr>
        <p:spPr/>
        <p:txBody>
          <a:bodyPr>
            <a:normAutofit fontScale="92500" lnSpcReduction="10000"/>
          </a:bodyPr>
          <a:lstStyle/>
          <a:p>
            <a:r>
              <a:rPr lang="en-US" sz="2400" dirty="0" err="1"/>
              <a:t>HyperText</a:t>
            </a:r>
            <a:r>
              <a:rPr lang="en-US" sz="2400" dirty="0"/>
              <a:t> is the method by which Internet users navigate the web.</a:t>
            </a:r>
          </a:p>
          <a:p>
            <a:r>
              <a:rPr lang="en-US" sz="2400" dirty="0"/>
              <a:t> By clicking on special text called </a:t>
            </a:r>
            <a:r>
              <a:rPr lang="en-US" sz="2400" dirty="0">
                <a:solidFill>
                  <a:srgbClr val="FF0000"/>
                </a:solidFill>
              </a:rPr>
              <a:t>hyperlinks</a:t>
            </a:r>
            <a:r>
              <a:rPr lang="en-US" sz="2400" dirty="0"/>
              <a:t>, users are brought to new pages. </a:t>
            </a:r>
          </a:p>
          <a:p>
            <a:r>
              <a:rPr lang="en-US" sz="2400" dirty="0"/>
              <a:t>The use of hyper means it is not linear, so users can go anywhere on the Internet simply by clicking on the available links. </a:t>
            </a:r>
          </a:p>
          <a:p>
            <a:r>
              <a:rPr lang="en-US" sz="2400" dirty="0"/>
              <a:t>Markup is what HTML tags do to the text inside of them; they mark it as a specific type of text.</a:t>
            </a:r>
          </a:p>
          <a:p>
            <a:r>
              <a:rPr lang="en-US" sz="2400" dirty="0"/>
              <a:t> For example, markup text could come in the form of boldface or italicized type to draw specific attention to a word or phrase. </a:t>
            </a:r>
          </a:p>
        </p:txBody>
      </p:sp>
    </p:spTree>
    <p:extLst>
      <p:ext uri="{BB962C8B-B14F-4D97-AF65-F5344CB8AC3E}">
        <p14:creationId xmlns:p14="http://schemas.microsoft.com/office/powerpoint/2010/main" xmlns="" val="426913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818E8-18E5-4DDB-9547-A1D1FF6FB4F6}"/>
              </a:ext>
            </a:extLst>
          </p:cNvPr>
          <p:cNvSpPr>
            <a:spLocks noGrp="1"/>
          </p:cNvSpPr>
          <p:nvPr>
            <p:ph type="title"/>
          </p:nvPr>
        </p:nvSpPr>
        <p:spPr/>
        <p:txBody>
          <a:bodyPr/>
          <a:lstStyle/>
          <a:p>
            <a:r>
              <a:rPr lang="en-US" dirty="0"/>
              <a:t>HTML (Cont..)</a:t>
            </a:r>
          </a:p>
        </p:txBody>
      </p:sp>
      <p:sp>
        <p:nvSpPr>
          <p:cNvPr id="3" name="Content Placeholder 2">
            <a:extLst>
              <a:ext uri="{FF2B5EF4-FFF2-40B4-BE49-F238E27FC236}">
                <a16:creationId xmlns:a16="http://schemas.microsoft.com/office/drawing/2014/main" xmlns="" id="{2F0558EF-5126-4C47-A917-AB82E0A8C87E}"/>
              </a:ext>
            </a:extLst>
          </p:cNvPr>
          <p:cNvSpPr>
            <a:spLocks noGrp="1"/>
          </p:cNvSpPr>
          <p:nvPr>
            <p:ph idx="1"/>
          </p:nvPr>
        </p:nvSpPr>
        <p:spPr/>
        <p:txBody>
          <a:bodyPr>
            <a:noAutofit/>
          </a:bodyPr>
          <a:lstStyle/>
          <a:p>
            <a:endParaRPr lang="en-US" sz="2400" dirty="0"/>
          </a:p>
          <a:p>
            <a:endParaRPr lang="en-US" sz="2400" dirty="0"/>
          </a:p>
          <a:p>
            <a:r>
              <a:rPr lang="en-US" sz="2400" dirty="0"/>
              <a:t>    </a:t>
            </a:r>
            <a:r>
              <a:rPr lang="en-US" sz="2400" dirty="0" err="1"/>
              <a:t>HyperText</a:t>
            </a:r>
            <a:r>
              <a:rPr lang="en-US" sz="2400" dirty="0"/>
              <a:t> Markup Language (HTML) is the basic scripting language used by web browsers to render pages on the world wide web.</a:t>
            </a:r>
          </a:p>
          <a:p>
            <a:r>
              <a:rPr lang="en-US" sz="2400" dirty="0"/>
              <a:t>    </a:t>
            </a:r>
            <a:r>
              <a:rPr lang="en-US" sz="2400" dirty="0" err="1"/>
              <a:t>HyperText</a:t>
            </a:r>
            <a:r>
              <a:rPr lang="en-US" sz="2400" dirty="0"/>
              <a:t> allows a user to click a link and be redirected to a new page referenced by that link.</a:t>
            </a:r>
          </a:p>
          <a:p>
            <a:r>
              <a:rPr lang="en-US" sz="2400" dirty="0"/>
              <a:t>    Early versions of HTML were static (Web 1.0), while newer iterations feature a great deal of dynamic flexibility (Web 2.0, 3.0).</a:t>
            </a:r>
          </a:p>
          <a:p>
            <a:r>
              <a:rPr lang="en-US" sz="2400" dirty="0"/>
              <a:t>    Markup is the text that appears between two pointed brackets (e.g., &lt;footnote&gt;), and content is everything else.</a:t>
            </a:r>
          </a:p>
          <a:p>
            <a:endParaRPr lang="en-US" sz="2400" dirty="0"/>
          </a:p>
        </p:txBody>
      </p:sp>
    </p:spTree>
    <p:extLst>
      <p:ext uri="{BB962C8B-B14F-4D97-AF65-F5344CB8AC3E}">
        <p14:creationId xmlns:p14="http://schemas.microsoft.com/office/powerpoint/2010/main" xmlns="" val="294226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AE215-5A61-474C-9FDE-DE2941D81D06}"/>
              </a:ext>
            </a:extLst>
          </p:cNvPr>
          <p:cNvSpPr>
            <a:spLocks noGrp="1"/>
          </p:cNvSpPr>
          <p:nvPr>
            <p:ph type="title"/>
          </p:nvPr>
        </p:nvSpPr>
        <p:spPr/>
        <p:txBody>
          <a:bodyPr/>
          <a:lstStyle/>
          <a:p>
            <a:r>
              <a:rPr lang="en-US" dirty="0" err="1"/>
              <a:t>HyperText</a:t>
            </a:r>
            <a:r>
              <a:rPr lang="en-US" dirty="0"/>
              <a:t> Markup Language – HTML</a:t>
            </a:r>
          </a:p>
        </p:txBody>
      </p:sp>
      <p:sp>
        <p:nvSpPr>
          <p:cNvPr id="3" name="Content Placeholder 2">
            <a:extLst>
              <a:ext uri="{FF2B5EF4-FFF2-40B4-BE49-F238E27FC236}">
                <a16:creationId xmlns:a16="http://schemas.microsoft.com/office/drawing/2014/main" xmlns="" id="{13138172-BFA6-4CFF-AC69-F370CBF3513D}"/>
              </a:ext>
            </a:extLst>
          </p:cNvPr>
          <p:cNvSpPr>
            <a:spLocks noGrp="1"/>
          </p:cNvSpPr>
          <p:nvPr>
            <p:ph idx="1"/>
          </p:nvPr>
        </p:nvSpPr>
        <p:spPr/>
        <p:txBody>
          <a:bodyPr>
            <a:normAutofit/>
          </a:bodyPr>
          <a:lstStyle/>
          <a:p>
            <a:r>
              <a:rPr lang="en-US" sz="2400" dirty="0" err="1"/>
              <a:t>HyperText</a:t>
            </a:r>
            <a:r>
              <a:rPr lang="en-US" sz="2400" dirty="0"/>
              <a:t> Markup Language (HTML) is the set of markup symbols or codes inserted into a file intended for display on the Internet. The markup tells web browsers how to display a web page's words and images. </a:t>
            </a:r>
          </a:p>
          <a:p>
            <a:r>
              <a:rPr lang="en-US" sz="2400" dirty="0"/>
              <a:t>Each individual piece markup code (which would fall between "&lt;" and "&gt;" characters) is referred to as an element, though many people also refer to it as a tag. Some elements come in pairs that indicate when some display effect is to begin and when it is to end. </a:t>
            </a:r>
          </a:p>
        </p:txBody>
      </p:sp>
    </p:spTree>
    <p:extLst>
      <p:ext uri="{BB962C8B-B14F-4D97-AF65-F5344CB8AC3E}">
        <p14:creationId xmlns:p14="http://schemas.microsoft.com/office/powerpoint/2010/main" xmlns="" val="237378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dirty="0"/>
              <a:t>Anatomy of HTML</a:t>
            </a:r>
          </a:p>
        </p:txBody>
      </p:sp>
      <p:sp>
        <p:nvSpPr>
          <p:cNvPr id="3" name="Content Placeholder 2"/>
          <p:cNvSpPr>
            <a:spLocks noGrp="1" noEditPoints="1"/>
          </p:cNvSpPr>
          <p:nvPr>
            <p:ph idx="1"/>
          </p:nvPr>
        </p:nvSpPr>
        <p:spPr>
          <a:xfrm>
            <a:off x="598621" y="2770694"/>
            <a:ext cx="10994760" cy="3854047"/>
          </a:xfrm>
        </p:spPr>
        <p:txBody>
          <a:bodyPr>
            <a:normAutofit/>
          </a:bodyPr>
          <a:lstStyle/>
          <a:p>
            <a:r>
              <a:rPr lang="en-US" sz="2800" dirty="0"/>
              <a:t>The very first thing that you typically see in an HTML file is the DOCTYPE declaration. </a:t>
            </a:r>
          </a:p>
          <a:p>
            <a:pPr marL="1523962" lvl="2"/>
            <a:r>
              <a:rPr lang="en-US" sz="2400" dirty="0"/>
              <a:t>&lt;!DOCTYPE HTML&gt;</a:t>
            </a:r>
            <a:endParaRPr lang="en-US" sz="2800" dirty="0"/>
          </a:p>
          <a:p>
            <a:pPr marL="457189"/>
            <a:r>
              <a:rPr lang="en-US" sz="2800" dirty="0"/>
              <a:t>The HTML document itself begins with &lt;html&gt; and ends with &lt;/html&gt;</a:t>
            </a:r>
          </a:p>
          <a:p>
            <a:pPr marL="457189"/>
            <a:r>
              <a:rPr lang="en-US" sz="2800" dirty="0"/>
              <a:t>The visible part of the HTML document is between &lt;body&gt; and &lt;/body&gt;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913D1-D480-49F7-B04F-E5CD25B6E7AE}"/>
              </a:ext>
            </a:extLst>
          </p:cNvPr>
          <p:cNvSpPr>
            <a:spLocks noGrp="1"/>
          </p:cNvSpPr>
          <p:nvPr>
            <p:ph type="title"/>
          </p:nvPr>
        </p:nvSpPr>
        <p:spPr/>
        <p:txBody>
          <a:bodyPr/>
          <a:lstStyle/>
          <a:p>
            <a:r>
              <a:rPr lang="en-US" dirty="0"/>
              <a:t>What Does a !DOCTYPE HTML Do? </a:t>
            </a:r>
          </a:p>
        </p:txBody>
      </p:sp>
      <p:sp>
        <p:nvSpPr>
          <p:cNvPr id="3" name="Content Placeholder 2">
            <a:extLst>
              <a:ext uri="{FF2B5EF4-FFF2-40B4-BE49-F238E27FC236}">
                <a16:creationId xmlns:a16="http://schemas.microsoft.com/office/drawing/2014/main" xmlns="" id="{4A85F733-E5B3-43A9-91E1-0ADB82F4C33A}"/>
              </a:ext>
            </a:extLst>
          </p:cNvPr>
          <p:cNvSpPr>
            <a:spLocks noGrp="1"/>
          </p:cNvSpPr>
          <p:nvPr>
            <p:ph idx="1"/>
          </p:nvPr>
        </p:nvSpPr>
        <p:spPr>
          <a:xfrm>
            <a:off x="471870" y="2774301"/>
            <a:ext cx="10554574" cy="3636511"/>
          </a:xfrm>
        </p:spPr>
        <p:txBody>
          <a:bodyPr>
            <a:noAutofit/>
          </a:bodyPr>
          <a:lstStyle/>
          <a:p>
            <a:r>
              <a:rPr lang="en-US" sz="2000" dirty="0"/>
              <a:t>The &lt;!DOCTYPE html&gt; declaration must be placed in the beginning of every HTML document: it informs the browser about the document type.</a:t>
            </a:r>
          </a:p>
          <a:p>
            <a:r>
              <a:rPr lang="en-US" sz="2000" dirty="0"/>
              <a:t>The very first line in every web document should contain a &lt;!DOCTYPE html&gt; declaration. Even though it's wrapped in angle brackets, it is not a tag but a statement.</a:t>
            </a:r>
          </a:p>
          <a:p>
            <a:r>
              <a:rPr lang="en-US" sz="2000" b="1" dirty="0"/>
              <a:t>Doctype stands for Document Type Declaration. It informs the web browser about the type and version of HTML used in building the web document. This helps the browser to handle and load it properly.</a:t>
            </a:r>
          </a:p>
          <a:p>
            <a:r>
              <a:rPr lang="en-US" sz="2000" dirty="0"/>
              <a:t>While the HTML syntax for this statement is somewhat simple, you must note each version of HTML has its own rules.</a:t>
            </a:r>
          </a:p>
        </p:txBody>
      </p:sp>
    </p:spTree>
    <p:extLst>
      <p:ext uri="{BB962C8B-B14F-4D97-AF65-F5344CB8AC3E}">
        <p14:creationId xmlns:p14="http://schemas.microsoft.com/office/powerpoint/2010/main" xmlns="" val="125902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E5957-0A2A-49D5-AF0C-DDDCCB485B0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97D113F7-F7C9-498D-A911-32207DD60E1A}"/>
              </a:ext>
            </a:extLst>
          </p:cNvPr>
          <p:cNvSpPr>
            <a:spLocks noGrp="1"/>
          </p:cNvSpPr>
          <p:nvPr>
            <p:ph idx="1"/>
          </p:nvPr>
        </p:nvSpPr>
        <p:spPr/>
        <p:txBody>
          <a:bodyPr>
            <a:normAutofit/>
          </a:bodyPr>
          <a:lstStyle/>
          <a:p>
            <a:r>
              <a:rPr lang="en-US" sz="2400" dirty="0"/>
              <a:t>HTML5 &lt;!DOCTYPE html&gt; declaration is the simplest and shortest compared to those used by previous versions</a:t>
            </a:r>
          </a:p>
          <a:p>
            <a:r>
              <a:rPr lang="en-US" sz="2400" dirty="0"/>
              <a:t>Versions prior to HTML5 were based on Standard Generalized Markup Language (SGML), so their !doctype declaration had to contain a reference to their corresponding document type declaration (DTD). </a:t>
            </a:r>
          </a:p>
          <a:p>
            <a:r>
              <a:rPr lang="en-US" sz="2400" dirty="0"/>
              <a:t>This also meant saving the DTD declaration and having separate ones for strict and transitional modes.</a:t>
            </a:r>
          </a:p>
        </p:txBody>
      </p:sp>
    </p:spTree>
    <p:extLst>
      <p:ext uri="{BB962C8B-B14F-4D97-AF65-F5344CB8AC3E}">
        <p14:creationId xmlns:p14="http://schemas.microsoft.com/office/powerpoint/2010/main" xmlns="" val="2879912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1229</TotalTime>
  <Words>3138</Words>
  <Application>Microsoft Office PowerPoint</Application>
  <PresentationFormat>Custom</PresentationFormat>
  <Paragraphs>253</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Quotable</vt:lpstr>
      <vt:lpstr>HTML (Hyper Text Markup Language)</vt:lpstr>
      <vt:lpstr>Get started with HTML</vt:lpstr>
      <vt:lpstr>HTML</vt:lpstr>
      <vt:lpstr>HTML(cont..)</vt:lpstr>
      <vt:lpstr>HTML (Cont..)</vt:lpstr>
      <vt:lpstr>HyperText Markup Language – HTML</vt:lpstr>
      <vt:lpstr>Anatomy of HTML</vt:lpstr>
      <vt:lpstr>What Does a !DOCTYPE HTML Do? </vt:lpstr>
      <vt:lpstr>(cont..)</vt:lpstr>
      <vt:lpstr>HyperText Markup Language Basics  </vt:lpstr>
      <vt:lpstr>Slide 11</vt:lpstr>
      <vt:lpstr>Meta</vt:lpstr>
      <vt:lpstr>Slide 13</vt:lpstr>
      <vt:lpstr>Anatomy of HTML Cont.</vt:lpstr>
      <vt:lpstr>Slide 15</vt:lpstr>
      <vt:lpstr>Example:</vt:lpstr>
      <vt:lpstr>Tags and elements</vt:lpstr>
      <vt:lpstr>Separating Heads from Bodies</vt:lpstr>
      <vt:lpstr>Slide 19</vt:lpstr>
      <vt:lpstr>Slide 20</vt:lpstr>
      <vt:lpstr>Slide 21</vt:lpstr>
      <vt:lpstr>Slide 22</vt:lpstr>
      <vt:lpstr>Slide 23</vt:lpstr>
      <vt:lpstr>Attributes Tell You about elements</vt:lpstr>
      <vt:lpstr>Common Content elements</vt:lpstr>
      <vt:lpstr>Some usefull HTML tags</vt:lpstr>
      <vt:lpstr>Comments and Saving the file</vt:lpstr>
      <vt:lpstr>white Space and Flow</vt:lpstr>
      <vt:lpstr>Slide 29</vt:lpstr>
      <vt:lpstr>Headings</vt:lpstr>
      <vt:lpstr>Some useful HTML tags</vt:lpstr>
      <vt:lpstr>image map</vt:lpstr>
      <vt:lpstr>Creating Line Breaks using the &lt;br&gt; element</vt:lpstr>
      <vt:lpstr>Creating preformatted Text using the &lt;pre&gt; element</vt:lpstr>
      <vt:lpstr>Understanding Block and inline elements</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creator>Unknown</dc:creator>
  <cp:lastModifiedBy>UE</cp:lastModifiedBy>
  <cp:revision>60</cp:revision>
  <dcterms:created xsi:type="dcterms:W3CDTF">2018-08-06T04:03:24Z</dcterms:created>
  <dcterms:modified xsi:type="dcterms:W3CDTF">2022-04-04T05:37:29Z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