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283" r:id="rId9"/>
    <p:sldId id="310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01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06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74627-E8E6-47E9-85DE-15B866406E8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8797D-24A7-476B-B944-07584DEE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8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Be specific and direct in the title. Use the subtitle to give the specific context of the speech.</a:t>
            </a:r>
          </a:p>
          <a:p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-The goal should be to capture the audience’s attention which can be done with a quote, a startling statistic, or fact.  It is not necessary to include this attention getter on the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AEB063-7F11-4E3B-BA52-07405B1C2D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Although this is actually quite useful for styling and scripting, there’s no semantic meaning behind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the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&lt;div&gt;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, no matter how well chosen the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classes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or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id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s are. As you see throughout this section, the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new sectioning elements in HTML5 enhance the utility of the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&lt;div&gt;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with (mostly) straightforward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semantic meaning.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797D-24A7-476B-B944-07584DEE48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As part of the development of the new specification, the editor of the HTML standard, Ian Hickson,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did a survey of the web and identified common markup patterns. Some of these he captured as new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HTML elements. This is one such element.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As you saw in the previous example, the concept of a “header” for common introductory or navigation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content is a useful one and was repeated over and over on the web. Marking up the previous example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with a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&lt;header&gt;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simplifies the markup and imparts more semantic meaning to the page.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&lt;header&gt;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797D-24A7-476B-B944-07584DEE48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2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The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WileyCode-Regular"/>
              </a:rPr>
              <a:t>hgroup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&gt;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element is designed to group together multiple levels of headings that have some logical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connection, for example, subheadings, alternative titles, or taglines.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Adding an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WileyCode-Regular"/>
              </a:rPr>
              <a:t>hgroup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&gt;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element, and a silly tagline, to the previous example illustrates how to use the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WileyCode-Regular"/>
              </a:rPr>
              <a:t>hgroup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&gt;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element: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797D-24A7-476B-B944-07584DEE48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3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The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&lt;nav&gt;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element represents a navigation section of the page, containing a list of links to other pages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or site sections within the site or application. Because the Example Café site is going to have more than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one page, look at one way to mark up a simple menu linking to other pages on the site. In this example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you can see a series of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&lt;p&gt;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tags, containing links to the site’s other pages. Later you learn about working with lists and learn a more common pattern for marking up navigational elements. For now, just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focus on the use of the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&lt;nav&gt;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element.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797D-24A7-476B-B944-07584DEE48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42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The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&lt;section&gt;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element is used to represent a section of a document or application. A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&lt;section&gt;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differs from a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&lt;div&gt;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, the most generic content grouping element, by the idea that content contained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in a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&lt;section&gt;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is designed to be part of the document’s outline.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Although the Example Café site is going to have separate pages, it can conceivably be one page broken into several sections. A simplified example, just using the headings for each section and no content, would look something like this: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797D-24A7-476B-B944-07584DEE48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6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E6F35-ED82-4427-A728-31FE297EC4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Text inside a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&lt;blockquote&gt;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element is usually indented from the left and right edges of the surrounding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text, and some browsers use an italicized font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797D-24A7-476B-B944-07584DEE48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2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If you want to specify the number that a numbered list should start at, you can use the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start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attribute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on the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&lt;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WileyCode-Regular"/>
              </a:rPr>
              <a:t>ol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WileyCode-Regular"/>
              </a:rPr>
              <a:t>&gt;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element. The value of this attribute should be the numeric representation of that point in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SabonLTStd-Roman"/>
              </a:rPr>
              <a:t>the list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8797D-24A7-476B-B944-07584DEE48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 noEditPoints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3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38" name="Title 1"/>
          <p:cNvSpPr>
            <a:spLocks noGrp="1" noEditPoints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0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l" t="t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4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 anchor="ctr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159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4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3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/>
          <a:lstStyle>
            <a:lvl1pPr algn="ctr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6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 anchor="ctr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5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 anchor="ctr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0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4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l" t="t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/>
          <a:lstStyle>
            <a:lvl1pPr algn="l"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5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8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Web%20Engineering/header%20and%20footer.html" TargetMode="External"/><Relationship Id="rId2" Type="http://schemas.openxmlformats.org/officeDocument/2006/relationships/hyperlink" Target="Web%20Engineering/header%20footer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Web%20Engineering/Navigation%20Bar.html" TargetMode="External"/><Relationship Id="rId2" Type="http://schemas.openxmlformats.org/officeDocument/2006/relationships/hyperlink" Target="Web%20Engineering/lists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Web%20Engineering/Divis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Web%20Engineering/New%20Plain%20Tex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Web%20Engineering/figur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b="0" dirty="0"/>
              <a:t>HTML (Hy</a:t>
            </a:r>
            <a:r>
              <a:rPr lang="en-US" dirty="0"/>
              <a:t>per Text Markup Language</a:t>
            </a:r>
            <a:r>
              <a:rPr lang="en-US" b="0" dirty="0"/>
              <a:t>)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Prepared By: Quratulain</a:t>
            </a:r>
          </a:p>
        </p:txBody>
      </p:sp>
      <p:sp>
        <p:nvSpPr>
          <p:cNvPr id="6" name="TextBox 5"/>
          <p:cNvSpPr/>
          <p:nvPr/>
        </p:nvSpPr>
        <p:spPr>
          <a:xfrm>
            <a:off x="8767355" y="360063"/>
            <a:ext cx="3019646" cy="584391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Tahoma" pitchFamily="34" charset="0"/>
                <a:cs typeface="Tahoma" pitchFamily="34" charset="0"/>
              </a:rPr>
              <a:t>Tip: Use graphics to set the tone of the speech.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cite attribute with the &lt;blockquote&gt;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22312"/>
            <a:ext cx="10554574" cy="3636511"/>
          </a:xfrm>
        </p:spPr>
        <p:txBody>
          <a:bodyPr>
            <a:noAutofit/>
          </a:bodyPr>
          <a:lstStyle/>
          <a:p>
            <a:r>
              <a:rPr lang="en-US" dirty="0"/>
              <a:t>You can use the cite attribute on the &lt;blockquote&gt; element to indicate the source of the quote.</a:t>
            </a:r>
          </a:p>
          <a:p>
            <a:r>
              <a:rPr lang="en-US" dirty="0"/>
              <a:t>The value of this attribute should be a URL pointing to an online document; if possible, the </a:t>
            </a:r>
            <a:r>
              <a:rPr lang="en-US" dirty="0" err="1"/>
              <a:t>exactplace</a:t>
            </a:r>
            <a:r>
              <a:rPr lang="en-US" dirty="0"/>
              <a:t> in that document. </a:t>
            </a:r>
          </a:p>
          <a:p>
            <a:r>
              <a:rPr lang="en-US" dirty="0"/>
              <a:t>Browsers do not currently do anything with this attribute, but it means the source of the quote is there should you need it in the future </a:t>
            </a:r>
          </a:p>
          <a:p>
            <a:r>
              <a:rPr lang="en-US" dirty="0">
                <a:solidFill>
                  <a:srgbClr val="002060"/>
                </a:solidFill>
              </a:rPr>
              <a:t>&lt;blockquote cite=</a:t>
            </a:r>
          </a:p>
          <a:p>
            <a:r>
              <a:rPr lang="en-US" dirty="0">
                <a:solidFill>
                  <a:srgbClr val="002060"/>
                </a:solidFill>
              </a:rPr>
              <a:t>"http://developers.whatwg.org/</a:t>
            </a:r>
            <a:r>
              <a:rPr lang="en-US" dirty="0" err="1">
                <a:solidFill>
                  <a:srgbClr val="002060"/>
                </a:solidFill>
              </a:rPr>
              <a:t>grouping-content.html#the-blockquote-element</a:t>
            </a:r>
            <a:r>
              <a:rPr lang="en-US" dirty="0">
                <a:solidFill>
                  <a:srgbClr val="002060"/>
                </a:solidFill>
              </a:rPr>
              <a:t>"&gt;</a:t>
            </a:r>
          </a:p>
          <a:p>
            <a:r>
              <a:rPr lang="en-US" dirty="0">
                <a:solidFill>
                  <a:srgbClr val="002060"/>
                </a:solidFill>
              </a:rPr>
              <a:t>The blockquote element represents a section that is quoted from another source.</a:t>
            </a:r>
          </a:p>
          <a:p>
            <a:r>
              <a:rPr lang="en-US" dirty="0">
                <a:solidFill>
                  <a:srgbClr val="002060"/>
                </a:solidFill>
              </a:rPr>
              <a:t>Content inside a blockquote must be quoted from another source, whose address,</a:t>
            </a:r>
          </a:p>
          <a:p>
            <a:r>
              <a:rPr lang="en-US" dirty="0">
                <a:solidFill>
                  <a:srgbClr val="002060"/>
                </a:solidFill>
              </a:rPr>
              <a:t>if it has one, may be cited in the cite attribute.&lt;/blockquote&gt;</a:t>
            </a:r>
          </a:p>
        </p:txBody>
      </p:sp>
    </p:spTree>
    <p:extLst>
      <p:ext uri="{BB962C8B-B14F-4D97-AF65-F5344CB8AC3E}">
        <p14:creationId xmlns:p14="http://schemas.microsoft.com/office/powerpoint/2010/main" val="39949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&lt;footer&gt;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4" y="2936662"/>
            <a:ext cx="10554574" cy="3636511"/>
          </a:xfrm>
        </p:spPr>
        <p:txBody>
          <a:bodyPr>
            <a:noAutofit/>
          </a:bodyPr>
          <a:lstStyle/>
          <a:p>
            <a:r>
              <a:rPr lang="en-US" dirty="0">
                <a:latin typeface="cal Gothic (Body)"/>
              </a:rPr>
              <a:t>A &lt;footer&gt; element typically contains:</a:t>
            </a:r>
          </a:p>
          <a:p>
            <a:pPr marL="990575" lvl="1"/>
            <a:r>
              <a:rPr lang="en-US" sz="1800" dirty="0">
                <a:latin typeface="cal Gothic (Body)"/>
              </a:rPr>
              <a:t>authorship information</a:t>
            </a:r>
          </a:p>
          <a:p>
            <a:pPr marL="990575" lvl="1"/>
            <a:r>
              <a:rPr lang="en-US" sz="1800" dirty="0">
                <a:latin typeface="cal Gothic (Body)"/>
              </a:rPr>
              <a:t>copyright information</a:t>
            </a:r>
          </a:p>
          <a:p>
            <a:pPr marL="990575" lvl="1"/>
            <a:r>
              <a:rPr lang="en-US" sz="1800" dirty="0">
                <a:latin typeface="cal Gothic (Body)"/>
              </a:rPr>
              <a:t>contact information</a:t>
            </a:r>
          </a:p>
          <a:p>
            <a:pPr marL="990575" lvl="1"/>
            <a:r>
              <a:rPr lang="en-US" sz="1800" dirty="0">
                <a:latin typeface="cal Gothic (Body)"/>
              </a:rPr>
              <a:t>sitemap</a:t>
            </a:r>
          </a:p>
          <a:p>
            <a:pPr marL="990575" lvl="1"/>
            <a:r>
              <a:rPr lang="en-US" sz="1800" dirty="0">
                <a:latin typeface="cal Gothic (Body)"/>
              </a:rPr>
              <a:t>back to top links</a:t>
            </a:r>
          </a:p>
          <a:p>
            <a:pPr marL="990575" lvl="1"/>
            <a:r>
              <a:rPr lang="en-US" sz="1800" dirty="0">
                <a:latin typeface="cal Gothic (Body)"/>
              </a:rPr>
              <a:t>related documents</a:t>
            </a:r>
          </a:p>
          <a:p>
            <a:pPr marL="990575" lvl="1"/>
            <a:r>
              <a:rPr lang="en-US" sz="1800" dirty="0">
                <a:latin typeface="cal Gothic (Body)"/>
                <a:hlinkClick r:id="rId2" action="ppaction://hlinkfile"/>
              </a:rPr>
              <a:t>Web Engineering\header footer.html</a:t>
            </a:r>
            <a:endParaRPr lang="en-US" sz="1800" dirty="0">
              <a:latin typeface="cal Gothic (Body)"/>
            </a:endParaRPr>
          </a:p>
          <a:p>
            <a:pPr marL="990575" lvl="1"/>
            <a:r>
              <a:rPr lang="en-US" sz="1800" dirty="0">
                <a:latin typeface="cal Gothic (Body)"/>
                <a:hlinkClick r:id="rId3" action="ppaction://hlinkfile"/>
              </a:rPr>
              <a:t>Web Engineering\header and footer.html</a:t>
            </a:r>
            <a:endParaRPr lang="en-US" sz="1800" dirty="0">
              <a:latin typeface="cal Gothic (Body)"/>
              <a:cs typeface="Calibri" panose="020F0502020204030204" pitchFamily="34" charset="0"/>
            </a:endParaRPr>
          </a:p>
          <a:p>
            <a:r>
              <a:rPr lang="en-US" dirty="0">
                <a:latin typeface="cal Gothic (Body)"/>
                <a:cs typeface="Calibri" panose="020F0502020204030204" pitchFamily="34" charset="0"/>
              </a:rPr>
              <a:t>A common usage of the footer is for legal copy. </a:t>
            </a: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cal Gothic (Body)"/>
                <a:cs typeface="Calibri" panose="020F0502020204030204" pitchFamily="34" charset="0"/>
              </a:rPr>
              <a:t>&lt;footer&gt;</a:t>
            </a:r>
            <a:br>
              <a:rPr lang="en-US" b="0" i="0" dirty="0">
                <a:solidFill>
                  <a:srgbClr val="002060"/>
                </a:solidFill>
                <a:effectLst/>
                <a:latin typeface="cal Gothic (Body)"/>
                <a:cs typeface="Calibri" panose="020F0502020204030204" pitchFamily="34" charset="0"/>
              </a:rPr>
            </a:br>
            <a:r>
              <a:rPr lang="en-US" b="0" i="0" dirty="0">
                <a:solidFill>
                  <a:srgbClr val="002060"/>
                </a:solidFill>
                <a:effectLst/>
                <a:latin typeface="cal Gothic (Body)"/>
                <a:cs typeface="Calibri" panose="020F0502020204030204" pitchFamily="34" charset="0"/>
              </a:rPr>
              <a:t>&lt;p&gt;All content copyright Example Café 2021&lt;/p&gt;</a:t>
            </a:r>
            <a:br>
              <a:rPr lang="en-US" b="0" i="0" dirty="0">
                <a:solidFill>
                  <a:srgbClr val="002060"/>
                </a:solidFill>
                <a:effectLst/>
                <a:latin typeface="cal Gothic (Body)"/>
                <a:cs typeface="Calibri" panose="020F0502020204030204" pitchFamily="34" charset="0"/>
              </a:rPr>
            </a:br>
            <a:r>
              <a:rPr lang="en-US" b="0" i="0" dirty="0">
                <a:solidFill>
                  <a:srgbClr val="002060"/>
                </a:solidFill>
                <a:effectLst/>
                <a:latin typeface="cal Gothic (Body)"/>
                <a:cs typeface="Calibri" panose="020F0502020204030204" pitchFamily="34" charset="0"/>
              </a:rPr>
              <a:t>&lt;/footer&gt;</a:t>
            </a:r>
            <a:r>
              <a:rPr lang="en-US" dirty="0">
                <a:solidFill>
                  <a:srgbClr val="002060"/>
                </a:solidFill>
                <a:latin typeface="cal Gothic (Body)"/>
                <a:cs typeface="Calibri" panose="020F0502020204030204" pitchFamily="34" charset="0"/>
              </a:rPr>
              <a:t> </a:t>
            </a:r>
            <a:br>
              <a:rPr lang="en-US" dirty="0">
                <a:solidFill>
                  <a:srgbClr val="002060"/>
                </a:solidFill>
                <a:latin typeface="cal Gothic (Body)"/>
                <a:cs typeface="Calibri" panose="020F0502020204030204" pitchFamily="34" charset="0"/>
              </a:rPr>
            </a:br>
            <a:endParaRPr lang="en-US" dirty="0">
              <a:solidFill>
                <a:srgbClr val="002060"/>
              </a:solidFill>
              <a:latin typeface="cal Gothic (Body)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1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 Gothic (Body)"/>
              </a:rPr>
              <a:t>You can create three types of lists in HTML:</a:t>
            </a:r>
          </a:p>
          <a:p>
            <a:pPr marL="0" indent="0">
              <a:buNone/>
            </a:pPr>
            <a:r>
              <a:rPr lang="en-US" sz="2400" dirty="0">
                <a:latin typeface="cal Gothic (Body)"/>
              </a:rPr>
              <a:t>➤➤</a:t>
            </a:r>
            <a:r>
              <a:rPr lang="en-US" sz="2400" dirty="0">
                <a:solidFill>
                  <a:srgbClr val="FF0000"/>
                </a:solidFill>
                <a:latin typeface="cal Gothic (Body)"/>
              </a:rPr>
              <a:t> Unordered: </a:t>
            </a:r>
            <a:r>
              <a:rPr lang="en-US" sz="2400" dirty="0">
                <a:latin typeface="cal Gothic (Body)"/>
              </a:rPr>
              <a:t>Like lists of bullet points</a:t>
            </a:r>
          </a:p>
          <a:p>
            <a:pPr marL="0" indent="0">
              <a:buNone/>
            </a:pPr>
            <a:r>
              <a:rPr lang="en-US" sz="2400" dirty="0">
                <a:latin typeface="cal Gothic (Body)"/>
              </a:rPr>
              <a:t>➤➤ </a:t>
            </a:r>
            <a:r>
              <a:rPr lang="en-US" sz="2400" dirty="0">
                <a:solidFill>
                  <a:srgbClr val="FF0000"/>
                </a:solidFill>
                <a:latin typeface="cal Gothic (Body)"/>
              </a:rPr>
              <a:t>Ordered: </a:t>
            </a:r>
            <a:r>
              <a:rPr lang="en-US" sz="2400" dirty="0">
                <a:latin typeface="cal Gothic (Body)"/>
              </a:rPr>
              <a:t>Use a sequence of numbers or letters instead of bullet points</a:t>
            </a:r>
          </a:p>
          <a:p>
            <a:pPr marL="0" indent="0">
              <a:buNone/>
            </a:pPr>
            <a:r>
              <a:rPr lang="en-US" sz="2400" dirty="0">
                <a:latin typeface="cal Gothic (Body)"/>
              </a:rPr>
              <a:t>➤➤ </a:t>
            </a:r>
            <a:r>
              <a:rPr lang="en-US" sz="2400" dirty="0">
                <a:solidFill>
                  <a:srgbClr val="FF0000"/>
                </a:solidFill>
                <a:latin typeface="cal Gothic (Body)"/>
              </a:rPr>
              <a:t>Definition: </a:t>
            </a:r>
            <a:r>
              <a:rPr lang="en-US" sz="2400" dirty="0">
                <a:latin typeface="cal Gothic (Body)"/>
              </a:rPr>
              <a:t>Enable you to specify a term and its definition</a:t>
            </a:r>
          </a:p>
        </p:txBody>
      </p:sp>
    </p:spTree>
    <p:extLst>
      <p:ext uri="{BB962C8B-B14F-4D97-AF65-F5344CB8AC3E}">
        <p14:creationId xmlns:p14="http://schemas.microsoft.com/office/powerpoint/2010/main" val="12134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&lt;ul&gt; element to Create unordered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If you want to make a list of bullet points, write the list within the &lt;ul&gt; element (which stands for unordered list). </a:t>
            </a:r>
          </a:p>
          <a:p>
            <a:r>
              <a:rPr lang="en-US" sz="2000" dirty="0"/>
              <a:t>Each bullet point or line you want to write should then be contained between opening &lt;li&gt; tags and closing &lt;/li&gt; tags. (The li stands for list item.)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&lt;ul&gt;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&lt;li&gt;Bullet point number one&lt;/li&gt;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&lt;li&gt;Bullet point number two&lt;/li&gt;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&lt;li&gt;Bullet point number three&lt;/li&gt;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59622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&lt;nav&gt;</a:t>
            </a:r>
          </a:p>
          <a:p>
            <a:r>
              <a:rPr lang="en-US" dirty="0">
                <a:solidFill>
                  <a:srgbClr val="FF0000"/>
                </a:solidFill>
              </a:rPr>
              <a:t>&lt;ul&gt;</a:t>
            </a:r>
          </a:p>
          <a:p>
            <a:r>
              <a:rPr lang="en-US" dirty="0">
                <a:solidFill>
                  <a:srgbClr val="FF0000"/>
                </a:solidFill>
              </a:rPr>
              <a:t>&lt;li&gt;&lt;a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="recipes.html"&gt;Recipes&lt;/li&gt;</a:t>
            </a:r>
          </a:p>
          <a:p>
            <a:r>
              <a:rPr lang="en-US" dirty="0">
                <a:solidFill>
                  <a:srgbClr val="FF0000"/>
                </a:solidFill>
              </a:rPr>
              <a:t>&lt;li&gt;&lt;a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="menu.html"&gt;Menu&lt;/a&gt;&lt;/li&gt;</a:t>
            </a:r>
          </a:p>
          <a:p>
            <a:r>
              <a:rPr lang="en-US" dirty="0">
                <a:solidFill>
                  <a:srgbClr val="FF0000"/>
                </a:solidFill>
              </a:rPr>
              <a:t>&lt;li&gt;&lt;a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="opening_times.html"&gt;Opening Times&lt;/a&gt;&lt;/li&gt;</a:t>
            </a:r>
          </a:p>
          <a:p>
            <a:r>
              <a:rPr lang="en-US" dirty="0">
                <a:solidFill>
                  <a:srgbClr val="FF0000"/>
                </a:solidFill>
              </a:rPr>
              <a:t>&lt;li&gt;&lt;a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-"contact.html"&gt;contact&lt;/a&gt;&lt;/li&gt;</a:t>
            </a:r>
          </a:p>
          <a:p>
            <a:r>
              <a:rPr lang="en-US" dirty="0">
                <a:solidFill>
                  <a:srgbClr val="FF0000"/>
                </a:solidFill>
              </a:rPr>
              <a:t>&lt;/ul&gt;</a:t>
            </a:r>
          </a:p>
          <a:p>
            <a:r>
              <a:rPr lang="en-US" dirty="0">
                <a:solidFill>
                  <a:srgbClr val="FF0000"/>
                </a:solidFill>
              </a:rPr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2943722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Sometimes, you want your lists to be ordered. In an ordered list, rather than prefixing each point with a bullet point, you can use either numbers (1, 2, 3), letters (A, B, C), or Roman numerals (</a:t>
            </a:r>
            <a:r>
              <a:rPr lang="en-US" sz="2400" dirty="0" err="1"/>
              <a:t>i</a:t>
            </a:r>
            <a:r>
              <a:rPr lang="en-US" sz="2400" dirty="0"/>
              <a:t>, ii, iii) to prefix the list item.</a:t>
            </a:r>
          </a:p>
          <a:p>
            <a:r>
              <a:rPr lang="en-US" sz="2400" dirty="0"/>
              <a:t>An ordered list is contained inside the &lt;</a:t>
            </a:r>
            <a:r>
              <a:rPr lang="en-US" sz="2400" dirty="0" err="1"/>
              <a:t>ol</a:t>
            </a:r>
            <a:r>
              <a:rPr lang="en-US" sz="2400" dirty="0"/>
              <a:t>&gt; element. Each item in the list should then be nested inside the &lt;</a:t>
            </a:r>
            <a:r>
              <a:rPr lang="en-US" sz="2400" dirty="0" err="1"/>
              <a:t>ol</a:t>
            </a:r>
            <a:r>
              <a:rPr lang="en-US" sz="2400" dirty="0"/>
              <a:t>&gt; element and contained between opening &lt;li&gt; and closing &lt;/li&gt; tags </a:t>
            </a:r>
          </a:p>
        </p:txBody>
      </p:sp>
    </p:spTree>
    <p:extLst>
      <p:ext uri="{BB962C8B-B14F-4D97-AF65-F5344CB8AC3E}">
        <p14:creationId xmlns:p14="http://schemas.microsoft.com/office/powerpoint/2010/main" val="227112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ol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&lt;li&gt;Point number one&lt;/li&gt;</a:t>
            </a:r>
          </a:p>
          <a:p>
            <a:r>
              <a:rPr lang="en-US" dirty="0">
                <a:solidFill>
                  <a:srgbClr val="FF0000"/>
                </a:solidFill>
              </a:rPr>
              <a:t>&lt;li&gt;Point number two&lt;/li&gt;</a:t>
            </a:r>
          </a:p>
          <a:p>
            <a:r>
              <a:rPr lang="en-US" dirty="0">
                <a:solidFill>
                  <a:srgbClr val="FF0000"/>
                </a:solidFill>
              </a:rPr>
              <a:t>&lt;li&gt;Point number three&lt;/li&gt;</a:t>
            </a:r>
          </a:p>
          <a:p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ol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lvl="3"/>
            <a:r>
              <a:rPr lang="en-US" sz="1800" dirty="0">
                <a:hlinkClick r:id="rId2" action="ppaction://hlinkfile"/>
              </a:rPr>
              <a:t>Web Engineering\lists.html</a:t>
            </a:r>
            <a:endParaRPr lang="en-US" sz="1800" dirty="0"/>
          </a:p>
          <a:p>
            <a:pPr lvl="3"/>
            <a:endParaRPr lang="en-US" sz="1800" dirty="0"/>
          </a:p>
          <a:p>
            <a:pPr lvl="3"/>
            <a:r>
              <a:rPr lang="en-US" sz="1800" dirty="0">
                <a:hlinkClick r:id="rId3" action="ppaction://hlinkfile"/>
              </a:rPr>
              <a:t>Navigation Bars</a:t>
            </a:r>
            <a:endParaRPr lang="en-US" sz="1800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3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start Attribute to Change the Starting number in 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ol</a:t>
            </a:r>
            <a:r>
              <a:rPr lang="en-US" dirty="0">
                <a:solidFill>
                  <a:srgbClr val="FF0000"/>
                </a:solidFill>
              </a:rPr>
              <a:t> start="4"&gt;</a:t>
            </a:r>
          </a:p>
          <a:p>
            <a:r>
              <a:rPr lang="en-US" dirty="0">
                <a:solidFill>
                  <a:srgbClr val="FF0000"/>
                </a:solidFill>
              </a:rPr>
              <a:t>&lt;li&gt;Point number one&lt;/li&gt;</a:t>
            </a:r>
          </a:p>
          <a:p>
            <a:r>
              <a:rPr lang="en-US" dirty="0">
                <a:solidFill>
                  <a:srgbClr val="FF0000"/>
                </a:solidFill>
              </a:rPr>
              <a:t>&lt;li&gt;Point number two&lt;/li&gt;</a:t>
            </a:r>
          </a:p>
          <a:p>
            <a:r>
              <a:rPr lang="en-US" dirty="0">
                <a:solidFill>
                  <a:srgbClr val="FF0000"/>
                </a:solidFill>
              </a:rPr>
              <a:t>&lt;li&gt;Point number three&lt;/li&gt;</a:t>
            </a:r>
          </a:p>
          <a:p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ol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815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Down in Your Ordered Lists with the reversed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42021"/>
                </a:solidFill>
                <a:effectLst/>
                <a:latin typeface="SabonLTStd-Roman"/>
              </a:rPr>
              <a:t>The </a:t>
            </a:r>
            <a:r>
              <a:rPr lang="en-US" sz="2400" b="0" i="0" dirty="0" err="1">
                <a:solidFill>
                  <a:srgbClr val="242021"/>
                </a:solidFill>
                <a:effectLst/>
                <a:latin typeface="SabonLTStd-Roman"/>
              </a:rPr>
              <a:t>boolean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SabonLTStd-Roman"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reversed 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SabonLTStd-Roman"/>
              </a:rPr>
              <a:t>attribute allows you to reverse the order of ordered lists, counting down from the highest number (supported only in Chrome)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ol</a:t>
            </a:r>
            <a:r>
              <a:rPr lang="en-US" sz="2400" dirty="0">
                <a:solidFill>
                  <a:srgbClr val="FF0000"/>
                </a:solidFill>
              </a:rPr>
              <a:t> reversed&gt;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&lt;li&gt;Point number one&lt;/li&gt;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&lt;li&gt;Point number two&lt;/li&gt;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&lt;li&gt;Point number three&lt;/li&gt;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&lt;/</a:t>
            </a:r>
            <a:r>
              <a:rPr lang="en-US" sz="2400" dirty="0" err="1">
                <a:solidFill>
                  <a:srgbClr val="FF0000"/>
                </a:solidFill>
              </a:rPr>
              <a:t>ol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83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a Marker with the type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94" y="1417638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 dirty="0"/>
              <a:t>The type attribute allows you to specify the class of markers to use with ordered lists.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098B5-3E91-42E7-ADC6-2B9F9B91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1" t="41246" r="13288" b="23111"/>
          <a:stretch/>
        </p:blipFill>
        <p:spPr>
          <a:xfrm>
            <a:off x="810000" y="3581436"/>
            <a:ext cx="10335750" cy="29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0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49" y="3221489"/>
            <a:ext cx="10554574" cy="3636511"/>
          </a:xfrm>
        </p:spPr>
        <p:txBody>
          <a:bodyPr>
            <a:noAutofit/>
          </a:bodyPr>
          <a:lstStyle/>
          <a:p>
            <a:r>
              <a:rPr lang="en-US" sz="2400" b="1" dirty="0"/>
              <a:t>The &lt;div&gt; element:</a:t>
            </a:r>
          </a:p>
          <a:p>
            <a:r>
              <a:rPr lang="en-US" sz="2400" b="0" i="0" dirty="0">
                <a:solidFill>
                  <a:srgbClr val="242021"/>
                </a:solidFill>
                <a:effectLst/>
                <a:latin typeface="SabonLTStd-Roman"/>
              </a:rPr>
              <a:t>It represents a generic block of content and is designed to be used with 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classes 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SabonLTStd-Roman"/>
              </a:rPr>
              <a:t>and 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id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SabonLTStd-Roman"/>
              </a:rPr>
              <a:t>s to give structure to documents.</a:t>
            </a:r>
            <a:r>
              <a:rPr lang="en-US" sz="2400" dirty="0"/>
              <a:t> </a:t>
            </a:r>
          </a:p>
          <a:p>
            <a:r>
              <a:rPr lang="en-US" sz="2400" b="0" i="0" dirty="0">
                <a:solidFill>
                  <a:srgbClr val="242021"/>
                </a:solidFill>
                <a:effectLst/>
                <a:latin typeface="SabonLTStd-Roman"/>
              </a:rPr>
              <a:t>For example, if you want to set the header apart in some way, you can mark it up like the following example. Using a 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&lt;div&gt; 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SabonLTStd-Roman"/>
              </a:rPr>
              <a:t>with a class of 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header 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SabonLTStd-Roman"/>
              </a:rPr>
              <a:t>you can encapsulate the site title and tagline into a single structure:</a:t>
            </a:r>
            <a:br>
              <a:rPr lang="en-US" sz="24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2400" b="0" i="0" dirty="0">
                <a:solidFill>
                  <a:srgbClr val="0070C0"/>
                </a:solidFill>
                <a:effectLst/>
                <a:latin typeface="WileyCode-Regular"/>
              </a:rPr>
              <a:t>&lt;div class="header"&gt;</a:t>
            </a:r>
            <a:br>
              <a:rPr lang="en-US" sz="2400" b="0" i="0" dirty="0">
                <a:solidFill>
                  <a:srgbClr val="0070C0"/>
                </a:solidFill>
                <a:effectLst/>
                <a:latin typeface="WileyCode-Regular"/>
              </a:rPr>
            </a:br>
            <a:r>
              <a:rPr lang="en-US" sz="2400" b="0" i="0" dirty="0">
                <a:solidFill>
                  <a:srgbClr val="0070C0"/>
                </a:solidFill>
                <a:effectLst/>
                <a:latin typeface="WileyCode-Regular"/>
              </a:rPr>
              <a:t>&lt;h1&gt;EXAMPLE CAFE&lt;/h1&gt;</a:t>
            </a:r>
            <a:br>
              <a:rPr lang="en-US" sz="2400" b="0" i="0" dirty="0">
                <a:solidFill>
                  <a:srgbClr val="0070C0"/>
                </a:solidFill>
                <a:effectLst/>
                <a:latin typeface="WileyCode-Regular"/>
              </a:rPr>
            </a:br>
            <a:r>
              <a:rPr lang="en-US" sz="2400" b="0" i="0" dirty="0">
                <a:solidFill>
                  <a:srgbClr val="0070C0"/>
                </a:solidFill>
                <a:effectLst/>
                <a:latin typeface="WileyCode-Regular"/>
              </a:rPr>
              <a:t>&lt;p&gt;Welcome to example cafe. We will be developing this site throughout</a:t>
            </a:r>
            <a:br>
              <a:rPr lang="en-US" sz="2400" b="0" i="0" dirty="0">
                <a:solidFill>
                  <a:srgbClr val="0070C0"/>
                </a:solidFill>
                <a:effectLst/>
                <a:latin typeface="WileyCode-Regular"/>
              </a:rPr>
            </a:br>
            <a:r>
              <a:rPr lang="en-US" sz="2400" b="0" i="0" dirty="0">
                <a:solidFill>
                  <a:srgbClr val="0070C0"/>
                </a:solidFill>
                <a:effectLst/>
                <a:latin typeface="WileyCode-Regular"/>
              </a:rPr>
              <a:t>the book.&lt;/p&gt;</a:t>
            </a:r>
            <a:br>
              <a:rPr lang="en-US" sz="2400" b="0" i="0" dirty="0">
                <a:solidFill>
                  <a:srgbClr val="0070C0"/>
                </a:solidFill>
                <a:effectLst/>
                <a:latin typeface="WileyCode-Regular"/>
              </a:rPr>
            </a:br>
            <a:r>
              <a:rPr lang="en-US" sz="2400" b="0" i="0" dirty="0">
                <a:solidFill>
                  <a:srgbClr val="0070C0"/>
                </a:solidFill>
                <a:effectLst/>
                <a:latin typeface="WileyCode-Regular"/>
              </a:rPr>
              <a:t>&lt;/div&gt;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>
                <a:hlinkClick r:id="rId3" action="ppaction://hlinkfile"/>
              </a:rPr>
              <a:t>Web Engineering\Division.html</a:t>
            </a:r>
            <a:endParaRPr lang="en-US" sz="2000" dirty="0"/>
          </a:p>
          <a:p>
            <a:pPr marL="0" indent="0">
              <a:buNone/>
            </a:pPr>
            <a:br>
              <a:rPr lang="en-US" sz="2400" dirty="0">
                <a:solidFill>
                  <a:srgbClr val="0070C0"/>
                </a:solidFill>
              </a:rPr>
            </a:br>
            <a:br>
              <a:rPr lang="en-US" sz="2400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849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ol</a:t>
            </a:r>
            <a:r>
              <a:rPr lang="en-US" dirty="0">
                <a:solidFill>
                  <a:srgbClr val="FF0000"/>
                </a:solidFill>
              </a:rPr>
              <a:t> type="a"&gt;</a:t>
            </a:r>
          </a:p>
          <a:p>
            <a:r>
              <a:rPr lang="en-US" dirty="0">
                <a:solidFill>
                  <a:srgbClr val="FF0000"/>
                </a:solidFill>
              </a:rPr>
              <a:t>&lt;li&gt;Point number one&lt;/li&gt;</a:t>
            </a:r>
          </a:p>
          <a:p>
            <a:r>
              <a:rPr lang="en-US" dirty="0">
                <a:solidFill>
                  <a:srgbClr val="FF0000"/>
                </a:solidFill>
              </a:rPr>
              <a:t>&lt;li&gt;Point number two&lt;/li&gt;</a:t>
            </a:r>
          </a:p>
          <a:p>
            <a:r>
              <a:rPr lang="en-US" dirty="0">
                <a:solidFill>
                  <a:srgbClr val="FF0000"/>
                </a:solidFill>
              </a:rPr>
              <a:t>&lt;li&gt;Point number three&lt;/li&gt;</a:t>
            </a:r>
          </a:p>
          <a:p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ol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63822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HTML5 spec states &lt;dl&gt; is for description lists, which have a slightly wider remit than term and definition.</a:t>
            </a:r>
          </a:p>
          <a:p>
            <a:pPr marL="0" indent="0">
              <a:buNone/>
            </a:pPr>
            <a:r>
              <a:rPr lang="en-US" sz="2400" dirty="0"/>
              <a:t> “The &lt;dl&gt; element represents a description list, which consists of zero or more term-description (name/value) groupings; each grouping associates one or more terms/names (the contents of &lt;dt&gt; elements) with one or more descriptions/values (the contents of &lt;dd&gt; elements).”</a:t>
            </a:r>
          </a:p>
        </p:txBody>
      </p:sp>
    </p:spTree>
    <p:extLst>
      <p:ext uri="{BB962C8B-B14F-4D97-AF65-F5344CB8AC3E}">
        <p14:creationId xmlns:p14="http://schemas.microsoft.com/office/powerpoint/2010/main" val="349669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definition list is a special kind of list for providing terms followed by a short text definition or description for them. </a:t>
            </a:r>
          </a:p>
          <a:p>
            <a:r>
              <a:rPr lang="en-US" sz="2400" dirty="0"/>
              <a:t>Definition lists are contained inside the &lt;dl&gt; element. </a:t>
            </a:r>
          </a:p>
          <a:p>
            <a:r>
              <a:rPr lang="en-US" sz="2400" dirty="0"/>
              <a:t>The &lt;dl&gt; element then contains alternating &lt;dt&gt; and &lt;dd&gt; elements. </a:t>
            </a:r>
          </a:p>
          <a:p>
            <a:r>
              <a:rPr lang="en-US" sz="2400" dirty="0"/>
              <a:t>The content of the &lt;dt&gt; element is the term you define.</a:t>
            </a:r>
          </a:p>
          <a:p>
            <a:r>
              <a:rPr lang="en-US" sz="2400" dirty="0"/>
              <a:t> The &lt;dd&gt; element contains the definition of the previous &lt;dt&gt; element. </a:t>
            </a:r>
          </a:p>
        </p:txBody>
      </p:sp>
    </p:spTree>
    <p:extLst>
      <p:ext uri="{BB962C8B-B14F-4D97-AF65-F5344CB8AC3E}">
        <p14:creationId xmlns:p14="http://schemas.microsoft.com/office/powerpoint/2010/main" val="1969918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&lt;dl&gt;</a:t>
            </a:r>
          </a:p>
          <a:p>
            <a:r>
              <a:rPr lang="en-US" dirty="0">
                <a:solidFill>
                  <a:srgbClr val="FF0000"/>
                </a:solidFill>
              </a:rPr>
              <a:t>&lt;dt&gt;Unordered List&lt;/dt&gt;</a:t>
            </a:r>
          </a:p>
          <a:p>
            <a:r>
              <a:rPr lang="en-US" dirty="0">
                <a:solidFill>
                  <a:srgbClr val="FF0000"/>
                </a:solidFill>
              </a:rPr>
              <a:t>&lt;dd&gt;A list of bullet points.&lt;/dd&gt;</a:t>
            </a:r>
          </a:p>
          <a:p>
            <a:r>
              <a:rPr lang="en-US" dirty="0">
                <a:solidFill>
                  <a:srgbClr val="FF0000"/>
                </a:solidFill>
              </a:rPr>
              <a:t>&lt;dt&gt;Ordered List&lt;/dt&gt;</a:t>
            </a:r>
          </a:p>
          <a:p>
            <a:r>
              <a:rPr lang="en-US" dirty="0">
                <a:solidFill>
                  <a:srgbClr val="FF0000"/>
                </a:solidFill>
              </a:rPr>
              <a:t>&lt;dd&gt;An ordered list of points, such as a numbered set of steps.&lt;/dd&gt;</a:t>
            </a:r>
          </a:p>
          <a:p>
            <a:r>
              <a:rPr lang="en-US" dirty="0">
                <a:solidFill>
                  <a:srgbClr val="FF0000"/>
                </a:solidFill>
              </a:rPr>
              <a:t>&lt;dt&gt;Definition List&lt;/dt&gt;</a:t>
            </a:r>
          </a:p>
          <a:p>
            <a:r>
              <a:rPr lang="en-US" dirty="0">
                <a:solidFill>
                  <a:srgbClr val="FF0000"/>
                </a:solidFill>
              </a:rPr>
              <a:t>&lt;dd&gt;A list of terms and definitions.&lt;/dd&gt;</a:t>
            </a:r>
          </a:p>
          <a:p>
            <a:r>
              <a:rPr lang="en-US" dirty="0">
                <a:solidFill>
                  <a:srgbClr val="FF0000"/>
                </a:solidFill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077166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nest lists inside other lists. For example, you might want a numbered list with separate  points corresponding to one of the list items. </a:t>
            </a:r>
          </a:p>
          <a:p>
            <a:r>
              <a:rPr lang="en-US" sz="2400" dirty="0"/>
              <a:t>Number each nested list separately, unless you specify otherwise using the start attribute. And you should place each new list inside a &lt;li&gt; element</a:t>
            </a:r>
          </a:p>
        </p:txBody>
      </p:sp>
    </p:spTree>
    <p:extLst>
      <p:ext uri="{BB962C8B-B14F-4D97-AF65-F5344CB8AC3E}">
        <p14:creationId xmlns:p14="http://schemas.microsoft.com/office/powerpoint/2010/main" val="145145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>
            <a:noAutofit/>
          </a:bodyPr>
          <a:lstStyle/>
          <a:p>
            <a:r>
              <a:rPr lang="it-IT" sz="1600" dirty="0">
                <a:solidFill>
                  <a:srgbClr val="FF0000"/>
                </a:solidFill>
                <a:latin typeface="cal Gothic (Body)"/>
              </a:rPr>
              <a:t>&lt;ol type="I"&gt;</a:t>
            </a:r>
          </a:p>
          <a:p>
            <a:r>
              <a:rPr lang="it-IT" sz="1600" dirty="0">
                <a:solidFill>
                  <a:srgbClr val="FF0000"/>
                </a:solidFill>
                <a:latin typeface="cal Gothic (Body)"/>
              </a:rPr>
              <a:t>&lt;li&gt;Item one&lt;/li&gt;</a:t>
            </a:r>
          </a:p>
          <a:p>
            <a:r>
              <a:rPr lang="it-IT" sz="1600" dirty="0">
                <a:solidFill>
                  <a:srgbClr val="FF0000"/>
                </a:solidFill>
                <a:latin typeface="cal Gothic (Body)"/>
              </a:rPr>
              <a:t>&lt;li&gt;Item two&lt;/li&gt;</a:t>
            </a:r>
          </a:p>
          <a:p>
            <a:r>
              <a:rPr lang="it-IT" sz="1600" dirty="0">
                <a:solidFill>
                  <a:srgbClr val="FF0000"/>
                </a:solidFill>
                <a:latin typeface="cal Gothic (Body)"/>
              </a:rPr>
              <a:t>&lt;li&gt;Item three&lt;/li&gt;</a:t>
            </a:r>
          </a:p>
          <a:p>
            <a:r>
              <a:rPr lang="it-IT" sz="1600" dirty="0">
                <a:solidFill>
                  <a:srgbClr val="FF0000"/>
                </a:solidFill>
                <a:latin typeface="cal Gothic (Body)"/>
              </a:rPr>
              <a:t>&lt;li&gt;Item four</a:t>
            </a:r>
          </a:p>
          <a:p>
            <a:r>
              <a:rPr lang="it-IT" sz="1600" dirty="0">
                <a:solidFill>
                  <a:srgbClr val="FF0000"/>
                </a:solidFill>
                <a:latin typeface="cal Gothic (Body)"/>
              </a:rPr>
              <a:t>&lt;ol type="i"&gt;</a:t>
            </a:r>
          </a:p>
          <a:p>
            <a:r>
              <a:rPr lang="it-IT" sz="1600" dirty="0">
                <a:solidFill>
                  <a:srgbClr val="FF0000"/>
                </a:solidFill>
                <a:latin typeface="cal Gothic (Body)"/>
              </a:rPr>
              <a:t>&lt;li&gt;Item 4.1&lt;/li&gt;</a:t>
            </a:r>
          </a:p>
          <a:p>
            <a:r>
              <a:rPr lang="it-IT" sz="1600" dirty="0">
                <a:solidFill>
                  <a:srgbClr val="FF0000"/>
                </a:solidFill>
                <a:latin typeface="cal Gothic (Body)"/>
              </a:rPr>
              <a:t>&lt;li&gt;Item 4.2&lt;/li&gt;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cal Gothic (Body)"/>
              </a:rPr>
              <a:t>&lt;li&gt;Item 4.3&lt;/li&gt;</a:t>
            </a:r>
            <a:br>
              <a:rPr lang="it-IT" sz="1600" b="0" i="0" dirty="0">
                <a:solidFill>
                  <a:srgbClr val="FF0000"/>
                </a:solidFill>
                <a:effectLst/>
                <a:latin typeface="cal Gothic (Body)"/>
              </a:rPr>
            </a:br>
            <a:r>
              <a:rPr lang="it-IT" sz="1600" b="0" i="0" dirty="0">
                <a:solidFill>
                  <a:srgbClr val="FF0000"/>
                </a:solidFill>
                <a:effectLst/>
                <a:latin typeface="cal Gothic (Body)"/>
              </a:rPr>
              <a:t>&lt;/ol&gt;</a:t>
            </a:r>
            <a:br>
              <a:rPr lang="it-IT" sz="1600" b="0" i="0" dirty="0">
                <a:solidFill>
                  <a:srgbClr val="FF0000"/>
                </a:solidFill>
                <a:effectLst/>
                <a:latin typeface="cal Gothic (Body)"/>
              </a:rPr>
            </a:br>
            <a:r>
              <a:rPr lang="it-IT" sz="1600" b="0" i="0" dirty="0">
                <a:solidFill>
                  <a:srgbClr val="FF0000"/>
                </a:solidFill>
                <a:effectLst/>
                <a:latin typeface="cal Gothic (Body)"/>
              </a:rPr>
              <a:t>&lt;/li&gt;</a:t>
            </a:r>
            <a:br>
              <a:rPr lang="it-IT" sz="1600" b="0" i="0" dirty="0">
                <a:solidFill>
                  <a:srgbClr val="FF0000"/>
                </a:solidFill>
                <a:effectLst/>
                <a:latin typeface="cal Gothic (Body)"/>
              </a:rPr>
            </a:br>
            <a:r>
              <a:rPr lang="it-IT" sz="1600" b="0" i="0" dirty="0">
                <a:solidFill>
                  <a:srgbClr val="FF0000"/>
                </a:solidFill>
                <a:effectLst/>
                <a:latin typeface="cal Gothic (Body)"/>
              </a:rPr>
              <a:t>&lt;li&gt;Item Five&lt;/li&gt;</a:t>
            </a:r>
            <a:br>
              <a:rPr lang="it-IT" sz="1600" b="0" i="0" dirty="0">
                <a:solidFill>
                  <a:srgbClr val="FF0000"/>
                </a:solidFill>
                <a:effectLst/>
                <a:latin typeface="cal Gothic (Body)"/>
              </a:rPr>
            </a:br>
            <a:r>
              <a:rPr lang="it-IT" sz="1600" b="0" i="0" dirty="0">
                <a:solidFill>
                  <a:srgbClr val="FF0000"/>
                </a:solidFill>
                <a:effectLst/>
                <a:latin typeface="cal Gothic (Body)"/>
              </a:rPr>
              <a:t>&lt;/ol&gt;</a:t>
            </a:r>
            <a:r>
              <a:rPr lang="it-IT" sz="1600" dirty="0">
                <a:solidFill>
                  <a:srgbClr val="FF0000"/>
                </a:solidFill>
                <a:latin typeface="cal Gothic (Body)"/>
              </a:rPr>
              <a:t> </a:t>
            </a:r>
            <a:br>
              <a:rPr lang="it-IT" sz="1600" dirty="0">
                <a:solidFill>
                  <a:srgbClr val="FF0000"/>
                </a:solidFill>
                <a:latin typeface="cal Gothic (Body)"/>
              </a:rPr>
            </a:br>
            <a:endParaRPr lang="en-US" sz="1600" dirty="0">
              <a:solidFill>
                <a:srgbClr val="FF0000"/>
              </a:solidFill>
              <a:latin typeface="cal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25103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Tags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6004585" cy="4367699"/>
          </a:xfrm>
        </p:spPr>
        <p:txBody>
          <a:bodyPr/>
          <a:lstStyle/>
          <a:p>
            <a:r>
              <a:rPr lang="en-US" b="1" dirty="0"/>
              <a:t>Block level Vs. Inline elements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22286"/>
            <a:ext cx="5181600" cy="4304637"/>
          </a:xfrm>
        </p:spPr>
        <p:txBody>
          <a:bodyPr>
            <a:normAutofit/>
          </a:bodyPr>
          <a:lstStyle/>
          <a:p>
            <a:r>
              <a:rPr lang="en-US" dirty="0"/>
              <a:t>&lt;q&gt; - Quotes</a:t>
            </a:r>
          </a:p>
          <a:p>
            <a:r>
              <a:rPr lang="en-US" dirty="0"/>
              <a:t>&lt;span&gt; - Set the boundaries of the elements.</a:t>
            </a:r>
          </a:p>
          <a:p>
            <a:r>
              <a:rPr lang="en-US" dirty="0"/>
              <a:t>&lt;sub&gt; - Sub script</a:t>
            </a:r>
          </a:p>
          <a:p>
            <a:r>
              <a:rPr lang="en-US" dirty="0"/>
              <a:t>&lt;sup&gt; - Super script</a:t>
            </a:r>
          </a:p>
          <a:p>
            <a:pPr lvl="1"/>
            <a:r>
              <a:rPr lang="en-US" dirty="0">
                <a:hlinkClick r:id="rId2" action="ppaction://hlinkfile"/>
              </a:rPr>
              <a:t>Web Engineering\New Plain Text.html</a:t>
            </a:r>
            <a:endParaRPr lang="en-US" dirty="0"/>
          </a:p>
        </p:txBody>
      </p:sp>
      <p:pic>
        <p:nvPicPr>
          <p:cNvPr id="5" name="Picture 4" descr="1_AFeOAqXNJJdfYAjfXiJ9AQ.jpeg"/>
          <p:cNvPicPr>
            <a:picLocks noChangeAspect="1"/>
          </p:cNvPicPr>
          <p:nvPr/>
        </p:nvPicPr>
        <p:blipFill>
          <a:blip r:embed="rId3" cstate="print"/>
          <a:srcRect t="4535" b="9224"/>
          <a:stretch>
            <a:fillRect/>
          </a:stretch>
        </p:blipFill>
        <p:spPr>
          <a:xfrm>
            <a:off x="7866993" y="2796990"/>
            <a:ext cx="4325007" cy="37299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108201"/>
            <a:ext cx="10994760" cy="4171287"/>
          </a:xfrm>
        </p:spPr>
        <p:txBody>
          <a:bodyPr/>
          <a:lstStyle/>
          <a:p>
            <a:r>
              <a:rPr lang="en-US" dirty="0"/>
              <a:t>Any Questions???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&lt;header&gt;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24" y="2774301"/>
            <a:ext cx="10554574" cy="3636511"/>
          </a:xfrm>
        </p:spPr>
        <p:txBody>
          <a:bodyPr>
            <a:noAutofit/>
          </a:bodyPr>
          <a:lstStyle/>
          <a:p>
            <a:r>
              <a:rPr lang="en-US" sz="1600" dirty="0"/>
              <a:t>Header represents a container for introductory content or a set of navigational links. It can contain:</a:t>
            </a:r>
          </a:p>
          <a:p>
            <a:pPr marL="990575" lvl="1"/>
            <a:r>
              <a:rPr lang="en-US" dirty="0"/>
              <a:t>logo or icon</a:t>
            </a:r>
          </a:p>
          <a:p>
            <a:pPr marL="990575" lvl="1"/>
            <a:r>
              <a:rPr lang="en-US" dirty="0"/>
              <a:t>authorship information</a:t>
            </a:r>
          </a:p>
          <a:p>
            <a:r>
              <a:rPr lang="en-US" sz="1600" dirty="0"/>
              <a:t>You can have several &lt;header&gt; elements in one document.</a:t>
            </a:r>
          </a:p>
          <a:p>
            <a:r>
              <a:rPr lang="en-US" sz="1600" dirty="0"/>
              <a:t>But a &lt;header&gt; tag cannot be placed within a &lt;footer&gt; or another &lt;header&gt; element.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The &lt;header&gt; element: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&lt;header&gt;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&lt;h1&gt;EXAMPLE CAFE&lt;/h1&gt;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&lt;p&gt;Welcome to example cafe. We will be developing this site throughout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the book.&lt;/p&gt;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337974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00" y="2774301"/>
            <a:ext cx="10554574" cy="3636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The &lt;</a:t>
            </a:r>
            <a:r>
              <a:rPr lang="en-US" sz="2000" b="1" dirty="0" err="1"/>
              <a:t>hgroup</a:t>
            </a:r>
            <a:r>
              <a:rPr lang="en-US" sz="2000" b="1" dirty="0"/>
              <a:t>&gt; element:</a:t>
            </a:r>
          </a:p>
          <a:p>
            <a:r>
              <a:rPr lang="en-US" sz="2000" dirty="0"/>
              <a:t>The &lt;</a:t>
            </a:r>
            <a:r>
              <a:rPr lang="en-US" sz="2000" dirty="0" err="1"/>
              <a:t>hgroup</a:t>
            </a:r>
            <a:r>
              <a:rPr lang="en-US" sz="2000" dirty="0"/>
              <a:t>&gt; element is designed to group together multiple levels of headings that have some logical connection, for example, subheadings, alternative titles, or taglines.</a:t>
            </a:r>
          </a:p>
          <a:p>
            <a:r>
              <a:rPr lang="en-US" sz="2000" dirty="0"/>
              <a:t>Adding an &lt;</a:t>
            </a:r>
            <a:r>
              <a:rPr lang="en-US" sz="2000" dirty="0" err="1"/>
              <a:t>hgroup</a:t>
            </a:r>
            <a:r>
              <a:rPr lang="en-US" sz="2000" dirty="0"/>
              <a:t>&gt; element, and  silly tagline, to the previous example illustrates how to use the &lt;</a:t>
            </a:r>
            <a:r>
              <a:rPr lang="en-US" sz="2000" dirty="0" err="1"/>
              <a:t>hgroup</a:t>
            </a:r>
            <a:r>
              <a:rPr lang="en-US" sz="2000" dirty="0"/>
              <a:t>&gt; element: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&lt;header&gt;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&lt;</a:t>
            </a:r>
            <a:r>
              <a:rPr lang="en-US" sz="2000" dirty="0" err="1">
                <a:solidFill>
                  <a:srgbClr val="0070C0"/>
                </a:solidFill>
              </a:rPr>
              <a:t>hgroup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</a:rPr>
              <a:t>&lt;h1&gt;EXAMPLE CAFE&lt;/h1&gt;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</a:rPr>
              <a:t>&lt;h2&gt;Serving Home Style Example Markup since 2012&lt;/h2&gt;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hgroup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308826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 &lt;nav&gt; element:</a:t>
            </a:r>
          </a:p>
          <a:p>
            <a:r>
              <a:rPr lang="en-US" dirty="0"/>
              <a:t>The &lt;nav&gt; element represents a navigation section of the page, containing a list of links to other pages or site sections within the site or application.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&lt;nav&gt;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&lt;p&gt;&lt;a </a:t>
            </a:r>
            <a:r>
              <a:rPr lang="en-US" sz="2000" dirty="0" err="1">
                <a:solidFill>
                  <a:srgbClr val="0070C0"/>
                </a:solidFill>
              </a:rPr>
              <a:t>href</a:t>
            </a:r>
            <a:r>
              <a:rPr lang="en-US" sz="2000" dirty="0">
                <a:solidFill>
                  <a:srgbClr val="0070C0"/>
                </a:solidFill>
              </a:rPr>
              <a:t>="recipes.html"&gt;Recipes&lt;/p&gt;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&lt;p&gt;&lt;a </a:t>
            </a:r>
            <a:r>
              <a:rPr lang="en-US" sz="2000" dirty="0" err="1">
                <a:solidFill>
                  <a:srgbClr val="0070C0"/>
                </a:solidFill>
              </a:rPr>
              <a:t>href</a:t>
            </a:r>
            <a:r>
              <a:rPr lang="en-US" sz="2000" dirty="0">
                <a:solidFill>
                  <a:srgbClr val="0070C0"/>
                </a:solidFill>
              </a:rPr>
              <a:t>="menu.html"&gt;Menu&lt;/a&gt;&lt;/p&gt;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&lt;p&gt;&lt;a </a:t>
            </a:r>
            <a:r>
              <a:rPr lang="en-US" sz="2000" dirty="0" err="1">
                <a:solidFill>
                  <a:srgbClr val="0070C0"/>
                </a:solidFill>
              </a:rPr>
              <a:t>href</a:t>
            </a:r>
            <a:r>
              <a:rPr lang="en-US" sz="2000" dirty="0">
                <a:solidFill>
                  <a:srgbClr val="0070C0"/>
                </a:solidFill>
              </a:rPr>
              <a:t>="opening_times.html"&gt;Opening Times&lt;/a&gt;&lt;/p&gt;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&lt;p&gt;&lt;a </a:t>
            </a:r>
            <a:r>
              <a:rPr lang="en-US" sz="2000" dirty="0" err="1">
                <a:solidFill>
                  <a:srgbClr val="0070C0"/>
                </a:solidFill>
              </a:rPr>
              <a:t>href</a:t>
            </a:r>
            <a:r>
              <a:rPr lang="en-US" sz="2000" dirty="0">
                <a:solidFill>
                  <a:srgbClr val="0070C0"/>
                </a:solidFill>
              </a:rPr>
              <a:t>-"contact.html"&gt;contact&lt;/a&gt;&lt;/p&gt;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147290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&lt;section&gt; element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&lt;section&gt; element is used to represent a section of a document or application. A &lt;section&gt; differs from a &lt;div&gt;, the most generic content grouping element, by the idea that content contained in a &lt;section&gt; is designed to be part of the document’s outline.</a:t>
            </a:r>
          </a:p>
          <a:p>
            <a:r>
              <a:rPr lang="en-US" sz="20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&lt;section&gt;</a:t>
            </a:r>
            <a:br>
              <a:rPr lang="en-US" sz="20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&lt;h1&gt;Introduction&lt;/h1&gt;</a:t>
            </a:r>
            <a:br>
              <a:rPr lang="en-US" sz="20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&lt;/section&gt;</a:t>
            </a:r>
            <a:br>
              <a:rPr lang="en-US" sz="20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&lt;section&gt;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  <a:t>&lt;h1&gt;Recipes&lt;/h1&gt;</a:t>
            </a:r>
            <a:b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</a:br>
            <a: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  <a:t>&lt;/section&gt;</a:t>
            </a:r>
            <a:b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</a:b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ACDD1-F686-42B5-92EC-9CD362A91D09}"/>
              </a:ext>
            </a:extLst>
          </p:cNvPr>
          <p:cNvSpPr txBox="1"/>
          <p:nvPr/>
        </p:nvSpPr>
        <p:spPr>
          <a:xfrm>
            <a:off x="4872038" y="3886200"/>
            <a:ext cx="4743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  <a:t>&lt;section&gt;</a:t>
            </a:r>
            <a:b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</a:br>
            <a: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  <a:t>&lt;h1&gt;Menu&lt;/h1&gt;</a:t>
            </a:r>
            <a:b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</a:br>
            <a: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  <a:t>&lt;/section&gt;</a:t>
            </a:r>
            <a:b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</a:br>
            <a: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  <a:t>&lt;section&gt;</a:t>
            </a:r>
            <a:b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</a:br>
            <a: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  <a:t>&lt;h1&gt;Opening Times&lt;/h1&gt;</a:t>
            </a:r>
            <a:b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</a:br>
            <a: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  <a:t>&lt;/section&gt;</a:t>
            </a:r>
            <a:b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</a:br>
            <a: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  <a:t>&lt;section&gt;</a:t>
            </a:r>
            <a:b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</a:br>
            <a: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  <a:t>&lt;h1&gt;Contact&lt;/h1&gt;</a:t>
            </a:r>
            <a:b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</a:br>
            <a:r>
              <a:rPr lang="en-US" sz="2000" b="0" i="0" dirty="0">
                <a:solidFill>
                  <a:srgbClr val="0070C0"/>
                </a:solidFill>
                <a:effectLst/>
                <a:latin typeface="WileyCode-Regular"/>
              </a:rPr>
              <a:t>&lt;/section&gt;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br>
              <a:rPr lang="en-US" sz="1800" dirty="0">
                <a:solidFill>
                  <a:srgbClr val="0070C0"/>
                </a:solidFill>
              </a:rPr>
            </a:br>
            <a:br>
              <a:rPr lang="en-US" sz="1800" dirty="0">
                <a:solidFill>
                  <a:srgbClr val="0070C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1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42021"/>
                </a:solidFill>
                <a:effectLst/>
                <a:latin typeface="ProximaNova-Bold"/>
              </a:rPr>
              <a:t>The &lt;</a:t>
            </a:r>
            <a:r>
              <a:rPr lang="en-US" sz="2400" b="1" i="0" dirty="0" err="1">
                <a:solidFill>
                  <a:srgbClr val="242021"/>
                </a:solidFill>
                <a:effectLst/>
                <a:latin typeface="ProximaNova-Bold"/>
              </a:rPr>
              <a:t>hr</a:t>
            </a:r>
            <a:r>
              <a:rPr lang="en-US" sz="2400" b="1" i="0" dirty="0">
                <a:solidFill>
                  <a:srgbClr val="242021"/>
                </a:solidFill>
                <a:effectLst/>
                <a:latin typeface="ProximaNova-Bold"/>
              </a:rPr>
              <a:t>&gt; element</a:t>
            </a:r>
            <a:br>
              <a:rPr lang="en-US" sz="2400" b="1" i="0" dirty="0">
                <a:solidFill>
                  <a:srgbClr val="242021"/>
                </a:solidFill>
                <a:effectLst/>
                <a:latin typeface="ProximaNova-Bold"/>
              </a:rPr>
            </a:br>
            <a:r>
              <a:rPr lang="en-US" sz="2400" b="0" i="0" dirty="0">
                <a:solidFill>
                  <a:srgbClr val="242021"/>
                </a:solidFill>
                <a:effectLst/>
                <a:latin typeface="SabonLTStd-Roman"/>
              </a:rPr>
              <a:t>The 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&lt;</a:t>
            </a:r>
            <a:r>
              <a:rPr lang="en-US" sz="2400" b="0" i="0" dirty="0" err="1">
                <a:solidFill>
                  <a:srgbClr val="242021"/>
                </a:solidFill>
                <a:effectLst/>
                <a:latin typeface="WileyCode-Regular"/>
              </a:rPr>
              <a:t>hr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&gt; 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SabonLTStd-Roman"/>
              </a:rPr>
              <a:t>element creates a horizontal rule across the page. It is an empty element, rather like the 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&lt;</a:t>
            </a:r>
            <a:r>
              <a:rPr lang="en-US" sz="2400" b="0" i="0" dirty="0" err="1">
                <a:solidFill>
                  <a:srgbClr val="242021"/>
                </a:solidFill>
                <a:effectLst/>
                <a:latin typeface="WileyCode-Regular"/>
              </a:rPr>
              <a:t>br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&gt; 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SabonLTStd-Roman"/>
              </a:rPr>
              <a:t>element.</a:t>
            </a:r>
            <a:br>
              <a:rPr lang="en-US" sz="2400" b="0" i="0" dirty="0">
                <a:solidFill>
                  <a:srgbClr val="242021"/>
                </a:solidFill>
                <a:effectLst/>
                <a:latin typeface="SabonLTStd-Roman"/>
              </a:rPr>
            </a:b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&lt;</a:t>
            </a:r>
            <a:r>
              <a:rPr lang="en-US" sz="2400" b="0" i="0" dirty="0" err="1">
                <a:solidFill>
                  <a:srgbClr val="242021"/>
                </a:solidFill>
                <a:effectLst/>
                <a:latin typeface="WileyCode-Regular"/>
              </a:rPr>
              <a:t>hr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&gt;</a:t>
            </a:r>
            <a:b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</a:br>
            <a:r>
              <a:rPr lang="en-US" sz="2400" b="0" i="0" dirty="0">
                <a:solidFill>
                  <a:srgbClr val="242021"/>
                </a:solidFill>
                <a:effectLst/>
                <a:latin typeface="SabonLTStd-Roman"/>
              </a:rPr>
              <a:t>This is frequently used to separate distinct sections of a page where a new heading is not appropriate.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633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98621" y="1938945"/>
            <a:ext cx="10994760" cy="4340543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&lt;figure&gt; </a:t>
            </a:r>
            <a:r>
              <a:rPr lang="en-US" dirty="0"/>
              <a:t>- Specifies self-contained content, like illustrations, diagrams, photos, code listings, etc.</a:t>
            </a:r>
          </a:p>
          <a:p>
            <a:r>
              <a:rPr lang="en-US" dirty="0"/>
              <a:t>Positioning/ placement of an image in a document is independent - If removed does not effect the flow of document.</a:t>
            </a:r>
          </a:p>
          <a:p>
            <a:pPr marL="990575" lvl="1"/>
            <a:r>
              <a:rPr lang="en-US" dirty="0" err="1"/>
              <a:t>figcaption</a:t>
            </a:r>
            <a:r>
              <a:rPr lang="en-US" dirty="0"/>
              <a:t> can be used to caption an image</a:t>
            </a:r>
          </a:p>
          <a:p>
            <a:pPr marL="990575" lvl="1"/>
            <a:r>
              <a:rPr lang="en-US" dirty="0">
                <a:hlinkClick r:id="rId3" action="ppaction://hlinkfile"/>
              </a:rPr>
              <a:t>Web Engineering\figure.html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E54-745E-497C-A5D7-40C5EBD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&lt;blockquote&gt;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C04-0FF1-417F-A359-5620EC1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you want to quote a passage from another source, you should use the &lt;blockquote&gt; element.</a:t>
            </a:r>
          </a:p>
          <a:p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&lt;p&gt;The following description of the blockquote element is taken from</a:t>
            </a:r>
            <a:b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</a:b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the WHATWG site:&lt;/p&gt;</a:t>
            </a:r>
            <a:b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</a:b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&lt;blockquote&gt; The blockquote element represents a section that is quoted from</a:t>
            </a:r>
            <a:b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</a:b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another source. Content inside a blockquote must be quoted from another</a:t>
            </a:r>
            <a:b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</a:b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source, whose address, if it has one, may be cited in the</a:t>
            </a:r>
            <a:b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</a:br>
            <a:r>
              <a:rPr lang="en-US" sz="2400" b="0" i="0" dirty="0">
                <a:solidFill>
                  <a:srgbClr val="242021"/>
                </a:solidFill>
                <a:effectLst/>
                <a:latin typeface="WileyCode-Regular"/>
              </a:rPr>
              <a:t>cite attribute.&lt;/blockquote&gt;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363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uasive Speech Outline_SL_v5" id="{5581881B-4813-400F-8DBA-5A98066FCECE}" vid="{804D9012-1EE1-49D9-B1AB-A146B0298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2624</Words>
  <Application>Microsoft Office PowerPoint</Application>
  <PresentationFormat>Widescreen</PresentationFormat>
  <Paragraphs>189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 Gothic (Body)</vt:lpstr>
      <vt:lpstr>Calibri</vt:lpstr>
      <vt:lpstr>Century Gothic</vt:lpstr>
      <vt:lpstr>ProximaNova-Bold</vt:lpstr>
      <vt:lpstr>SabonLTStd-Roman</vt:lpstr>
      <vt:lpstr>Tahoma</vt:lpstr>
      <vt:lpstr>WileyCode-Regular</vt:lpstr>
      <vt:lpstr>Wingdings 2</vt:lpstr>
      <vt:lpstr>Quotable</vt:lpstr>
      <vt:lpstr>HTML (Hyper Text Markup Language)</vt:lpstr>
      <vt:lpstr>Grouping Content</vt:lpstr>
      <vt:lpstr>&lt;header&gt; tag</vt:lpstr>
      <vt:lpstr>(cont..)</vt:lpstr>
      <vt:lpstr>PowerPoint Presentation</vt:lpstr>
      <vt:lpstr>PowerPoint Presentation</vt:lpstr>
      <vt:lpstr>PowerPoint Presentation</vt:lpstr>
      <vt:lpstr>PowerPoint Presentation</vt:lpstr>
      <vt:lpstr>The &lt;blockquote&gt; element</vt:lpstr>
      <vt:lpstr>using the cite attribute with the &lt;blockquote&gt; element</vt:lpstr>
      <vt:lpstr>The &lt;footer&gt; element</vt:lpstr>
      <vt:lpstr>Working with Lists</vt:lpstr>
      <vt:lpstr>using the &lt;ul&gt; element to Create unordered Lists</vt:lpstr>
      <vt:lpstr>Example:</vt:lpstr>
      <vt:lpstr>ordered Lists</vt:lpstr>
      <vt:lpstr>Example</vt:lpstr>
      <vt:lpstr>Using the start Attribute to Change the Starting number in Ordered Lists</vt:lpstr>
      <vt:lpstr>Count Down in Your Ordered Lists with the reversed Attribute</vt:lpstr>
      <vt:lpstr>Specify a Marker with the type Attribute</vt:lpstr>
      <vt:lpstr>Example:</vt:lpstr>
      <vt:lpstr>definition Lists</vt:lpstr>
      <vt:lpstr>PowerPoint Presentation</vt:lpstr>
      <vt:lpstr>Example</vt:lpstr>
      <vt:lpstr>nesting Lists</vt:lpstr>
      <vt:lpstr>PowerPoint Presentation</vt:lpstr>
      <vt:lpstr>Some Other Tags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 Text Markup Language)</dc:title>
  <dc:creator>quratulain ramzan</dc:creator>
  <cp:lastModifiedBy>quratulain ramzan</cp:lastModifiedBy>
  <cp:revision>26</cp:revision>
  <dcterms:created xsi:type="dcterms:W3CDTF">2021-03-20T13:46:30Z</dcterms:created>
  <dcterms:modified xsi:type="dcterms:W3CDTF">2021-03-31T12:42:07Z</dcterms:modified>
</cp:coreProperties>
</file>