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1pPr>
    <a:lvl2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2pPr>
    <a:lvl3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3pPr>
    <a:lvl4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4pPr>
    <a:lvl5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5pPr>
    <a:lvl6pPr marL="0" marR="0" indent="2286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6pPr>
    <a:lvl7pPr marL="0" marR="0" indent="2743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7pPr>
    <a:lvl8pPr marL="0" marR="0" indent="3200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8pPr>
    <a:lvl9pPr marL="0" marR="0" indent="3657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254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00A1FF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solidFill>
            <a:srgbClr val="014D80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13B100"/>
          </a:solidFill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61D83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raphik Medium"/>
          <a:ea typeface="Graphik Medium"/>
          <a:cs typeface="Graphik Medium"/>
        </a:font>
        <a:srgbClr val="FFFFFF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552055"/>
              <a:lumOff val="-12548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-613784"/>
              <a:lumOff val="1275"/>
            </a:scheme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4">
                  <a:hueOff val="-613784"/>
                  <a:lumOff val="1275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raphik Medium"/>
          <a:ea typeface="Graphik Medium"/>
          <a:cs typeface="Graphik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FF530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98195F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381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64646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/Relationships>

</file>

<file path=ppt/charts/_rels/chart1.xml.rels><?xml version="1.0" encoding="UTF-8"?>
<Relationships xmlns="http://schemas.openxmlformats.org/package/2006/relationships"><Relationship Id="rId1" Type="http://schemas.openxmlformats.org/officeDocument/2006/relationships/package" Target="../embeddings/Microsoft_Excel_Sheet1.xlsx"/></Relationships>

</file>

<file path=ppt/charts/_rels/chart2.xml.rels><?xml version="1.0" encoding="UTF-8"?>
<Relationships xmlns="http://schemas.openxmlformats.org/package/2006/relationships"><Relationship Id="rId1" Type="http://schemas.openxmlformats.org/officeDocument/2006/relationships/package" Target="../embeddings/Microsoft_Excel_Sheet2.xlsx"/></Relationships>
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autoTitleDeleted val="1"/>
    <c:plotArea>
      <c:layout>
        <c:manualLayout>
          <c:layoutTarget val="inner"/>
          <c:xMode val="edge"/>
          <c:yMode val="edge"/>
          <c:x val="0.116361"/>
          <c:y val="0.170277"/>
          <c:w val="0.834519"/>
          <c:h val="0.702999"/>
        </c:manualLayout>
      </c:layout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Not Sharded</c:v>
                </c:pt>
              </c:strCache>
            </c:strRef>
          </c:tx>
          <c:spPr>
            <a:noFill/>
            <a:ln w="76200" cap="flat">
              <a:solidFill>
                <a:srgbClr val="14EC89"/>
              </a:solidFill>
              <a:prstDash val="solid"/>
              <a:miter lim="400000"/>
            </a:ln>
            <a:effectLst/>
          </c:spPr>
          <c:marker>
            <c:symbol val="circle"/>
            <c:size val="14"/>
            <c:spPr>
              <a:noFill/>
              <a:ln w="76200" cap="flat">
                <a:solidFill>
                  <a:srgbClr val="14EC89"/>
                </a:solidFill>
                <a:prstDash val="solid"/>
                <a:miter lim="400000"/>
              </a:ln>
              <a:effectLst/>
            </c:spPr>
          </c:marker>
          <c:dLbls>
            <c:numFmt formatCode="#,##0" sourceLinked="0"/>
            <c:txPr>
              <a:bodyPr/>
              <a:lstStyle/>
              <a:p>
                <a:pPr>
                  <a:defRPr b="0" i="0" strike="noStrike" sz="5000" u="none">
                    <a:solidFill>
                      <a:srgbClr val="000000"/>
                    </a:solidFill>
                    <a:latin typeface="Graphik"/>
                  </a:defRPr>
                </a:pPr>
              </a:p>
            </c:txPr>
            <c:dLblPos val="b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Sheet1!$B$1:$F$1</c:f>
              <c:strCach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strCache>
            </c:strRef>
          </c:cat>
          <c:val>
            <c:numRef>
              <c:f>Sheet1!$B$2:$F$2</c:f>
              <c:numCache>
                <c:ptCount val="5"/>
                <c:pt idx="0">
                  <c:v>101.000000</c:v>
                </c:pt>
                <c:pt idx="1">
                  <c:v>115.000000</c:v>
                </c:pt>
                <c:pt idx="2">
                  <c:v>121.000000</c:v>
                </c:pt>
                <c:pt idx="3">
                  <c:v>136.000000</c:v>
                </c:pt>
                <c:pt idx="4">
                  <c:v>145.000000</c:v>
                </c:pt>
              </c:numCache>
            </c:numRef>
          </c:val>
          <c:smooth val="1"/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Sharded</c:v>
                </c:pt>
              </c:strCache>
            </c:strRef>
          </c:tx>
          <c:spPr>
            <a:noFill/>
            <a:ln w="76200" cap="flat">
              <a:solidFill>
                <a:srgbClr val="01CCF2"/>
              </a:solidFill>
              <a:prstDash val="solid"/>
              <a:miter lim="400000"/>
            </a:ln>
            <a:effectLst/>
          </c:spPr>
          <c:marker>
            <c:symbol val="circle"/>
            <c:size val="14"/>
            <c:spPr>
              <a:noFill/>
              <a:ln w="76200" cap="flat">
                <a:solidFill>
                  <a:srgbClr val="01CCF2"/>
                </a:solidFill>
                <a:prstDash val="solid"/>
                <a:miter lim="400000"/>
              </a:ln>
              <a:effectLst/>
            </c:spPr>
          </c:marker>
          <c:dLbls>
            <c:numFmt formatCode="#,##0" sourceLinked="0"/>
            <c:txPr>
              <a:bodyPr/>
              <a:lstStyle/>
              <a:p>
                <a:pPr>
                  <a:defRPr b="0" i="0" strike="noStrike" sz="5000" u="none">
                    <a:solidFill>
                      <a:srgbClr val="000000"/>
                    </a:solidFill>
                    <a:latin typeface="Graphik"/>
                  </a:defRPr>
                </a:pPr>
              </a:p>
            </c:txPr>
            <c:dLblPos val="b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Sheet1!$B$1:$F$1</c:f>
              <c:strCach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strCache>
            </c:strRef>
          </c:cat>
          <c:val>
            <c:numRef>
              <c:f>Sheet1!$B$3:$F$3</c:f>
              <c:numCache>
                <c:ptCount val="5"/>
                <c:pt idx="0">
                  <c:v>101.000000</c:v>
                </c:pt>
                <c:pt idx="1">
                  <c:v>130.000000</c:v>
                </c:pt>
                <c:pt idx="2">
                  <c:v>150.000000</c:v>
                </c:pt>
                <c:pt idx="3">
                  <c:v>170.000000</c:v>
                </c:pt>
                <c:pt idx="4">
                  <c:v>210.000000</c:v>
                </c:pt>
              </c:numCache>
            </c:numRef>
          </c:val>
          <c:smooth val="1"/>
        </c:ser>
        <c:marker val="1"/>
        <c:axId val="2094734552"/>
        <c:axId val="2094734553"/>
      </c:lineChart>
      <c:catAx>
        <c:axId val="209473455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low"/>
        <c:spPr>
          <a:ln w="12700" cap="flat">
            <a:solidFill>
              <a:srgbClr val="000000"/>
            </a:solidFill>
            <a:prstDash val="solid"/>
            <a:miter lim="400000"/>
          </a:ln>
        </c:spPr>
        <c:txPr>
          <a:bodyPr rot="0"/>
          <a:lstStyle/>
          <a:p>
            <a:pPr>
              <a:defRPr b="0" i="0" strike="noStrike" sz="3400" u="none">
                <a:solidFill>
                  <a:srgbClr val="000000"/>
                </a:solidFill>
                <a:latin typeface="Graphik"/>
              </a:defRPr>
            </a:pPr>
          </a:p>
        </c:txPr>
        <c:crossAx val="2094734553"/>
        <c:crosses val="autoZero"/>
        <c:auto val="1"/>
        <c:lblAlgn val="ctr"/>
        <c:noMultiLvlLbl val="1"/>
      </c:catAx>
      <c:valAx>
        <c:axId val="2094734553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000000"/>
              </a:solidFill>
              <a:prstDash val="solid"/>
              <a:miter lim="400000"/>
            </a:ln>
          </c:spPr>
        </c:majorGridlines>
        <c:numFmt formatCode="#,##0" sourceLinked="0"/>
        <c:majorTickMark val="none"/>
        <c:minorTickMark val="none"/>
        <c:tickLblPos val="nextTo"/>
        <c:spPr>
          <a:ln w="12700" cap="flat">
            <a:noFill/>
            <a:prstDash val="solid"/>
            <a:miter lim="400000"/>
          </a:ln>
        </c:spPr>
        <c:txPr>
          <a:bodyPr rot="0"/>
          <a:lstStyle/>
          <a:p>
            <a:pPr>
              <a:defRPr b="0" i="0" strike="noStrike" sz="3400" u="none">
                <a:solidFill>
                  <a:srgbClr val="000000"/>
                </a:solidFill>
                <a:latin typeface="Graphik"/>
              </a:defRPr>
            </a:pPr>
          </a:p>
        </c:txPr>
        <c:crossAx val="2094734552"/>
        <c:crosses val="autoZero"/>
        <c:crossBetween val="midCat"/>
        <c:majorUnit val="55"/>
        <c:minorUnit val="27.5"/>
      </c:valAx>
      <c:spPr>
        <a:noFill/>
        <a:ln w="12700" cap="flat">
          <a:noFill/>
          <a:miter lim="400000"/>
        </a:ln>
        <a:effectLst/>
      </c:spPr>
    </c:plotArea>
    <c:legend>
      <c:legendPos val="t"/>
      <c:layout>
        <c:manualLayout>
          <c:xMode val="edge"/>
          <c:yMode val="edge"/>
          <c:x val="0.0425445"/>
          <c:y val="0"/>
          <c:w val="0.898602"/>
          <c:h val="0.102198"/>
        </c:manualLayout>
      </c:layout>
      <c:overlay val="1"/>
      <c:spPr>
        <a:noFill/>
        <a:ln w="12700" cap="flat">
          <a:noFill/>
          <a:miter lim="400000"/>
        </a:ln>
        <a:effectLst/>
      </c:spPr>
      <c:txPr>
        <a:bodyPr rot="0"/>
        <a:lstStyle/>
        <a:p>
          <a:pPr>
            <a:defRPr b="0" i="0" strike="noStrike" sz="3400" u="none">
              <a:solidFill>
                <a:srgbClr val="000000"/>
              </a:solidFill>
              <a:latin typeface="Graphik"/>
            </a:defRPr>
          </a:pPr>
        </a:p>
      </c:txPr>
    </c:legend>
    <c:plotVisOnly val="1"/>
    <c:dispBlanksAs val="gap"/>
  </c:chart>
  <c:spPr>
    <a:noFill/>
    <a:ln>
      <a:noFill/>
    </a:ln>
    <a:effectLst/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autoTitleDeleted val="1"/>
    <c:plotArea>
      <c:layout>
        <c:manualLayout>
          <c:layoutTarget val="inner"/>
          <c:xMode val="edge"/>
          <c:yMode val="edge"/>
          <c:x val="0.108682"/>
          <c:y val="0.170277"/>
          <c:w val="0.84177"/>
          <c:h val="0.702999"/>
        </c:manualLayout>
      </c:layout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Not Sharded</c:v>
                </c:pt>
              </c:strCache>
            </c:strRef>
          </c:tx>
          <c:spPr>
            <a:noFill/>
            <a:ln w="76200" cap="flat">
              <a:solidFill>
                <a:srgbClr val="14EC89"/>
              </a:solidFill>
              <a:prstDash val="solid"/>
              <a:miter lim="400000"/>
            </a:ln>
            <a:effectLst/>
          </c:spPr>
          <c:marker>
            <c:symbol val="circle"/>
            <c:size val="14"/>
            <c:spPr>
              <a:noFill/>
              <a:ln w="76200" cap="flat">
                <a:solidFill>
                  <a:srgbClr val="14EC89"/>
                </a:solidFill>
                <a:prstDash val="solid"/>
                <a:miter lim="400000"/>
              </a:ln>
              <a:effectLst/>
            </c:spPr>
          </c:marker>
          <c:dLbls>
            <c:numFmt formatCode="#,##0" sourceLinked="0"/>
            <c:txPr>
              <a:bodyPr/>
              <a:lstStyle/>
              <a:p>
                <a:pPr>
                  <a:defRPr b="0" i="0" strike="noStrike" sz="5000" u="none">
                    <a:solidFill>
                      <a:srgbClr val="000000"/>
                    </a:solidFill>
                    <a:latin typeface="Graphik"/>
                  </a:defRPr>
                </a:pPr>
              </a:p>
            </c:txPr>
            <c:dLblPos val="b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Sheet1!$B$1:$F$1</c:f>
              <c:strCach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strCache>
            </c:strRef>
          </c:cat>
          <c:val>
            <c:numRef>
              <c:f>Sheet1!$B$2:$F$2</c:f>
              <c:numCache>
                <c:ptCount val="5"/>
                <c:pt idx="0">
                  <c:v>87.000000</c:v>
                </c:pt>
                <c:pt idx="1">
                  <c:v>89.000000</c:v>
                </c:pt>
                <c:pt idx="2">
                  <c:v>93.000000</c:v>
                </c:pt>
                <c:pt idx="3">
                  <c:v>97.000000</c:v>
                </c:pt>
                <c:pt idx="4">
                  <c:v>103.000000</c:v>
                </c:pt>
              </c:numCache>
            </c:numRef>
          </c:val>
          <c:smooth val="1"/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Sharded</c:v>
                </c:pt>
              </c:strCache>
            </c:strRef>
          </c:tx>
          <c:spPr>
            <a:noFill/>
            <a:ln w="76200" cap="flat">
              <a:solidFill>
                <a:srgbClr val="01CCF2"/>
              </a:solidFill>
              <a:prstDash val="solid"/>
              <a:miter lim="400000"/>
            </a:ln>
            <a:effectLst/>
          </c:spPr>
          <c:marker>
            <c:symbol val="circle"/>
            <c:size val="14"/>
            <c:spPr>
              <a:noFill/>
              <a:ln w="76200" cap="flat">
                <a:solidFill>
                  <a:srgbClr val="01CCF2"/>
                </a:solidFill>
                <a:prstDash val="solid"/>
                <a:miter lim="400000"/>
              </a:ln>
              <a:effectLst/>
            </c:spPr>
          </c:marker>
          <c:dLbls>
            <c:numFmt formatCode="#,##0" sourceLinked="0"/>
            <c:txPr>
              <a:bodyPr/>
              <a:lstStyle/>
              <a:p>
                <a:pPr>
                  <a:defRPr b="0" i="0" strike="noStrike" sz="5000" u="none">
                    <a:solidFill>
                      <a:srgbClr val="000000"/>
                    </a:solidFill>
                    <a:latin typeface="Graphik"/>
                  </a:defRPr>
                </a:pPr>
              </a:p>
            </c:txPr>
            <c:dLblPos val="b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Sheet1!$B$1:$F$1</c:f>
              <c:strCach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strCache>
            </c:strRef>
          </c:cat>
          <c:val>
            <c:numRef>
              <c:f>Sheet1!$B$3:$F$3</c:f>
              <c:numCache>
                <c:ptCount val="5"/>
                <c:pt idx="0">
                  <c:v>87.000000</c:v>
                </c:pt>
                <c:pt idx="1">
                  <c:v>105.000000</c:v>
                </c:pt>
                <c:pt idx="2">
                  <c:v>130.000000</c:v>
                </c:pt>
                <c:pt idx="3">
                  <c:v>145.000000</c:v>
                </c:pt>
                <c:pt idx="4">
                  <c:v>165.000000</c:v>
                </c:pt>
              </c:numCache>
            </c:numRef>
          </c:val>
          <c:smooth val="1"/>
        </c:ser>
        <c:marker val="1"/>
        <c:axId val="2094734552"/>
        <c:axId val="2094734553"/>
      </c:lineChart>
      <c:catAx>
        <c:axId val="209473455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low"/>
        <c:spPr>
          <a:ln w="12700" cap="flat">
            <a:solidFill>
              <a:srgbClr val="000000"/>
            </a:solidFill>
            <a:prstDash val="solid"/>
            <a:miter lim="400000"/>
          </a:ln>
        </c:spPr>
        <c:txPr>
          <a:bodyPr rot="0"/>
          <a:lstStyle/>
          <a:p>
            <a:pPr>
              <a:defRPr b="0" i="0" strike="noStrike" sz="3400" u="none">
                <a:solidFill>
                  <a:srgbClr val="000000"/>
                </a:solidFill>
                <a:latin typeface="Graphik"/>
              </a:defRPr>
            </a:pPr>
          </a:p>
        </c:txPr>
        <c:crossAx val="2094734553"/>
        <c:crosses val="autoZero"/>
        <c:auto val="1"/>
        <c:lblAlgn val="ctr"/>
        <c:noMultiLvlLbl val="1"/>
      </c:catAx>
      <c:valAx>
        <c:axId val="2094734553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000000"/>
              </a:solidFill>
              <a:prstDash val="solid"/>
              <a:miter lim="400000"/>
            </a:ln>
          </c:spPr>
        </c:majorGridlines>
        <c:numFmt formatCode="#,##0" sourceLinked="0"/>
        <c:majorTickMark val="none"/>
        <c:minorTickMark val="none"/>
        <c:tickLblPos val="nextTo"/>
        <c:spPr>
          <a:ln w="12700" cap="flat">
            <a:noFill/>
            <a:prstDash val="solid"/>
            <a:miter lim="400000"/>
          </a:ln>
        </c:spPr>
        <c:txPr>
          <a:bodyPr rot="0"/>
          <a:lstStyle/>
          <a:p>
            <a:pPr>
              <a:defRPr b="0" i="0" strike="noStrike" sz="3400" u="none">
                <a:solidFill>
                  <a:srgbClr val="000000"/>
                </a:solidFill>
                <a:latin typeface="Graphik"/>
              </a:defRPr>
            </a:pPr>
          </a:p>
        </c:txPr>
        <c:crossAx val="2094734552"/>
        <c:crosses val="autoZero"/>
        <c:crossBetween val="midCat"/>
        <c:majorUnit val="42.5"/>
        <c:minorUnit val="21.25"/>
      </c:valAx>
      <c:spPr>
        <a:noFill/>
        <a:ln w="12700" cap="flat">
          <a:noFill/>
          <a:miter lim="400000"/>
        </a:ln>
        <a:effectLst/>
      </c:spPr>
    </c:plotArea>
    <c:legend>
      <c:legendPos val="t"/>
      <c:layout>
        <c:manualLayout>
          <c:xMode val="edge"/>
          <c:yMode val="edge"/>
          <c:x val="0.0342249"/>
          <c:y val="0"/>
          <c:w val="0.906411"/>
          <c:h val="0.102198"/>
        </c:manualLayout>
      </c:layout>
      <c:overlay val="1"/>
      <c:spPr>
        <a:noFill/>
        <a:ln w="12700" cap="flat">
          <a:noFill/>
          <a:miter lim="400000"/>
        </a:ln>
        <a:effectLst/>
      </c:spPr>
      <c:txPr>
        <a:bodyPr rot="0"/>
        <a:lstStyle/>
        <a:p>
          <a:pPr>
            <a:defRPr b="0" i="0" strike="noStrike" sz="3400" u="none">
              <a:solidFill>
                <a:srgbClr val="000000"/>
              </a:solidFill>
              <a:latin typeface="Graphik"/>
            </a:defRPr>
          </a:pPr>
        </a:p>
      </c:txPr>
    </c:legend>
    <c:plotVisOnly val="1"/>
    <c:dispBlanksAs val="gap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resentation Title"/>
          <p:cNvSpPr txBox="1"/>
          <p:nvPr>
            <p:ph type="title" hasCustomPrompt="1"/>
          </p:nvPr>
        </p:nvSpPr>
        <p:spPr>
          <a:xfrm>
            <a:off x="1270000" y="3289300"/>
            <a:ext cx="21844000" cy="3879454"/>
          </a:xfrm>
          <a:prstGeom prst="rect">
            <a:avLst/>
          </a:prstGeom>
        </p:spPr>
        <p:txBody>
          <a:bodyPr/>
          <a:lstStyle>
            <a:lvl1pPr defTabSz="2438338">
              <a:lnSpc>
                <a:spcPct val="90000"/>
              </a:lnSpc>
              <a:defRPr b="1" spc="-162" sz="5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Myriad Pro"/>
              </a:defRPr>
            </a:lvl1pPr>
          </a:lstStyle>
          <a:p>
            <a:pPr/>
            <a:r>
              <a:t>Presentation Title</a:t>
            </a:r>
          </a:p>
        </p:txBody>
      </p:sp>
      <p:sp>
        <p:nvSpPr>
          <p:cNvPr id="12" name="Author and Date"/>
          <p:cNvSpPr txBox="1"/>
          <p:nvPr>
            <p:ph type="body" sz="quarter" idx="21" hasCustomPrompt="1"/>
          </p:nvPr>
        </p:nvSpPr>
        <p:spPr>
          <a:xfrm>
            <a:off x="1270000" y="12160429"/>
            <a:ext cx="21844000" cy="694056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35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70000" y="6985000"/>
            <a:ext cx="21844000" cy="2512352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70000" y="4927600"/>
            <a:ext cx="21844000" cy="3902869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4572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9144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13716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18288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sz="half" idx="1" hasCustomPrompt="1"/>
          </p:nvPr>
        </p:nvSpPr>
        <p:spPr>
          <a:xfrm>
            <a:off x="1270000" y="3906096"/>
            <a:ext cx="21844000" cy="4488604"/>
          </a:xfrm>
          <a:prstGeom prst="rect">
            <a:avLst/>
          </a:prstGeom>
        </p:spPr>
        <p:txBody>
          <a:bodyPr anchor="b"/>
          <a:lstStyle>
            <a:lvl1pPr marL="0" indent="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j-lt"/>
                <a:ea typeface="+mj-ea"/>
                <a:cs typeface="+mj-cs"/>
                <a:sym typeface="Graphik Semibold"/>
              </a:defRPr>
            </a:lvl1pPr>
            <a:lvl2pPr marL="0" indent="4572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j-lt"/>
                <a:ea typeface="+mj-ea"/>
                <a:cs typeface="+mj-cs"/>
                <a:sym typeface="Graphik Semibold"/>
              </a:defRPr>
            </a:lvl2pPr>
            <a:lvl3pPr marL="0" indent="9144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j-lt"/>
                <a:ea typeface="+mj-ea"/>
                <a:cs typeface="+mj-cs"/>
                <a:sym typeface="Graphik Semibold"/>
              </a:defRPr>
            </a:lvl3pPr>
            <a:lvl4pPr marL="0" indent="13716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j-lt"/>
                <a:ea typeface="+mj-ea"/>
                <a:cs typeface="+mj-cs"/>
                <a:sym typeface="Graphik Semibold"/>
              </a:defRPr>
            </a:lvl4pPr>
            <a:lvl5pPr marL="0" indent="18288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j-lt"/>
                <a:ea typeface="+mj-ea"/>
                <a:cs typeface="+mj-cs"/>
                <a:sym typeface="Graphik Semibold"/>
              </a:defRPr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70000" y="85217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4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1270000" y="11155086"/>
            <a:ext cx="21844000" cy="832613"/>
          </a:xfrm>
          <a:prstGeom prst="rect">
            <a:avLst/>
          </a:prstGeom>
        </p:spPr>
        <p:txBody>
          <a:bodyPr anchor="ctr"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4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270000" y="5141969"/>
            <a:ext cx="21844000" cy="343019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j-lt"/>
                <a:ea typeface="+mj-ea"/>
                <a:cs typeface="+mj-cs"/>
                <a:sym typeface="Graphik Semibold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j-lt"/>
                <a:ea typeface="+mj-ea"/>
                <a:cs typeface="+mj-cs"/>
                <a:sym typeface="Graphik Semibold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j-lt"/>
                <a:ea typeface="+mj-ea"/>
                <a:cs typeface="+mj-cs"/>
                <a:sym typeface="Graphik Semibold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j-lt"/>
                <a:ea typeface="+mj-ea"/>
                <a:cs typeface="+mj-cs"/>
                <a:sym typeface="Graphik Semibold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j-lt"/>
                <a:ea typeface="+mj-ea"/>
                <a:cs typeface="+mj-cs"/>
                <a:sym typeface="Graphik Semibold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wo jellyfish against a pink background"/>
          <p:cNvSpPr/>
          <p:nvPr>
            <p:ph type="pic" sz="half" idx="21"/>
          </p:nvPr>
        </p:nvSpPr>
        <p:spPr>
          <a:xfrm>
            <a:off x="12192000" y="4813300"/>
            <a:ext cx="12192000" cy="920794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Two jellyfish touching against a dark blue background"/>
          <p:cNvSpPr/>
          <p:nvPr>
            <p:ph type="pic" sz="half" idx="22"/>
          </p:nvPr>
        </p:nvSpPr>
        <p:spPr>
          <a:xfrm>
            <a:off x="12192000" y="-628650"/>
            <a:ext cx="12192000" cy="8128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Two jellyfish against a blue background"/>
          <p:cNvSpPr/>
          <p:nvPr>
            <p:ph type="pic" idx="23"/>
          </p:nvPr>
        </p:nvSpPr>
        <p:spPr>
          <a:xfrm>
            <a:off x="-4203700" y="0"/>
            <a:ext cx="205740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wo jellyfish touching against a dark blue background"/>
          <p:cNvSpPr/>
          <p:nvPr>
            <p:ph type="pic" idx="21"/>
          </p:nvPr>
        </p:nvSpPr>
        <p:spPr>
          <a:xfrm>
            <a:off x="0" y="-1270000"/>
            <a:ext cx="24384000" cy="162560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wo jellyfish touching against a dark blue background"/>
          <p:cNvSpPr/>
          <p:nvPr>
            <p:ph type="pic" idx="21"/>
          </p:nvPr>
        </p:nvSpPr>
        <p:spPr>
          <a:xfrm>
            <a:off x="0" y="-1270000"/>
            <a:ext cx="24384000" cy="162560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Author and Date"/>
          <p:cNvSpPr txBox="1"/>
          <p:nvPr>
            <p:ph type="body" sz="quarter" idx="22" hasCustomPrompt="1"/>
          </p:nvPr>
        </p:nvSpPr>
        <p:spPr>
          <a:xfrm>
            <a:off x="1270000" y="12166600"/>
            <a:ext cx="21844000" cy="694055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35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23" name="Presentation Title"/>
          <p:cNvSpPr txBox="1"/>
          <p:nvPr>
            <p:ph type="title" hasCustomPrompt="1"/>
          </p:nvPr>
        </p:nvSpPr>
        <p:spPr>
          <a:xfrm>
            <a:off x="1270000" y="3289300"/>
            <a:ext cx="21844000" cy="3873500"/>
          </a:xfrm>
          <a:prstGeom prst="rect">
            <a:avLst/>
          </a:prstGeom>
        </p:spPr>
        <p:txBody>
          <a:bodyPr/>
          <a:lstStyle>
            <a:lvl1pPr defTabSz="2438400">
              <a:lnSpc>
                <a:spcPct val="90000"/>
              </a:lnSpc>
              <a:defRPr spc="-348" sz="11600">
                <a:solidFill>
                  <a:srgbClr val="FFFFFF"/>
                </a:solidFill>
              </a:defRPr>
            </a:lvl1pPr>
          </a:lstStyle>
          <a:p>
            <a:pPr/>
            <a:r>
              <a:t>Presentation Title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70000" y="6985000"/>
            <a:ext cx="21844000" cy="25146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wo jellyfish against a blue background"/>
          <p:cNvSpPr/>
          <p:nvPr>
            <p:ph type="pic" idx="21"/>
          </p:nvPr>
        </p:nvSpPr>
        <p:spPr>
          <a:xfrm>
            <a:off x="7962900" y="-25400"/>
            <a:ext cx="20650200" cy="13766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70000" y="3885108"/>
            <a:ext cx="9652000" cy="3200203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70000" y="6845300"/>
            <a:ext cx="9652000" cy="56642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45720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91440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137160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182880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xfrm>
            <a:off x="1270000" y="4269316"/>
            <a:ext cx="21844000" cy="8432801"/>
          </a:xfrm>
          <a:prstGeom prst="rect">
            <a:avLst/>
          </a:prstGeom>
        </p:spPr>
        <p:txBody>
          <a:bodyPr numCol="2" spcCol="109220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wo jellyfish against a pink background"/>
          <p:cNvSpPr/>
          <p:nvPr>
            <p:ph type="pic" idx="21"/>
          </p:nvPr>
        </p:nvSpPr>
        <p:spPr>
          <a:xfrm>
            <a:off x="10185400" y="0"/>
            <a:ext cx="181610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1" name="Slide Title"/>
          <p:cNvSpPr txBox="1"/>
          <p:nvPr>
            <p:ph type="title" hasCustomPrompt="1"/>
          </p:nvPr>
        </p:nvSpPr>
        <p:spPr>
          <a:xfrm>
            <a:off x="1270000" y="838200"/>
            <a:ext cx="9652000" cy="1549400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5E03FF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Slide Title</a:t>
            </a:r>
          </a:p>
        </p:txBody>
      </p:sp>
      <p:sp>
        <p:nvSpPr>
          <p:cNvPr id="62" name="Body Level One…"/>
          <p:cNvSpPr txBox="1"/>
          <p:nvPr>
            <p:ph type="body" sz="half" idx="1" hasCustomPrompt="1"/>
          </p:nvPr>
        </p:nvSpPr>
        <p:spPr>
          <a:xfrm>
            <a:off x="1270000" y="4267200"/>
            <a:ext cx="9652000" cy="843280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3" name="Slide Subtitle"/>
          <p:cNvSpPr txBox="1"/>
          <p:nvPr>
            <p:ph type="body" sz="quarter" idx="22" hasCustomPrompt="1"/>
          </p:nvPr>
        </p:nvSpPr>
        <p:spPr>
          <a:xfrm>
            <a:off x="1270000" y="2133600"/>
            <a:ext cx="9652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70000" y="3289300"/>
            <a:ext cx="21844000" cy="3873500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 spc="-348" sz="116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70000" y="812800"/>
            <a:ext cx="21844000" cy="1562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buClrTx/>
              <a:buSzTx/>
              <a:buNone/>
              <a:defRPr spc="-55" sz="5500"/>
            </a:lvl1pPr>
            <a:lvl2pPr marL="0" indent="457200" defTabSz="825500">
              <a:buClrTx/>
              <a:buSzTx/>
              <a:buNone/>
              <a:defRPr spc="-55" sz="5500"/>
            </a:lvl2pPr>
            <a:lvl3pPr marL="0" indent="914400" defTabSz="825500">
              <a:buClrTx/>
              <a:buSzTx/>
              <a:buNone/>
              <a:defRPr spc="-55" sz="5500"/>
            </a:lvl3pPr>
            <a:lvl4pPr marL="0" indent="1371600" defTabSz="825500">
              <a:buClrTx/>
              <a:buSzTx/>
              <a:buNone/>
              <a:defRPr spc="-55" sz="5500"/>
            </a:lvl4pPr>
            <a:lvl5pPr marL="0" indent="1828800" defTabSz="825500">
              <a:buClrTx/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70000" y="812800"/>
            <a:ext cx="21844000" cy="1557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70000" y="4267200"/>
            <a:ext cx="21844000" cy="8432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977623" y="13081000"/>
            <a:ext cx="416053" cy="467107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22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j-lt"/>
          <a:ea typeface="+mj-ea"/>
          <a:cs typeface="+mj-cs"/>
          <a:sym typeface="Graphik Semibold"/>
        </a:defRPr>
      </a:lvl1pPr>
      <a:lvl2pPr marL="0" marR="0" indent="4572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j-lt"/>
          <a:ea typeface="+mj-ea"/>
          <a:cs typeface="+mj-cs"/>
          <a:sym typeface="Graphik Semibold"/>
        </a:defRPr>
      </a:lvl2pPr>
      <a:lvl3pPr marL="0" marR="0" indent="9144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j-lt"/>
          <a:ea typeface="+mj-ea"/>
          <a:cs typeface="+mj-cs"/>
          <a:sym typeface="Graphik Semibold"/>
        </a:defRPr>
      </a:lvl3pPr>
      <a:lvl4pPr marL="0" marR="0" indent="13716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j-lt"/>
          <a:ea typeface="+mj-ea"/>
          <a:cs typeface="+mj-cs"/>
          <a:sym typeface="Graphik Semibold"/>
        </a:defRPr>
      </a:lvl4pPr>
      <a:lvl5pPr marL="0" marR="0" indent="18288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j-lt"/>
          <a:ea typeface="+mj-ea"/>
          <a:cs typeface="+mj-cs"/>
          <a:sym typeface="Graphik Semibold"/>
        </a:defRPr>
      </a:lvl5pPr>
      <a:lvl6pPr marL="0" marR="0" indent="22860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j-lt"/>
          <a:ea typeface="+mj-ea"/>
          <a:cs typeface="+mj-cs"/>
          <a:sym typeface="Graphik Semibold"/>
        </a:defRPr>
      </a:lvl6pPr>
      <a:lvl7pPr marL="0" marR="0" indent="27432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j-lt"/>
          <a:ea typeface="+mj-ea"/>
          <a:cs typeface="+mj-cs"/>
          <a:sym typeface="Graphik Semibold"/>
        </a:defRPr>
      </a:lvl7pPr>
      <a:lvl8pPr marL="0" marR="0" indent="32004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j-lt"/>
          <a:ea typeface="+mj-ea"/>
          <a:cs typeface="+mj-cs"/>
          <a:sym typeface="Graphik Semibold"/>
        </a:defRPr>
      </a:lvl8pPr>
      <a:lvl9pPr marL="0" marR="0" indent="36576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j-lt"/>
          <a:ea typeface="+mj-ea"/>
          <a:cs typeface="+mj-cs"/>
          <a:sym typeface="Graphik Semibold"/>
        </a:defRPr>
      </a:lvl9pPr>
    </p:titleStyle>
    <p:bodyStyle>
      <a:lvl1pPr marL="5588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1pPr>
      <a:lvl2pPr marL="11176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2pPr>
      <a:lvl3pPr marL="16764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3pPr>
      <a:lvl4pPr marL="22352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4pPr>
      <a:lvl5pPr marL="27940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5pPr>
      <a:lvl6pPr marL="33528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6pPr>
      <a:lvl7pPr marL="39116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7pPr>
      <a:lvl8pPr marL="44704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8pPr>
      <a:lvl9pPr marL="50292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16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16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17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17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17.png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7" Type="http://schemas.openxmlformats.org/officeDocument/2006/relationships/image" Target="../media/image21.png"/><Relationship Id="rId8" Type="http://schemas.openxmlformats.org/officeDocument/2006/relationships/image" Target="../media/image22.png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17.png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chart" Target="../charts/chart1.xml"/><Relationship Id="rId4" Type="http://schemas.openxmlformats.org/officeDocument/2006/relationships/chart" Target="../charts/chart2.xml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image" Target="../media/image11.png"/><Relationship Id="rId10" Type="http://schemas.openxmlformats.org/officeDocument/2006/relationships/image" Target="../media/image12.png"/><Relationship Id="rId11" Type="http://schemas.openxmlformats.org/officeDocument/2006/relationships/image" Target="../media/image13.png"/><Relationship Id="rId12" Type="http://schemas.openxmlformats.org/officeDocument/2006/relationships/image" Target="../media/image14.png"/><Relationship Id="rId13" Type="http://schemas.openxmlformats.org/officeDocument/2006/relationships/image" Target="../media/image1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Data Sharding"/>
          <p:cNvSpPr txBox="1"/>
          <p:nvPr>
            <p:ph type="ctrTitle"/>
          </p:nvPr>
        </p:nvSpPr>
        <p:spPr>
          <a:xfrm>
            <a:off x="845794" y="1917107"/>
            <a:ext cx="22692412" cy="5370394"/>
          </a:xfrm>
          <a:prstGeom prst="rect">
            <a:avLst/>
          </a:prstGeom>
        </p:spPr>
        <p:txBody>
          <a:bodyPr/>
          <a:lstStyle/>
          <a:p>
            <a:pPr lvl="1" defTabSz="2438338">
              <a:lnSpc>
                <a:spcPct val="90000"/>
              </a:lnSpc>
              <a:defRPr b="1" spc="-645" sz="215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Myriad Pro"/>
              </a:defRPr>
            </a:pPr>
            <a:r>
              <a:t>Data Sharding</a:t>
            </a:r>
          </a:p>
        </p:txBody>
      </p:sp>
      <p:sp>
        <p:nvSpPr>
          <p:cNvPr id="152" name="Usman Razwan Haiqa Mushtaq Nabrass Gull Anas Inam"/>
          <p:cNvSpPr txBox="1"/>
          <p:nvPr>
            <p:ph type="subTitle" sz="half" idx="1"/>
          </p:nvPr>
        </p:nvSpPr>
        <p:spPr>
          <a:xfrm>
            <a:off x="1270000" y="6985000"/>
            <a:ext cx="21844000" cy="3503739"/>
          </a:xfrm>
          <a:prstGeom prst="rect">
            <a:avLst/>
          </a:prstGeom>
        </p:spPr>
        <p:txBody>
          <a:bodyPr/>
          <a:lstStyle/>
          <a:p>
            <a:pPr defTabSz="643889">
              <a:defRPr sz="4992"/>
            </a:pPr>
            <a:r>
              <a:t>Usman Razwan</a:t>
            </a:r>
            <a:br/>
            <a:r>
              <a:t>Haiqa Mushtaq</a:t>
            </a:r>
            <a:br/>
            <a:r>
              <a:t>Nabrass Gull</a:t>
            </a:r>
            <a:br/>
            <a:r>
              <a:t>Anas Inam</a:t>
            </a:r>
          </a:p>
        </p:txBody>
      </p:sp>
    </p:spTree>
  </p:cSld>
  <p:clrMapOvr>
    <a:masterClrMapping/>
  </p:clrMapOvr>
  <p:transition xmlns:p14="http://schemas.microsoft.com/office/powerpoint/2010/main" spd="med" advClick="0" advTm="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16" presetID="23" grpId="2" fill="hold">
                                  <p:stCondLst>
                                    <p:cond delay="0"/>
                                  </p:stCondLst>
                                  <p:iterate type="wd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7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51" grpId="1"/>
      <p:bldP build="whole" bldLvl="1" animBg="1" rev="0" advAuto="0" spid="152" grpId="2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Database Shard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Database Sharding</a:t>
            </a:r>
          </a:p>
        </p:txBody>
      </p:sp>
      <p:graphicFrame>
        <p:nvGraphicFramePr>
          <p:cNvPr id="228" name="Table 1"/>
          <p:cNvGraphicFramePr/>
          <p:nvPr/>
        </p:nvGraphicFramePr>
        <p:xfrm>
          <a:off x="27696" y="4152089"/>
          <a:ext cx="23944326" cy="505206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995360"/>
                <a:gridCol w="1995360"/>
                <a:gridCol w="1995360"/>
                <a:gridCol w="1995360"/>
                <a:gridCol w="1995360"/>
                <a:gridCol w="1995360"/>
                <a:gridCol w="1995360"/>
                <a:gridCol w="1995360"/>
                <a:gridCol w="1995360"/>
                <a:gridCol w="1995360"/>
                <a:gridCol w="1995360"/>
                <a:gridCol w="1995360"/>
              </a:tblGrid>
              <a:tr h="168402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/>
                        <a:t>Roll No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/>
                        <a:t>Name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/>
                        <a:t>Age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/>
                        <a:t>Class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/>
                        <a:t>DoB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/>
                        <a:t>Address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/>
                        <a:t>Region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/>
                        <a:t>Domicile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/>
                        <a:t>CGPA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/>
                        <a:t>Blood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/>
                        <a:t>Gender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/>
                        <a:t>Session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68402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/>
                        <a:t>Ahmed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/>
                        <a:t>18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/>
                        <a:t>M2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100"/>
                        <a:t>11/11/2001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/>
                        <a:t>Farid Town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/>
                        <a:t>Multan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/>
                        <a:t>Multan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/>
                        <a:t>3.1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/>
                        <a:t>A+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/>
                        <a:t>Male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/>
                        <a:t>2020-24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68402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/>
                        <a:t>Alisha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/>
                        <a:t>19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/>
                        <a:t>M2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800"/>
                        <a:t>01/01/2001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/>
                        <a:t>Shadman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/>
                        <a:t>Sahiwal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/>
                        <a:t>Sahiwal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/>
                        <a:t>3.4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/>
                        <a:t>B+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/>
                        <a:t>Female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/>
                        <a:t>2020-24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graphicFrame>
        <p:nvGraphicFramePr>
          <p:cNvPr id="229" name="Table 1-1"/>
          <p:cNvGraphicFramePr/>
          <p:nvPr/>
        </p:nvGraphicFramePr>
        <p:xfrm>
          <a:off x="27696" y="9170345"/>
          <a:ext cx="23944326" cy="336804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995360"/>
                <a:gridCol w="1995360"/>
                <a:gridCol w="1995360"/>
                <a:gridCol w="1995360"/>
                <a:gridCol w="1995360"/>
                <a:gridCol w="1995360"/>
                <a:gridCol w="1995360"/>
                <a:gridCol w="1995360"/>
                <a:gridCol w="1995360"/>
                <a:gridCol w="1995360"/>
                <a:gridCol w="1995360"/>
                <a:gridCol w="1995360"/>
              </a:tblGrid>
              <a:tr h="168402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/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/>
                        <a:t>Babar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/>
                        <a:t>27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/>
                        <a:t>Captain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900"/>
                        <a:t>15/10/1994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/>
                        <a:t>PCB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/>
                        <a:t>Lahore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/>
                        <a:t>Lahore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/>
                        <a:t>Fail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/>
                        <a:t>O-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/>
                        <a:t>Male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/>
                        <a:t>2019-23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68402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/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/>
                        <a:t>Noor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/>
                        <a:t>20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/>
                        <a:t>M2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800"/>
                        <a:t>10/12/2002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/>
                        <a:t>Pak Avenue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/>
                        <a:t>Sahiwal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/>
                        <a:t>Sahiwal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/>
                        <a:t>3.5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/>
                        <a:t>AB+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/>
                        <a:t>Female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/>
                        <a:t>2020-24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230" name="Horizontal Partitions"/>
          <p:cNvSpPr txBox="1"/>
          <p:nvPr/>
        </p:nvSpPr>
        <p:spPr>
          <a:xfrm>
            <a:off x="1671822" y="12610930"/>
            <a:ext cx="21844001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defTabSz="379729">
              <a:lnSpc>
                <a:spcPct val="90000"/>
              </a:lnSpc>
              <a:defRPr spc="-160" sz="5336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j-lt"/>
                <a:ea typeface="+mj-ea"/>
                <a:cs typeface="+mj-cs"/>
                <a:sym typeface="Graphik Semibold"/>
              </a:defRPr>
            </a:lvl1pPr>
          </a:lstStyle>
          <a:p>
            <a:pPr/>
            <a:r>
              <a:t>Horizontal Partitions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899">
        <p14:prism dir="r" isContent="1" isInverted="0"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7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Class="entr" nodeType="afterEffect" presetSubtype="32" presetID="4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1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path" nodeType="clickEffect" presetSubtype="0" presetID="-1" grpId="3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000099 0.000093" origin="layout" pathEditMode="relative">
                                      <p:cBhvr>
                                        <p:cTn id="15" dur="5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mph" nodeType="withEffect" presetSubtype="0" presetID="6" grpId="4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000" fill="hold"/>
                                        <p:tgtEl>
                                          <p:spTgt spid="229"/>
                                        </p:tgtEl>
                                      </p:cBhvr>
                                      <p:by x="75589" y="75589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path" nodeType="withEffect" presetSubtype="0" presetID="-1" grpId="5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011603 -0.088889" origin="layout" pathEditMode="relative">
                                      <p:cBhvr>
                                        <p:cTn id="21" dur="4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mph" nodeType="withEffect" presetSubtype="0" presetID="6" grpId="6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4" dur="1000" fill="hold"/>
                                        <p:tgtEl>
                                          <p:spTgt spid="228"/>
                                        </p:tgtEl>
                                      </p:cBhvr>
                                      <p:by x="85702" y="85702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Class="entr" nodeType="afterEffect" presetSubtype="8" presetID="22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8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28" grpId="1"/>
      <p:bldP build="whole" bldLvl="1" animBg="1" rev="0" advAuto="0" spid="230" grpId="7"/>
      <p:bldP build="whole" bldLvl="1" animBg="1" rev="0" advAuto="0" spid="229" grpId="2"/>
      <p:bldP build="whole" bldLvl="1" animBg="1" rev="0" advAuto="0" spid="228" grpId="6"/>
      <p:bldP build="whole" bldLvl="1" animBg="1" rev="0" advAuto="0" spid="229" grpId="4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Range Based Shard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Range Based Sharding</a:t>
            </a:r>
          </a:p>
        </p:txBody>
      </p:sp>
      <p:graphicFrame>
        <p:nvGraphicFramePr>
          <p:cNvPr id="233" name="Table 1"/>
          <p:cNvGraphicFramePr/>
          <p:nvPr/>
        </p:nvGraphicFramePr>
        <p:xfrm>
          <a:off x="9169389" y="3359285"/>
          <a:ext cx="6057922" cy="8453835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022610"/>
                <a:gridCol w="3022610"/>
              </a:tblGrid>
              <a:tr h="120587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200"/>
                        <a:t>Product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200"/>
                        <a:t>Price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20587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/>
                        <a:t>Dairy Milk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/>
                        <a:t>570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20587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/>
                        <a:t>Ramen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/>
                        <a:t>660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20587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/>
                        <a:t>Water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/>
                        <a:t>120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20587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/>
                        <a:t>Coke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/>
                        <a:t>150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20587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/>
                        <a:t>Shampoo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/>
                        <a:t>1200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20587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/>
                        <a:t>Foot Ball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/>
                        <a:t>1400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graphicFrame>
        <p:nvGraphicFramePr>
          <p:cNvPr id="234" name="Table 2"/>
          <p:cNvGraphicFramePr/>
          <p:nvPr/>
        </p:nvGraphicFramePr>
        <p:xfrm>
          <a:off x="9136453" y="6973842"/>
          <a:ext cx="4959904" cy="3040551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{4C3C2611-4C71-4FC5-86AE-919BDF0F9419}</a:tableStyleId>
              </a:tblPr>
              <a:tblGrid>
                <a:gridCol w="2473601"/>
                <a:gridCol w="2473601"/>
              </a:tblGrid>
              <a:tr h="1009283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 sz="3200">
                          <a:sym typeface="Graphik Semibold"/>
                        </a:rPr>
                        <a:t>Product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 sz="3200">
                          <a:sym typeface="Graphik Semibold"/>
                        </a:rPr>
                        <a:t>Price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009283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 sz="3200">
                          <a:latin typeface="Graphik"/>
                          <a:ea typeface="Graphik"/>
                          <a:cs typeface="Graphik"/>
                        </a:rPr>
                        <a:t>Dairy Milk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/>
                        <a:t>570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009283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 sz="3200">
                          <a:latin typeface="Graphik"/>
                          <a:ea typeface="Graphik"/>
                          <a:cs typeface="Graphik"/>
                        </a:rPr>
                        <a:t>Ramen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/>
                        <a:t>660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graphicFrame>
        <p:nvGraphicFramePr>
          <p:cNvPr id="235" name="Table 2-3"/>
          <p:cNvGraphicFramePr/>
          <p:nvPr/>
        </p:nvGraphicFramePr>
        <p:xfrm>
          <a:off x="9136453" y="6973842"/>
          <a:ext cx="4959904" cy="3040551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{4C3C2611-4C71-4FC5-86AE-919BDF0F9419}</a:tableStyleId>
              </a:tblPr>
              <a:tblGrid>
                <a:gridCol w="2473601"/>
                <a:gridCol w="2473601"/>
              </a:tblGrid>
              <a:tr h="1009283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 sz="3200">
                          <a:sym typeface="Graphik Semibold"/>
                        </a:rPr>
                        <a:t>Product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 sz="3200">
                          <a:sym typeface="Graphik Semibold"/>
                        </a:rPr>
                        <a:t>Price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009283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 sz="3200">
                          <a:latin typeface="Graphik"/>
                          <a:ea typeface="Graphik"/>
                          <a:cs typeface="Graphik"/>
                        </a:rPr>
                        <a:t>Shampoo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/>
                        <a:t>1200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009283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 sz="3200">
                          <a:latin typeface="Graphik"/>
                          <a:ea typeface="Graphik"/>
                          <a:cs typeface="Graphik"/>
                        </a:rPr>
                        <a:t>Foot Ball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/>
                        <a:t>1500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graphicFrame>
        <p:nvGraphicFramePr>
          <p:cNvPr id="236" name="Table 2-4"/>
          <p:cNvGraphicFramePr/>
          <p:nvPr/>
        </p:nvGraphicFramePr>
        <p:xfrm>
          <a:off x="9136453" y="6973842"/>
          <a:ext cx="4959904" cy="3040551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{4C3C2611-4C71-4FC5-86AE-919BDF0F9419}</a:tableStyleId>
              </a:tblPr>
              <a:tblGrid>
                <a:gridCol w="2473601"/>
                <a:gridCol w="2473601"/>
              </a:tblGrid>
              <a:tr h="1009283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 sz="3200">
                          <a:sym typeface="Graphik Semibold"/>
                        </a:rPr>
                        <a:t>Product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 sz="3200">
                          <a:sym typeface="Graphik Semibold"/>
                        </a:rPr>
                        <a:t>Price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009283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 sz="3200">
                          <a:latin typeface="Graphik"/>
                          <a:ea typeface="Graphik"/>
                          <a:cs typeface="Graphik"/>
                        </a:rPr>
                        <a:t>Water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/>
                        <a:t>120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009283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/>
                      </a:pPr>
                      <a:r>
                        <a:rPr sz="3200">
                          <a:latin typeface="Graphik"/>
                          <a:ea typeface="Graphik"/>
                          <a:cs typeface="Graphik"/>
                        </a:rPr>
                        <a:t>Coke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/>
                        <a:t>150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237" name="Arrow"/>
          <p:cNvSpPr/>
          <p:nvPr/>
        </p:nvSpPr>
        <p:spPr>
          <a:xfrm rot="9240612">
            <a:off x="11248866" y="6833229"/>
            <a:ext cx="1270001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238" name="Arrow"/>
          <p:cNvSpPr/>
          <p:nvPr/>
        </p:nvSpPr>
        <p:spPr>
          <a:xfrm rot="5362084">
            <a:off x="11558961" y="6756435"/>
            <a:ext cx="1270001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239" name="Arrow"/>
          <p:cNvSpPr/>
          <p:nvPr/>
        </p:nvSpPr>
        <p:spPr>
          <a:xfrm rot="529103">
            <a:off x="12576307" y="6715198"/>
            <a:ext cx="1270001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240" name="500-999"/>
          <p:cNvSpPr txBox="1"/>
          <p:nvPr/>
        </p:nvSpPr>
        <p:spPr>
          <a:xfrm>
            <a:off x="9330359" y="12410394"/>
            <a:ext cx="5723281" cy="1303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 defTabSz="503555">
              <a:lnSpc>
                <a:spcPct val="90000"/>
              </a:lnSpc>
              <a:defRPr spc="-212" sz="7076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j-lt"/>
                <a:ea typeface="+mj-ea"/>
                <a:cs typeface="+mj-cs"/>
                <a:sym typeface="Graphik Semibold"/>
              </a:defRPr>
            </a:lvl1pPr>
          </a:lstStyle>
          <a:p>
            <a:pPr/>
            <a:r>
              <a:t>500-999</a:t>
            </a:r>
          </a:p>
        </p:txBody>
      </p:sp>
      <p:sp>
        <p:nvSpPr>
          <p:cNvPr id="241" name="0- 499"/>
          <p:cNvSpPr txBox="1"/>
          <p:nvPr/>
        </p:nvSpPr>
        <p:spPr>
          <a:xfrm>
            <a:off x="916623" y="10470248"/>
            <a:ext cx="5723281" cy="1303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 defTabSz="503555">
              <a:lnSpc>
                <a:spcPct val="90000"/>
              </a:lnSpc>
              <a:defRPr spc="-212" sz="7076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j-lt"/>
                <a:ea typeface="+mj-ea"/>
                <a:cs typeface="+mj-cs"/>
                <a:sym typeface="Graphik Semibold"/>
              </a:defRPr>
            </a:lvl1pPr>
          </a:lstStyle>
          <a:p>
            <a:pPr/>
            <a:r>
              <a:t>0- 499</a:t>
            </a:r>
          </a:p>
        </p:txBody>
      </p:sp>
      <p:sp>
        <p:nvSpPr>
          <p:cNvPr id="242" name="1000+"/>
          <p:cNvSpPr txBox="1"/>
          <p:nvPr/>
        </p:nvSpPr>
        <p:spPr>
          <a:xfrm>
            <a:off x="17744096" y="10470248"/>
            <a:ext cx="5723281" cy="1303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 defTabSz="503555">
              <a:lnSpc>
                <a:spcPct val="90000"/>
              </a:lnSpc>
              <a:defRPr spc="-212" sz="7076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j-lt"/>
                <a:ea typeface="+mj-ea"/>
                <a:cs typeface="+mj-cs"/>
                <a:sym typeface="Graphik Semibold"/>
              </a:defRPr>
            </a:lvl1pPr>
          </a:lstStyle>
          <a:p>
            <a:pPr/>
            <a:r>
              <a:t>1000+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path" nodeType="clickEffect" presetSubtype="0" presetID="-1" grpId="1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000000 -0.166430" origin="layout" pathEditMode="relative">
                                      <p:cBhvr>
                                        <p:cTn id="6" dur="8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mph" nodeType="withEffect" presetSubtype="0" presetID="6" grpId="2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1000" fill="hold"/>
                                        <p:tgtEl>
                                          <p:spTgt spid="233"/>
                                        </p:tgtEl>
                                      </p:cBhvr>
                                      <p:by x="63207" y="63207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Class="entr" nodeType="after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Class="entr" nodeType="after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Class="entr" nodeType="after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path" nodeType="afterEffect" presetSubtype="0" presetID="-1" grpId="6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322678 0.000191" origin="layout" pathEditMode="relative">
                                      <p:cBhvr>
                                        <p:cTn id="21" dur="8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path" nodeType="withEffect" presetSubtype="0" presetID="-1" grpId="7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369875 0.000191" origin="layout" pathEditMode="relative">
                                      <p:cBhvr>
                                        <p:cTn id="24" dur="10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Class="path" nodeType="withEffect" presetSubtype="0" presetID="-1" grpId="8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023747 0.192241" origin="layout" pathEditMode="relative">
                                      <p:cBhvr>
                                        <p:cTn id="27" dur="10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Class="entr" nodeType="after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Class="entr" nodeType="after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Class="entr" nodeType="after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Class="path" nodeType="afterEffect" presetSubtype="0" presetID="-1" grpId="12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170384 0.015909" origin="layout" pathEditMode="relative">
                                      <p:cBhvr>
                                        <p:cTn id="39" dur="5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path" nodeType="withEffect" presetSubtype="0" presetID="-1" grpId="13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128886 0.016744" origin="layout" pathEditMode="relative">
                                      <p:cBhvr>
                                        <p:cTn id="42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Class="path" nodeType="withEffect" presetSubtype="0" presetID="-1" grpId="14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000080 0.112372" origin="layout" pathEditMode="relative">
                                      <p:cBhvr>
                                        <p:cTn id="45" dur="5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Class="entr" nodeType="afterEffect" presetSubtype="32" presetID="4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49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Class="entr" nodeType="afterEffect" presetSubtype="32" presetID="4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53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500"/>
                            </p:stCondLst>
                            <p:childTnLst>
                              <p:par>
                                <p:cTn id="55" presetClass="entr" nodeType="afterEffect" presetSubtype="32" presetID="4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57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41" grpId="16"/>
      <p:bldP build="whole" bldLvl="1" animBg="1" rev="0" advAuto="0" spid="242" grpId="15"/>
      <p:bldP build="whole" bldLvl="1" animBg="1" rev="0" advAuto="0" spid="234" grpId="3"/>
      <p:bldP build="whole" bldLvl="1" animBg="1" rev="0" advAuto="0" spid="237" grpId="9"/>
      <p:bldP build="whole" bldLvl="1" animBg="1" rev="0" advAuto="0" spid="236" grpId="4"/>
      <p:bldP build="whole" bldLvl="1" animBg="1" rev="0" advAuto="0" spid="233" grpId="2"/>
      <p:bldP build="whole" bldLvl="1" animBg="1" rev="0" advAuto="0" spid="238" grpId="10"/>
      <p:bldP build="whole" bldLvl="1" animBg="1" rev="0" advAuto="0" spid="239" grpId="11"/>
      <p:bldP build="whole" bldLvl="1" animBg="1" rev="0" advAuto="0" spid="240" grpId="17"/>
      <p:bldP build="whole" bldLvl="1" animBg="1" rev="0" advAuto="0" spid="235" grpId="5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Data Sharding"/>
          <p:cNvSpPr txBox="1"/>
          <p:nvPr>
            <p:ph type="ctrTitle"/>
          </p:nvPr>
        </p:nvSpPr>
        <p:spPr>
          <a:xfrm>
            <a:off x="3341323" y="6580692"/>
            <a:ext cx="17701354" cy="3316866"/>
          </a:xfrm>
          <a:prstGeom prst="rect">
            <a:avLst/>
          </a:prstGeom>
        </p:spPr>
        <p:txBody>
          <a:bodyPr/>
          <a:lstStyle/>
          <a:p>
            <a:pPr lvl="1" indent="452627" defTabSz="2413955">
              <a:lnSpc>
                <a:spcPct val="90000"/>
              </a:lnSpc>
              <a:defRPr b="1" spc="-668" sz="22275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Myriad Pro"/>
              </a:defRPr>
            </a:pPr>
            <a:r>
              <a:t>Data Sharding</a:t>
            </a:r>
          </a:p>
        </p:txBody>
      </p:sp>
      <p:sp>
        <p:nvSpPr>
          <p:cNvPr id="245" name="Benefits of"/>
          <p:cNvSpPr txBox="1"/>
          <p:nvPr/>
        </p:nvSpPr>
        <p:spPr>
          <a:xfrm>
            <a:off x="3341323" y="3561551"/>
            <a:ext cx="17701354" cy="33168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/>
          <a:p>
            <a:pPr lvl="1" defTabSz="2438338">
              <a:lnSpc>
                <a:spcPct val="90000"/>
              </a:lnSpc>
              <a:defRPr b="1" spc="-675" sz="225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Myriad Pro"/>
              </a:defRPr>
            </a:pPr>
            <a:r>
              <a:t>Benefits of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14:prism dir="r" isContent="1" isInverted="0"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45" grpId="1"/>
      <p:bldP build="whole" bldLvl="1" animBg="1" rev="0" advAuto="0" spid="244" grpId="2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Benefits of…"/>
          <p:cNvSpPr txBox="1"/>
          <p:nvPr>
            <p:ph type="title"/>
          </p:nvPr>
        </p:nvSpPr>
        <p:spPr>
          <a:xfrm>
            <a:off x="1396859" y="792774"/>
            <a:ext cx="21590282" cy="1557438"/>
          </a:xfrm>
          <a:prstGeom prst="rect">
            <a:avLst/>
          </a:prstGeom>
        </p:spPr>
        <p:txBody>
          <a:bodyPr/>
          <a:lstStyle/>
          <a:p>
            <a:pPr defTabSz="569594">
              <a:defRPr b="1" spc="-173" sz="5796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Myriad Pro"/>
              </a:defRPr>
            </a:pPr>
            <a:r>
              <a:t>Benefits of </a:t>
            </a:r>
          </a:p>
          <a:p>
            <a:pPr defTabSz="569594">
              <a:defRPr b="1" spc="-173" sz="5796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Myriad Pro"/>
              </a:defRPr>
            </a:pPr>
            <a:r>
              <a:t>Data Sharding</a:t>
            </a:r>
          </a:p>
        </p:txBody>
      </p:sp>
      <p:sp>
        <p:nvSpPr>
          <p:cNvPr id="248" name="Increased Read/Write Throughput"/>
          <p:cNvSpPr txBox="1"/>
          <p:nvPr/>
        </p:nvSpPr>
        <p:spPr>
          <a:xfrm>
            <a:off x="886190" y="5912873"/>
            <a:ext cx="22611620" cy="1890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/>
          <a:p>
            <a:pPr lvl="1">
              <a:lnSpc>
                <a:spcPct val="90000"/>
              </a:lnSpc>
              <a:defRPr b="1" spc="-348" sz="116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Myriad Pro"/>
              </a:defRPr>
            </a:pPr>
            <a:r>
              <a:t>Increased Read/Write Throughput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48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Benefits of…"/>
          <p:cNvSpPr txBox="1"/>
          <p:nvPr>
            <p:ph type="title"/>
          </p:nvPr>
        </p:nvSpPr>
        <p:spPr>
          <a:xfrm>
            <a:off x="1396859" y="11621220"/>
            <a:ext cx="21590282" cy="1557437"/>
          </a:xfrm>
          <a:prstGeom prst="rect">
            <a:avLst/>
          </a:prstGeom>
        </p:spPr>
        <p:txBody>
          <a:bodyPr/>
          <a:lstStyle/>
          <a:p>
            <a:pPr defTabSz="569594">
              <a:defRPr b="1" spc="-173" sz="5796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Myriad Pro"/>
              </a:defRPr>
            </a:pPr>
            <a:r>
              <a:t>Benefits of </a:t>
            </a:r>
          </a:p>
          <a:p>
            <a:pPr defTabSz="569594">
              <a:defRPr b="1" spc="-173" sz="5796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Myriad Pro"/>
              </a:defRPr>
            </a:pPr>
            <a:r>
              <a:t>Data Sharding</a:t>
            </a:r>
          </a:p>
        </p:txBody>
      </p:sp>
      <p:sp>
        <p:nvSpPr>
          <p:cNvPr id="251" name="Increased Read/Write Throughput"/>
          <p:cNvSpPr txBox="1"/>
          <p:nvPr/>
        </p:nvSpPr>
        <p:spPr>
          <a:xfrm>
            <a:off x="4808973" y="792774"/>
            <a:ext cx="15134159" cy="15574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/>
          <a:p>
            <a:pPr lvl="1" indent="320039" defTabSz="577850">
              <a:lnSpc>
                <a:spcPct val="90000"/>
              </a:lnSpc>
              <a:defRPr b="1" spc="-243" sz="8119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Myriad Pro"/>
              </a:defRPr>
            </a:pPr>
            <a:r>
              <a:t>Increased Read/Write Throughput</a:t>
            </a:r>
          </a:p>
        </p:txBody>
      </p:sp>
      <p:sp>
        <p:nvSpPr>
          <p:cNvPr id="252" name="Computer"/>
          <p:cNvSpPr/>
          <p:nvPr/>
        </p:nvSpPr>
        <p:spPr>
          <a:xfrm>
            <a:off x="10607274" y="5430627"/>
            <a:ext cx="3537558" cy="28547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5" h="21600" fill="norm" stroke="1" extrusionOk="0">
                <a:moveTo>
                  <a:pt x="464" y="0"/>
                </a:moveTo>
                <a:cubicBezTo>
                  <a:pt x="210" y="0"/>
                  <a:pt x="0" y="261"/>
                  <a:pt x="0" y="575"/>
                </a:cubicBezTo>
                <a:lnTo>
                  <a:pt x="0" y="17777"/>
                </a:lnTo>
                <a:cubicBezTo>
                  <a:pt x="0" y="18091"/>
                  <a:pt x="210" y="18354"/>
                  <a:pt x="464" y="18354"/>
                </a:cubicBezTo>
                <a:lnTo>
                  <a:pt x="9148" y="18354"/>
                </a:lnTo>
                <a:lnTo>
                  <a:pt x="9116" y="18513"/>
                </a:lnTo>
                <a:lnTo>
                  <a:pt x="8753" y="20763"/>
                </a:lnTo>
                <a:lnTo>
                  <a:pt x="7690" y="20763"/>
                </a:lnTo>
                <a:lnTo>
                  <a:pt x="7690" y="21600"/>
                </a:lnTo>
                <a:lnTo>
                  <a:pt x="10486" y="21600"/>
                </a:lnTo>
                <a:lnTo>
                  <a:pt x="11107" y="21600"/>
                </a:lnTo>
                <a:lnTo>
                  <a:pt x="13905" y="21600"/>
                </a:lnTo>
                <a:lnTo>
                  <a:pt x="13905" y="20763"/>
                </a:lnTo>
                <a:lnTo>
                  <a:pt x="12842" y="20763"/>
                </a:lnTo>
                <a:lnTo>
                  <a:pt x="12479" y="18513"/>
                </a:lnTo>
                <a:lnTo>
                  <a:pt x="12452" y="18354"/>
                </a:lnTo>
                <a:lnTo>
                  <a:pt x="21131" y="18354"/>
                </a:lnTo>
                <a:cubicBezTo>
                  <a:pt x="21384" y="18354"/>
                  <a:pt x="21595" y="18091"/>
                  <a:pt x="21595" y="17777"/>
                </a:cubicBezTo>
                <a:lnTo>
                  <a:pt x="21595" y="575"/>
                </a:lnTo>
                <a:cubicBezTo>
                  <a:pt x="21600" y="261"/>
                  <a:pt x="21389" y="0"/>
                  <a:pt x="21136" y="0"/>
                </a:cubicBezTo>
                <a:lnTo>
                  <a:pt x="464" y="0"/>
                </a:lnTo>
                <a:close/>
                <a:moveTo>
                  <a:pt x="10800" y="542"/>
                </a:moveTo>
                <a:cubicBezTo>
                  <a:pt x="10913" y="542"/>
                  <a:pt x="11006" y="650"/>
                  <a:pt x="11006" y="797"/>
                </a:cubicBezTo>
                <a:cubicBezTo>
                  <a:pt x="11006" y="937"/>
                  <a:pt x="10913" y="1052"/>
                  <a:pt x="10800" y="1052"/>
                </a:cubicBezTo>
                <a:cubicBezTo>
                  <a:pt x="10686" y="1052"/>
                  <a:pt x="10594" y="937"/>
                  <a:pt x="10594" y="797"/>
                </a:cubicBezTo>
                <a:cubicBezTo>
                  <a:pt x="10594" y="656"/>
                  <a:pt x="10686" y="542"/>
                  <a:pt x="10800" y="542"/>
                </a:cubicBezTo>
                <a:close/>
                <a:moveTo>
                  <a:pt x="1242" y="1734"/>
                </a:moveTo>
                <a:lnTo>
                  <a:pt x="20358" y="1734"/>
                </a:lnTo>
                <a:lnTo>
                  <a:pt x="20358" y="15233"/>
                </a:lnTo>
                <a:lnTo>
                  <a:pt x="1242" y="15233"/>
                </a:lnTo>
                <a:lnTo>
                  <a:pt x="1242" y="1734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pic>
        <p:nvPicPr>
          <p:cNvPr id="253" name="icons8-processor-100.png" descr="icons8-processor-100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250246" y="7171384"/>
            <a:ext cx="1270001" cy="1270001"/>
          </a:xfrm>
          <a:prstGeom prst="rect">
            <a:avLst/>
          </a:prstGeom>
          <a:ln w="12700">
            <a:miter lim="400000"/>
          </a:ln>
        </p:spPr>
      </p:pic>
      <p:sp>
        <p:nvSpPr>
          <p:cNvPr id="254" name="Computer"/>
          <p:cNvSpPr/>
          <p:nvPr/>
        </p:nvSpPr>
        <p:spPr>
          <a:xfrm>
            <a:off x="10607274" y="5430627"/>
            <a:ext cx="3537558" cy="28547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5" h="21600" fill="norm" stroke="1" extrusionOk="0">
                <a:moveTo>
                  <a:pt x="464" y="0"/>
                </a:moveTo>
                <a:cubicBezTo>
                  <a:pt x="210" y="0"/>
                  <a:pt x="0" y="261"/>
                  <a:pt x="0" y="575"/>
                </a:cubicBezTo>
                <a:lnTo>
                  <a:pt x="0" y="17777"/>
                </a:lnTo>
                <a:cubicBezTo>
                  <a:pt x="0" y="18091"/>
                  <a:pt x="210" y="18354"/>
                  <a:pt x="464" y="18354"/>
                </a:cubicBezTo>
                <a:lnTo>
                  <a:pt x="9148" y="18354"/>
                </a:lnTo>
                <a:lnTo>
                  <a:pt x="9116" y="18513"/>
                </a:lnTo>
                <a:lnTo>
                  <a:pt x="8753" y="20763"/>
                </a:lnTo>
                <a:lnTo>
                  <a:pt x="7690" y="20763"/>
                </a:lnTo>
                <a:lnTo>
                  <a:pt x="7690" y="21600"/>
                </a:lnTo>
                <a:lnTo>
                  <a:pt x="10486" y="21600"/>
                </a:lnTo>
                <a:lnTo>
                  <a:pt x="11107" y="21600"/>
                </a:lnTo>
                <a:lnTo>
                  <a:pt x="13905" y="21600"/>
                </a:lnTo>
                <a:lnTo>
                  <a:pt x="13905" y="20763"/>
                </a:lnTo>
                <a:lnTo>
                  <a:pt x="12842" y="20763"/>
                </a:lnTo>
                <a:lnTo>
                  <a:pt x="12479" y="18513"/>
                </a:lnTo>
                <a:lnTo>
                  <a:pt x="12452" y="18354"/>
                </a:lnTo>
                <a:lnTo>
                  <a:pt x="21131" y="18354"/>
                </a:lnTo>
                <a:cubicBezTo>
                  <a:pt x="21384" y="18354"/>
                  <a:pt x="21595" y="18091"/>
                  <a:pt x="21595" y="17777"/>
                </a:cubicBezTo>
                <a:lnTo>
                  <a:pt x="21595" y="575"/>
                </a:lnTo>
                <a:cubicBezTo>
                  <a:pt x="21600" y="261"/>
                  <a:pt x="21389" y="0"/>
                  <a:pt x="21136" y="0"/>
                </a:cubicBezTo>
                <a:lnTo>
                  <a:pt x="464" y="0"/>
                </a:lnTo>
                <a:close/>
                <a:moveTo>
                  <a:pt x="10800" y="542"/>
                </a:moveTo>
                <a:cubicBezTo>
                  <a:pt x="10913" y="542"/>
                  <a:pt x="11006" y="650"/>
                  <a:pt x="11006" y="797"/>
                </a:cubicBezTo>
                <a:cubicBezTo>
                  <a:pt x="11006" y="937"/>
                  <a:pt x="10913" y="1052"/>
                  <a:pt x="10800" y="1052"/>
                </a:cubicBezTo>
                <a:cubicBezTo>
                  <a:pt x="10686" y="1052"/>
                  <a:pt x="10594" y="937"/>
                  <a:pt x="10594" y="797"/>
                </a:cubicBezTo>
                <a:cubicBezTo>
                  <a:pt x="10594" y="656"/>
                  <a:pt x="10686" y="542"/>
                  <a:pt x="10800" y="542"/>
                </a:cubicBezTo>
                <a:close/>
                <a:moveTo>
                  <a:pt x="1242" y="1734"/>
                </a:moveTo>
                <a:lnTo>
                  <a:pt x="20358" y="1734"/>
                </a:lnTo>
                <a:lnTo>
                  <a:pt x="20358" y="15233"/>
                </a:lnTo>
                <a:lnTo>
                  <a:pt x="1242" y="15233"/>
                </a:lnTo>
                <a:lnTo>
                  <a:pt x="1242" y="1734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pic>
        <p:nvPicPr>
          <p:cNvPr id="255" name="icons8-processor-100.png" descr="icons8-processor-100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250246" y="7171384"/>
            <a:ext cx="1270001" cy="1270001"/>
          </a:xfrm>
          <a:prstGeom prst="rect">
            <a:avLst/>
          </a:prstGeom>
          <a:ln w="12700">
            <a:miter lim="400000"/>
          </a:ln>
        </p:spPr>
      </p:pic>
      <p:sp>
        <p:nvSpPr>
          <p:cNvPr id="256" name="Computer"/>
          <p:cNvSpPr/>
          <p:nvPr/>
        </p:nvSpPr>
        <p:spPr>
          <a:xfrm>
            <a:off x="10607274" y="5430627"/>
            <a:ext cx="3537558" cy="28547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5" h="21600" fill="norm" stroke="1" extrusionOk="0">
                <a:moveTo>
                  <a:pt x="464" y="0"/>
                </a:moveTo>
                <a:cubicBezTo>
                  <a:pt x="210" y="0"/>
                  <a:pt x="0" y="261"/>
                  <a:pt x="0" y="575"/>
                </a:cubicBezTo>
                <a:lnTo>
                  <a:pt x="0" y="17777"/>
                </a:lnTo>
                <a:cubicBezTo>
                  <a:pt x="0" y="18091"/>
                  <a:pt x="210" y="18354"/>
                  <a:pt x="464" y="18354"/>
                </a:cubicBezTo>
                <a:lnTo>
                  <a:pt x="9148" y="18354"/>
                </a:lnTo>
                <a:lnTo>
                  <a:pt x="9116" y="18513"/>
                </a:lnTo>
                <a:lnTo>
                  <a:pt x="8753" y="20763"/>
                </a:lnTo>
                <a:lnTo>
                  <a:pt x="7690" y="20763"/>
                </a:lnTo>
                <a:lnTo>
                  <a:pt x="7690" y="21600"/>
                </a:lnTo>
                <a:lnTo>
                  <a:pt x="10486" y="21600"/>
                </a:lnTo>
                <a:lnTo>
                  <a:pt x="11107" y="21600"/>
                </a:lnTo>
                <a:lnTo>
                  <a:pt x="13905" y="21600"/>
                </a:lnTo>
                <a:lnTo>
                  <a:pt x="13905" y="20763"/>
                </a:lnTo>
                <a:lnTo>
                  <a:pt x="12842" y="20763"/>
                </a:lnTo>
                <a:lnTo>
                  <a:pt x="12479" y="18513"/>
                </a:lnTo>
                <a:lnTo>
                  <a:pt x="12452" y="18354"/>
                </a:lnTo>
                <a:lnTo>
                  <a:pt x="21131" y="18354"/>
                </a:lnTo>
                <a:cubicBezTo>
                  <a:pt x="21384" y="18354"/>
                  <a:pt x="21595" y="18091"/>
                  <a:pt x="21595" y="17777"/>
                </a:cubicBezTo>
                <a:lnTo>
                  <a:pt x="21595" y="575"/>
                </a:lnTo>
                <a:cubicBezTo>
                  <a:pt x="21600" y="261"/>
                  <a:pt x="21389" y="0"/>
                  <a:pt x="21136" y="0"/>
                </a:cubicBezTo>
                <a:lnTo>
                  <a:pt x="464" y="0"/>
                </a:lnTo>
                <a:close/>
                <a:moveTo>
                  <a:pt x="10800" y="542"/>
                </a:moveTo>
                <a:cubicBezTo>
                  <a:pt x="10913" y="542"/>
                  <a:pt x="11006" y="650"/>
                  <a:pt x="11006" y="797"/>
                </a:cubicBezTo>
                <a:cubicBezTo>
                  <a:pt x="11006" y="937"/>
                  <a:pt x="10913" y="1052"/>
                  <a:pt x="10800" y="1052"/>
                </a:cubicBezTo>
                <a:cubicBezTo>
                  <a:pt x="10686" y="1052"/>
                  <a:pt x="10594" y="937"/>
                  <a:pt x="10594" y="797"/>
                </a:cubicBezTo>
                <a:cubicBezTo>
                  <a:pt x="10594" y="656"/>
                  <a:pt x="10686" y="542"/>
                  <a:pt x="10800" y="542"/>
                </a:cubicBezTo>
                <a:close/>
                <a:moveTo>
                  <a:pt x="1242" y="1734"/>
                </a:moveTo>
                <a:lnTo>
                  <a:pt x="20358" y="1734"/>
                </a:lnTo>
                <a:lnTo>
                  <a:pt x="20358" y="15233"/>
                </a:lnTo>
                <a:lnTo>
                  <a:pt x="1242" y="15233"/>
                </a:lnTo>
                <a:lnTo>
                  <a:pt x="1242" y="1734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pic>
        <p:nvPicPr>
          <p:cNvPr id="257" name="icons8-processor-100.png" descr="icons8-processor-100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946446" y="7171384"/>
            <a:ext cx="1270001" cy="127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58" name="icons8-processor-100.png" descr="icons8-processor-100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011246" y="7044384"/>
            <a:ext cx="1270001" cy="127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59" name="icons8-processor-100.png" descr="icons8-processor-100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011246" y="7044384"/>
            <a:ext cx="1270001" cy="1270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899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7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Class="entr" nodeType="afterEffect" presetSubtype="32" presetID="4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1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Class="entr" nodeType="afterEffect" presetSubtype="32" presetID="4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5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Class="entr" nodeType="afterEffect" presetSubtype="32" presetID="4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9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Class="entr" nodeType="afterEffect" presetSubtype="32" presetID="4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3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Class="path" nodeType="clickEffect" presetSubtype="0" presetID="-1" grpId="6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309539 -0.000000" origin="layout" pathEditMode="relative">
                                      <p:cBhvr>
                                        <p:cTn id="27" dur="5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path" nodeType="withEffect" presetSubtype="0" presetID="-1" grpId="7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300563 -0.000000" origin="layout" pathEditMode="relative">
                                      <p:cBhvr>
                                        <p:cTn id="30" dur="5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32" presetID="4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35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Class="entr" nodeType="afterEffect" presetSubtype="32" presetID="4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39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Class="entr" nodeType="afterEffect" presetSubtype="32" presetID="4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43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52" grpId="1"/>
      <p:bldP build="whole" bldLvl="1" animBg="1" rev="0" advAuto="0" spid="258" grpId="9"/>
      <p:bldP build="whole" bldLvl="1" animBg="1" rev="0" advAuto="0" spid="254" grpId="4"/>
      <p:bldP build="whole" bldLvl="1" animBg="1" rev="0" advAuto="0" spid="255" grpId="5"/>
      <p:bldP build="whole" bldLvl="1" animBg="1" rev="0" advAuto="0" spid="253" grpId="3"/>
      <p:bldP build="whole" bldLvl="1" animBg="1" rev="0" advAuto="0" spid="257" grpId="8"/>
      <p:bldP build="whole" bldLvl="1" animBg="1" rev="0" advAuto="0" spid="256" grpId="2"/>
      <p:bldP build="whole" bldLvl="1" animBg="1" rev="0" advAuto="0" spid="259" grpId="1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Benefits of…"/>
          <p:cNvSpPr txBox="1"/>
          <p:nvPr>
            <p:ph type="title"/>
          </p:nvPr>
        </p:nvSpPr>
        <p:spPr>
          <a:xfrm>
            <a:off x="1396859" y="792774"/>
            <a:ext cx="21590282" cy="1557438"/>
          </a:xfrm>
          <a:prstGeom prst="rect">
            <a:avLst/>
          </a:prstGeom>
        </p:spPr>
        <p:txBody>
          <a:bodyPr/>
          <a:lstStyle/>
          <a:p>
            <a:pPr defTabSz="569594">
              <a:defRPr b="1" spc="-173" sz="5796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Myriad Pro"/>
              </a:defRPr>
            </a:pPr>
            <a:r>
              <a:t>Benefits of </a:t>
            </a:r>
          </a:p>
          <a:p>
            <a:pPr defTabSz="569594">
              <a:defRPr b="1" spc="-173" sz="5796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Myriad Pro"/>
              </a:defRPr>
            </a:pPr>
            <a:r>
              <a:t>Data Sharding</a:t>
            </a:r>
          </a:p>
        </p:txBody>
      </p:sp>
      <p:sp>
        <p:nvSpPr>
          <p:cNvPr id="262" name="Increased storage Capacity"/>
          <p:cNvSpPr txBox="1"/>
          <p:nvPr/>
        </p:nvSpPr>
        <p:spPr>
          <a:xfrm>
            <a:off x="886190" y="5912873"/>
            <a:ext cx="22611620" cy="1890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/>
          <a:p>
            <a:pPr lvl="1">
              <a:lnSpc>
                <a:spcPct val="90000"/>
              </a:lnSpc>
              <a:defRPr b="1" spc="-348" sz="116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Myriad Pro"/>
              </a:defRPr>
            </a:pPr>
            <a:r>
              <a:t>Increased storage Capacity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899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16" presetID="23" grpId="1" fill="hold">
                                  <p:stCondLst>
                                    <p:cond delay="5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62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Benefits of…"/>
          <p:cNvSpPr txBox="1"/>
          <p:nvPr>
            <p:ph type="title"/>
          </p:nvPr>
        </p:nvSpPr>
        <p:spPr>
          <a:xfrm>
            <a:off x="1396859" y="11391189"/>
            <a:ext cx="21590282" cy="1557437"/>
          </a:xfrm>
          <a:prstGeom prst="rect">
            <a:avLst/>
          </a:prstGeom>
        </p:spPr>
        <p:txBody>
          <a:bodyPr/>
          <a:lstStyle/>
          <a:p>
            <a:pPr defTabSz="569594">
              <a:defRPr b="1" spc="-173" sz="5796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Myriad Pro"/>
              </a:defRPr>
            </a:pPr>
            <a:r>
              <a:t>Benefits of </a:t>
            </a:r>
          </a:p>
          <a:p>
            <a:pPr defTabSz="569594">
              <a:defRPr b="1" spc="-173" sz="5796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Myriad Pro"/>
              </a:defRPr>
            </a:pPr>
            <a:r>
              <a:t>Data Sharding</a:t>
            </a:r>
          </a:p>
        </p:txBody>
      </p:sp>
      <p:sp>
        <p:nvSpPr>
          <p:cNvPr id="265" name="Increased storage Capacity"/>
          <p:cNvSpPr txBox="1"/>
          <p:nvPr/>
        </p:nvSpPr>
        <p:spPr>
          <a:xfrm>
            <a:off x="4808973" y="792774"/>
            <a:ext cx="15134159" cy="15574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/>
          <a:p>
            <a:pPr lvl="1" indent="402336" defTabSz="726440">
              <a:lnSpc>
                <a:spcPct val="90000"/>
              </a:lnSpc>
              <a:defRPr b="1" spc="-306" sz="10208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Myriad Pro"/>
              </a:defRPr>
            </a:pPr>
            <a:r>
              <a:t>Increased storage Capacity</a:t>
            </a:r>
          </a:p>
        </p:txBody>
      </p:sp>
      <p:sp>
        <p:nvSpPr>
          <p:cNvPr id="266" name="Computer"/>
          <p:cNvSpPr/>
          <p:nvPr/>
        </p:nvSpPr>
        <p:spPr>
          <a:xfrm>
            <a:off x="10607274" y="5430627"/>
            <a:ext cx="3537558" cy="28547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5" h="21600" fill="norm" stroke="1" extrusionOk="0">
                <a:moveTo>
                  <a:pt x="464" y="0"/>
                </a:moveTo>
                <a:cubicBezTo>
                  <a:pt x="210" y="0"/>
                  <a:pt x="0" y="261"/>
                  <a:pt x="0" y="575"/>
                </a:cubicBezTo>
                <a:lnTo>
                  <a:pt x="0" y="17777"/>
                </a:lnTo>
                <a:cubicBezTo>
                  <a:pt x="0" y="18091"/>
                  <a:pt x="210" y="18354"/>
                  <a:pt x="464" y="18354"/>
                </a:cubicBezTo>
                <a:lnTo>
                  <a:pt x="9148" y="18354"/>
                </a:lnTo>
                <a:lnTo>
                  <a:pt x="9116" y="18513"/>
                </a:lnTo>
                <a:lnTo>
                  <a:pt x="8753" y="20763"/>
                </a:lnTo>
                <a:lnTo>
                  <a:pt x="7690" y="20763"/>
                </a:lnTo>
                <a:lnTo>
                  <a:pt x="7690" y="21600"/>
                </a:lnTo>
                <a:lnTo>
                  <a:pt x="10486" y="21600"/>
                </a:lnTo>
                <a:lnTo>
                  <a:pt x="11107" y="21600"/>
                </a:lnTo>
                <a:lnTo>
                  <a:pt x="13905" y="21600"/>
                </a:lnTo>
                <a:lnTo>
                  <a:pt x="13905" y="20763"/>
                </a:lnTo>
                <a:lnTo>
                  <a:pt x="12842" y="20763"/>
                </a:lnTo>
                <a:lnTo>
                  <a:pt x="12479" y="18513"/>
                </a:lnTo>
                <a:lnTo>
                  <a:pt x="12452" y="18354"/>
                </a:lnTo>
                <a:lnTo>
                  <a:pt x="21131" y="18354"/>
                </a:lnTo>
                <a:cubicBezTo>
                  <a:pt x="21384" y="18354"/>
                  <a:pt x="21595" y="18091"/>
                  <a:pt x="21595" y="17777"/>
                </a:cubicBezTo>
                <a:lnTo>
                  <a:pt x="21595" y="575"/>
                </a:lnTo>
                <a:cubicBezTo>
                  <a:pt x="21600" y="261"/>
                  <a:pt x="21389" y="0"/>
                  <a:pt x="21136" y="0"/>
                </a:cubicBezTo>
                <a:lnTo>
                  <a:pt x="464" y="0"/>
                </a:lnTo>
                <a:close/>
                <a:moveTo>
                  <a:pt x="10800" y="542"/>
                </a:moveTo>
                <a:cubicBezTo>
                  <a:pt x="10913" y="542"/>
                  <a:pt x="11006" y="650"/>
                  <a:pt x="11006" y="797"/>
                </a:cubicBezTo>
                <a:cubicBezTo>
                  <a:pt x="11006" y="937"/>
                  <a:pt x="10913" y="1052"/>
                  <a:pt x="10800" y="1052"/>
                </a:cubicBezTo>
                <a:cubicBezTo>
                  <a:pt x="10686" y="1052"/>
                  <a:pt x="10594" y="937"/>
                  <a:pt x="10594" y="797"/>
                </a:cubicBezTo>
                <a:cubicBezTo>
                  <a:pt x="10594" y="656"/>
                  <a:pt x="10686" y="542"/>
                  <a:pt x="10800" y="542"/>
                </a:cubicBezTo>
                <a:close/>
                <a:moveTo>
                  <a:pt x="1242" y="1734"/>
                </a:moveTo>
                <a:lnTo>
                  <a:pt x="20358" y="1734"/>
                </a:lnTo>
                <a:lnTo>
                  <a:pt x="20358" y="15233"/>
                </a:lnTo>
                <a:lnTo>
                  <a:pt x="1242" y="15233"/>
                </a:lnTo>
                <a:lnTo>
                  <a:pt x="1242" y="1734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pic>
        <p:nvPicPr>
          <p:cNvPr id="267" name="icons8-processor-100.png" descr="icons8-processor-100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250246" y="7171384"/>
            <a:ext cx="1270001" cy="1270001"/>
          </a:xfrm>
          <a:prstGeom prst="rect">
            <a:avLst/>
          </a:prstGeom>
          <a:ln w="12700">
            <a:miter lim="400000"/>
          </a:ln>
        </p:spPr>
      </p:pic>
      <p:sp>
        <p:nvSpPr>
          <p:cNvPr id="268" name="Computer"/>
          <p:cNvSpPr/>
          <p:nvPr/>
        </p:nvSpPr>
        <p:spPr>
          <a:xfrm>
            <a:off x="10607274" y="5430627"/>
            <a:ext cx="3537558" cy="28547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5" h="21600" fill="norm" stroke="1" extrusionOk="0">
                <a:moveTo>
                  <a:pt x="464" y="0"/>
                </a:moveTo>
                <a:cubicBezTo>
                  <a:pt x="210" y="0"/>
                  <a:pt x="0" y="261"/>
                  <a:pt x="0" y="575"/>
                </a:cubicBezTo>
                <a:lnTo>
                  <a:pt x="0" y="17777"/>
                </a:lnTo>
                <a:cubicBezTo>
                  <a:pt x="0" y="18091"/>
                  <a:pt x="210" y="18354"/>
                  <a:pt x="464" y="18354"/>
                </a:cubicBezTo>
                <a:lnTo>
                  <a:pt x="9148" y="18354"/>
                </a:lnTo>
                <a:lnTo>
                  <a:pt x="9116" y="18513"/>
                </a:lnTo>
                <a:lnTo>
                  <a:pt x="8753" y="20763"/>
                </a:lnTo>
                <a:lnTo>
                  <a:pt x="7690" y="20763"/>
                </a:lnTo>
                <a:lnTo>
                  <a:pt x="7690" y="21600"/>
                </a:lnTo>
                <a:lnTo>
                  <a:pt x="10486" y="21600"/>
                </a:lnTo>
                <a:lnTo>
                  <a:pt x="11107" y="21600"/>
                </a:lnTo>
                <a:lnTo>
                  <a:pt x="13905" y="21600"/>
                </a:lnTo>
                <a:lnTo>
                  <a:pt x="13905" y="20763"/>
                </a:lnTo>
                <a:lnTo>
                  <a:pt x="12842" y="20763"/>
                </a:lnTo>
                <a:lnTo>
                  <a:pt x="12479" y="18513"/>
                </a:lnTo>
                <a:lnTo>
                  <a:pt x="12452" y="18354"/>
                </a:lnTo>
                <a:lnTo>
                  <a:pt x="21131" y="18354"/>
                </a:lnTo>
                <a:cubicBezTo>
                  <a:pt x="21384" y="18354"/>
                  <a:pt x="21595" y="18091"/>
                  <a:pt x="21595" y="17777"/>
                </a:cubicBezTo>
                <a:lnTo>
                  <a:pt x="21595" y="575"/>
                </a:lnTo>
                <a:cubicBezTo>
                  <a:pt x="21600" y="261"/>
                  <a:pt x="21389" y="0"/>
                  <a:pt x="21136" y="0"/>
                </a:cubicBezTo>
                <a:lnTo>
                  <a:pt x="464" y="0"/>
                </a:lnTo>
                <a:close/>
                <a:moveTo>
                  <a:pt x="10800" y="542"/>
                </a:moveTo>
                <a:cubicBezTo>
                  <a:pt x="10913" y="542"/>
                  <a:pt x="11006" y="650"/>
                  <a:pt x="11006" y="797"/>
                </a:cubicBezTo>
                <a:cubicBezTo>
                  <a:pt x="11006" y="937"/>
                  <a:pt x="10913" y="1052"/>
                  <a:pt x="10800" y="1052"/>
                </a:cubicBezTo>
                <a:cubicBezTo>
                  <a:pt x="10686" y="1052"/>
                  <a:pt x="10594" y="937"/>
                  <a:pt x="10594" y="797"/>
                </a:cubicBezTo>
                <a:cubicBezTo>
                  <a:pt x="10594" y="656"/>
                  <a:pt x="10686" y="542"/>
                  <a:pt x="10800" y="542"/>
                </a:cubicBezTo>
                <a:close/>
                <a:moveTo>
                  <a:pt x="1242" y="1734"/>
                </a:moveTo>
                <a:lnTo>
                  <a:pt x="20358" y="1734"/>
                </a:lnTo>
                <a:lnTo>
                  <a:pt x="20358" y="15233"/>
                </a:lnTo>
                <a:lnTo>
                  <a:pt x="1242" y="15233"/>
                </a:lnTo>
                <a:lnTo>
                  <a:pt x="1242" y="1734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pic>
        <p:nvPicPr>
          <p:cNvPr id="269" name="icons8-processor-100.png" descr="icons8-processor-100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250246" y="7171384"/>
            <a:ext cx="1270001" cy="1270001"/>
          </a:xfrm>
          <a:prstGeom prst="rect">
            <a:avLst/>
          </a:prstGeom>
          <a:ln w="12700">
            <a:miter lim="400000"/>
          </a:ln>
        </p:spPr>
      </p:pic>
      <p:sp>
        <p:nvSpPr>
          <p:cNvPr id="270" name="Computer"/>
          <p:cNvSpPr/>
          <p:nvPr/>
        </p:nvSpPr>
        <p:spPr>
          <a:xfrm>
            <a:off x="10607274" y="5430627"/>
            <a:ext cx="3537558" cy="28547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5" h="21600" fill="norm" stroke="1" extrusionOk="0">
                <a:moveTo>
                  <a:pt x="464" y="0"/>
                </a:moveTo>
                <a:cubicBezTo>
                  <a:pt x="210" y="0"/>
                  <a:pt x="0" y="261"/>
                  <a:pt x="0" y="575"/>
                </a:cubicBezTo>
                <a:lnTo>
                  <a:pt x="0" y="17777"/>
                </a:lnTo>
                <a:cubicBezTo>
                  <a:pt x="0" y="18091"/>
                  <a:pt x="210" y="18354"/>
                  <a:pt x="464" y="18354"/>
                </a:cubicBezTo>
                <a:lnTo>
                  <a:pt x="9148" y="18354"/>
                </a:lnTo>
                <a:lnTo>
                  <a:pt x="9116" y="18513"/>
                </a:lnTo>
                <a:lnTo>
                  <a:pt x="8753" y="20763"/>
                </a:lnTo>
                <a:lnTo>
                  <a:pt x="7690" y="20763"/>
                </a:lnTo>
                <a:lnTo>
                  <a:pt x="7690" y="21600"/>
                </a:lnTo>
                <a:lnTo>
                  <a:pt x="10486" y="21600"/>
                </a:lnTo>
                <a:lnTo>
                  <a:pt x="11107" y="21600"/>
                </a:lnTo>
                <a:lnTo>
                  <a:pt x="13905" y="21600"/>
                </a:lnTo>
                <a:lnTo>
                  <a:pt x="13905" y="20763"/>
                </a:lnTo>
                <a:lnTo>
                  <a:pt x="12842" y="20763"/>
                </a:lnTo>
                <a:lnTo>
                  <a:pt x="12479" y="18513"/>
                </a:lnTo>
                <a:lnTo>
                  <a:pt x="12452" y="18354"/>
                </a:lnTo>
                <a:lnTo>
                  <a:pt x="21131" y="18354"/>
                </a:lnTo>
                <a:cubicBezTo>
                  <a:pt x="21384" y="18354"/>
                  <a:pt x="21595" y="18091"/>
                  <a:pt x="21595" y="17777"/>
                </a:cubicBezTo>
                <a:lnTo>
                  <a:pt x="21595" y="575"/>
                </a:lnTo>
                <a:cubicBezTo>
                  <a:pt x="21600" y="261"/>
                  <a:pt x="21389" y="0"/>
                  <a:pt x="21136" y="0"/>
                </a:cubicBezTo>
                <a:lnTo>
                  <a:pt x="464" y="0"/>
                </a:lnTo>
                <a:close/>
                <a:moveTo>
                  <a:pt x="10800" y="542"/>
                </a:moveTo>
                <a:cubicBezTo>
                  <a:pt x="10913" y="542"/>
                  <a:pt x="11006" y="650"/>
                  <a:pt x="11006" y="797"/>
                </a:cubicBezTo>
                <a:cubicBezTo>
                  <a:pt x="11006" y="937"/>
                  <a:pt x="10913" y="1052"/>
                  <a:pt x="10800" y="1052"/>
                </a:cubicBezTo>
                <a:cubicBezTo>
                  <a:pt x="10686" y="1052"/>
                  <a:pt x="10594" y="937"/>
                  <a:pt x="10594" y="797"/>
                </a:cubicBezTo>
                <a:cubicBezTo>
                  <a:pt x="10594" y="656"/>
                  <a:pt x="10686" y="542"/>
                  <a:pt x="10800" y="542"/>
                </a:cubicBezTo>
                <a:close/>
                <a:moveTo>
                  <a:pt x="1242" y="1734"/>
                </a:moveTo>
                <a:lnTo>
                  <a:pt x="20358" y="1734"/>
                </a:lnTo>
                <a:lnTo>
                  <a:pt x="20358" y="15233"/>
                </a:lnTo>
                <a:lnTo>
                  <a:pt x="1242" y="15233"/>
                </a:lnTo>
                <a:lnTo>
                  <a:pt x="1242" y="1734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pic>
        <p:nvPicPr>
          <p:cNvPr id="271" name="icons8-processor-100.png" descr="icons8-processor-100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946446" y="7171384"/>
            <a:ext cx="1270001" cy="127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72" name="icons8-processor-100.png" descr="icons8-processor-100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011246" y="7044384"/>
            <a:ext cx="1270001" cy="127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73" name="icons8-processor-100.png" descr="icons8-processor-100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011246" y="7044384"/>
            <a:ext cx="1270001" cy="1270001"/>
          </a:xfrm>
          <a:prstGeom prst="rect">
            <a:avLst/>
          </a:prstGeom>
          <a:ln w="12700">
            <a:miter lim="400000"/>
          </a:ln>
        </p:spPr>
      </p:pic>
      <p:sp>
        <p:nvSpPr>
          <p:cNvPr id="274" name="Computer"/>
          <p:cNvSpPr/>
          <p:nvPr/>
        </p:nvSpPr>
        <p:spPr>
          <a:xfrm>
            <a:off x="3342874" y="5443327"/>
            <a:ext cx="3537558" cy="28547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5" h="21600" fill="norm" stroke="1" extrusionOk="0">
                <a:moveTo>
                  <a:pt x="464" y="0"/>
                </a:moveTo>
                <a:cubicBezTo>
                  <a:pt x="210" y="0"/>
                  <a:pt x="0" y="261"/>
                  <a:pt x="0" y="575"/>
                </a:cubicBezTo>
                <a:lnTo>
                  <a:pt x="0" y="17777"/>
                </a:lnTo>
                <a:cubicBezTo>
                  <a:pt x="0" y="18091"/>
                  <a:pt x="210" y="18354"/>
                  <a:pt x="464" y="18354"/>
                </a:cubicBezTo>
                <a:lnTo>
                  <a:pt x="9148" y="18354"/>
                </a:lnTo>
                <a:lnTo>
                  <a:pt x="9116" y="18513"/>
                </a:lnTo>
                <a:lnTo>
                  <a:pt x="8753" y="20763"/>
                </a:lnTo>
                <a:lnTo>
                  <a:pt x="7690" y="20763"/>
                </a:lnTo>
                <a:lnTo>
                  <a:pt x="7690" y="21600"/>
                </a:lnTo>
                <a:lnTo>
                  <a:pt x="10486" y="21600"/>
                </a:lnTo>
                <a:lnTo>
                  <a:pt x="11107" y="21600"/>
                </a:lnTo>
                <a:lnTo>
                  <a:pt x="13905" y="21600"/>
                </a:lnTo>
                <a:lnTo>
                  <a:pt x="13905" y="20763"/>
                </a:lnTo>
                <a:lnTo>
                  <a:pt x="12842" y="20763"/>
                </a:lnTo>
                <a:lnTo>
                  <a:pt x="12479" y="18513"/>
                </a:lnTo>
                <a:lnTo>
                  <a:pt x="12452" y="18354"/>
                </a:lnTo>
                <a:lnTo>
                  <a:pt x="21131" y="18354"/>
                </a:lnTo>
                <a:cubicBezTo>
                  <a:pt x="21384" y="18354"/>
                  <a:pt x="21595" y="18091"/>
                  <a:pt x="21595" y="17777"/>
                </a:cubicBezTo>
                <a:lnTo>
                  <a:pt x="21595" y="575"/>
                </a:lnTo>
                <a:cubicBezTo>
                  <a:pt x="21600" y="261"/>
                  <a:pt x="21389" y="0"/>
                  <a:pt x="21136" y="0"/>
                </a:cubicBezTo>
                <a:lnTo>
                  <a:pt x="464" y="0"/>
                </a:lnTo>
                <a:close/>
                <a:moveTo>
                  <a:pt x="10800" y="542"/>
                </a:moveTo>
                <a:cubicBezTo>
                  <a:pt x="10913" y="542"/>
                  <a:pt x="11006" y="650"/>
                  <a:pt x="11006" y="797"/>
                </a:cubicBezTo>
                <a:cubicBezTo>
                  <a:pt x="11006" y="937"/>
                  <a:pt x="10913" y="1052"/>
                  <a:pt x="10800" y="1052"/>
                </a:cubicBezTo>
                <a:cubicBezTo>
                  <a:pt x="10686" y="1052"/>
                  <a:pt x="10594" y="937"/>
                  <a:pt x="10594" y="797"/>
                </a:cubicBezTo>
                <a:cubicBezTo>
                  <a:pt x="10594" y="656"/>
                  <a:pt x="10686" y="542"/>
                  <a:pt x="10800" y="542"/>
                </a:cubicBezTo>
                <a:close/>
                <a:moveTo>
                  <a:pt x="1242" y="1734"/>
                </a:moveTo>
                <a:lnTo>
                  <a:pt x="20358" y="1734"/>
                </a:lnTo>
                <a:lnTo>
                  <a:pt x="20358" y="15233"/>
                </a:lnTo>
                <a:lnTo>
                  <a:pt x="1242" y="15233"/>
                </a:lnTo>
                <a:lnTo>
                  <a:pt x="1242" y="1734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275" name="Computer"/>
          <p:cNvSpPr/>
          <p:nvPr/>
        </p:nvSpPr>
        <p:spPr>
          <a:xfrm>
            <a:off x="18354275" y="5430627"/>
            <a:ext cx="3537558" cy="28547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5" h="21600" fill="norm" stroke="1" extrusionOk="0">
                <a:moveTo>
                  <a:pt x="464" y="0"/>
                </a:moveTo>
                <a:cubicBezTo>
                  <a:pt x="210" y="0"/>
                  <a:pt x="0" y="261"/>
                  <a:pt x="0" y="575"/>
                </a:cubicBezTo>
                <a:lnTo>
                  <a:pt x="0" y="17777"/>
                </a:lnTo>
                <a:cubicBezTo>
                  <a:pt x="0" y="18091"/>
                  <a:pt x="210" y="18354"/>
                  <a:pt x="464" y="18354"/>
                </a:cubicBezTo>
                <a:lnTo>
                  <a:pt x="9148" y="18354"/>
                </a:lnTo>
                <a:lnTo>
                  <a:pt x="9116" y="18513"/>
                </a:lnTo>
                <a:lnTo>
                  <a:pt x="8753" y="20763"/>
                </a:lnTo>
                <a:lnTo>
                  <a:pt x="7690" y="20763"/>
                </a:lnTo>
                <a:lnTo>
                  <a:pt x="7690" y="21600"/>
                </a:lnTo>
                <a:lnTo>
                  <a:pt x="10486" y="21600"/>
                </a:lnTo>
                <a:lnTo>
                  <a:pt x="11107" y="21600"/>
                </a:lnTo>
                <a:lnTo>
                  <a:pt x="13905" y="21600"/>
                </a:lnTo>
                <a:lnTo>
                  <a:pt x="13905" y="20763"/>
                </a:lnTo>
                <a:lnTo>
                  <a:pt x="12842" y="20763"/>
                </a:lnTo>
                <a:lnTo>
                  <a:pt x="12479" y="18513"/>
                </a:lnTo>
                <a:lnTo>
                  <a:pt x="12452" y="18354"/>
                </a:lnTo>
                <a:lnTo>
                  <a:pt x="21131" y="18354"/>
                </a:lnTo>
                <a:cubicBezTo>
                  <a:pt x="21384" y="18354"/>
                  <a:pt x="21595" y="18091"/>
                  <a:pt x="21595" y="17777"/>
                </a:cubicBezTo>
                <a:lnTo>
                  <a:pt x="21595" y="575"/>
                </a:lnTo>
                <a:cubicBezTo>
                  <a:pt x="21600" y="261"/>
                  <a:pt x="21389" y="0"/>
                  <a:pt x="21136" y="0"/>
                </a:cubicBezTo>
                <a:lnTo>
                  <a:pt x="464" y="0"/>
                </a:lnTo>
                <a:close/>
                <a:moveTo>
                  <a:pt x="10800" y="542"/>
                </a:moveTo>
                <a:cubicBezTo>
                  <a:pt x="10913" y="542"/>
                  <a:pt x="11006" y="650"/>
                  <a:pt x="11006" y="797"/>
                </a:cubicBezTo>
                <a:cubicBezTo>
                  <a:pt x="11006" y="937"/>
                  <a:pt x="10913" y="1052"/>
                  <a:pt x="10800" y="1052"/>
                </a:cubicBezTo>
                <a:cubicBezTo>
                  <a:pt x="10686" y="1052"/>
                  <a:pt x="10594" y="937"/>
                  <a:pt x="10594" y="797"/>
                </a:cubicBezTo>
                <a:cubicBezTo>
                  <a:pt x="10594" y="656"/>
                  <a:pt x="10686" y="542"/>
                  <a:pt x="10800" y="542"/>
                </a:cubicBezTo>
                <a:close/>
                <a:moveTo>
                  <a:pt x="1242" y="1734"/>
                </a:moveTo>
                <a:lnTo>
                  <a:pt x="20358" y="1734"/>
                </a:lnTo>
                <a:lnTo>
                  <a:pt x="20358" y="15233"/>
                </a:lnTo>
                <a:lnTo>
                  <a:pt x="1242" y="15233"/>
                </a:lnTo>
                <a:lnTo>
                  <a:pt x="1242" y="1734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276" name="Coins"/>
          <p:cNvSpPr/>
          <p:nvPr/>
        </p:nvSpPr>
        <p:spPr>
          <a:xfrm>
            <a:off x="7012199" y="5443327"/>
            <a:ext cx="1268094" cy="12719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1" y="0"/>
                </a:moveTo>
                <a:cubicBezTo>
                  <a:pt x="7949" y="0"/>
                  <a:pt x="5266" y="392"/>
                  <a:pt x="3255" y="1111"/>
                </a:cubicBezTo>
                <a:cubicBezTo>
                  <a:pt x="1360" y="1787"/>
                  <a:pt x="273" y="2685"/>
                  <a:pt x="273" y="3572"/>
                </a:cubicBezTo>
                <a:cubicBezTo>
                  <a:pt x="273" y="4460"/>
                  <a:pt x="1360" y="5360"/>
                  <a:pt x="3255" y="6035"/>
                </a:cubicBezTo>
                <a:cubicBezTo>
                  <a:pt x="5266" y="6749"/>
                  <a:pt x="7949" y="7147"/>
                  <a:pt x="10801" y="7147"/>
                </a:cubicBezTo>
                <a:cubicBezTo>
                  <a:pt x="13652" y="7147"/>
                  <a:pt x="16334" y="6754"/>
                  <a:pt x="18345" y="6035"/>
                </a:cubicBezTo>
                <a:cubicBezTo>
                  <a:pt x="20240" y="5360"/>
                  <a:pt x="21327" y="4460"/>
                  <a:pt x="21327" y="3572"/>
                </a:cubicBezTo>
                <a:cubicBezTo>
                  <a:pt x="21327" y="2685"/>
                  <a:pt x="20240" y="1787"/>
                  <a:pt x="18345" y="1111"/>
                </a:cubicBezTo>
                <a:cubicBezTo>
                  <a:pt x="16334" y="398"/>
                  <a:pt x="13652" y="0"/>
                  <a:pt x="10801" y="0"/>
                </a:cubicBezTo>
                <a:close/>
                <a:moveTo>
                  <a:pt x="12" y="4505"/>
                </a:moveTo>
                <a:lnTo>
                  <a:pt x="12" y="5914"/>
                </a:lnTo>
                <a:cubicBezTo>
                  <a:pt x="12" y="8033"/>
                  <a:pt x="4846" y="9754"/>
                  <a:pt x="10811" y="9754"/>
                </a:cubicBezTo>
                <a:cubicBezTo>
                  <a:pt x="16776" y="9754"/>
                  <a:pt x="21600" y="8039"/>
                  <a:pt x="21600" y="5914"/>
                </a:cubicBezTo>
                <a:lnTo>
                  <a:pt x="21600" y="4505"/>
                </a:lnTo>
                <a:cubicBezTo>
                  <a:pt x="21136" y="5284"/>
                  <a:pt x="20088" y="5991"/>
                  <a:pt x="18531" y="6541"/>
                </a:cubicBezTo>
                <a:cubicBezTo>
                  <a:pt x="16460" y="7276"/>
                  <a:pt x="13718" y="7679"/>
                  <a:pt x="10806" y="7679"/>
                </a:cubicBezTo>
                <a:cubicBezTo>
                  <a:pt x="7894" y="7679"/>
                  <a:pt x="5146" y="7276"/>
                  <a:pt x="3081" y="6541"/>
                </a:cubicBezTo>
                <a:cubicBezTo>
                  <a:pt x="1524" y="5985"/>
                  <a:pt x="476" y="5284"/>
                  <a:pt x="12" y="4505"/>
                </a:cubicBezTo>
                <a:close/>
                <a:moveTo>
                  <a:pt x="0" y="7320"/>
                </a:moveTo>
                <a:lnTo>
                  <a:pt x="0" y="8284"/>
                </a:lnTo>
                <a:cubicBezTo>
                  <a:pt x="0" y="10402"/>
                  <a:pt x="4836" y="12123"/>
                  <a:pt x="10801" y="12123"/>
                </a:cubicBezTo>
                <a:cubicBezTo>
                  <a:pt x="16766" y="12123"/>
                  <a:pt x="21600" y="10408"/>
                  <a:pt x="21600" y="8284"/>
                </a:cubicBezTo>
                <a:lnTo>
                  <a:pt x="21600" y="7320"/>
                </a:lnTo>
                <a:cubicBezTo>
                  <a:pt x="21458" y="7495"/>
                  <a:pt x="21295" y="7664"/>
                  <a:pt x="21098" y="7827"/>
                </a:cubicBezTo>
                <a:cubicBezTo>
                  <a:pt x="20508" y="8329"/>
                  <a:pt x="19672" y="8769"/>
                  <a:pt x="18618" y="9145"/>
                </a:cubicBezTo>
                <a:cubicBezTo>
                  <a:pt x="16520" y="9891"/>
                  <a:pt x="13745" y="10299"/>
                  <a:pt x="10801" y="10299"/>
                </a:cubicBezTo>
                <a:cubicBezTo>
                  <a:pt x="7856" y="10299"/>
                  <a:pt x="5080" y="9891"/>
                  <a:pt x="2982" y="9145"/>
                </a:cubicBezTo>
                <a:cubicBezTo>
                  <a:pt x="1928" y="8769"/>
                  <a:pt x="1099" y="8329"/>
                  <a:pt x="504" y="7827"/>
                </a:cubicBezTo>
                <a:cubicBezTo>
                  <a:pt x="307" y="7664"/>
                  <a:pt x="142" y="7495"/>
                  <a:pt x="0" y="7320"/>
                </a:cubicBezTo>
                <a:close/>
                <a:moveTo>
                  <a:pt x="0" y="9689"/>
                </a:moveTo>
                <a:lnTo>
                  <a:pt x="0" y="10653"/>
                </a:lnTo>
                <a:cubicBezTo>
                  <a:pt x="0" y="12771"/>
                  <a:pt x="4836" y="14492"/>
                  <a:pt x="10801" y="14492"/>
                </a:cubicBezTo>
                <a:cubicBezTo>
                  <a:pt x="16766" y="14492"/>
                  <a:pt x="21600" y="12777"/>
                  <a:pt x="21600" y="10653"/>
                </a:cubicBezTo>
                <a:lnTo>
                  <a:pt x="21600" y="9689"/>
                </a:lnTo>
                <a:cubicBezTo>
                  <a:pt x="21458" y="9864"/>
                  <a:pt x="21295" y="10033"/>
                  <a:pt x="21098" y="10197"/>
                </a:cubicBezTo>
                <a:cubicBezTo>
                  <a:pt x="20508" y="10698"/>
                  <a:pt x="19672" y="11138"/>
                  <a:pt x="18618" y="11514"/>
                </a:cubicBezTo>
                <a:cubicBezTo>
                  <a:pt x="16520" y="12260"/>
                  <a:pt x="13745" y="12668"/>
                  <a:pt x="10801" y="12668"/>
                </a:cubicBezTo>
                <a:cubicBezTo>
                  <a:pt x="7856" y="12668"/>
                  <a:pt x="5080" y="12260"/>
                  <a:pt x="2982" y="11514"/>
                </a:cubicBezTo>
                <a:cubicBezTo>
                  <a:pt x="1928" y="11138"/>
                  <a:pt x="1099" y="10698"/>
                  <a:pt x="504" y="10197"/>
                </a:cubicBezTo>
                <a:cubicBezTo>
                  <a:pt x="307" y="10033"/>
                  <a:pt x="142" y="9864"/>
                  <a:pt x="0" y="9689"/>
                </a:cubicBezTo>
                <a:close/>
                <a:moveTo>
                  <a:pt x="0" y="12059"/>
                </a:moveTo>
                <a:lnTo>
                  <a:pt x="0" y="13022"/>
                </a:lnTo>
                <a:cubicBezTo>
                  <a:pt x="0" y="15141"/>
                  <a:pt x="4836" y="16862"/>
                  <a:pt x="10801" y="16862"/>
                </a:cubicBezTo>
                <a:cubicBezTo>
                  <a:pt x="16766" y="16862"/>
                  <a:pt x="21600" y="15146"/>
                  <a:pt x="21600" y="13022"/>
                </a:cubicBezTo>
                <a:lnTo>
                  <a:pt x="21600" y="12059"/>
                </a:lnTo>
                <a:cubicBezTo>
                  <a:pt x="21458" y="12233"/>
                  <a:pt x="21295" y="12402"/>
                  <a:pt x="21098" y="12566"/>
                </a:cubicBezTo>
                <a:cubicBezTo>
                  <a:pt x="20508" y="13067"/>
                  <a:pt x="19672" y="13507"/>
                  <a:pt x="18618" y="13883"/>
                </a:cubicBezTo>
                <a:cubicBezTo>
                  <a:pt x="16520" y="14629"/>
                  <a:pt x="13745" y="15037"/>
                  <a:pt x="10801" y="15037"/>
                </a:cubicBezTo>
                <a:cubicBezTo>
                  <a:pt x="7856" y="15037"/>
                  <a:pt x="5080" y="14629"/>
                  <a:pt x="2982" y="13883"/>
                </a:cubicBezTo>
                <a:cubicBezTo>
                  <a:pt x="1928" y="13507"/>
                  <a:pt x="1099" y="13067"/>
                  <a:pt x="504" y="12566"/>
                </a:cubicBezTo>
                <a:cubicBezTo>
                  <a:pt x="307" y="12402"/>
                  <a:pt x="142" y="12233"/>
                  <a:pt x="0" y="12059"/>
                </a:cubicBezTo>
                <a:close/>
                <a:moveTo>
                  <a:pt x="0" y="14428"/>
                </a:moveTo>
                <a:lnTo>
                  <a:pt x="0" y="15391"/>
                </a:lnTo>
                <a:cubicBezTo>
                  <a:pt x="0" y="17510"/>
                  <a:pt x="4836" y="19231"/>
                  <a:pt x="10801" y="19231"/>
                </a:cubicBezTo>
                <a:cubicBezTo>
                  <a:pt x="16766" y="19231"/>
                  <a:pt x="21600" y="17515"/>
                  <a:pt x="21600" y="15391"/>
                </a:cubicBezTo>
                <a:lnTo>
                  <a:pt x="21600" y="14428"/>
                </a:lnTo>
                <a:cubicBezTo>
                  <a:pt x="21458" y="14602"/>
                  <a:pt x="21295" y="14772"/>
                  <a:pt x="21098" y="14935"/>
                </a:cubicBezTo>
                <a:cubicBezTo>
                  <a:pt x="20508" y="15436"/>
                  <a:pt x="19672" y="15877"/>
                  <a:pt x="18618" y="16252"/>
                </a:cubicBezTo>
                <a:cubicBezTo>
                  <a:pt x="16520" y="16998"/>
                  <a:pt x="13745" y="17406"/>
                  <a:pt x="10801" y="17406"/>
                </a:cubicBezTo>
                <a:cubicBezTo>
                  <a:pt x="7856" y="17406"/>
                  <a:pt x="5080" y="16998"/>
                  <a:pt x="2982" y="16252"/>
                </a:cubicBezTo>
                <a:cubicBezTo>
                  <a:pt x="1928" y="15877"/>
                  <a:pt x="1099" y="15436"/>
                  <a:pt x="504" y="14935"/>
                </a:cubicBezTo>
                <a:cubicBezTo>
                  <a:pt x="307" y="14772"/>
                  <a:pt x="142" y="14602"/>
                  <a:pt x="0" y="14428"/>
                </a:cubicBezTo>
                <a:close/>
                <a:moveTo>
                  <a:pt x="0" y="16797"/>
                </a:moveTo>
                <a:lnTo>
                  <a:pt x="0" y="17760"/>
                </a:lnTo>
                <a:cubicBezTo>
                  <a:pt x="0" y="19879"/>
                  <a:pt x="4836" y="21600"/>
                  <a:pt x="10801" y="21600"/>
                </a:cubicBezTo>
                <a:cubicBezTo>
                  <a:pt x="16766" y="21600"/>
                  <a:pt x="21600" y="19879"/>
                  <a:pt x="21600" y="17760"/>
                </a:cubicBezTo>
                <a:lnTo>
                  <a:pt x="21600" y="16797"/>
                </a:lnTo>
                <a:cubicBezTo>
                  <a:pt x="21458" y="16971"/>
                  <a:pt x="21295" y="17141"/>
                  <a:pt x="21098" y="17304"/>
                </a:cubicBezTo>
                <a:cubicBezTo>
                  <a:pt x="20508" y="17805"/>
                  <a:pt x="19672" y="18246"/>
                  <a:pt x="18618" y="18622"/>
                </a:cubicBezTo>
                <a:cubicBezTo>
                  <a:pt x="16520" y="19368"/>
                  <a:pt x="13745" y="19775"/>
                  <a:pt x="10801" y="19775"/>
                </a:cubicBezTo>
                <a:cubicBezTo>
                  <a:pt x="7856" y="19775"/>
                  <a:pt x="5080" y="19368"/>
                  <a:pt x="2982" y="18622"/>
                </a:cubicBezTo>
                <a:cubicBezTo>
                  <a:pt x="1928" y="18246"/>
                  <a:pt x="1099" y="17805"/>
                  <a:pt x="504" y="17304"/>
                </a:cubicBezTo>
                <a:cubicBezTo>
                  <a:pt x="307" y="17141"/>
                  <a:pt x="142" y="16971"/>
                  <a:pt x="0" y="16797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277" name="Coins"/>
          <p:cNvSpPr/>
          <p:nvPr/>
        </p:nvSpPr>
        <p:spPr>
          <a:xfrm>
            <a:off x="14251199" y="5443327"/>
            <a:ext cx="1268094" cy="12719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1" y="0"/>
                </a:moveTo>
                <a:cubicBezTo>
                  <a:pt x="7949" y="0"/>
                  <a:pt x="5266" y="392"/>
                  <a:pt x="3255" y="1111"/>
                </a:cubicBezTo>
                <a:cubicBezTo>
                  <a:pt x="1360" y="1787"/>
                  <a:pt x="273" y="2685"/>
                  <a:pt x="273" y="3572"/>
                </a:cubicBezTo>
                <a:cubicBezTo>
                  <a:pt x="273" y="4460"/>
                  <a:pt x="1360" y="5360"/>
                  <a:pt x="3255" y="6035"/>
                </a:cubicBezTo>
                <a:cubicBezTo>
                  <a:pt x="5266" y="6749"/>
                  <a:pt x="7949" y="7147"/>
                  <a:pt x="10801" y="7147"/>
                </a:cubicBezTo>
                <a:cubicBezTo>
                  <a:pt x="13652" y="7147"/>
                  <a:pt x="16334" y="6754"/>
                  <a:pt x="18345" y="6035"/>
                </a:cubicBezTo>
                <a:cubicBezTo>
                  <a:pt x="20240" y="5360"/>
                  <a:pt x="21327" y="4460"/>
                  <a:pt x="21327" y="3572"/>
                </a:cubicBezTo>
                <a:cubicBezTo>
                  <a:pt x="21327" y="2685"/>
                  <a:pt x="20240" y="1787"/>
                  <a:pt x="18345" y="1111"/>
                </a:cubicBezTo>
                <a:cubicBezTo>
                  <a:pt x="16334" y="398"/>
                  <a:pt x="13652" y="0"/>
                  <a:pt x="10801" y="0"/>
                </a:cubicBezTo>
                <a:close/>
                <a:moveTo>
                  <a:pt x="12" y="4505"/>
                </a:moveTo>
                <a:lnTo>
                  <a:pt x="12" y="5914"/>
                </a:lnTo>
                <a:cubicBezTo>
                  <a:pt x="12" y="8033"/>
                  <a:pt x="4846" y="9754"/>
                  <a:pt x="10811" y="9754"/>
                </a:cubicBezTo>
                <a:cubicBezTo>
                  <a:pt x="16776" y="9754"/>
                  <a:pt x="21600" y="8039"/>
                  <a:pt x="21600" y="5914"/>
                </a:cubicBezTo>
                <a:lnTo>
                  <a:pt x="21600" y="4505"/>
                </a:lnTo>
                <a:cubicBezTo>
                  <a:pt x="21136" y="5284"/>
                  <a:pt x="20088" y="5991"/>
                  <a:pt x="18531" y="6541"/>
                </a:cubicBezTo>
                <a:cubicBezTo>
                  <a:pt x="16460" y="7276"/>
                  <a:pt x="13718" y="7679"/>
                  <a:pt x="10806" y="7679"/>
                </a:cubicBezTo>
                <a:cubicBezTo>
                  <a:pt x="7894" y="7679"/>
                  <a:pt x="5146" y="7276"/>
                  <a:pt x="3081" y="6541"/>
                </a:cubicBezTo>
                <a:cubicBezTo>
                  <a:pt x="1524" y="5985"/>
                  <a:pt x="476" y="5284"/>
                  <a:pt x="12" y="4505"/>
                </a:cubicBezTo>
                <a:close/>
                <a:moveTo>
                  <a:pt x="0" y="7320"/>
                </a:moveTo>
                <a:lnTo>
                  <a:pt x="0" y="8284"/>
                </a:lnTo>
                <a:cubicBezTo>
                  <a:pt x="0" y="10402"/>
                  <a:pt x="4836" y="12123"/>
                  <a:pt x="10801" y="12123"/>
                </a:cubicBezTo>
                <a:cubicBezTo>
                  <a:pt x="16766" y="12123"/>
                  <a:pt x="21600" y="10408"/>
                  <a:pt x="21600" y="8284"/>
                </a:cubicBezTo>
                <a:lnTo>
                  <a:pt x="21600" y="7320"/>
                </a:lnTo>
                <a:cubicBezTo>
                  <a:pt x="21458" y="7495"/>
                  <a:pt x="21295" y="7664"/>
                  <a:pt x="21098" y="7827"/>
                </a:cubicBezTo>
                <a:cubicBezTo>
                  <a:pt x="20508" y="8329"/>
                  <a:pt x="19672" y="8769"/>
                  <a:pt x="18618" y="9145"/>
                </a:cubicBezTo>
                <a:cubicBezTo>
                  <a:pt x="16520" y="9891"/>
                  <a:pt x="13745" y="10299"/>
                  <a:pt x="10801" y="10299"/>
                </a:cubicBezTo>
                <a:cubicBezTo>
                  <a:pt x="7856" y="10299"/>
                  <a:pt x="5080" y="9891"/>
                  <a:pt x="2982" y="9145"/>
                </a:cubicBezTo>
                <a:cubicBezTo>
                  <a:pt x="1928" y="8769"/>
                  <a:pt x="1099" y="8329"/>
                  <a:pt x="504" y="7827"/>
                </a:cubicBezTo>
                <a:cubicBezTo>
                  <a:pt x="307" y="7664"/>
                  <a:pt x="142" y="7495"/>
                  <a:pt x="0" y="7320"/>
                </a:cubicBezTo>
                <a:close/>
                <a:moveTo>
                  <a:pt x="0" y="9689"/>
                </a:moveTo>
                <a:lnTo>
                  <a:pt x="0" y="10653"/>
                </a:lnTo>
                <a:cubicBezTo>
                  <a:pt x="0" y="12771"/>
                  <a:pt x="4836" y="14492"/>
                  <a:pt x="10801" y="14492"/>
                </a:cubicBezTo>
                <a:cubicBezTo>
                  <a:pt x="16766" y="14492"/>
                  <a:pt x="21600" y="12777"/>
                  <a:pt x="21600" y="10653"/>
                </a:cubicBezTo>
                <a:lnTo>
                  <a:pt x="21600" y="9689"/>
                </a:lnTo>
                <a:cubicBezTo>
                  <a:pt x="21458" y="9864"/>
                  <a:pt x="21295" y="10033"/>
                  <a:pt x="21098" y="10197"/>
                </a:cubicBezTo>
                <a:cubicBezTo>
                  <a:pt x="20508" y="10698"/>
                  <a:pt x="19672" y="11138"/>
                  <a:pt x="18618" y="11514"/>
                </a:cubicBezTo>
                <a:cubicBezTo>
                  <a:pt x="16520" y="12260"/>
                  <a:pt x="13745" y="12668"/>
                  <a:pt x="10801" y="12668"/>
                </a:cubicBezTo>
                <a:cubicBezTo>
                  <a:pt x="7856" y="12668"/>
                  <a:pt x="5080" y="12260"/>
                  <a:pt x="2982" y="11514"/>
                </a:cubicBezTo>
                <a:cubicBezTo>
                  <a:pt x="1928" y="11138"/>
                  <a:pt x="1099" y="10698"/>
                  <a:pt x="504" y="10197"/>
                </a:cubicBezTo>
                <a:cubicBezTo>
                  <a:pt x="307" y="10033"/>
                  <a:pt x="142" y="9864"/>
                  <a:pt x="0" y="9689"/>
                </a:cubicBezTo>
                <a:close/>
                <a:moveTo>
                  <a:pt x="0" y="12059"/>
                </a:moveTo>
                <a:lnTo>
                  <a:pt x="0" y="13022"/>
                </a:lnTo>
                <a:cubicBezTo>
                  <a:pt x="0" y="15141"/>
                  <a:pt x="4836" y="16862"/>
                  <a:pt x="10801" y="16862"/>
                </a:cubicBezTo>
                <a:cubicBezTo>
                  <a:pt x="16766" y="16862"/>
                  <a:pt x="21600" y="15146"/>
                  <a:pt x="21600" y="13022"/>
                </a:cubicBezTo>
                <a:lnTo>
                  <a:pt x="21600" y="12059"/>
                </a:lnTo>
                <a:cubicBezTo>
                  <a:pt x="21458" y="12233"/>
                  <a:pt x="21295" y="12402"/>
                  <a:pt x="21098" y="12566"/>
                </a:cubicBezTo>
                <a:cubicBezTo>
                  <a:pt x="20508" y="13067"/>
                  <a:pt x="19672" y="13507"/>
                  <a:pt x="18618" y="13883"/>
                </a:cubicBezTo>
                <a:cubicBezTo>
                  <a:pt x="16520" y="14629"/>
                  <a:pt x="13745" y="15037"/>
                  <a:pt x="10801" y="15037"/>
                </a:cubicBezTo>
                <a:cubicBezTo>
                  <a:pt x="7856" y="15037"/>
                  <a:pt x="5080" y="14629"/>
                  <a:pt x="2982" y="13883"/>
                </a:cubicBezTo>
                <a:cubicBezTo>
                  <a:pt x="1928" y="13507"/>
                  <a:pt x="1099" y="13067"/>
                  <a:pt x="504" y="12566"/>
                </a:cubicBezTo>
                <a:cubicBezTo>
                  <a:pt x="307" y="12402"/>
                  <a:pt x="142" y="12233"/>
                  <a:pt x="0" y="12059"/>
                </a:cubicBezTo>
                <a:close/>
                <a:moveTo>
                  <a:pt x="0" y="14428"/>
                </a:moveTo>
                <a:lnTo>
                  <a:pt x="0" y="15391"/>
                </a:lnTo>
                <a:cubicBezTo>
                  <a:pt x="0" y="17510"/>
                  <a:pt x="4836" y="19231"/>
                  <a:pt x="10801" y="19231"/>
                </a:cubicBezTo>
                <a:cubicBezTo>
                  <a:pt x="16766" y="19231"/>
                  <a:pt x="21600" y="17515"/>
                  <a:pt x="21600" y="15391"/>
                </a:cubicBezTo>
                <a:lnTo>
                  <a:pt x="21600" y="14428"/>
                </a:lnTo>
                <a:cubicBezTo>
                  <a:pt x="21458" y="14602"/>
                  <a:pt x="21295" y="14772"/>
                  <a:pt x="21098" y="14935"/>
                </a:cubicBezTo>
                <a:cubicBezTo>
                  <a:pt x="20508" y="15436"/>
                  <a:pt x="19672" y="15877"/>
                  <a:pt x="18618" y="16252"/>
                </a:cubicBezTo>
                <a:cubicBezTo>
                  <a:pt x="16520" y="16998"/>
                  <a:pt x="13745" y="17406"/>
                  <a:pt x="10801" y="17406"/>
                </a:cubicBezTo>
                <a:cubicBezTo>
                  <a:pt x="7856" y="17406"/>
                  <a:pt x="5080" y="16998"/>
                  <a:pt x="2982" y="16252"/>
                </a:cubicBezTo>
                <a:cubicBezTo>
                  <a:pt x="1928" y="15877"/>
                  <a:pt x="1099" y="15436"/>
                  <a:pt x="504" y="14935"/>
                </a:cubicBezTo>
                <a:cubicBezTo>
                  <a:pt x="307" y="14772"/>
                  <a:pt x="142" y="14602"/>
                  <a:pt x="0" y="14428"/>
                </a:cubicBezTo>
                <a:close/>
                <a:moveTo>
                  <a:pt x="0" y="16797"/>
                </a:moveTo>
                <a:lnTo>
                  <a:pt x="0" y="17760"/>
                </a:lnTo>
                <a:cubicBezTo>
                  <a:pt x="0" y="19879"/>
                  <a:pt x="4836" y="21600"/>
                  <a:pt x="10801" y="21600"/>
                </a:cubicBezTo>
                <a:cubicBezTo>
                  <a:pt x="16766" y="21600"/>
                  <a:pt x="21600" y="19879"/>
                  <a:pt x="21600" y="17760"/>
                </a:cubicBezTo>
                <a:lnTo>
                  <a:pt x="21600" y="16797"/>
                </a:lnTo>
                <a:cubicBezTo>
                  <a:pt x="21458" y="16971"/>
                  <a:pt x="21295" y="17141"/>
                  <a:pt x="21098" y="17304"/>
                </a:cubicBezTo>
                <a:cubicBezTo>
                  <a:pt x="20508" y="17805"/>
                  <a:pt x="19672" y="18246"/>
                  <a:pt x="18618" y="18622"/>
                </a:cubicBezTo>
                <a:cubicBezTo>
                  <a:pt x="16520" y="19368"/>
                  <a:pt x="13745" y="19775"/>
                  <a:pt x="10801" y="19775"/>
                </a:cubicBezTo>
                <a:cubicBezTo>
                  <a:pt x="7856" y="19775"/>
                  <a:pt x="5080" y="19368"/>
                  <a:pt x="2982" y="18622"/>
                </a:cubicBezTo>
                <a:cubicBezTo>
                  <a:pt x="1928" y="18246"/>
                  <a:pt x="1099" y="17805"/>
                  <a:pt x="504" y="17304"/>
                </a:cubicBezTo>
                <a:cubicBezTo>
                  <a:pt x="307" y="17141"/>
                  <a:pt x="142" y="16971"/>
                  <a:pt x="0" y="16797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278" name="Coins"/>
          <p:cNvSpPr/>
          <p:nvPr/>
        </p:nvSpPr>
        <p:spPr>
          <a:xfrm>
            <a:off x="22010899" y="5443327"/>
            <a:ext cx="1268094" cy="12719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1" y="0"/>
                </a:moveTo>
                <a:cubicBezTo>
                  <a:pt x="7949" y="0"/>
                  <a:pt x="5266" y="392"/>
                  <a:pt x="3255" y="1111"/>
                </a:cubicBezTo>
                <a:cubicBezTo>
                  <a:pt x="1360" y="1787"/>
                  <a:pt x="273" y="2685"/>
                  <a:pt x="273" y="3572"/>
                </a:cubicBezTo>
                <a:cubicBezTo>
                  <a:pt x="273" y="4460"/>
                  <a:pt x="1360" y="5360"/>
                  <a:pt x="3255" y="6035"/>
                </a:cubicBezTo>
                <a:cubicBezTo>
                  <a:pt x="5266" y="6749"/>
                  <a:pt x="7949" y="7147"/>
                  <a:pt x="10801" y="7147"/>
                </a:cubicBezTo>
                <a:cubicBezTo>
                  <a:pt x="13652" y="7147"/>
                  <a:pt x="16334" y="6754"/>
                  <a:pt x="18345" y="6035"/>
                </a:cubicBezTo>
                <a:cubicBezTo>
                  <a:pt x="20240" y="5360"/>
                  <a:pt x="21327" y="4460"/>
                  <a:pt x="21327" y="3572"/>
                </a:cubicBezTo>
                <a:cubicBezTo>
                  <a:pt x="21327" y="2685"/>
                  <a:pt x="20240" y="1787"/>
                  <a:pt x="18345" y="1111"/>
                </a:cubicBezTo>
                <a:cubicBezTo>
                  <a:pt x="16334" y="398"/>
                  <a:pt x="13652" y="0"/>
                  <a:pt x="10801" y="0"/>
                </a:cubicBezTo>
                <a:close/>
                <a:moveTo>
                  <a:pt x="12" y="4505"/>
                </a:moveTo>
                <a:lnTo>
                  <a:pt x="12" y="5914"/>
                </a:lnTo>
                <a:cubicBezTo>
                  <a:pt x="12" y="8033"/>
                  <a:pt x="4846" y="9754"/>
                  <a:pt x="10811" y="9754"/>
                </a:cubicBezTo>
                <a:cubicBezTo>
                  <a:pt x="16776" y="9754"/>
                  <a:pt x="21600" y="8039"/>
                  <a:pt x="21600" y="5914"/>
                </a:cubicBezTo>
                <a:lnTo>
                  <a:pt x="21600" y="4505"/>
                </a:lnTo>
                <a:cubicBezTo>
                  <a:pt x="21136" y="5284"/>
                  <a:pt x="20088" y="5991"/>
                  <a:pt x="18531" y="6541"/>
                </a:cubicBezTo>
                <a:cubicBezTo>
                  <a:pt x="16460" y="7276"/>
                  <a:pt x="13718" y="7679"/>
                  <a:pt x="10806" y="7679"/>
                </a:cubicBezTo>
                <a:cubicBezTo>
                  <a:pt x="7894" y="7679"/>
                  <a:pt x="5146" y="7276"/>
                  <a:pt x="3081" y="6541"/>
                </a:cubicBezTo>
                <a:cubicBezTo>
                  <a:pt x="1524" y="5985"/>
                  <a:pt x="476" y="5284"/>
                  <a:pt x="12" y="4505"/>
                </a:cubicBezTo>
                <a:close/>
                <a:moveTo>
                  <a:pt x="0" y="7320"/>
                </a:moveTo>
                <a:lnTo>
                  <a:pt x="0" y="8284"/>
                </a:lnTo>
                <a:cubicBezTo>
                  <a:pt x="0" y="10402"/>
                  <a:pt x="4836" y="12123"/>
                  <a:pt x="10801" y="12123"/>
                </a:cubicBezTo>
                <a:cubicBezTo>
                  <a:pt x="16766" y="12123"/>
                  <a:pt x="21600" y="10408"/>
                  <a:pt x="21600" y="8284"/>
                </a:cubicBezTo>
                <a:lnTo>
                  <a:pt x="21600" y="7320"/>
                </a:lnTo>
                <a:cubicBezTo>
                  <a:pt x="21458" y="7495"/>
                  <a:pt x="21295" y="7664"/>
                  <a:pt x="21098" y="7827"/>
                </a:cubicBezTo>
                <a:cubicBezTo>
                  <a:pt x="20508" y="8329"/>
                  <a:pt x="19672" y="8769"/>
                  <a:pt x="18618" y="9145"/>
                </a:cubicBezTo>
                <a:cubicBezTo>
                  <a:pt x="16520" y="9891"/>
                  <a:pt x="13745" y="10299"/>
                  <a:pt x="10801" y="10299"/>
                </a:cubicBezTo>
                <a:cubicBezTo>
                  <a:pt x="7856" y="10299"/>
                  <a:pt x="5080" y="9891"/>
                  <a:pt x="2982" y="9145"/>
                </a:cubicBezTo>
                <a:cubicBezTo>
                  <a:pt x="1928" y="8769"/>
                  <a:pt x="1099" y="8329"/>
                  <a:pt x="504" y="7827"/>
                </a:cubicBezTo>
                <a:cubicBezTo>
                  <a:pt x="307" y="7664"/>
                  <a:pt x="142" y="7495"/>
                  <a:pt x="0" y="7320"/>
                </a:cubicBezTo>
                <a:close/>
                <a:moveTo>
                  <a:pt x="0" y="9689"/>
                </a:moveTo>
                <a:lnTo>
                  <a:pt x="0" y="10653"/>
                </a:lnTo>
                <a:cubicBezTo>
                  <a:pt x="0" y="12771"/>
                  <a:pt x="4836" y="14492"/>
                  <a:pt x="10801" y="14492"/>
                </a:cubicBezTo>
                <a:cubicBezTo>
                  <a:pt x="16766" y="14492"/>
                  <a:pt x="21600" y="12777"/>
                  <a:pt x="21600" y="10653"/>
                </a:cubicBezTo>
                <a:lnTo>
                  <a:pt x="21600" y="9689"/>
                </a:lnTo>
                <a:cubicBezTo>
                  <a:pt x="21458" y="9864"/>
                  <a:pt x="21295" y="10033"/>
                  <a:pt x="21098" y="10197"/>
                </a:cubicBezTo>
                <a:cubicBezTo>
                  <a:pt x="20508" y="10698"/>
                  <a:pt x="19672" y="11138"/>
                  <a:pt x="18618" y="11514"/>
                </a:cubicBezTo>
                <a:cubicBezTo>
                  <a:pt x="16520" y="12260"/>
                  <a:pt x="13745" y="12668"/>
                  <a:pt x="10801" y="12668"/>
                </a:cubicBezTo>
                <a:cubicBezTo>
                  <a:pt x="7856" y="12668"/>
                  <a:pt x="5080" y="12260"/>
                  <a:pt x="2982" y="11514"/>
                </a:cubicBezTo>
                <a:cubicBezTo>
                  <a:pt x="1928" y="11138"/>
                  <a:pt x="1099" y="10698"/>
                  <a:pt x="504" y="10197"/>
                </a:cubicBezTo>
                <a:cubicBezTo>
                  <a:pt x="307" y="10033"/>
                  <a:pt x="142" y="9864"/>
                  <a:pt x="0" y="9689"/>
                </a:cubicBezTo>
                <a:close/>
                <a:moveTo>
                  <a:pt x="0" y="12059"/>
                </a:moveTo>
                <a:lnTo>
                  <a:pt x="0" y="13022"/>
                </a:lnTo>
                <a:cubicBezTo>
                  <a:pt x="0" y="15141"/>
                  <a:pt x="4836" y="16862"/>
                  <a:pt x="10801" y="16862"/>
                </a:cubicBezTo>
                <a:cubicBezTo>
                  <a:pt x="16766" y="16862"/>
                  <a:pt x="21600" y="15146"/>
                  <a:pt x="21600" y="13022"/>
                </a:cubicBezTo>
                <a:lnTo>
                  <a:pt x="21600" y="12059"/>
                </a:lnTo>
                <a:cubicBezTo>
                  <a:pt x="21458" y="12233"/>
                  <a:pt x="21295" y="12402"/>
                  <a:pt x="21098" y="12566"/>
                </a:cubicBezTo>
                <a:cubicBezTo>
                  <a:pt x="20508" y="13067"/>
                  <a:pt x="19672" y="13507"/>
                  <a:pt x="18618" y="13883"/>
                </a:cubicBezTo>
                <a:cubicBezTo>
                  <a:pt x="16520" y="14629"/>
                  <a:pt x="13745" y="15037"/>
                  <a:pt x="10801" y="15037"/>
                </a:cubicBezTo>
                <a:cubicBezTo>
                  <a:pt x="7856" y="15037"/>
                  <a:pt x="5080" y="14629"/>
                  <a:pt x="2982" y="13883"/>
                </a:cubicBezTo>
                <a:cubicBezTo>
                  <a:pt x="1928" y="13507"/>
                  <a:pt x="1099" y="13067"/>
                  <a:pt x="504" y="12566"/>
                </a:cubicBezTo>
                <a:cubicBezTo>
                  <a:pt x="307" y="12402"/>
                  <a:pt x="142" y="12233"/>
                  <a:pt x="0" y="12059"/>
                </a:cubicBezTo>
                <a:close/>
                <a:moveTo>
                  <a:pt x="0" y="14428"/>
                </a:moveTo>
                <a:lnTo>
                  <a:pt x="0" y="15391"/>
                </a:lnTo>
                <a:cubicBezTo>
                  <a:pt x="0" y="17510"/>
                  <a:pt x="4836" y="19231"/>
                  <a:pt x="10801" y="19231"/>
                </a:cubicBezTo>
                <a:cubicBezTo>
                  <a:pt x="16766" y="19231"/>
                  <a:pt x="21600" y="17515"/>
                  <a:pt x="21600" y="15391"/>
                </a:cubicBezTo>
                <a:lnTo>
                  <a:pt x="21600" y="14428"/>
                </a:lnTo>
                <a:cubicBezTo>
                  <a:pt x="21458" y="14602"/>
                  <a:pt x="21295" y="14772"/>
                  <a:pt x="21098" y="14935"/>
                </a:cubicBezTo>
                <a:cubicBezTo>
                  <a:pt x="20508" y="15436"/>
                  <a:pt x="19672" y="15877"/>
                  <a:pt x="18618" y="16252"/>
                </a:cubicBezTo>
                <a:cubicBezTo>
                  <a:pt x="16520" y="16998"/>
                  <a:pt x="13745" y="17406"/>
                  <a:pt x="10801" y="17406"/>
                </a:cubicBezTo>
                <a:cubicBezTo>
                  <a:pt x="7856" y="17406"/>
                  <a:pt x="5080" y="16998"/>
                  <a:pt x="2982" y="16252"/>
                </a:cubicBezTo>
                <a:cubicBezTo>
                  <a:pt x="1928" y="15877"/>
                  <a:pt x="1099" y="15436"/>
                  <a:pt x="504" y="14935"/>
                </a:cubicBezTo>
                <a:cubicBezTo>
                  <a:pt x="307" y="14772"/>
                  <a:pt x="142" y="14602"/>
                  <a:pt x="0" y="14428"/>
                </a:cubicBezTo>
                <a:close/>
                <a:moveTo>
                  <a:pt x="0" y="16797"/>
                </a:moveTo>
                <a:lnTo>
                  <a:pt x="0" y="17760"/>
                </a:lnTo>
                <a:cubicBezTo>
                  <a:pt x="0" y="19879"/>
                  <a:pt x="4836" y="21600"/>
                  <a:pt x="10801" y="21600"/>
                </a:cubicBezTo>
                <a:cubicBezTo>
                  <a:pt x="16766" y="21600"/>
                  <a:pt x="21600" y="19879"/>
                  <a:pt x="21600" y="17760"/>
                </a:cubicBezTo>
                <a:lnTo>
                  <a:pt x="21600" y="16797"/>
                </a:lnTo>
                <a:cubicBezTo>
                  <a:pt x="21458" y="16971"/>
                  <a:pt x="21295" y="17141"/>
                  <a:pt x="21098" y="17304"/>
                </a:cubicBezTo>
                <a:cubicBezTo>
                  <a:pt x="20508" y="17805"/>
                  <a:pt x="19672" y="18246"/>
                  <a:pt x="18618" y="18622"/>
                </a:cubicBezTo>
                <a:cubicBezTo>
                  <a:pt x="16520" y="19368"/>
                  <a:pt x="13745" y="19775"/>
                  <a:pt x="10801" y="19775"/>
                </a:cubicBezTo>
                <a:cubicBezTo>
                  <a:pt x="7856" y="19775"/>
                  <a:pt x="5080" y="19368"/>
                  <a:pt x="2982" y="18622"/>
                </a:cubicBezTo>
                <a:cubicBezTo>
                  <a:pt x="1928" y="18246"/>
                  <a:pt x="1099" y="17805"/>
                  <a:pt x="504" y="17304"/>
                </a:cubicBezTo>
                <a:cubicBezTo>
                  <a:pt x="307" y="17141"/>
                  <a:pt x="142" y="16971"/>
                  <a:pt x="0" y="16797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899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7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Class="entr" nodeType="afterEffect" presetSubtype="32" presetID="4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1"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Class="entr" nodeType="afterEffect" presetSubtype="32" presetID="4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5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76" grpId="3"/>
      <p:bldP build="whole" bldLvl="1" animBg="1" rev="0" advAuto="0" spid="278" grpId="2"/>
      <p:bldP build="whole" bldLvl="1" animBg="1" rev="0" advAuto="0" spid="277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Benefits of…"/>
          <p:cNvSpPr txBox="1"/>
          <p:nvPr>
            <p:ph type="title"/>
          </p:nvPr>
        </p:nvSpPr>
        <p:spPr>
          <a:xfrm>
            <a:off x="1396859" y="792774"/>
            <a:ext cx="21590282" cy="1557438"/>
          </a:xfrm>
          <a:prstGeom prst="rect">
            <a:avLst/>
          </a:prstGeom>
        </p:spPr>
        <p:txBody>
          <a:bodyPr/>
          <a:lstStyle/>
          <a:p>
            <a:pPr defTabSz="569594">
              <a:defRPr b="1" spc="-173" sz="5796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Myriad Pro"/>
              </a:defRPr>
            </a:pPr>
            <a:r>
              <a:t>Benefits of </a:t>
            </a:r>
          </a:p>
          <a:p>
            <a:pPr defTabSz="569594">
              <a:defRPr b="1" spc="-173" sz="5796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Myriad Pro"/>
              </a:defRPr>
            </a:pPr>
            <a:r>
              <a:t>Data Sharding</a:t>
            </a:r>
          </a:p>
        </p:txBody>
      </p:sp>
      <p:sp>
        <p:nvSpPr>
          <p:cNvPr id="281" name="High Availability"/>
          <p:cNvSpPr txBox="1"/>
          <p:nvPr/>
        </p:nvSpPr>
        <p:spPr>
          <a:xfrm>
            <a:off x="886190" y="5912873"/>
            <a:ext cx="22611620" cy="1890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/>
          <a:p>
            <a:pPr lvl="1">
              <a:lnSpc>
                <a:spcPct val="90000"/>
              </a:lnSpc>
              <a:defRPr b="1" spc="-348" sz="116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Myriad Pro"/>
              </a:defRPr>
            </a:pPr>
            <a:r>
              <a:t>High Availability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899">
        <p14:prism dir="r"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16" presetID="23" grpId="1" fill="hold">
                                  <p:stCondLst>
                                    <p:cond delay="5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81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Benefits of…"/>
          <p:cNvSpPr txBox="1"/>
          <p:nvPr>
            <p:ph type="title"/>
          </p:nvPr>
        </p:nvSpPr>
        <p:spPr>
          <a:xfrm>
            <a:off x="1212681" y="434750"/>
            <a:ext cx="21958638" cy="2273485"/>
          </a:xfrm>
          <a:prstGeom prst="rect">
            <a:avLst/>
          </a:prstGeom>
        </p:spPr>
        <p:txBody>
          <a:bodyPr/>
          <a:lstStyle/>
          <a:p>
            <a:pPr>
              <a:defRPr b="1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Myriad Pro"/>
              </a:defRPr>
            </a:pPr>
            <a:r>
              <a:t>Benefits of </a:t>
            </a:r>
          </a:p>
          <a:p>
            <a:pPr>
              <a:defRPr b="1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Myriad Pro"/>
              </a:defRPr>
            </a:pPr>
            <a:r>
              <a:t>Data Sharding</a:t>
            </a:r>
          </a:p>
        </p:txBody>
      </p:sp>
      <p:pic>
        <p:nvPicPr>
          <p:cNvPr id="284" name="icons8-user-96.png" descr="icons8-user-96.png"/>
          <p:cNvPicPr>
            <a:picLocks noChangeAspect="1"/>
          </p:cNvPicPr>
          <p:nvPr/>
        </p:nvPicPr>
        <p:blipFill>
          <a:blip r:embed="rId3">
            <a:extLst/>
          </a:blip>
          <a:srcRect l="0" t="857" r="0" b="0"/>
          <a:stretch>
            <a:fillRect/>
          </a:stretch>
        </p:blipFill>
        <p:spPr>
          <a:xfrm>
            <a:off x="16786350" y="5457626"/>
            <a:ext cx="2824962" cy="2800750"/>
          </a:xfrm>
          <a:prstGeom prst="rect">
            <a:avLst/>
          </a:prstGeom>
          <a:ln w="12700">
            <a:miter lim="400000"/>
          </a:ln>
        </p:spPr>
      </p:pic>
      <p:sp>
        <p:nvSpPr>
          <p:cNvPr id="285" name="Line"/>
          <p:cNvSpPr/>
          <p:nvPr/>
        </p:nvSpPr>
        <p:spPr>
          <a:xfrm flipH="1">
            <a:off x="13664727" y="6858000"/>
            <a:ext cx="1448984" cy="0"/>
          </a:xfrm>
          <a:prstGeom prst="line">
            <a:avLst/>
          </a:prstGeom>
          <a:ln w="2032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aphicFrame>
        <p:nvGraphicFramePr>
          <p:cNvPr id="286" name="Table 1-1"/>
          <p:cNvGraphicFramePr/>
          <p:nvPr/>
        </p:nvGraphicFramePr>
        <p:xfrm>
          <a:off x="5940397" y="2928640"/>
          <a:ext cx="6045222" cy="361763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022610"/>
                <a:gridCol w="3022610"/>
              </a:tblGrid>
              <a:tr h="120587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200"/>
                        <a:t>Product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200"/>
                        <a:t>Price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20587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/>
                        <a:t>Dairy Milk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/>
                        <a:t>570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20587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/>
                        <a:t>Ramen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/>
                        <a:t>660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graphicFrame>
        <p:nvGraphicFramePr>
          <p:cNvPr id="287" name="Table 1-2"/>
          <p:cNvGraphicFramePr/>
          <p:nvPr/>
        </p:nvGraphicFramePr>
        <p:xfrm>
          <a:off x="5940397" y="6572268"/>
          <a:ext cx="6045222" cy="2411754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022610"/>
                <a:gridCol w="3022610"/>
              </a:tblGrid>
              <a:tr h="120587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/>
                        <a:t>Water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/>
                        <a:t>120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20587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/>
                        <a:t>Coke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/>
                        <a:t>150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graphicFrame>
        <p:nvGraphicFramePr>
          <p:cNvPr id="288" name="Table 1-3"/>
          <p:cNvGraphicFramePr/>
          <p:nvPr/>
        </p:nvGraphicFramePr>
        <p:xfrm>
          <a:off x="5940397" y="8966604"/>
          <a:ext cx="6045222" cy="2411754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022610"/>
                <a:gridCol w="3022610"/>
              </a:tblGrid>
              <a:tr h="120587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/>
                        <a:t>Shampoo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/>
                        <a:t>1200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20587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/>
                        <a:t>Foot Ball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/>
                        <a:t>1400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289" name="Computer"/>
          <p:cNvSpPr/>
          <p:nvPr/>
        </p:nvSpPr>
        <p:spPr>
          <a:xfrm>
            <a:off x="3600212" y="10178715"/>
            <a:ext cx="1572394" cy="12688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5" h="21600" fill="norm" stroke="1" extrusionOk="0">
                <a:moveTo>
                  <a:pt x="464" y="0"/>
                </a:moveTo>
                <a:cubicBezTo>
                  <a:pt x="210" y="0"/>
                  <a:pt x="0" y="261"/>
                  <a:pt x="0" y="575"/>
                </a:cubicBezTo>
                <a:lnTo>
                  <a:pt x="0" y="17777"/>
                </a:lnTo>
                <a:cubicBezTo>
                  <a:pt x="0" y="18091"/>
                  <a:pt x="210" y="18354"/>
                  <a:pt x="464" y="18354"/>
                </a:cubicBezTo>
                <a:lnTo>
                  <a:pt x="9148" y="18354"/>
                </a:lnTo>
                <a:lnTo>
                  <a:pt x="9116" y="18513"/>
                </a:lnTo>
                <a:lnTo>
                  <a:pt x="8753" y="20763"/>
                </a:lnTo>
                <a:lnTo>
                  <a:pt x="7690" y="20763"/>
                </a:lnTo>
                <a:lnTo>
                  <a:pt x="7690" y="21600"/>
                </a:lnTo>
                <a:lnTo>
                  <a:pt x="10486" y="21600"/>
                </a:lnTo>
                <a:lnTo>
                  <a:pt x="11107" y="21600"/>
                </a:lnTo>
                <a:lnTo>
                  <a:pt x="13905" y="21600"/>
                </a:lnTo>
                <a:lnTo>
                  <a:pt x="13905" y="20763"/>
                </a:lnTo>
                <a:lnTo>
                  <a:pt x="12842" y="20763"/>
                </a:lnTo>
                <a:lnTo>
                  <a:pt x="12479" y="18513"/>
                </a:lnTo>
                <a:lnTo>
                  <a:pt x="12452" y="18354"/>
                </a:lnTo>
                <a:lnTo>
                  <a:pt x="21131" y="18354"/>
                </a:lnTo>
                <a:cubicBezTo>
                  <a:pt x="21384" y="18354"/>
                  <a:pt x="21595" y="18091"/>
                  <a:pt x="21595" y="17777"/>
                </a:cubicBezTo>
                <a:lnTo>
                  <a:pt x="21595" y="575"/>
                </a:lnTo>
                <a:cubicBezTo>
                  <a:pt x="21600" y="261"/>
                  <a:pt x="21389" y="0"/>
                  <a:pt x="21136" y="0"/>
                </a:cubicBezTo>
                <a:lnTo>
                  <a:pt x="464" y="0"/>
                </a:lnTo>
                <a:close/>
                <a:moveTo>
                  <a:pt x="10800" y="542"/>
                </a:moveTo>
                <a:cubicBezTo>
                  <a:pt x="10913" y="542"/>
                  <a:pt x="11006" y="650"/>
                  <a:pt x="11006" y="797"/>
                </a:cubicBezTo>
                <a:cubicBezTo>
                  <a:pt x="11006" y="937"/>
                  <a:pt x="10913" y="1052"/>
                  <a:pt x="10800" y="1052"/>
                </a:cubicBezTo>
                <a:cubicBezTo>
                  <a:pt x="10686" y="1052"/>
                  <a:pt x="10594" y="937"/>
                  <a:pt x="10594" y="797"/>
                </a:cubicBezTo>
                <a:cubicBezTo>
                  <a:pt x="10594" y="656"/>
                  <a:pt x="10686" y="542"/>
                  <a:pt x="10800" y="542"/>
                </a:cubicBezTo>
                <a:close/>
                <a:moveTo>
                  <a:pt x="1242" y="1734"/>
                </a:moveTo>
                <a:lnTo>
                  <a:pt x="20358" y="1734"/>
                </a:lnTo>
                <a:lnTo>
                  <a:pt x="20358" y="15233"/>
                </a:lnTo>
                <a:lnTo>
                  <a:pt x="1242" y="15233"/>
                </a:lnTo>
                <a:lnTo>
                  <a:pt x="1242" y="1734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290" name="High Availability"/>
          <p:cNvSpPr txBox="1"/>
          <p:nvPr/>
        </p:nvSpPr>
        <p:spPr>
          <a:xfrm>
            <a:off x="8007845" y="11830935"/>
            <a:ext cx="8368310" cy="1234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>
              <a:lnSpc>
                <a:spcPct val="90000"/>
              </a:lnSpc>
              <a:defRPr b="1" spc="-266" sz="89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Myriad Pro"/>
              </a:defRPr>
            </a:pPr>
            <a:r>
              <a:t>High Availability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899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xit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wipe(left)" transition="out">
                                      <p:cBhvr>
                                        <p:cTn id="6" dur="2000" fill="hold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xit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wipe(left)" transition="out">
                                      <p:cBhvr>
                                        <p:cTn id="11" dur="2000" fill="hold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Class="exit" nodeType="after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wipe(left)" transition="out">
                                      <p:cBhvr>
                                        <p:cTn id="15" dur="2000" fill="hold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000"/>
                            </p:stCondLst>
                            <p:childTnLst>
                              <p:par>
                                <p:cTn id="18" presetClass="exit" nodeType="afterEffect" presetSubtype="8" presetID="2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wipe(left)" transition="out">
                                      <p:cBhvr>
                                        <p:cTn id="19" dur="2000" fill="hold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86" grpId="2"/>
      <p:bldP build="whole" bldLvl="1" animBg="1" rev="0" advAuto="0" spid="287" grpId="3"/>
      <p:bldP build="whole" bldLvl="1" animBg="1" rev="0" advAuto="0" spid="288" grpId="4"/>
      <p:bldP build="whole" bldLvl="1" animBg="1" rev="0" advAuto="0" spid="289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Benefits of…"/>
          <p:cNvSpPr txBox="1"/>
          <p:nvPr>
            <p:ph type="title"/>
          </p:nvPr>
        </p:nvSpPr>
        <p:spPr>
          <a:xfrm>
            <a:off x="1212681" y="434750"/>
            <a:ext cx="21958638" cy="2273485"/>
          </a:xfrm>
          <a:prstGeom prst="rect">
            <a:avLst/>
          </a:prstGeom>
        </p:spPr>
        <p:txBody>
          <a:bodyPr/>
          <a:lstStyle/>
          <a:p>
            <a:pPr>
              <a:defRPr b="1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Myriad Pro"/>
              </a:defRPr>
            </a:pPr>
            <a:r>
              <a:t>Benefits of </a:t>
            </a:r>
          </a:p>
          <a:p>
            <a:pPr>
              <a:defRPr b="1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Myriad Pro"/>
              </a:defRPr>
            </a:pPr>
            <a:r>
              <a:t>Data Sharding</a:t>
            </a:r>
          </a:p>
        </p:txBody>
      </p:sp>
      <p:pic>
        <p:nvPicPr>
          <p:cNvPr id="293" name="icons8-user-96.png" descr="icons8-user-96.png"/>
          <p:cNvPicPr>
            <a:picLocks noChangeAspect="1"/>
          </p:cNvPicPr>
          <p:nvPr/>
        </p:nvPicPr>
        <p:blipFill>
          <a:blip r:embed="rId3">
            <a:extLst/>
          </a:blip>
          <a:srcRect l="0" t="857" r="0" b="0"/>
          <a:stretch>
            <a:fillRect/>
          </a:stretch>
        </p:blipFill>
        <p:spPr>
          <a:xfrm>
            <a:off x="16786350" y="5457626"/>
            <a:ext cx="2824962" cy="2800750"/>
          </a:xfrm>
          <a:prstGeom prst="rect">
            <a:avLst/>
          </a:prstGeom>
          <a:ln w="12700">
            <a:miter lim="400000"/>
          </a:ln>
        </p:spPr>
      </p:pic>
      <p:sp>
        <p:nvSpPr>
          <p:cNvPr id="294" name="Line"/>
          <p:cNvSpPr/>
          <p:nvPr/>
        </p:nvSpPr>
        <p:spPr>
          <a:xfrm flipH="1">
            <a:off x="13664727" y="6858000"/>
            <a:ext cx="1448984" cy="0"/>
          </a:xfrm>
          <a:prstGeom prst="line">
            <a:avLst/>
          </a:prstGeom>
          <a:ln w="2032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aphicFrame>
        <p:nvGraphicFramePr>
          <p:cNvPr id="295" name="Table 1-1"/>
          <p:cNvGraphicFramePr/>
          <p:nvPr/>
        </p:nvGraphicFramePr>
        <p:xfrm>
          <a:off x="5940397" y="2928640"/>
          <a:ext cx="6045222" cy="361763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022610"/>
                <a:gridCol w="3022610"/>
              </a:tblGrid>
              <a:tr h="120587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200"/>
                        <a:t>Product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200"/>
                        <a:t>Price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20587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/>
                        <a:t>Dairy Milk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/>
                        <a:t>570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20587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/>
                        <a:t>Ramen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/>
                        <a:t>660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graphicFrame>
        <p:nvGraphicFramePr>
          <p:cNvPr id="296" name="Table 1-2"/>
          <p:cNvGraphicFramePr/>
          <p:nvPr/>
        </p:nvGraphicFramePr>
        <p:xfrm>
          <a:off x="5940397" y="6572268"/>
          <a:ext cx="6045222" cy="2411754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022610"/>
                <a:gridCol w="3022610"/>
              </a:tblGrid>
              <a:tr h="120587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/>
                        <a:t>Water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/>
                        <a:t>120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20587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/>
                        <a:t>Coke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/>
                        <a:t>150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graphicFrame>
        <p:nvGraphicFramePr>
          <p:cNvPr id="297" name="Table 1-3"/>
          <p:cNvGraphicFramePr/>
          <p:nvPr/>
        </p:nvGraphicFramePr>
        <p:xfrm>
          <a:off x="5940397" y="8966604"/>
          <a:ext cx="6045222" cy="2411754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022610"/>
                <a:gridCol w="3022610"/>
              </a:tblGrid>
              <a:tr h="120587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/>
                        <a:t>Shampoo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/>
                        <a:t>1200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20587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/>
                        <a:t>Foot Ball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/>
                        <a:t>1400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298" name="Computer"/>
          <p:cNvSpPr/>
          <p:nvPr/>
        </p:nvSpPr>
        <p:spPr>
          <a:xfrm>
            <a:off x="3600212" y="10178715"/>
            <a:ext cx="1572394" cy="12688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5" h="21600" fill="norm" stroke="1" extrusionOk="0">
                <a:moveTo>
                  <a:pt x="464" y="0"/>
                </a:moveTo>
                <a:cubicBezTo>
                  <a:pt x="210" y="0"/>
                  <a:pt x="0" y="261"/>
                  <a:pt x="0" y="575"/>
                </a:cubicBezTo>
                <a:lnTo>
                  <a:pt x="0" y="17777"/>
                </a:lnTo>
                <a:cubicBezTo>
                  <a:pt x="0" y="18091"/>
                  <a:pt x="210" y="18354"/>
                  <a:pt x="464" y="18354"/>
                </a:cubicBezTo>
                <a:lnTo>
                  <a:pt x="9148" y="18354"/>
                </a:lnTo>
                <a:lnTo>
                  <a:pt x="9116" y="18513"/>
                </a:lnTo>
                <a:lnTo>
                  <a:pt x="8753" y="20763"/>
                </a:lnTo>
                <a:lnTo>
                  <a:pt x="7690" y="20763"/>
                </a:lnTo>
                <a:lnTo>
                  <a:pt x="7690" y="21600"/>
                </a:lnTo>
                <a:lnTo>
                  <a:pt x="10486" y="21600"/>
                </a:lnTo>
                <a:lnTo>
                  <a:pt x="11107" y="21600"/>
                </a:lnTo>
                <a:lnTo>
                  <a:pt x="13905" y="21600"/>
                </a:lnTo>
                <a:lnTo>
                  <a:pt x="13905" y="20763"/>
                </a:lnTo>
                <a:lnTo>
                  <a:pt x="12842" y="20763"/>
                </a:lnTo>
                <a:lnTo>
                  <a:pt x="12479" y="18513"/>
                </a:lnTo>
                <a:lnTo>
                  <a:pt x="12452" y="18354"/>
                </a:lnTo>
                <a:lnTo>
                  <a:pt x="21131" y="18354"/>
                </a:lnTo>
                <a:cubicBezTo>
                  <a:pt x="21384" y="18354"/>
                  <a:pt x="21595" y="18091"/>
                  <a:pt x="21595" y="17777"/>
                </a:cubicBezTo>
                <a:lnTo>
                  <a:pt x="21595" y="575"/>
                </a:lnTo>
                <a:cubicBezTo>
                  <a:pt x="21600" y="261"/>
                  <a:pt x="21389" y="0"/>
                  <a:pt x="21136" y="0"/>
                </a:cubicBezTo>
                <a:lnTo>
                  <a:pt x="464" y="0"/>
                </a:lnTo>
                <a:close/>
                <a:moveTo>
                  <a:pt x="10800" y="542"/>
                </a:moveTo>
                <a:cubicBezTo>
                  <a:pt x="10913" y="542"/>
                  <a:pt x="11006" y="650"/>
                  <a:pt x="11006" y="797"/>
                </a:cubicBezTo>
                <a:cubicBezTo>
                  <a:pt x="11006" y="937"/>
                  <a:pt x="10913" y="1052"/>
                  <a:pt x="10800" y="1052"/>
                </a:cubicBezTo>
                <a:cubicBezTo>
                  <a:pt x="10686" y="1052"/>
                  <a:pt x="10594" y="937"/>
                  <a:pt x="10594" y="797"/>
                </a:cubicBezTo>
                <a:cubicBezTo>
                  <a:pt x="10594" y="656"/>
                  <a:pt x="10686" y="542"/>
                  <a:pt x="10800" y="542"/>
                </a:cubicBezTo>
                <a:close/>
                <a:moveTo>
                  <a:pt x="1242" y="1734"/>
                </a:moveTo>
                <a:lnTo>
                  <a:pt x="20358" y="1734"/>
                </a:lnTo>
                <a:lnTo>
                  <a:pt x="20358" y="15233"/>
                </a:lnTo>
                <a:lnTo>
                  <a:pt x="1242" y="15233"/>
                </a:lnTo>
                <a:lnTo>
                  <a:pt x="1242" y="1734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299" name="Computer"/>
          <p:cNvSpPr/>
          <p:nvPr/>
        </p:nvSpPr>
        <p:spPr>
          <a:xfrm>
            <a:off x="3514575" y="4900701"/>
            <a:ext cx="1572394" cy="12688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5" h="21600" fill="norm" stroke="1" extrusionOk="0">
                <a:moveTo>
                  <a:pt x="464" y="0"/>
                </a:moveTo>
                <a:cubicBezTo>
                  <a:pt x="210" y="0"/>
                  <a:pt x="0" y="261"/>
                  <a:pt x="0" y="575"/>
                </a:cubicBezTo>
                <a:lnTo>
                  <a:pt x="0" y="17777"/>
                </a:lnTo>
                <a:cubicBezTo>
                  <a:pt x="0" y="18091"/>
                  <a:pt x="210" y="18354"/>
                  <a:pt x="464" y="18354"/>
                </a:cubicBezTo>
                <a:lnTo>
                  <a:pt x="9148" y="18354"/>
                </a:lnTo>
                <a:lnTo>
                  <a:pt x="9116" y="18513"/>
                </a:lnTo>
                <a:lnTo>
                  <a:pt x="8753" y="20763"/>
                </a:lnTo>
                <a:lnTo>
                  <a:pt x="7690" y="20763"/>
                </a:lnTo>
                <a:lnTo>
                  <a:pt x="7690" y="21600"/>
                </a:lnTo>
                <a:lnTo>
                  <a:pt x="10486" y="21600"/>
                </a:lnTo>
                <a:lnTo>
                  <a:pt x="11107" y="21600"/>
                </a:lnTo>
                <a:lnTo>
                  <a:pt x="13905" y="21600"/>
                </a:lnTo>
                <a:lnTo>
                  <a:pt x="13905" y="20763"/>
                </a:lnTo>
                <a:lnTo>
                  <a:pt x="12842" y="20763"/>
                </a:lnTo>
                <a:lnTo>
                  <a:pt x="12479" y="18513"/>
                </a:lnTo>
                <a:lnTo>
                  <a:pt x="12452" y="18354"/>
                </a:lnTo>
                <a:lnTo>
                  <a:pt x="21131" y="18354"/>
                </a:lnTo>
                <a:cubicBezTo>
                  <a:pt x="21384" y="18354"/>
                  <a:pt x="21595" y="18091"/>
                  <a:pt x="21595" y="17777"/>
                </a:cubicBezTo>
                <a:lnTo>
                  <a:pt x="21595" y="575"/>
                </a:lnTo>
                <a:cubicBezTo>
                  <a:pt x="21600" y="261"/>
                  <a:pt x="21389" y="0"/>
                  <a:pt x="21136" y="0"/>
                </a:cubicBezTo>
                <a:lnTo>
                  <a:pt x="464" y="0"/>
                </a:lnTo>
                <a:close/>
                <a:moveTo>
                  <a:pt x="10800" y="542"/>
                </a:moveTo>
                <a:cubicBezTo>
                  <a:pt x="10913" y="542"/>
                  <a:pt x="11006" y="650"/>
                  <a:pt x="11006" y="797"/>
                </a:cubicBezTo>
                <a:cubicBezTo>
                  <a:pt x="11006" y="937"/>
                  <a:pt x="10913" y="1052"/>
                  <a:pt x="10800" y="1052"/>
                </a:cubicBezTo>
                <a:cubicBezTo>
                  <a:pt x="10686" y="1052"/>
                  <a:pt x="10594" y="937"/>
                  <a:pt x="10594" y="797"/>
                </a:cubicBezTo>
                <a:cubicBezTo>
                  <a:pt x="10594" y="656"/>
                  <a:pt x="10686" y="542"/>
                  <a:pt x="10800" y="542"/>
                </a:cubicBezTo>
                <a:close/>
                <a:moveTo>
                  <a:pt x="1242" y="1734"/>
                </a:moveTo>
                <a:lnTo>
                  <a:pt x="20358" y="1734"/>
                </a:lnTo>
                <a:lnTo>
                  <a:pt x="20358" y="15233"/>
                </a:lnTo>
                <a:lnTo>
                  <a:pt x="1242" y="15233"/>
                </a:lnTo>
                <a:lnTo>
                  <a:pt x="1242" y="1734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300" name="Computer"/>
          <p:cNvSpPr/>
          <p:nvPr/>
        </p:nvSpPr>
        <p:spPr>
          <a:xfrm>
            <a:off x="3600212" y="8081176"/>
            <a:ext cx="1572394" cy="12688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5" h="21600" fill="norm" stroke="1" extrusionOk="0">
                <a:moveTo>
                  <a:pt x="464" y="0"/>
                </a:moveTo>
                <a:cubicBezTo>
                  <a:pt x="210" y="0"/>
                  <a:pt x="0" y="261"/>
                  <a:pt x="0" y="575"/>
                </a:cubicBezTo>
                <a:lnTo>
                  <a:pt x="0" y="17777"/>
                </a:lnTo>
                <a:cubicBezTo>
                  <a:pt x="0" y="18091"/>
                  <a:pt x="210" y="18354"/>
                  <a:pt x="464" y="18354"/>
                </a:cubicBezTo>
                <a:lnTo>
                  <a:pt x="9148" y="18354"/>
                </a:lnTo>
                <a:lnTo>
                  <a:pt x="9116" y="18513"/>
                </a:lnTo>
                <a:lnTo>
                  <a:pt x="8753" y="20763"/>
                </a:lnTo>
                <a:lnTo>
                  <a:pt x="7690" y="20763"/>
                </a:lnTo>
                <a:lnTo>
                  <a:pt x="7690" y="21600"/>
                </a:lnTo>
                <a:lnTo>
                  <a:pt x="10486" y="21600"/>
                </a:lnTo>
                <a:lnTo>
                  <a:pt x="11107" y="21600"/>
                </a:lnTo>
                <a:lnTo>
                  <a:pt x="13905" y="21600"/>
                </a:lnTo>
                <a:lnTo>
                  <a:pt x="13905" y="20763"/>
                </a:lnTo>
                <a:lnTo>
                  <a:pt x="12842" y="20763"/>
                </a:lnTo>
                <a:lnTo>
                  <a:pt x="12479" y="18513"/>
                </a:lnTo>
                <a:lnTo>
                  <a:pt x="12452" y="18354"/>
                </a:lnTo>
                <a:lnTo>
                  <a:pt x="21131" y="18354"/>
                </a:lnTo>
                <a:cubicBezTo>
                  <a:pt x="21384" y="18354"/>
                  <a:pt x="21595" y="18091"/>
                  <a:pt x="21595" y="17777"/>
                </a:cubicBezTo>
                <a:lnTo>
                  <a:pt x="21595" y="575"/>
                </a:lnTo>
                <a:cubicBezTo>
                  <a:pt x="21600" y="261"/>
                  <a:pt x="21389" y="0"/>
                  <a:pt x="21136" y="0"/>
                </a:cubicBezTo>
                <a:lnTo>
                  <a:pt x="464" y="0"/>
                </a:lnTo>
                <a:close/>
                <a:moveTo>
                  <a:pt x="10800" y="542"/>
                </a:moveTo>
                <a:cubicBezTo>
                  <a:pt x="10913" y="542"/>
                  <a:pt x="11006" y="650"/>
                  <a:pt x="11006" y="797"/>
                </a:cubicBezTo>
                <a:cubicBezTo>
                  <a:pt x="11006" y="937"/>
                  <a:pt x="10913" y="1052"/>
                  <a:pt x="10800" y="1052"/>
                </a:cubicBezTo>
                <a:cubicBezTo>
                  <a:pt x="10686" y="1052"/>
                  <a:pt x="10594" y="937"/>
                  <a:pt x="10594" y="797"/>
                </a:cubicBezTo>
                <a:cubicBezTo>
                  <a:pt x="10594" y="656"/>
                  <a:pt x="10686" y="542"/>
                  <a:pt x="10800" y="542"/>
                </a:cubicBezTo>
                <a:close/>
                <a:moveTo>
                  <a:pt x="1242" y="1734"/>
                </a:moveTo>
                <a:lnTo>
                  <a:pt x="20358" y="1734"/>
                </a:lnTo>
                <a:lnTo>
                  <a:pt x="20358" y="15233"/>
                </a:lnTo>
                <a:lnTo>
                  <a:pt x="1242" y="15233"/>
                </a:lnTo>
                <a:lnTo>
                  <a:pt x="1242" y="1734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301" name="Line"/>
          <p:cNvSpPr/>
          <p:nvPr/>
        </p:nvSpPr>
        <p:spPr>
          <a:xfrm flipH="1">
            <a:off x="13664727" y="6858000"/>
            <a:ext cx="1448984" cy="0"/>
          </a:xfrm>
          <a:prstGeom prst="line">
            <a:avLst/>
          </a:prstGeom>
          <a:ln w="2032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02" name="Line"/>
          <p:cNvSpPr/>
          <p:nvPr/>
        </p:nvSpPr>
        <p:spPr>
          <a:xfrm flipH="1">
            <a:off x="13664727" y="6858000"/>
            <a:ext cx="1448984" cy="0"/>
          </a:xfrm>
          <a:prstGeom prst="line">
            <a:avLst/>
          </a:prstGeom>
          <a:ln w="2032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03" name="High Availability"/>
          <p:cNvSpPr txBox="1"/>
          <p:nvPr/>
        </p:nvSpPr>
        <p:spPr>
          <a:xfrm>
            <a:off x="13484765" y="11800843"/>
            <a:ext cx="8368310" cy="1234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>
              <a:lnSpc>
                <a:spcPct val="90000"/>
              </a:lnSpc>
              <a:defRPr b="1" spc="-266" sz="89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Myriad Pro"/>
              </a:defRPr>
            </a:pPr>
            <a:r>
              <a:t>High Availability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899">
        <p14:prism dir="r"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path" nodeType="clickEffect" presetSubtype="0" presetID="-1" grpId="1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000593 -0.033377" origin="layout" pathEditMode="relative">
                                      <p:cBhvr>
                                        <p:cTn id="6" dur="500" fill="hold"/>
                                        <p:tgtEl>
                                          <p:spTgt spid="2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path" nodeType="withEffect" presetSubtype="0" presetID="-1" grpId="2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000000 0.027732" origin="layout" pathEditMode="relative">
                                      <p:cBhvr>
                                        <p:cTn id="9" dur="5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path" nodeType="withEffect" presetSubtype="0" presetID="-1" grpId="3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001059 0.125850" origin="layout" pathEditMode="relative">
                                      <p:cBhvr>
                                        <p:cTn id="12" dur="500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Class="entr" nodeType="afterEffect" presetSubtype="1" presetID="2" grpId="4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Class="entr" nodeType="afterEffect" presetSubtype="1" presetID="2" grpId="5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Class="path" nodeType="withEffect" presetSubtype="0" presetID="-1" grpId="6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001458 0.136888" origin="layout" pathEditMode="relative">
                                      <p:cBhvr>
                                        <p:cTn id="25" dur="500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path" nodeType="withEffect" presetSubtype="0" presetID="-1" grpId="7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043666 -0.093103" origin="layout" pathEditMode="relative">
                                      <p:cBhvr>
                                        <p:cTn id="28" dur="500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Class="emph" nodeType="withEffect" presetSubtype="0" presetID="8" grpId="8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Rot by="1320000">
                                      <p:cBhvr>
                                        <p:cTn id="31" dur="500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path" nodeType="withEffect" presetSubtype="0" presetID="-1" grpId="9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034198 0.220005" origin="layout" pathEditMode="relative">
                                      <p:cBhvr>
                                        <p:cTn id="34" dur="50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Class="emph" nodeType="withEffect" presetSubtype="0" presetID="8" grpId="10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Rot by="-1320000">
                                      <p:cBhvr>
                                        <p:cTn id="37" dur="50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path" nodeType="withEffect" presetSubtype="0" presetID="-1" grpId="11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046432 0.058804" origin="layout" pathEditMode="relative">
                                      <p:cBhvr>
                                        <p:cTn id="40" dur="500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Class="path" nodeType="withEffect" presetSubtype="0" presetID="-1" grpId="12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000005 0.025499" origin="layout" pathEditMode="relative">
                                      <p:cBhvr>
                                        <p:cTn id="43" dur="500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Class="exit" nodeType="clickEffect" presetSubtype="8" presetID="22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wipe(left)" transition="out">
                                      <p:cBhvr>
                                        <p:cTn id="47" dur="2000" fill="hold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xit" nodeType="clickEffect" presetSubtype="8" presetID="22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wipe(left)" transition="out">
                                      <p:cBhvr>
                                        <p:cTn id="52" dur="2000" fill="hold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000"/>
                            </p:stCondLst>
                            <p:childTnLst>
                              <p:par>
                                <p:cTn id="55" presetClass="exit" nodeType="afterEffect" presetSubtype="8" presetID="22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wipe(left)" transition="out">
                                      <p:cBhvr>
                                        <p:cTn id="56" dur="2000" fill="hold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01" grpId="15"/>
      <p:bldP build="whole" bldLvl="1" animBg="1" rev="0" advAuto="0" spid="297" grpId="14"/>
      <p:bldP build="whole" bldLvl="1" animBg="1" rev="0" advAuto="0" spid="299" grpId="4"/>
      <p:bldP build="whole" bldLvl="1" animBg="1" rev="0" advAuto="0" spid="300" grpId="5"/>
      <p:bldP build="whole" bldLvl="1" animBg="1" rev="0" advAuto="0" spid="301" grpId="10"/>
      <p:bldP build="whole" bldLvl="1" animBg="1" rev="0" advAuto="0" spid="298" grpId="13"/>
      <p:bldP build="whole" bldLvl="1" animBg="1" rev="0" advAuto="0" spid="302" grpId="8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caling of Database"/>
          <p:cNvSpPr txBox="1"/>
          <p:nvPr>
            <p:ph type="ctrTitle"/>
          </p:nvPr>
        </p:nvSpPr>
        <p:spPr>
          <a:xfrm>
            <a:off x="801947" y="5477390"/>
            <a:ext cx="22780106" cy="2761220"/>
          </a:xfrm>
          <a:prstGeom prst="rect">
            <a:avLst/>
          </a:prstGeom>
        </p:spPr>
        <p:txBody>
          <a:bodyPr/>
          <a:lstStyle/>
          <a:p>
            <a:pPr lvl="1" indent="420623" defTabSz="2243271">
              <a:lnSpc>
                <a:spcPct val="90000"/>
              </a:lnSpc>
              <a:defRPr b="1" spc="-621" sz="207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Myriad Pro"/>
              </a:defRPr>
            </a:pPr>
            <a:r>
              <a:t>Scaling of Database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54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Data Sharding"/>
          <p:cNvSpPr txBox="1"/>
          <p:nvPr>
            <p:ph type="ctrTitle"/>
          </p:nvPr>
        </p:nvSpPr>
        <p:spPr>
          <a:xfrm>
            <a:off x="3341323" y="6580692"/>
            <a:ext cx="17701354" cy="3316866"/>
          </a:xfrm>
          <a:prstGeom prst="rect">
            <a:avLst/>
          </a:prstGeom>
        </p:spPr>
        <p:txBody>
          <a:bodyPr/>
          <a:lstStyle/>
          <a:p>
            <a:pPr lvl="1" indent="452627" defTabSz="2413955">
              <a:lnSpc>
                <a:spcPct val="90000"/>
              </a:lnSpc>
              <a:defRPr b="1" spc="-668" sz="22275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Myriad Pro"/>
              </a:defRPr>
            </a:pPr>
            <a:r>
              <a:t>Data Sharding</a:t>
            </a:r>
          </a:p>
        </p:txBody>
      </p:sp>
      <p:sp>
        <p:nvSpPr>
          <p:cNvPr id="306" name="Drawbacks of"/>
          <p:cNvSpPr txBox="1"/>
          <p:nvPr/>
        </p:nvSpPr>
        <p:spPr>
          <a:xfrm>
            <a:off x="4959860" y="3888729"/>
            <a:ext cx="14464280" cy="30675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/>
          <a:p>
            <a:pPr lvl="1" indent="388620" defTabSz="2072588">
              <a:lnSpc>
                <a:spcPct val="90000"/>
              </a:lnSpc>
              <a:defRPr b="1" spc="-573" sz="19125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Myriad Pro"/>
              </a:defRPr>
            </a:pPr>
            <a:r>
              <a:t>Drawbacks of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899">
        <p14:prism dir="r"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06" grpId="1"/>
      <p:bldP build="whole" bldLvl="1" animBg="1" rev="0" advAuto="0" spid="305" grpId="2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Drawbacks of…"/>
          <p:cNvSpPr txBox="1"/>
          <p:nvPr>
            <p:ph type="title"/>
          </p:nvPr>
        </p:nvSpPr>
        <p:spPr>
          <a:xfrm>
            <a:off x="1396859" y="792774"/>
            <a:ext cx="21590282" cy="1557438"/>
          </a:xfrm>
          <a:prstGeom prst="rect">
            <a:avLst/>
          </a:prstGeom>
        </p:spPr>
        <p:txBody>
          <a:bodyPr/>
          <a:lstStyle/>
          <a:p>
            <a:pPr defTabSz="569594">
              <a:defRPr b="1" spc="-173" sz="5796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Myriad Pro"/>
              </a:defRPr>
            </a:pPr>
            <a:r>
              <a:t>Drawbacks of </a:t>
            </a:r>
          </a:p>
          <a:p>
            <a:pPr defTabSz="569594">
              <a:defRPr b="1" spc="-173" sz="5796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Myriad Pro"/>
              </a:defRPr>
            </a:pPr>
            <a:r>
              <a:t>Data Sharding</a:t>
            </a:r>
          </a:p>
        </p:txBody>
      </p:sp>
      <p:sp>
        <p:nvSpPr>
          <p:cNvPr id="309" name="Query Overhead"/>
          <p:cNvSpPr txBox="1"/>
          <p:nvPr/>
        </p:nvSpPr>
        <p:spPr>
          <a:xfrm>
            <a:off x="886190" y="5912873"/>
            <a:ext cx="22611620" cy="1890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/>
          <a:p>
            <a:pPr lvl="1">
              <a:lnSpc>
                <a:spcPct val="90000"/>
              </a:lnSpc>
              <a:defRPr b="1" spc="-348" sz="116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Myriad Pro"/>
              </a:defRPr>
            </a:pPr>
            <a:r>
              <a:t>Query Overhead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8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09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Drawbacks of…"/>
          <p:cNvSpPr txBox="1"/>
          <p:nvPr>
            <p:ph type="title"/>
          </p:nvPr>
        </p:nvSpPr>
        <p:spPr>
          <a:xfrm>
            <a:off x="1467324" y="11920319"/>
            <a:ext cx="21449352" cy="1721056"/>
          </a:xfrm>
          <a:prstGeom prst="rect">
            <a:avLst/>
          </a:prstGeom>
        </p:spPr>
        <p:txBody>
          <a:bodyPr/>
          <a:lstStyle/>
          <a:p>
            <a:pPr defTabSz="619125">
              <a:defRPr b="1" spc="-189" sz="63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Myriad Pro"/>
              </a:defRPr>
            </a:pPr>
            <a:r>
              <a:t>Drawbacks of </a:t>
            </a:r>
          </a:p>
          <a:p>
            <a:pPr defTabSz="619125">
              <a:defRPr b="1" spc="-189" sz="63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Myriad Pro"/>
              </a:defRPr>
            </a:pPr>
            <a:r>
              <a:t>Data Sharding</a:t>
            </a:r>
          </a:p>
        </p:txBody>
      </p:sp>
      <p:pic>
        <p:nvPicPr>
          <p:cNvPr id="312" name="icons8-user-96.png" descr="icons8-user-96.png"/>
          <p:cNvPicPr>
            <a:picLocks noChangeAspect="1"/>
          </p:cNvPicPr>
          <p:nvPr/>
        </p:nvPicPr>
        <p:blipFill>
          <a:blip r:embed="rId3">
            <a:extLst/>
          </a:blip>
          <a:srcRect l="0" t="6890" r="0" b="0"/>
          <a:stretch>
            <a:fillRect/>
          </a:stretch>
        </p:blipFill>
        <p:spPr>
          <a:xfrm>
            <a:off x="17357039" y="5542756"/>
            <a:ext cx="2824962" cy="2630299"/>
          </a:xfrm>
          <a:prstGeom prst="rect">
            <a:avLst/>
          </a:prstGeom>
          <a:ln w="12700">
            <a:miter lim="400000"/>
          </a:ln>
        </p:spPr>
      </p:pic>
      <p:sp>
        <p:nvSpPr>
          <p:cNvPr id="313" name="Line"/>
          <p:cNvSpPr/>
          <p:nvPr/>
        </p:nvSpPr>
        <p:spPr>
          <a:xfrm flipH="1">
            <a:off x="13516281" y="6858000"/>
            <a:ext cx="1899590" cy="0"/>
          </a:xfrm>
          <a:prstGeom prst="line">
            <a:avLst/>
          </a:prstGeom>
          <a:ln w="2032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aphicFrame>
        <p:nvGraphicFramePr>
          <p:cNvPr id="314" name="Table 1-1"/>
          <p:cNvGraphicFramePr/>
          <p:nvPr/>
        </p:nvGraphicFramePr>
        <p:xfrm>
          <a:off x="4954661" y="2928640"/>
          <a:ext cx="6045221" cy="361763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022610"/>
                <a:gridCol w="3022610"/>
              </a:tblGrid>
              <a:tr h="120587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200"/>
                        <a:t>Product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200"/>
                        <a:t>Price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20587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/>
                        <a:t>Dairy Milk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/>
                        <a:t>570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20587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/>
                        <a:t>Ramen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/>
                        <a:t>660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graphicFrame>
        <p:nvGraphicFramePr>
          <p:cNvPr id="315" name="Table 1-2"/>
          <p:cNvGraphicFramePr/>
          <p:nvPr/>
        </p:nvGraphicFramePr>
        <p:xfrm>
          <a:off x="4954661" y="6546328"/>
          <a:ext cx="6045221" cy="2411753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022610"/>
                <a:gridCol w="3022610"/>
              </a:tblGrid>
              <a:tr h="120587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/>
                        <a:t>Water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/>
                        <a:t>120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20587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/>
                        <a:t>Coke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/>
                        <a:t>150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graphicFrame>
        <p:nvGraphicFramePr>
          <p:cNvPr id="316" name="Table 1-3"/>
          <p:cNvGraphicFramePr/>
          <p:nvPr/>
        </p:nvGraphicFramePr>
        <p:xfrm>
          <a:off x="4954661" y="8941204"/>
          <a:ext cx="6045221" cy="2411754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022610"/>
                <a:gridCol w="3022610"/>
              </a:tblGrid>
              <a:tr h="120587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/>
                        <a:t>Shampoo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/>
                        <a:t>1200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20587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/>
                        <a:t>Foot Ball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/>
                        <a:t>1400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317" name="Computer"/>
          <p:cNvSpPr/>
          <p:nvPr/>
        </p:nvSpPr>
        <p:spPr>
          <a:xfrm>
            <a:off x="12635296" y="5893411"/>
            <a:ext cx="2390607" cy="19291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5" h="21600" fill="norm" stroke="1" extrusionOk="0">
                <a:moveTo>
                  <a:pt x="464" y="0"/>
                </a:moveTo>
                <a:cubicBezTo>
                  <a:pt x="210" y="0"/>
                  <a:pt x="0" y="261"/>
                  <a:pt x="0" y="575"/>
                </a:cubicBezTo>
                <a:lnTo>
                  <a:pt x="0" y="17777"/>
                </a:lnTo>
                <a:cubicBezTo>
                  <a:pt x="0" y="18091"/>
                  <a:pt x="210" y="18354"/>
                  <a:pt x="464" y="18354"/>
                </a:cubicBezTo>
                <a:lnTo>
                  <a:pt x="9148" y="18354"/>
                </a:lnTo>
                <a:lnTo>
                  <a:pt x="9116" y="18513"/>
                </a:lnTo>
                <a:lnTo>
                  <a:pt x="8753" y="20763"/>
                </a:lnTo>
                <a:lnTo>
                  <a:pt x="7690" y="20763"/>
                </a:lnTo>
                <a:lnTo>
                  <a:pt x="7690" y="21600"/>
                </a:lnTo>
                <a:lnTo>
                  <a:pt x="10486" y="21600"/>
                </a:lnTo>
                <a:lnTo>
                  <a:pt x="11107" y="21600"/>
                </a:lnTo>
                <a:lnTo>
                  <a:pt x="13905" y="21600"/>
                </a:lnTo>
                <a:lnTo>
                  <a:pt x="13905" y="20763"/>
                </a:lnTo>
                <a:lnTo>
                  <a:pt x="12842" y="20763"/>
                </a:lnTo>
                <a:lnTo>
                  <a:pt x="12479" y="18513"/>
                </a:lnTo>
                <a:lnTo>
                  <a:pt x="12452" y="18354"/>
                </a:lnTo>
                <a:lnTo>
                  <a:pt x="21131" y="18354"/>
                </a:lnTo>
                <a:cubicBezTo>
                  <a:pt x="21384" y="18354"/>
                  <a:pt x="21595" y="18091"/>
                  <a:pt x="21595" y="17777"/>
                </a:cubicBezTo>
                <a:lnTo>
                  <a:pt x="21595" y="575"/>
                </a:lnTo>
                <a:cubicBezTo>
                  <a:pt x="21600" y="261"/>
                  <a:pt x="21389" y="0"/>
                  <a:pt x="21136" y="0"/>
                </a:cubicBezTo>
                <a:lnTo>
                  <a:pt x="464" y="0"/>
                </a:lnTo>
                <a:close/>
                <a:moveTo>
                  <a:pt x="10800" y="542"/>
                </a:moveTo>
                <a:cubicBezTo>
                  <a:pt x="10913" y="542"/>
                  <a:pt x="11006" y="650"/>
                  <a:pt x="11006" y="797"/>
                </a:cubicBezTo>
                <a:cubicBezTo>
                  <a:pt x="11006" y="937"/>
                  <a:pt x="10913" y="1052"/>
                  <a:pt x="10800" y="1052"/>
                </a:cubicBezTo>
                <a:cubicBezTo>
                  <a:pt x="10686" y="1052"/>
                  <a:pt x="10594" y="937"/>
                  <a:pt x="10594" y="797"/>
                </a:cubicBezTo>
                <a:cubicBezTo>
                  <a:pt x="10594" y="656"/>
                  <a:pt x="10686" y="542"/>
                  <a:pt x="10800" y="542"/>
                </a:cubicBezTo>
                <a:close/>
                <a:moveTo>
                  <a:pt x="1242" y="1734"/>
                </a:moveTo>
                <a:lnTo>
                  <a:pt x="20358" y="1734"/>
                </a:lnTo>
                <a:lnTo>
                  <a:pt x="20358" y="15233"/>
                </a:lnTo>
                <a:lnTo>
                  <a:pt x="1242" y="15233"/>
                </a:lnTo>
                <a:lnTo>
                  <a:pt x="1242" y="1734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318" name="Line"/>
          <p:cNvSpPr/>
          <p:nvPr/>
        </p:nvSpPr>
        <p:spPr>
          <a:xfrm flipH="1">
            <a:off x="10429777" y="6858000"/>
            <a:ext cx="1899589" cy="0"/>
          </a:xfrm>
          <a:prstGeom prst="line">
            <a:avLst/>
          </a:prstGeom>
          <a:ln w="2032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19" name="Line"/>
          <p:cNvSpPr/>
          <p:nvPr/>
        </p:nvSpPr>
        <p:spPr>
          <a:xfrm flipH="1">
            <a:off x="10429777" y="6858000"/>
            <a:ext cx="1899589" cy="0"/>
          </a:xfrm>
          <a:prstGeom prst="line">
            <a:avLst/>
          </a:prstGeom>
          <a:ln w="2032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20" name="Line"/>
          <p:cNvSpPr/>
          <p:nvPr/>
        </p:nvSpPr>
        <p:spPr>
          <a:xfrm flipH="1">
            <a:off x="10429777" y="6858000"/>
            <a:ext cx="1899589" cy="0"/>
          </a:xfrm>
          <a:prstGeom prst="line">
            <a:avLst/>
          </a:prstGeom>
          <a:ln w="2032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21" name="Index Computer"/>
          <p:cNvSpPr txBox="1"/>
          <p:nvPr/>
        </p:nvSpPr>
        <p:spPr>
          <a:xfrm>
            <a:off x="11534968" y="8170023"/>
            <a:ext cx="4591264" cy="7570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 sz="3900">
                <a:solidFill>
                  <a:schemeClr val="accent5">
                    <a:hueOff val="128995"/>
                    <a:satOff val="10158"/>
                    <a:lumOff val="-13824"/>
                  </a:schemeClr>
                </a:solidFill>
              </a:defRPr>
            </a:lvl1pPr>
          </a:lstStyle>
          <a:p>
            <a:pPr>
              <a:defRPr b="0">
                <a:solidFill>
                  <a:srgbClr val="000000"/>
                </a:solidFill>
              </a:defRPr>
            </a:pPr>
            <a:r>
              <a:rPr b="1">
                <a:solidFill>
                  <a:schemeClr val="accent5">
                    <a:hueOff val="128995"/>
                    <a:satOff val="10158"/>
                    <a:lumOff val="-13824"/>
                  </a:schemeClr>
                </a:solidFill>
              </a:rPr>
              <a:t>Index Computer</a:t>
            </a:r>
          </a:p>
        </p:txBody>
      </p:sp>
      <p:sp>
        <p:nvSpPr>
          <p:cNvPr id="322" name="Computer"/>
          <p:cNvSpPr/>
          <p:nvPr/>
        </p:nvSpPr>
        <p:spPr>
          <a:xfrm>
            <a:off x="7191075" y="10402969"/>
            <a:ext cx="1195715" cy="9649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5" h="21600" fill="norm" stroke="1" extrusionOk="0">
                <a:moveTo>
                  <a:pt x="464" y="0"/>
                </a:moveTo>
                <a:cubicBezTo>
                  <a:pt x="210" y="0"/>
                  <a:pt x="0" y="261"/>
                  <a:pt x="0" y="575"/>
                </a:cubicBezTo>
                <a:lnTo>
                  <a:pt x="0" y="17777"/>
                </a:lnTo>
                <a:cubicBezTo>
                  <a:pt x="0" y="18091"/>
                  <a:pt x="210" y="18354"/>
                  <a:pt x="464" y="18354"/>
                </a:cubicBezTo>
                <a:lnTo>
                  <a:pt x="9148" y="18354"/>
                </a:lnTo>
                <a:lnTo>
                  <a:pt x="9116" y="18513"/>
                </a:lnTo>
                <a:lnTo>
                  <a:pt x="8753" y="20763"/>
                </a:lnTo>
                <a:lnTo>
                  <a:pt x="7690" y="20763"/>
                </a:lnTo>
                <a:lnTo>
                  <a:pt x="7690" y="21600"/>
                </a:lnTo>
                <a:lnTo>
                  <a:pt x="10486" y="21600"/>
                </a:lnTo>
                <a:lnTo>
                  <a:pt x="11107" y="21600"/>
                </a:lnTo>
                <a:lnTo>
                  <a:pt x="13905" y="21600"/>
                </a:lnTo>
                <a:lnTo>
                  <a:pt x="13905" y="20763"/>
                </a:lnTo>
                <a:lnTo>
                  <a:pt x="12842" y="20763"/>
                </a:lnTo>
                <a:lnTo>
                  <a:pt x="12479" y="18513"/>
                </a:lnTo>
                <a:lnTo>
                  <a:pt x="12452" y="18354"/>
                </a:lnTo>
                <a:lnTo>
                  <a:pt x="21131" y="18354"/>
                </a:lnTo>
                <a:cubicBezTo>
                  <a:pt x="21384" y="18354"/>
                  <a:pt x="21595" y="18091"/>
                  <a:pt x="21595" y="17777"/>
                </a:cubicBezTo>
                <a:lnTo>
                  <a:pt x="21595" y="575"/>
                </a:lnTo>
                <a:cubicBezTo>
                  <a:pt x="21600" y="261"/>
                  <a:pt x="21389" y="0"/>
                  <a:pt x="21136" y="0"/>
                </a:cubicBezTo>
                <a:lnTo>
                  <a:pt x="464" y="0"/>
                </a:lnTo>
                <a:close/>
                <a:moveTo>
                  <a:pt x="10800" y="542"/>
                </a:moveTo>
                <a:cubicBezTo>
                  <a:pt x="10913" y="542"/>
                  <a:pt x="11006" y="650"/>
                  <a:pt x="11006" y="797"/>
                </a:cubicBezTo>
                <a:cubicBezTo>
                  <a:pt x="11006" y="937"/>
                  <a:pt x="10913" y="1052"/>
                  <a:pt x="10800" y="1052"/>
                </a:cubicBezTo>
                <a:cubicBezTo>
                  <a:pt x="10686" y="1052"/>
                  <a:pt x="10594" y="937"/>
                  <a:pt x="10594" y="797"/>
                </a:cubicBezTo>
                <a:cubicBezTo>
                  <a:pt x="10594" y="656"/>
                  <a:pt x="10686" y="542"/>
                  <a:pt x="10800" y="542"/>
                </a:cubicBezTo>
                <a:close/>
                <a:moveTo>
                  <a:pt x="1242" y="1734"/>
                </a:moveTo>
                <a:lnTo>
                  <a:pt x="20358" y="1734"/>
                </a:lnTo>
                <a:lnTo>
                  <a:pt x="20358" y="15233"/>
                </a:lnTo>
                <a:lnTo>
                  <a:pt x="1242" y="15233"/>
                </a:lnTo>
                <a:lnTo>
                  <a:pt x="1242" y="1734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323" name="Computer"/>
          <p:cNvSpPr/>
          <p:nvPr/>
        </p:nvSpPr>
        <p:spPr>
          <a:xfrm>
            <a:off x="7191075" y="3178503"/>
            <a:ext cx="1195715" cy="9649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5" h="21600" fill="norm" stroke="1" extrusionOk="0">
                <a:moveTo>
                  <a:pt x="464" y="0"/>
                </a:moveTo>
                <a:cubicBezTo>
                  <a:pt x="210" y="0"/>
                  <a:pt x="0" y="261"/>
                  <a:pt x="0" y="575"/>
                </a:cubicBezTo>
                <a:lnTo>
                  <a:pt x="0" y="17777"/>
                </a:lnTo>
                <a:cubicBezTo>
                  <a:pt x="0" y="18091"/>
                  <a:pt x="210" y="18354"/>
                  <a:pt x="464" y="18354"/>
                </a:cubicBezTo>
                <a:lnTo>
                  <a:pt x="9148" y="18354"/>
                </a:lnTo>
                <a:lnTo>
                  <a:pt x="9116" y="18513"/>
                </a:lnTo>
                <a:lnTo>
                  <a:pt x="8753" y="20763"/>
                </a:lnTo>
                <a:lnTo>
                  <a:pt x="7690" y="20763"/>
                </a:lnTo>
                <a:lnTo>
                  <a:pt x="7690" y="21600"/>
                </a:lnTo>
                <a:lnTo>
                  <a:pt x="10486" y="21600"/>
                </a:lnTo>
                <a:lnTo>
                  <a:pt x="11107" y="21600"/>
                </a:lnTo>
                <a:lnTo>
                  <a:pt x="13905" y="21600"/>
                </a:lnTo>
                <a:lnTo>
                  <a:pt x="13905" y="20763"/>
                </a:lnTo>
                <a:lnTo>
                  <a:pt x="12842" y="20763"/>
                </a:lnTo>
                <a:lnTo>
                  <a:pt x="12479" y="18513"/>
                </a:lnTo>
                <a:lnTo>
                  <a:pt x="12452" y="18354"/>
                </a:lnTo>
                <a:lnTo>
                  <a:pt x="21131" y="18354"/>
                </a:lnTo>
                <a:cubicBezTo>
                  <a:pt x="21384" y="18354"/>
                  <a:pt x="21595" y="18091"/>
                  <a:pt x="21595" y="17777"/>
                </a:cubicBezTo>
                <a:lnTo>
                  <a:pt x="21595" y="575"/>
                </a:lnTo>
                <a:cubicBezTo>
                  <a:pt x="21600" y="261"/>
                  <a:pt x="21389" y="0"/>
                  <a:pt x="21136" y="0"/>
                </a:cubicBezTo>
                <a:lnTo>
                  <a:pt x="464" y="0"/>
                </a:lnTo>
                <a:close/>
                <a:moveTo>
                  <a:pt x="10800" y="542"/>
                </a:moveTo>
                <a:cubicBezTo>
                  <a:pt x="10913" y="542"/>
                  <a:pt x="11006" y="650"/>
                  <a:pt x="11006" y="797"/>
                </a:cubicBezTo>
                <a:cubicBezTo>
                  <a:pt x="11006" y="937"/>
                  <a:pt x="10913" y="1052"/>
                  <a:pt x="10800" y="1052"/>
                </a:cubicBezTo>
                <a:cubicBezTo>
                  <a:pt x="10686" y="1052"/>
                  <a:pt x="10594" y="937"/>
                  <a:pt x="10594" y="797"/>
                </a:cubicBezTo>
                <a:cubicBezTo>
                  <a:pt x="10594" y="656"/>
                  <a:pt x="10686" y="542"/>
                  <a:pt x="10800" y="542"/>
                </a:cubicBezTo>
                <a:close/>
                <a:moveTo>
                  <a:pt x="1242" y="1734"/>
                </a:moveTo>
                <a:lnTo>
                  <a:pt x="20358" y="1734"/>
                </a:lnTo>
                <a:lnTo>
                  <a:pt x="20358" y="15233"/>
                </a:lnTo>
                <a:lnTo>
                  <a:pt x="1242" y="15233"/>
                </a:lnTo>
                <a:lnTo>
                  <a:pt x="1242" y="1734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324" name="Computer"/>
          <p:cNvSpPr/>
          <p:nvPr/>
        </p:nvSpPr>
        <p:spPr>
          <a:xfrm>
            <a:off x="7191075" y="6618900"/>
            <a:ext cx="1195715" cy="9649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5" h="21600" fill="norm" stroke="1" extrusionOk="0">
                <a:moveTo>
                  <a:pt x="464" y="0"/>
                </a:moveTo>
                <a:cubicBezTo>
                  <a:pt x="210" y="0"/>
                  <a:pt x="0" y="261"/>
                  <a:pt x="0" y="575"/>
                </a:cubicBezTo>
                <a:lnTo>
                  <a:pt x="0" y="17777"/>
                </a:lnTo>
                <a:cubicBezTo>
                  <a:pt x="0" y="18091"/>
                  <a:pt x="210" y="18354"/>
                  <a:pt x="464" y="18354"/>
                </a:cubicBezTo>
                <a:lnTo>
                  <a:pt x="9148" y="18354"/>
                </a:lnTo>
                <a:lnTo>
                  <a:pt x="9116" y="18513"/>
                </a:lnTo>
                <a:lnTo>
                  <a:pt x="8753" y="20763"/>
                </a:lnTo>
                <a:lnTo>
                  <a:pt x="7690" y="20763"/>
                </a:lnTo>
                <a:lnTo>
                  <a:pt x="7690" y="21600"/>
                </a:lnTo>
                <a:lnTo>
                  <a:pt x="10486" y="21600"/>
                </a:lnTo>
                <a:lnTo>
                  <a:pt x="11107" y="21600"/>
                </a:lnTo>
                <a:lnTo>
                  <a:pt x="13905" y="21600"/>
                </a:lnTo>
                <a:lnTo>
                  <a:pt x="13905" y="20763"/>
                </a:lnTo>
                <a:lnTo>
                  <a:pt x="12842" y="20763"/>
                </a:lnTo>
                <a:lnTo>
                  <a:pt x="12479" y="18513"/>
                </a:lnTo>
                <a:lnTo>
                  <a:pt x="12452" y="18354"/>
                </a:lnTo>
                <a:lnTo>
                  <a:pt x="21131" y="18354"/>
                </a:lnTo>
                <a:cubicBezTo>
                  <a:pt x="21384" y="18354"/>
                  <a:pt x="21595" y="18091"/>
                  <a:pt x="21595" y="17777"/>
                </a:cubicBezTo>
                <a:lnTo>
                  <a:pt x="21595" y="575"/>
                </a:lnTo>
                <a:cubicBezTo>
                  <a:pt x="21600" y="261"/>
                  <a:pt x="21389" y="0"/>
                  <a:pt x="21136" y="0"/>
                </a:cubicBezTo>
                <a:lnTo>
                  <a:pt x="464" y="0"/>
                </a:lnTo>
                <a:close/>
                <a:moveTo>
                  <a:pt x="10800" y="542"/>
                </a:moveTo>
                <a:cubicBezTo>
                  <a:pt x="10913" y="542"/>
                  <a:pt x="11006" y="650"/>
                  <a:pt x="11006" y="797"/>
                </a:cubicBezTo>
                <a:cubicBezTo>
                  <a:pt x="11006" y="937"/>
                  <a:pt x="10913" y="1052"/>
                  <a:pt x="10800" y="1052"/>
                </a:cubicBezTo>
                <a:cubicBezTo>
                  <a:pt x="10686" y="1052"/>
                  <a:pt x="10594" y="937"/>
                  <a:pt x="10594" y="797"/>
                </a:cubicBezTo>
                <a:cubicBezTo>
                  <a:pt x="10594" y="656"/>
                  <a:pt x="10686" y="542"/>
                  <a:pt x="10800" y="542"/>
                </a:cubicBezTo>
                <a:close/>
                <a:moveTo>
                  <a:pt x="1242" y="1734"/>
                </a:moveTo>
                <a:lnTo>
                  <a:pt x="20358" y="1734"/>
                </a:lnTo>
                <a:lnTo>
                  <a:pt x="20358" y="15233"/>
                </a:lnTo>
                <a:lnTo>
                  <a:pt x="1242" y="15233"/>
                </a:lnTo>
                <a:lnTo>
                  <a:pt x="1242" y="1734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325" name="Query Overhead"/>
          <p:cNvSpPr txBox="1"/>
          <p:nvPr/>
        </p:nvSpPr>
        <p:spPr>
          <a:xfrm>
            <a:off x="886190" y="392148"/>
            <a:ext cx="22611620" cy="1890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/>
          <a:p>
            <a:pPr lvl="1">
              <a:lnSpc>
                <a:spcPct val="90000"/>
              </a:lnSpc>
              <a:defRPr b="1" spc="-348" sz="116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Myriad Pro"/>
              </a:defRPr>
            </a:pPr>
            <a:r>
              <a:t>Query Overhead</a:t>
            </a:r>
          </a:p>
        </p:txBody>
      </p:sp>
      <p:sp>
        <p:nvSpPr>
          <p:cNvPr id="326" name="Line"/>
          <p:cNvSpPr/>
          <p:nvPr/>
        </p:nvSpPr>
        <p:spPr>
          <a:xfrm flipH="1" flipV="1">
            <a:off x="11614087" y="9318933"/>
            <a:ext cx="7101714" cy="1"/>
          </a:xfrm>
          <a:prstGeom prst="line">
            <a:avLst/>
          </a:prstGeom>
          <a:ln w="889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27" name="0.5 Second"/>
          <p:cNvSpPr txBox="1"/>
          <p:nvPr/>
        </p:nvSpPr>
        <p:spPr>
          <a:xfrm>
            <a:off x="13367321" y="9387903"/>
            <a:ext cx="2983358" cy="7821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100"/>
            </a:lvl1pPr>
          </a:lstStyle>
          <a:p>
            <a:pPr/>
            <a:r>
              <a:t>0.5 Second</a:t>
            </a:r>
          </a:p>
        </p:txBody>
      </p:sp>
      <p:sp>
        <p:nvSpPr>
          <p:cNvPr id="328" name="Line"/>
          <p:cNvSpPr/>
          <p:nvPr/>
        </p:nvSpPr>
        <p:spPr>
          <a:xfrm>
            <a:off x="11583462" y="10423695"/>
            <a:ext cx="7383927" cy="1"/>
          </a:xfrm>
          <a:prstGeom prst="line">
            <a:avLst/>
          </a:prstGeom>
          <a:ln w="889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29" name="0.5 Second"/>
          <p:cNvSpPr txBox="1"/>
          <p:nvPr/>
        </p:nvSpPr>
        <p:spPr>
          <a:xfrm>
            <a:off x="13494321" y="10530903"/>
            <a:ext cx="2983358" cy="7821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100"/>
            </a:lvl1pPr>
          </a:lstStyle>
          <a:p>
            <a:pPr/>
            <a:r>
              <a:t>0.5 Second</a:t>
            </a:r>
          </a:p>
        </p:txBody>
      </p:sp>
      <p:sp>
        <p:nvSpPr>
          <p:cNvPr id="330" name="Line"/>
          <p:cNvSpPr/>
          <p:nvPr/>
        </p:nvSpPr>
        <p:spPr>
          <a:xfrm flipH="1" flipV="1">
            <a:off x="6534087" y="3857933"/>
            <a:ext cx="7101714" cy="1"/>
          </a:xfrm>
          <a:prstGeom prst="line">
            <a:avLst/>
          </a:prstGeom>
          <a:ln w="889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31" name="0.5 Second"/>
          <p:cNvSpPr txBox="1"/>
          <p:nvPr/>
        </p:nvSpPr>
        <p:spPr>
          <a:xfrm>
            <a:off x="8287321" y="3926903"/>
            <a:ext cx="2983358" cy="7821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100"/>
            </a:lvl1pPr>
          </a:lstStyle>
          <a:p>
            <a:pPr/>
            <a:r>
              <a:t>0.5 Second</a:t>
            </a:r>
          </a:p>
        </p:txBody>
      </p:sp>
      <p:sp>
        <p:nvSpPr>
          <p:cNvPr id="332" name="Line"/>
          <p:cNvSpPr/>
          <p:nvPr/>
        </p:nvSpPr>
        <p:spPr>
          <a:xfrm>
            <a:off x="6503462" y="4962695"/>
            <a:ext cx="7383927" cy="1"/>
          </a:xfrm>
          <a:prstGeom prst="line">
            <a:avLst/>
          </a:prstGeom>
          <a:ln w="889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33" name="0.5 Second"/>
          <p:cNvSpPr txBox="1"/>
          <p:nvPr/>
        </p:nvSpPr>
        <p:spPr>
          <a:xfrm>
            <a:off x="8414321" y="5069903"/>
            <a:ext cx="2983358" cy="7821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4100"/>
            </a:lvl1pPr>
          </a:lstStyle>
          <a:p>
            <a:pPr/>
            <a:r>
              <a:t>0.5 Second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899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path" nodeType="clickEffect" presetSubtype="0" presetID="-1" grpId="1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168822 -0.088007" origin="layout" pathEditMode="relative">
                                      <p:cBhvr>
                                        <p:cTn id="6" dur="500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path" nodeType="withEffect" presetSubtype="0" presetID="-1" grpId="2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171220 -0.000045" origin="layout" pathEditMode="relative">
                                      <p:cBhvr>
                                        <p:cTn id="9" dur="500" fill="hold"/>
                                        <p:tgtEl>
                                          <p:spTgt spid="3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path" nodeType="withEffect" presetSubtype="0" presetID="-1" grpId="3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168767 0.111961" origin="layout" pathEditMode="relative">
                                      <p:cBhvr>
                                        <p:cTn id="12" dur="500" fill="hold"/>
                                        <p:tgtEl>
                                          <p:spTgt spid="3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path" nodeType="withEffect" presetSubtype="0" presetID="-1" grpId="4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141895 0.000000" origin="layout" pathEditMode="relative">
                                      <p:cBhvr>
                                        <p:cTn id="15" dur="500" fill="hold"/>
                                        <p:tgtEl>
                                          <p:spTgt spid="3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path" nodeType="withEffect" presetSubtype="0" presetID="-1" grpId="5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124257 0.000000" origin="layout" pathEditMode="relative">
                                      <p:cBhvr>
                                        <p:cTn id="18" dur="500" fill="hold"/>
                                        <p:tgtEl>
                                          <p:spTgt spid="3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Class="entr" nodeType="afterEffect" presetSubtype="32" presetID="4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2" dur="10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Class="entr" nodeType="afterEffect" presetSubtype="1" presetID="2" grpId="7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Class="entr" nodeType="afterEffect" presetSubtype="1" presetID="2" grpId="8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Class="entr" nodeType="afterEffect" presetSubtype="1" presetID="2" grpId="9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Class="entr" nodeType="afterEffect" presetSubtype="32" presetID="4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41" dur="10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Class="entr" nodeType="after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Class="entr" nodeType="after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Class="entr" nodeType="after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Class="path" nodeType="afterEffect" presetSubtype="0" presetID="-1" grpId="14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064805 -0.111111" origin="layout" pathEditMode="relative">
                                      <p:cBhvr>
                                        <p:cTn id="53" dur="1000" fill="hold"/>
                                        <p:tgtEl>
                                          <p:spTgt spid="3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Class="emph" nodeType="withEffect" presetSubtype="0" presetID="8" grpId="15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Rot by="1800000">
                                      <p:cBhvr>
                                        <p:cTn id="56" dur="1000" fill="hold"/>
                                        <p:tgtEl>
                                          <p:spTgt spid="3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Class="path" nodeType="withEffect" presetSubtype="0" presetID="-1" grpId="16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057085 0.225304" origin="layout" pathEditMode="relative">
                                      <p:cBhvr>
                                        <p:cTn id="59" dur="500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Class="emph" nodeType="withEffect" presetSubtype="0" presetID="8" grpId="17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Rot by="-1799999">
                                      <p:cBhvr>
                                        <p:cTn id="62" dur="500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Class="path" nodeType="withEffect" presetSubtype="0" presetID="-1" grpId="18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057093 0.039379" origin="layout" pathEditMode="relative">
                                      <p:cBhvr>
                                        <p:cTn id="65" dur="500" fill="hold"/>
                                        <p:tgtEl>
                                          <p:spTgt spid="3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Class="entr" nodeType="afterEffect" presetSubtype="0" presetID="1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8" fill="hold"/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Class="entr" nodeType="afterEffect" presetSubtype="0" presetID="1" grpId="2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1" fill="hold"/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Class="entr" nodeType="afterEffect" presetSubtype="0" presetID="1" grpId="2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4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Class="entr" nodeType="afterEffect" presetSubtype="0" presetID="1" grpId="2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7" fill="hold"/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19" grpId="17"/>
      <p:bldP build="whole" bldLvl="1" animBg="1" rev="0" advAuto="0" spid="320" grpId="11"/>
      <p:bldP build="whole" bldLvl="1" animBg="1" rev="0" advAuto="0" spid="330" grpId="19"/>
      <p:bldP build="whole" bldLvl="1" animBg="1" rev="0" advAuto="0" spid="331" grpId="20"/>
      <p:bldP build="whole" bldLvl="1" animBg="1" rev="0" advAuto="0" spid="321" grpId="6"/>
      <p:bldP build="whole" bldLvl="1" animBg="1" rev="0" advAuto="0" spid="320" grpId="15"/>
      <p:bldP build="whole" bldLvl="1" animBg="1" rev="0" advAuto="0" spid="332" grpId="21"/>
      <p:bldP build="whole" bldLvl="1" animBg="1" rev="0" advAuto="0" spid="322" grpId="10"/>
      <p:bldP build="whole" bldLvl="1" animBg="1" rev="0" advAuto="0" spid="323" grpId="8"/>
      <p:bldP build="whole" bldLvl="1" animBg="1" rev="0" advAuto="0" spid="318" grpId="12"/>
      <p:bldP build="whole" bldLvl="1" animBg="1" rev="0" advAuto="0" spid="317" grpId="7"/>
      <p:bldP build="whole" bldLvl="1" animBg="1" rev="0" advAuto="0" spid="319" grpId="13"/>
      <p:bldP build="whole" bldLvl="1" animBg="1" rev="0" advAuto="0" spid="324" grpId="9"/>
      <p:bldP build="whole" bldLvl="1" animBg="1" rev="0" advAuto="0" spid="333" grpId="22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Drawbacks of…"/>
          <p:cNvSpPr txBox="1"/>
          <p:nvPr>
            <p:ph type="title"/>
          </p:nvPr>
        </p:nvSpPr>
        <p:spPr>
          <a:xfrm>
            <a:off x="1396859" y="792774"/>
            <a:ext cx="21590282" cy="1557438"/>
          </a:xfrm>
          <a:prstGeom prst="rect">
            <a:avLst/>
          </a:prstGeom>
        </p:spPr>
        <p:txBody>
          <a:bodyPr/>
          <a:lstStyle/>
          <a:p>
            <a:pPr defTabSz="569594">
              <a:defRPr b="1" spc="-173" sz="5796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Myriad Pro"/>
              </a:defRPr>
            </a:pPr>
            <a:r>
              <a:t>Drawbacks of </a:t>
            </a:r>
          </a:p>
          <a:p>
            <a:pPr defTabSz="569594">
              <a:defRPr b="1" spc="-173" sz="5796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Myriad Pro"/>
              </a:defRPr>
            </a:pPr>
            <a:r>
              <a:t>Data Sharding</a:t>
            </a:r>
          </a:p>
        </p:txBody>
      </p:sp>
      <p:sp>
        <p:nvSpPr>
          <p:cNvPr id="336" name="Complexity of Administration"/>
          <p:cNvSpPr txBox="1"/>
          <p:nvPr/>
        </p:nvSpPr>
        <p:spPr>
          <a:xfrm>
            <a:off x="886190" y="5912873"/>
            <a:ext cx="22611620" cy="1890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/>
          <a:p>
            <a:pPr lvl="1">
              <a:lnSpc>
                <a:spcPct val="90000"/>
              </a:lnSpc>
              <a:defRPr b="1" spc="-348" sz="116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Myriad Pro"/>
              </a:defRPr>
            </a:pPr>
            <a:r>
              <a:t>Complexity of Administration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899">
        <p14:prism dir="r"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16" presetID="23" grpId="1" fill="hold">
                                  <p:stCondLst>
                                    <p:cond delay="5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" fill="hold"/>
                                        <p:tgtEl>
                                          <p:spTgt spid="3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3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36" grpId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8" name="icons8-user-96.png" descr="icons8-user-96.png"/>
          <p:cNvPicPr>
            <a:picLocks noChangeAspect="1"/>
          </p:cNvPicPr>
          <p:nvPr/>
        </p:nvPicPr>
        <p:blipFill>
          <a:blip r:embed="rId3">
            <a:extLst/>
          </a:blip>
          <a:srcRect l="0" t="6890" r="0" b="0"/>
          <a:stretch>
            <a:fillRect/>
          </a:stretch>
        </p:blipFill>
        <p:spPr>
          <a:xfrm>
            <a:off x="20943882" y="5542756"/>
            <a:ext cx="2824962" cy="2630299"/>
          </a:xfrm>
          <a:prstGeom prst="rect">
            <a:avLst/>
          </a:prstGeom>
          <a:ln w="12700">
            <a:miter lim="400000"/>
          </a:ln>
        </p:spPr>
      </p:pic>
      <p:sp>
        <p:nvSpPr>
          <p:cNvPr id="339" name="Line"/>
          <p:cNvSpPr/>
          <p:nvPr/>
        </p:nvSpPr>
        <p:spPr>
          <a:xfrm flipH="1">
            <a:off x="16546169" y="6872900"/>
            <a:ext cx="1899590" cy="1"/>
          </a:xfrm>
          <a:prstGeom prst="line">
            <a:avLst/>
          </a:prstGeom>
          <a:ln w="2032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aphicFrame>
        <p:nvGraphicFramePr>
          <p:cNvPr id="340" name="Table 1-1"/>
          <p:cNvGraphicFramePr/>
          <p:nvPr/>
        </p:nvGraphicFramePr>
        <p:xfrm>
          <a:off x="847900" y="1704924"/>
          <a:ext cx="6045221" cy="361763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022610"/>
                <a:gridCol w="3022610"/>
              </a:tblGrid>
              <a:tr h="120587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200"/>
                        <a:t>Product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200"/>
                        <a:t>Price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20587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/>
                        <a:t>Dairy Milk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/>
                        <a:t>570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20587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/>
                        <a:t>Ramen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/>
                        <a:t>660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graphicFrame>
        <p:nvGraphicFramePr>
          <p:cNvPr id="341" name="Table 1-2"/>
          <p:cNvGraphicFramePr/>
          <p:nvPr/>
        </p:nvGraphicFramePr>
        <p:xfrm>
          <a:off x="613921" y="6545595"/>
          <a:ext cx="6045221" cy="2411754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022610"/>
                <a:gridCol w="3022610"/>
              </a:tblGrid>
              <a:tr h="120587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/>
                        <a:t>Water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/>
                        <a:t>120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20587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/>
                        <a:t>Coke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/>
                        <a:t>150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graphicFrame>
        <p:nvGraphicFramePr>
          <p:cNvPr id="342" name="Table 1-3"/>
          <p:cNvGraphicFramePr/>
          <p:nvPr/>
        </p:nvGraphicFramePr>
        <p:xfrm>
          <a:off x="822762" y="10527319"/>
          <a:ext cx="6045221" cy="2411754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022610"/>
                <a:gridCol w="3022610"/>
              </a:tblGrid>
              <a:tr h="120587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/>
                        <a:t>Shampoo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/>
                        <a:t>1200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20587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/>
                        <a:t>Foot Ball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/>
                        <a:t>1400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343" name="Computer"/>
          <p:cNvSpPr/>
          <p:nvPr/>
        </p:nvSpPr>
        <p:spPr>
          <a:xfrm>
            <a:off x="12635296" y="5893411"/>
            <a:ext cx="2390607" cy="19291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5" h="21600" fill="norm" stroke="1" extrusionOk="0">
                <a:moveTo>
                  <a:pt x="464" y="0"/>
                </a:moveTo>
                <a:cubicBezTo>
                  <a:pt x="210" y="0"/>
                  <a:pt x="0" y="261"/>
                  <a:pt x="0" y="575"/>
                </a:cubicBezTo>
                <a:lnTo>
                  <a:pt x="0" y="17777"/>
                </a:lnTo>
                <a:cubicBezTo>
                  <a:pt x="0" y="18091"/>
                  <a:pt x="210" y="18354"/>
                  <a:pt x="464" y="18354"/>
                </a:cubicBezTo>
                <a:lnTo>
                  <a:pt x="9148" y="18354"/>
                </a:lnTo>
                <a:lnTo>
                  <a:pt x="9116" y="18513"/>
                </a:lnTo>
                <a:lnTo>
                  <a:pt x="8753" y="20763"/>
                </a:lnTo>
                <a:lnTo>
                  <a:pt x="7690" y="20763"/>
                </a:lnTo>
                <a:lnTo>
                  <a:pt x="7690" y="21600"/>
                </a:lnTo>
                <a:lnTo>
                  <a:pt x="10486" y="21600"/>
                </a:lnTo>
                <a:lnTo>
                  <a:pt x="11107" y="21600"/>
                </a:lnTo>
                <a:lnTo>
                  <a:pt x="13905" y="21600"/>
                </a:lnTo>
                <a:lnTo>
                  <a:pt x="13905" y="20763"/>
                </a:lnTo>
                <a:lnTo>
                  <a:pt x="12842" y="20763"/>
                </a:lnTo>
                <a:lnTo>
                  <a:pt x="12479" y="18513"/>
                </a:lnTo>
                <a:lnTo>
                  <a:pt x="12452" y="18354"/>
                </a:lnTo>
                <a:lnTo>
                  <a:pt x="21131" y="18354"/>
                </a:lnTo>
                <a:cubicBezTo>
                  <a:pt x="21384" y="18354"/>
                  <a:pt x="21595" y="18091"/>
                  <a:pt x="21595" y="17777"/>
                </a:cubicBezTo>
                <a:lnTo>
                  <a:pt x="21595" y="575"/>
                </a:lnTo>
                <a:cubicBezTo>
                  <a:pt x="21600" y="261"/>
                  <a:pt x="21389" y="0"/>
                  <a:pt x="21136" y="0"/>
                </a:cubicBezTo>
                <a:lnTo>
                  <a:pt x="464" y="0"/>
                </a:lnTo>
                <a:close/>
                <a:moveTo>
                  <a:pt x="10800" y="542"/>
                </a:moveTo>
                <a:cubicBezTo>
                  <a:pt x="10913" y="542"/>
                  <a:pt x="11006" y="650"/>
                  <a:pt x="11006" y="797"/>
                </a:cubicBezTo>
                <a:cubicBezTo>
                  <a:pt x="11006" y="937"/>
                  <a:pt x="10913" y="1052"/>
                  <a:pt x="10800" y="1052"/>
                </a:cubicBezTo>
                <a:cubicBezTo>
                  <a:pt x="10686" y="1052"/>
                  <a:pt x="10594" y="937"/>
                  <a:pt x="10594" y="797"/>
                </a:cubicBezTo>
                <a:cubicBezTo>
                  <a:pt x="10594" y="656"/>
                  <a:pt x="10686" y="542"/>
                  <a:pt x="10800" y="542"/>
                </a:cubicBezTo>
                <a:close/>
                <a:moveTo>
                  <a:pt x="1242" y="1734"/>
                </a:moveTo>
                <a:lnTo>
                  <a:pt x="20358" y="1734"/>
                </a:lnTo>
                <a:lnTo>
                  <a:pt x="20358" y="15233"/>
                </a:lnTo>
                <a:lnTo>
                  <a:pt x="1242" y="15233"/>
                </a:lnTo>
                <a:lnTo>
                  <a:pt x="1242" y="1734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344" name="Line"/>
          <p:cNvSpPr/>
          <p:nvPr/>
        </p:nvSpPr>
        <p:spPr>
          <a:xfrm flipH="1">
            <a:off x="9046568" y="7449515"/>
            <a:ext cx="1899589" cy="1"/>
          </a:xfrm>
          <a:prstGeom prst="line">
            <a:avLst/>
          </a:prstGeom>
          <a:ln w="2032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45" name="Line"/>
          <p:cNvSpPr/>
          <p:nvPr/>
        </p:nvSpPr>
        <p:spPr>
          <a:xfrm flipH="1">
            <a:off x="9116375" y="9440142"/>
            <a:ext cx="1649443" cy="942219"/>
          </a:xfrm>
          <a:prstGeom prst="line">
            <a:avLst/>
          </a:prstGeom>
          <a:ln w="2032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46" name="Line"/>
          <p:cNvSpPr/>
          <p:nvPr/>
        </p:nvSpPr>
        <p:spPr>
          <a:xfrm flipH="1" flipV="1">
            <a:off x="8903301" y="5019057"/>
            <a:ext cx="1792117" cy="629886"/>
          </a:xfrm>
          <a:prstGeom prst="line">
            <a:avLst/>
          </a:prstGeom>
          <a:ln w="2032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47" name="Index Computer"/>
          <p:cNvSpPr txBox="1"/>
          <p:nvPr/>
        </p:nvSpPr>
        <p:spPr>
          <a:xfrm>
            <a:off x="11534968" y="8170023"/>
            <a:ext cx="4591264" cy="7570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 sz="3900">
                <a:solidFill>
                  <a:schemeClr val="accent5">
                    <a:hueOff val="128995"/>
                    <a:satOff val="10158"/>
                    <a:lumOff val="-13824"/>
                  </a:schemeClr>
                </a:solidFill>
              </a:defRPr>
            </a:lvl1pPr>
          </a:lstStyle>
          <a:p>
            <a:pPr>
              <a:defRPr b="0">
                <a:solidFill>
                  <a:srgbClr val="000000"/>
                </a:solidFill>
              </a:defRPr>
            </a:pPr>
            <a:r>
              <a:rPr b="1">
                <a:solidFill>
                  <a:schemeClr val="accent5">
                    <a:hueOff val="128995"/>
                    <a:satOff val="10158"/>
                    <a:lumOff val="-13824"/>
                  </a:schemeClr>
                </a:solidFill>
              </a:rPr>
              <a:t>Index Computer</a:t>
            </a:r>
          </a:p>
        </p:txBody>
      </p:sp>
      <p:sp>
        <p:nvSpPr>
          <p:cNvPr id="348" name="Computer"/>
          <p:cNvSpPr/>
          <p:nvPr/>
        </p:nvSpPr>
        <p:spPr>
          <a:xfrm>
            <a:off x="7191075" y="10653150"/>
            <a:ext cx="1195715" cy="9649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5" h="21600" fill="norm" stroke="1" extrusionOk="0">
                <a:moveTo>
                  <a:pt x="464" y="0"/>
                </a:moveTo>
                <a:cubicBezTo>
                  <a:pt x="210" y="0"/>
                  <a:pt x="0" y="261"/>
                  <a:pt x="0" y="575"/>
                </a:cubicBezTo>
                <a:lnTo>
                  <a:pt x="0" y="17777"/>
                </a:lnTo>
                <a:cubicBezTo>
                  <a:pt x="0" y="18091"/>
                  <a:pt x="210" y="18354"/>
                  <a:pt x="464" y="18354"/>
                </a:cubicBezTo>
                <a:lnTo>
                  <a:pt x="9148" y="18354"/>
                </a:lnTo>
                <a:lnTo>
                  <a:pt x="9116" y="18513"/>
                </a:lnTo>
                <a:lnTo>
                  <a:pt x="8753" y="20763"/>
                </a:lnTo>
                <a:lnTo>
                  <a:pt x="7690" y="20763"/>
                </a:lnTo>
                <a:lnTo>
                  <a:pt x="7690" y="21600"/>
                </a:lnTo>
                <a:lnTo>
                  <a:pt x="10486" y="21600"/>
                </a:lnTo>
                <a:lnTo>
                  <a:pt x="11107" y="21600"/>
                </a:lnTo>
                <a:lnTo>
                  <a:pt x="13905" y="21600"/>
                </a:lnTo>
                <a:lnTo>
                  <a:pt x="13905" y="20763"/>
                </a:lnTo>
                <a:lnTo>
                  <a:pt x="12842" y="20763"/>
                </a:lnTo>
                <a:lnTo>
                  <a:pt x="12479" y="18513"/>
                </a:lnTo>
                <a:lnTo>
                  <a:pt x="12452" y="18354"/>
                </a:lnTo>
                <a:lnTo>
                  <a:pt x="21131" y="18354"/>
                </a:lnTo>
                <a:cubicBezTo>
                  <a:pt x="21384" y="18354"/>
                  <a:pt x="21595" y="18091"/>
                  <a:pt x="21595" y="17777"/>
                </a:cubicBezTo>
                <a:lnTo>
                  <a:pt x="21595" y="575"/>
                </a:lnTo>
                <a:cubicBezTo>
                  <a:pt x="21600" y="261"/>
                  <a:pt x="21389" y="0"/>
                  <a:pt x="21136" y="0"/>
                </a:cubicBezTo>
                <a:lnTo>
                  <a:pt x="464" y="0"/>
                </a:lnTo>
                <a:close/>
                <a:moveTo>
                  <a:pt x="10800" y="542"/>
                </a:moveTo>
                <a:cubicBezTo>
                  <a:pt x="10913" y="542"/>
                  <a:pt x="11006" y="650"/>
                  <a:pt x="11006" y="797"/>
                </a:cubicBezTo>
                <a:cubicBezTo>
                  <a:pt x="11006" y="937"/>
                  <a:pt x="10913" y="1052"/>
                  <a:pt x="10800" y="1052"/>
                </a:cubicBezTo>
                <a:cubicBezTo>
                  <a:pt x="10686" y="1052"/>
                  <a:pt x="10594" y="937"/>
                  <a:pt x="10594" y="797"/>
                </a:cubicBezTo>
                <a:cubicBezTo>
                  <a:pt x="10594" y="656"/>
                  <a:pt x="10686" y="542"/>
                  <a:pt x="10800" y="542"/>
                </a:cubicBezTo>
                <a:close/>
                <a:moveTo>
                  <a:pt x="1242" y="1734"/>
                </a:moveTo>
                <a:lnTo>
                  <a:pt x="20358" y="1734"/>
                </a:lnTo>
                <a:lnTo>
                  <a:pt x="20358" y="15233"/>
                </a:lnTo>
                <a:lnTo>
                  <a:pt x="1242" y="15233"/>
                </a:lnTo>
                <a:lnTo>
                  <a:pt x="1242" y="1734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349" name="Computer"/>
          <p:cNvSpPr/>
          <p:nvPr/>
        </p:nvSpPr>
        <p:spPr>
          <a:xfrm>
            <a:off x="7191075" y="3031278"/>
            <a:ext cx="1195715" cy="9649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5" h="21600" fill="norm" stroke="1" extrusionOk="0">
                <a:moveTo>
                  <a:pt x="464" y="0"/>
                </a:moveTo>
                <a:cubicBezTo>
                  <a:pt x="210" y="0"/>
                  <a:pt x="0" y="261"/>
                  <a:pt x="0" y="575"/>
                </a:cubicBezTo>
                <a:lnTo>
                  <a:pt x="0" y="17777"/>
                </a:lnTo>
                <a:cubicBezTo>
                  <a:pt x="0" y="18091"/>
                  <a:pt x="210" y="18354"/>
                  <a:pt x="464" y="18354"/>
                </a:cubicBezTo>
                <a:lnTo>
                  <a:pt x="9148" y="18354"/>
                </a:lnTo>
                <a:lnTo>
                  <a:pt x="9116" y="18513"/>
                </a:lnTo>
                <a:lnTo>
                  <a:pt x="8753" y="20763"/>
                </a:lnTo>
                <a:lnTo>
                  <a:pt x="7690" y="20763"/>
                </a:lnTo>
                <a:lnTo>
                  <a:pt x="7690" y="21600"/>
                </a:lnTo>
                <a:lnTo>
                  <a:pt x="10486" y="21600"/>
                </a:lnTo>
                <a:lnTo>
                  <a:pt x="11107" y="21600"/>
                </a:lnTo>
                <a:lnTo>
                  <a:pt x="13905" y="21600"/>
                </a:lnTo>
                <a:lnTo>
                  <a:pt x="13905" y="20763"/>
                </a:lnTo>
                <a:lnTo>
                  <a:pt x="12842" y="20763"/>
                </a:lnTo>
                <a:lnTo>
                  <a:pt x="12479" y="18513"/>
                </a:lnTo>
                <a:lnTo>
                  <a:pt x="12452" y="18354"/>
                </a:lnTo>
                <a:lnTo>
                  <a:pt x="21131" y="18354"/>
                </a:lnTo>
                <a:cubicBezTo>
                  <a:pt x="21384" y="18354"/>
                  <a:pt x="21595" y="18091"/>
                  <a:pt x="21595" y="17777"/>
                </a:cubicBezTo>
                <a:lnTo>
                  <a:pt x="21595" y="575"/>
                </a:lnTo>
                <a:cubicBezTo>
                  <a:pt x="21600" y="261"/>
                  <a:pt x="21389" y="0"/>
                  <a:pt x="21136" y="0"/>
                </a:cubicBezTo>
                <a:lnTo>
                  <a:pt x="464" y="0"/>
                </a:lnTo>
                <a:close/>
                <a:moveTo>
                  <a:pt x="10800" y="542"/>
                </a:moveTo>
                <a:cubicBezTo>
                  <a:pt x="10913" y="542"/>
                  <a:pt x="11006" y="650"/>
                  <a:pt x="11006" y="797"/>
                </a:cubicBezTo>
                <a:cubicBezTo>
                  <a:pt x="11006" y="937"/>
                  <a:pt x="10913" y="1052"/>
                  <a:pt x="10800" y="1052"/>
                </a:cubicBezTo>
                <a:cubicBezTo>
                  <a:pt x="10686" y="1052"/>
                  <a:pt x="10594" y="937"/>
                  <a:pt x="10594" y="797"/>
                </a:cubicBezTo>
                <a:cubicBezTo>
                  <a:pt x="10594" y="656"/>
                  <a:pt x="10686" y="542"/>
                  <a:pt x="10800" y="542"/>
                </a:cubicBezTo>
                <a:close/>
                <a:moveTo>
                  <a:pt x="1242" y="1734"/>
                </a:moveTo>
                <a:lnTo>
                  <a:pt x="20358" y="1734"/>
                </a:lnTo>
                <a:lnTo>
                  <a:pt x="20358" y="15233"/>
                </a:lnTo>
                <a:lnTo>
                  <a:pt x="1242" y="15233"/>
                </a:lnTo>
                <a:lnTo>
                  <a:pt x="1242" y="1734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350" name="Computer"/>
          <p:cNvSpPr/>
          <p:nvPr/>
        </p:nvSpPr>
        <p:spPr>
          <a:xfrm>
            <a:off x="7191075" y="6654641"/>
            <a:ext cx="1195715" cy="9649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5" h="21600" fill="norm" stroke="1" extrusionOk="0">
                <a:moveTo>
                  <a:pt x="464" y="0"/>
                </a:moveTo>
                <a:cubicBezTo>
                  <a:pt x="210" y="0"/>
                  <a:pt x="0" y="261"/>
                  <a:pt x="0" y="575"/>
                </a:cubicBezTo>
                <a:lnTo>
                  <a:pt x="0" y="17777"/>
                </a:lnTo>
                <a:cubicBezTo>
                  <a:pt x="0" y="18091"/>
                  <a:pt x="210" y="18354"/>
                  <a:pt x="464" y="18354"/>
                </a:cubicBezTo>
                <a:lnTo>
                  <a:pt x="9148" y="18354"/>
                </a:lnTo>
                <a:lnTo>
                  <a:pt x="9116" y="18513"/>
                </a:lnTo>
                <a:lnTo>
                  <a:pt x="8753" y="20763"/>
                </a:lnTo>
                <a:lnTo>
                  <a:pt x="7690" y="20763"/>
                </a:lnTo>
                <a:lnTo>
                  <a:pt x="7690" y="21600"/>
                </a:lnTo>
                <a:lnTo>
                  <a:pt x="10486" y="21600"/>
                </a:lnTo>
                <a:lnTo>
                  <a:pt x="11107" y="21600"/>
                </a:lnTo>
                <a:lnTo>
                  <a:pt x="13905" y="21600"/>
                </a:lnTo>
                <a:lnTo>
                  <a:pt x="13905" y="20763"/>
                </a:lnTo>
                <a:lnTo>
                  <a:pt x="12842" y="20763"/>
                </a:lnTo>
                <a:lnTo>
                  <a:pt x="12479" y="18513"/>
                </a:lnTo>
                <a:lnTo>
                  <a:pt x="12452" y="18354"/>
                </a:lnTo>
                <a:lnTo>
                  <a:pt x="21131" y="18354"/>
                </a:lnTo>
                <a:cubicBezTo>
                  <a:pt x="21384" y="18354"/>
                  <a:pt x="21595" y="18091"/>
                  <a:pt x="21595" y="17777"/>
                </a:cubicBezTo>
                <a:lnTo>
                  <a:pt x="21595" y="575"/>
                </a:lnTo>
                <a:cubicBezTo>
                  <a:pt x="21600" y="261"/>
                  <a:pt x="21389" y="0"/>
                  <a:pt x="21136" y="0"/>
                </a:cubicBezTo>
                <a:lnTo>
                  <a:pt x="464" y="0"/>
                </a:lnTo>
                <a:close/>
                <a:moveTo>
                  <a:pt x="10800" y="542"/>
                </a:moveTo>
                <a:cubicBezTo>
                  <a:pt x="10913" y="542"/>
                  <a:pt x="11006" y="650"/>
                  <a:pt x="11006" y="797"/>
                </a:cubicBezTo>
                <a:cubicBezTo>
                  <a:pt x="11006" y="937"/>
                  <a:pt x="10913" y="1052"/>
                  <a:pt x="10800" y="1052"/>
                </a:cubicBezTo>
                <a:cubicBezTo>
                  <a:pt x="10686" y="1052"/>
                  <a:pt x="10594" y="937"/>
                  <a:pt x="10594" y="797"/>
                </a:cubicBezTo>
                <a:cubicBezTo>
                  <a:pt x="10594" y="656"/>
                  <a:pt x="10686" y="542"/>
                  <a:pt x="10800" y="542"/>
                </a:cubicBezTo>
                <a:close/>
                <a:moveTo>
                  <a:pt x="1242" y="1734"/>
                </a:moveTo>
                <a:lnTo>
                  <a:pt x="20358" y="1734"/>
                </a:lnTo>
                <a:lnTo>
                  <a:pt x="20358" y="15233"/>
                </a:lnTo>
                <a:lnTo>
                  <a:pt x="1242" y="15233"/>
                </a:lnTo>
                <a:lnTo>
                  <a:pt x="1242" y="1734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351" name="Drawbacks of…"/>
          <p:cNvSpPr txBox="1"/>
          <p:nvPr>
            <p:ph type="title"/>
          </p:nvPr>
        </p:nvSpPr>
        <p:spPr>
          <a:xfrm>
            <a:off x="1467324" y="11920319"/>
            <a:ext cx="21449352" cy="1721056"/>
          </a:xfrm>
          <a:prstGeom prst="rect">
            <a:avLst/>
          </a:prstGeom>
        </p:spPr>
        <p:txBody>
          <a:bodyPr/>
          <a:lstStyle/>
          <a:p>
            <a:pPr defTabSz="619125">
              <a:defRPr b="1" spc="-189" sz="63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Myriad Pro"/>
              </a:defRPr>
            </a:pPr>
            <a:r>
              <a:t>Drawbacks of </a:t>
            </a:r>
          </a:p>
          <a:p>
            <a:pPr defTabSz="619125">
              <a:defRPr b="1" spc="-189" sz="63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Myriad Pro"/>
              </a:defRPr>
            </a:pPr>
            <a:r>
              <a:t>Data Sharding</a:t>
            </a:r>
          </a:p>
        </p:txBody>
      </p:sp>
      <p:sp>
        <p:nvSpPr>
          <p:cNvPr id="352" name="Complexity of Administration"/>
          <p:cNvSpPr txBox="1"/>
          <p:nvPr/>
        </p:nvSpPr>
        <p:spPr>
          <a:xfrm>
            <a:off x="1038719" y="392148"/>
            <a:ext cx="22306562" cy="13964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/>
          <a:p>
            <a:pPr lvl="1" indent="397763" defTabSz="718184">
              <a:lnSpc>
                <a:spcPct val="90000"/>
              </a:lnSpc>
              <a:defRPr b="1" spc="-302" sz="10092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Myriad Pro"/>
              </a:defRPr>
            </a:pPr>
            <a:r>
              <a:t>Complexity of Administration</a:t>
            </a:r>
          </a:p>
        </p:txBody>
      </p:sp>
      <p:pic>
        <p:nvPicPr>
          <p:cNvPr id="353" name="Line Line" descr="Line Line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2124659" y="5445510"/>
            <a:ext cx="3411881" cy="101601"/>
          </a:xfrm>
          <a:prstGeom prst="rect">
            <a:avLst/>
          </a:prstGeom>
        </p:spPr>
      </p:pic>
      <p:pic>
        <p:nvPicPr>
          <p:cNvPr id="355" name="Line Line" descr="Line Line"/>
          <p:cNvPicPr>
            <a:picLocks noChangeAspect="0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 rot="16200000">
            <a:off x="14327249" y="6807200"/>
            <a:ext cx="2570980" cy="101601"/>
          </a:xfrm>
          <a:prstGeom prst="rect">
            <a:avLst/>
          </a:prstGeom>
        </p:spPr>
      </p:pic>
      <p:pic>
        <p:nvPicPr>
          <p:cNvPr id="357" name="Line Line" descr="Line Line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2251659" y="7985510"/>
            <a:ext cx="3411881" cy="101601"/>
          </a:xfrm>
          <a:prstGeom prst="rect">
            <a:avLst/>
          </a:prstGeom>
        </p:spPr>
      </p:pic>
      <p:pic>
        <p:nvPicPr>
          <p:cNvPr id="359" name="Line Line" descr="Line Line"/>
          <p:cNvPicPr>
            <a:picLocks noChangeAspect="0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 rot="16200000">
            <a:off x="10885549" y="6680200"/>
            <a:ext cx="2570980" cy="101601"/>
          </a:xfrm>
          <a:prstGeom prst="rect">
            <a:avLst/>
          </a:prstGeom>
        </p:spPr>
      </p:pic>
      <p:pic>
        <p:nvPicPr>
          <p:cNvPr id="361" name="Line Line" descr="Line Line"/>
          <p:cNvPicPr>
            <a:picLocks noChangeAspect="0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6880253" y="6303672"/>
            <a:ext cx="1899589" cy="101601"/>
          </a:xfrm>
          <a:prstGeom prst="rect">
            <a:avLst/>
          </a:prstGeom>
        </p:spPr>
      </p:pic>
      <p:pic>
        <p:nvPicPr>
          <p:cNvPr id="363" name="Line Line" descr="Line Line"/>
          <p:cNvPicPr>
            <a:picLocks noChangeAspect="0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 rot="16200000">
            <a:off x="7988031" y="7179933"/>
            <a:ext cx="1696285" cy="101601"/>
          </a:xfrm>
          <a:prstGeom prst="rect">
            <a:avLst/>
          </a:prstGeom>
        </p:spPr>
      </p:pic>
      <p:pic>
        <p:nvPicPr>
          <p:cNvPr id="365" name="Line Line" descr="Line Line"/>
          <p:cNvPicPr>
            <a:picLocks noChangeAspect="0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7064075" y="8007457"/>
            <a:ext cx="1899589" cy="101601"/>
          </a:xfrm>
          <a:prstGeom prst="rect">
            <a:avLst/>
          </a:prstGeom>
        </p:spPr>
      </p:pic>
      <p:pic>
        <p:nvPicPr>
          <p:cNvPr id="367" name="Line Line" descr="Line Line"/>
          <p:cNvPicPr>
            <a:picLocks noChangeAspect="0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 rot="16200000">
            <a:off x="5999572" y="7179933"/>
            <a:ext cx="1854123" cy="101601"/>
          </a:xfrm>
          <a:prstGeom prst="rect">
            <a:avLst/>
          </a:prstGeom>
        </p:spPr>
      </p:pic>
      <p:pic>
        <p:nvPicPr>
          <p:cNvPr id="369" name="Line Line" descr="Line Line"/>
          <p:cNvPicPr>
            <a:picLocks noChangeAspect="0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6880253" y="2620672"/>
            <a:ext cx="1899589" cy="101601"/>
          </a:xfrm>
          <a:prstGeom prst="rect">
            <a:avLst/>
          </a:prstGeom>
        </p:spPr>
      </p:pic>
      <p:pic>
        <p:nvPicPr>
          <p:cNvPr id="371" name="Line Line" descr="Line Line"/>
          <p:cNvPicPr>
            <a:picLocks noChangeAspect="0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 rot="16200000">
            <a:off x="7988031" y="3496933"/>
            <a:ext cx="1696285" cy="101601"/>
          </a:xfrm>
          <a:prstGeom prst="rect">
            <a:avLst/>
          </a:prstGeom>
        </p:spPr>
      </p:pic>
      <p:pic>
        <p:nvPicPr>
          <p:cNvPr id="373" name="Line Line" descr="Line Line"/>
          <p:cNvPicPr>
            <a:picLocks noChangeAspect="0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7064075" y="4324457"/>
            <a:ext cx="1899589" cy="101601"/>
          </a:xfrm>
          <a:prstGeom prst="rect">
            <a:avLst/>
          </a:prstGeom>
        </p:spPr>
      </p:pic>
      <p:pic>
        <p:nvPicPr>
          <p:cNvPr id="375" name="Line Line" descr="Line Line"/>
          <p:cNvPicPr>
            <a:picLocks noChangeAspect="0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 rot="16200000">
            <a:off x="5999572" y="3496933"/>
            <a:ext cx="1854123" cy="101601"/>
          </a:xfrm>
          <a:prstGeom prst="rect">
            <a:avLst/>
          </a:prstGeom>
        </p:spPr>
      </p:pic>
      <p:pic>
        <p:nvPicPr>
          <p:cNvPr id="377" name="Line Line" descr="Line Line"/>
          <p:cNvPicPr>
            <a:picLocks noChangeAspect="0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6880253" y="10240672"/>
            <a:ext cx="1899589" cy="101601"/>
          </a:xfrm>
          <a:prstGeom prst="rect">
            <a:avLst/>
          </a:prstGeom>
        </p:spPr>
      </p:pic>
      <p:pic>
        <p:nvPicPr>
          <p:cNvPr id="379" name="Line Line" descr="Line Line"/>
          <p:cNvPicPr>
            <a:picLocks noChangeAspect="0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 rot="16200000">
            <a:off x="7988031" y="11116933"/>
            <a:ext cx="1696285" cy="101601"/>
          </a:xfrm>
          <a:prstGeom prst="rect">
            <a:avLst/>
          </a:prstGeom>
        </p:spPr>
      </p:pic>
      <p:pic>
        <p:nvPicPr>
          <p:cNvPr id="381" name="Line Line" descr="Line Line"/>
          <p:cNvPicPr>
            <a:picLocks noChangeAspect="0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7064075" y="11944457"/>
            <a:ext cx="1899589" cy="101601"/>
          </a:xfrm>
          <a:prstGeom prst="rect">
            <a:avLst/>
          </a:prstGeom>
        </p:spPr>
      </p:pic>
      <p:pic>
        <p:nvPicPr>
          <p:cNvPr id="383" name="Line Line" descr="Line Line"/>
          <p:cNvPicPr>
            <a:picLocks noChangeAspect="0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 rot="16200000">
            <a:off x="5999572" y="11116933"/>
            <a:ext cx="1854123" cy="1016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899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5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Class="entr" nodeType="after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" dur="15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Class="entr" nodeType="after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5" dur="15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7" presetClass="entr" nodeType="after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9" dur="15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Class="entr" nodeType="clickEffect" presetID="9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4" dur="150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Class="entr" nodeType="afterEffect" presetID="9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8" dur="15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Class="entr" nodeType="afterEffect" presetID="9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2" dur="15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500"/>
                            </p:stCondLst>
                            <p:childTnLst>
                              <p:par>
                                <p:cTn id="34" presetClass="entr" nodeType="afterEffect" presetID="9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6" dur="15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6000"/>
                            </p:stCondLst>
                            <p:childTnLst>
                              <p:par>
                                <p:cTn id="38" presetClass="entr" nodeType="afterEffect" presetID="9" grpId="9" fill="hold">
                                  <p:stCondLst>
                                    <p:cond delay="10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0" dur="15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8500"/>
                            </p:stCondLst>
                            <p:childTnLst>
                              <p:par>
                                <p:cTn id="42" presetClass="entr" nodeType="afterEffect" presetID="9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4" dur="15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0"/>
                            </p:stCondLst>
                            <p:childTnLst>
                              <p:par>
                                <p:cTn id="46" presetClass="entr" nodeType="afterEffect" presetID="9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8" dur="15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1500"/>
                            </p:stCondLst>
                            <p:childTnLst>
                              <p:par>
                                <p:cTn id="50" presetClass="entr" nodeType="afterEffect" presetID="9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52" dur="15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3000"/>
                            </p:stCondLst>
                            <p:childTnLst>
                              <p:par>
                                <p:cTn id="54" presetClass="entr" nodeType="afterEffect" presetID="9" grpId="13" fill="hold">
                                  <p:stCondLst>
                                    <p:cond delay="10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5" fill="hold"/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56" dur="15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500"/>
                            </p:stCondLst>
                            <p:childTnLst>
                              <p:par>
                                <p:cTn id="58" presetClass="entr" nodeType="afterEffect" presetID="9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9" fill="hold"/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60" dur="150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7000"/>
                            </p:stCondLst>
                            <p:childTnLst>
                              <p:par>
                                <p:cTn id="62" presetClass="entr" nodeType="afterEffect" presetID="9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3" fill="hold"/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64" dur="150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8500"/>
                            </p:stCondLst>
                            <p:childTnLst>
                              <p:par>
                                <p:cTn id="66" presetClass="entr" nodeType="afterEffect" presetID="9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7" fill="hold"/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68" dur="15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65" grpId="11"/>
      <p:bldP build="whole" bldLvl="1" animBg="1" rev="0" advAuto="0" spid="369" grpId="5"/>
      <p:bldP build="whole" bldLvl="1" animBg="1" rev="0" advAuto="0" spid="377" grpId="13"/>
      <p:bldP build="whole" bldLvl="1" animBg="1" rev="0" advAuto="0" spid="361" grpId="9"/>
      <p:bldP build="whole" bldLvl="1" animBg="1" rev="0" advAuto="0" spid="359" grpId="4"/>
      <p:bldP build="whole" bldLvl="1" animBg="1" rev="0" advAuto="0" spid="355" grpId="2"/>
      <p:bldP build="whole" bldLvl="1" animBg="1" rev="0" advAuto="0" spid="353" grpId="1"/>
      <p:bldP build="whole" bldLvl="1" animBg="1" rev="0" advAuto="0" spid="357" grpId="3"/>
      <p:bldP build="whole" bldLvl="1" animBg="1" rev="0" advAuto="0" spid="379" grpId="14"/>
      <p:bldP build="whole" bldLvl="1" animBg="1" rev="0" advAuto="0" spid="371" grpId="6"/>
      <p:bldP build="whole" bldLvl="1" animBg="1" rev="0" advAuto="0" spid="381" grpId="15"/>
      <p:bldP build="whole" bldLvl="1" animBg="1" rev="0" advAuto="0" spid="375" grpId="8"/>
      <p:bldP build="whole" bldLvl="1" animBg="1" rev="0" advAuto="0" spid="383" grpId="16"/>
      <p:bldP build="whole" bldLvl="1" animBg="1" rev="0" advAuto="0" spid="373" grpId="7"/>
      <p:bldP build="whole" bldLvl="1" animBg="1" rev="0" advAuto="0" spid="363" grpId="10"/>
      <p:bldP build="whole" bldLvl="1" animBg="1" rev="0" advAuto="0" spid="367" grpId="12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Drawbacks of…"/>
          <p:cNvSpPr txBox="1"/>
          <p:nvPr>
            <p:ph type="title"/>
          </p:nvPr>
        </p:nvSpPr>
        <p:spPr>
          <a:xfrm>
            <a:off x="1396859" y="792774"/>
            <a:ext cx="21590282" cy="1557438"/>
          </a:xfrm>
          <a:prstGeom prst="rect">
            <a:avLst/>
          </a:prstGeom>
        </p:spPr>
        <p:txBody>
          <a:bodyPr/>
          <a:lstStyle/>
          <a:p>
            <a:pPr defTabSz="569594">
              <a:defRPr b="1" spc="-173" sz="5796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Myriad Pro"/>
              </a:defRPr>
            </a:pPr>
            <a:r>
              <a:t>Drawbacks of </a:t>
            </a:r>
          </a:p>
          <a:p>
            <a:pPr defTabSz="569594">
              <a:defRPr b="1" spc="-173" sz="5796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Myriad Pro"/>
              </a:defRPr>
            </a:pPr>
            <a:r>
              <a:t>Data Sharding</a:t>
            </a:r>
          </a:p>
        </p:txBody>
      </p:sp>
      <p:sp>
        <p:nvSpPr>
          <p:cNvPr id="387" name="Increased infrastrcutre costs"/>
          <p:cNvSpPr txBox="1"/>
          <p:nvPr/>
        </p:nvSpPr>
        <p:spPr>
          <a:xfrm>
            <a:off x="886190" y="5912873"/>
            <a:ext cx="22611620" cy="1890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/>
          <a:p>
            <a:pPr lvl="1">
              <a:lnSpc>
                <a:spcPct val="90000"/>
              </a:lnSpc>
              <a:defRPr b="1" spc="-348" sz="116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Myriad Pro"/>
              </a:defRPr>
            </a:pPr>
            <a:r>
              <a:t>Increased infrastrcutre costs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899">
        <p14:prism dir="r"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16" presetID="23" grpId="1" fill="hold">
                                  <p:stCondLst>
                                    <p:cond delay="5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" fill="hold"/>
                                        <p:tgtEl>
                                          <p:spTgt spid="3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3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87" grpId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" name="icons8-user-96.png" descr="icons8-user-96.png"/>
          <p:cNvPicPr>
            <a:picLocks noChangeAspect="1"/>
          </p:cNvPicPr>
          <p:nvPr/>
        </p:nvPicPr>
        <p:blipFill>
          <a:blip r:embed="rId3">
            <a:extLst/>
          </a:blip>
          <a:srcRect l="0" t="6890" r="0" b="0"/>
          <a:stretch>
            <a:fillRect/>
          </a:stretch>
        </p:blipFill>
        <p:spPr>
          <a:xfrm>
            <a:off x="20943882" y="5542756"/>
            <a:ext cx="2824962" cy="2630299"/>
          </a:xfrm>
          <a:prstGeom prst="rect">
            <a:avLst/>
          </a:prstGeom>
          <a:ln w="12700">
            <a:miter lim="400000"/>
          </a:ln>
        </p:spPr>
      </p:pic>
      <p:sp>
        <p:nvSpPr>
          <p:cNvPr id="390" name="Line"/>
          <p:cNvSpPr/>
          <p:nvPr/>
        </p:nvSpPr>
        <p:spPr>
          <a:xfrm flipH="1">
            <a:off x="16546169" y="6872900"/>
            <a:ext cx="1899590" cy="1"/>
          </a:xfrm>
          <a:prstGeom prst="line">
            <a:avLst/>
          </a:prstGeom>
          <a:ln w="2032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aphicFrame>
        <p:nvGraphicFramePr>
          <p:cNvPr id="391" name="Table 1-1"/>
          <p:cNvGraphicFramePr/>
          <p:nvPr/>
        </p:nvGraphicFramePr>
        <p:xfrm>
          <a:off x="847900" y="1704924"/>
          <a:ext cx="6045221" cy="361763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022610"/>
                <a:gridCol w="3022610"/>
              </a:tblGrid>
              <a:tr h="120587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200"/>
                        <a:t>Product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3200"/>
                        <a:t>Price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20587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/>
                        <a:t>Dairy Milk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/>
                        <a:t>570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20587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/>
                        <a:t>Ramen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/>
                        <a:t>660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graphicFrame>
        <p:nvGraphicFramePr>
          <p:cNvPr id="392" name="Table 1-2"/>
          <p:cNvGraphicFramePr/>
          <p:nvPr/>
        </p:nvGraphicFramePr>
        <p:xfrm>
          <a:off x="613921" y="6545595"/>
          <a:ext cx="6045221" cy="2411754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022610"/>
                <a:gridCol w="3022610"/>
              </a:tblGrid>
              <a:tr h="120587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/>
                        <a:t>Water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/>
                        <a:t>120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20587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/>
                        <a:t>Coke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/>
                        <a:t>150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graphicFrame>
        <p:nvGraphicFramePr>
          <p:cNvPr id="393" name="Table 1-3"/>
          <p:cNvGraphicFramePr/>
          <p:nvPr/>
        </p:nvGraphicFramePr>
        <p:xfrm>
          <a:off x="822762" y="10527319"/>
          <a:ext cx="6045221" cy="2411754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022610"/>
                <a:gridCol w="3022610"/>
              </a:tblGrid>
              <a:tr h="120587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/>
                        <a:t>Shampoo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/>
                        <a:t>1200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20587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/>
                        <a:t>Foot Ball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/>
                        <a:t>1400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394" name="Computer"/>
          <p:cNvSpPr/>
          <p:nvPr/>
        </p:nvSpPr>
        <p:spPr>
          <a:xfrm>
            <a:off x="12635296" y="5893411"/>
            <a:ext cx="2390607" cy="19291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5" h="21600" fill="norm" stroke="1" extrusionOk="0">
                <a:moveTo>
                  <a:pt x="464" y="0"/>
                </a:moveTo>
                <a:cubicBezTo>
                  <a:pt x="210" y="0"/>
                  <a:pt x="0" y="261"/>
                  <a:pt x="0" y="575"/>
                </a:cubicBezTo>
                <a:lnTo>
                  <a:pt x="0" y="17777"/>
                </a:lnTo>
                <a:cubicBezTo>
                  <a:pt x="0" y="18091"/>
                  <a:pt x="210" y="18354"/>
                  <a:pt x="464" y="18354"/>
                </a:cubicBezTo>
                <a:lnTo>
                  <a:pt x="9148" y="18354"/>
                </a:lnTo>
                <a:lnTo>
                  <a:pt x="9116" y="18513"/>
                </a:lnTo>
                <a:lnTo>
                  <a:pt x="8753" y="20763"/>
                </a:lnTo>
                <a:lnTo>
                  <a:pt x="7690" y="20763"/>
                </a:lnTo>
                <a:lnTo>
                  <a:pt x="7690" y="21600"/>
                </a:lnTo>
                <a:lnTo>
                  <a:pt x="10486" y="21600"/>
                </a:lnTo>
                <a:lnTo>
                  <a:pt x="11107" y="21600"/>
                </a:lnTo>
                <a:lnTo>
                  <a:pt x="13905" y="21600"/>
                </a:lnTo>
                <a:lnTo>
                  <a:pt x="13905" y="20763"/>
                </a:lnTo>
                <a:lnTo>
                  <a:pt x="12842" y="20763"/>
                </a:lnTo>
                <a:lnTo>
                  <a:pt x="12479" y="18513"/>
                </a:lnTo>
                <a:lnTo>
                  <a:pt x="12452" y="18354"/>
                </a:lnTo>
                <a:lnTo>
                  <a:pt x="21131" y="18354"/>
                </a:lnTo>
                <a:cubicBezTo>
                  <a:pt x="21384" y="18354"/>
                  <a:pt x="21595" y="18091"/>
                  <a:pt x="21595" y="17777"/>
                </a:cubicBezTo>
                <a:lnTo>
                  <a:pt x="21595" y="575"/>
                </a:lnTo>
                <a:cubicBezTo>
                  <a:pt x="21600" y="261"/>
                  <a:pt x="21389" y="0"/>
                  <a:pt x="21136" y="0"/>
                </a:cubicBezTo>
                <a:lnTo>
                  <a:pt x="464" y="0"/>
                </a:lnTo>
                <a:close/>
                <a:moveTo>
                  <a:pt x="10800" y="542"/>
                </a:moveTo>
                <a:cubicBezTo>
                  <a:pt x="10913" y="542"/>
                  <a:pt x="11006" y="650"/>
                  <a:pt x="11006" y="797"/>
                </a:cubicBezTo>
                <a:cubicBezTo>
                  <a:pt x="11006" y="937"/>
                  <a:pt x="10913" y="1052"/>
                  <a:pt x="10800" y="1052"/>
                </a:cubicBezTo>
                <a:cubicBezTo>
                  <a:pt x="10686" y="1052"/>
                  <a:pt x="10594" y="937"/>
                  <a:pt x="10594" y="797"/>
                </a:cubicBezTo>
                <a:cubicBezTo>
                  <a:pt x="10594" y="656"/>
                  <a:pt x="10686" y="542"/>
                  <a:pt x="10800" y="542"/>
                </a:cubicBezTo>
                <a:close/>
                <a:moveTo>
                  <a:pt x="1242" y="1734"/>
                </a:moveTo>
                <a:lnTo>
                  <a:pt x="20358" y="1734"/>
                </a:lnTo>
                <a:lnTo>
                  <a:pt x="20358" y="15233"/>
                </a:lnTo>
                <a:lnTo>
                  <a:pt x="1242" y="15233"/>
                </a:lnTo>
                <a:lnTo>
                  <a:pt x="1242" y="1734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395" name="Line"/>
          <p:cNvSpPr/>
          <p:nvPr/>
        </p:nvSpPr>
        <p:spPr>
          <a:xfrm flipH="1">
            <a:off x="9046568" y="7449515"/>
            <a:ext cx="1899589" cy="1"/>
          </a:xfrm>
          <a:prstGeom prst="line">
            <a:avLst/>
          </a:prstGeom>
          <a:ln w="2032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96" name="Line"/>
          <p:cNvSpPr/>
          <p:nvPr/>
        </p:nvSpPr>
        <p:spPr>
          <a:xfrm flipH="1">
            <a:off x="9116375" y="9440142"/>
            <a:ext cx="1649443" cy="942219"/>
          </a:xfrm>
          <a:prstGeom prst="line">
            <a:avLst/>
          </a:prstGeom>
          <a:ln w="2032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97" name="Line"/>
          <p:cNvSpPr/>
          <p:nvPr/>
        </p:nvSpPr>
        <p:spPr>
          <a:xfrm flipH="1" flipV="1">
            <a:off x="8903301" y="5019057"/>
            <a:ext cx="1792117" cy="629886"/>
          </a:xfrm>
          <a:prstGeom prst="line">
            <a:avLst/>
          </a:prstGeom>
          <a:ln w="2032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98" name="Index Computer"/>
          <p:cNvSpPr txBox="1"/>
          <p:nvPr/>
        </p:nvSpPr>
        <p:spPr>
          <a:xfrm>
            <a:off x="11534968" y="8170023"/>
            <a:ext cx="4591264" cy="7570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 sz="3900">
                <a:solidFill>
                  <a:schemeClr val="accent5">
                    <a:hueOff val="128995"/>
                    <a:satOff val="10158"/>
                    <a:lumOff val="-13824"/>
                  </a:schemeClr>
                </a:solidFill>
              </a:defRPr>
            </a:lvl1pPr>
          </a:lstStyle>
          <a:p>
            <a:pPr>
              <a:defRPr b="0">
                <a:solidFill>
                  <a:srgbClr val="000000"/>
                </a:solidFill>
              </a:defRPr>
            </a:pPr>
            <a:r>
              <a:rPr b="1">
                <a:solidFill>
                  <a:schemeClr val="accent5">
                    <a:hueOff val="128995"/>
                    <a:satOff val="10158"/>
                    <a:lumOff val="-13824"/>
                  </a:schemeClr>
                </a:solidFill>
              </a:rPr>
              <a:t>Index Computer</a:t>
            </a:r>
          </a:p>
        </p:txBody>
      </p:sp>
      <p:sp>
        <p:nvSpPr>
          <p:cNvPr id="399" name="Computer"/>
          <p:cNvSpPr/>
          <p:nvPr/>
        </p:nvSpPr>
        <p:spPr>
          <a:xfrm>
            <a:off x="7191075" y="10653150"/>
            <a:ext cx="1195715" cy="9649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5" h="21600" fill="norm" stroke="1" extrusionOk="0">
                <a:moveTo>
                  <a:pt x="464" y="0"/>
                </a:moveTo>
                <a:cubicBezTo>
                  <a:pt x="210" y="0"/>
                  <a:pt x="0" y="261"/>
                  <a:pt x="0" y="575"/>
                </a:cubicBezTo>
                <a:lnTo>
                  <a:pt x="0" y="17777"/>
                </a:lnTo>
                <a:cubicBezTo>
                  <a:pt x="0" y="18091"/>
                  <a:pt x="210" y="18354"/>
                  <a:pt x="464" y="18354"/>
                </a:cubicBezTo>
                <a:lnTo>
                  <a:pt x="9148" y="18354"/>
                </a:lnTo>
                <a:lnTo>
                  <a:pt x="9116" y="18513"/>
                </a:lnTo>
                <a:lnTo>
                  <a:pt x="8753" y="20763"/>
                </a:lnTo>
                <a:lnTo>
                  <a:pt x="7690" y="20763"/>
                </a:lnTo>
                <a:lnTo>
                  <a:pt x="7690" y="21600"/>
                </a:lnTo>
                <a:lnTo>
                  <a:pt x="10486" y="21600"/>
                </a:lnTo>
                <a:lnTo>
                  <a:pt x="11107" y="21600"/>
                </a:lnTo>
                <a:lnTo>
                  <a:pt x="13905" y="21600"/>
                </a:lnTo>
                <a:lnTo>
                  <a:pt x="13905" y="20763"/>
                </a:lnTo>
                <a:lnTo>
                  <a:pt x="12842" y="20763"/>
                </a:lnTo>
                <a:lnTo>
                  <a:pt x="12479" y="18513"/>
                </a:lnTo>
                <a:lnTo>
                  <a:pt x="12452" y="18354"/>
                </a:lnTo>
                <a:lnTo>
                  <a:pt x="21131" y="18354"/>
                </a:lnTo>
                <a:cubicBezTo>
                  <a:pt x="21384" y="18354"/>
                  <a:pt x="21595" y="18091"/>
                  <a:pt x="21595" y="17777"/>
                </a:cubicBezTo>
                <a:lnTo>
                  <a:pt x="21595" y="575"/>
                </a:lnTo>
                <a:cubicBezTo>
                  <a:pt x="21600" y="261"/>
                  <a:pt x="21389" y="0"/>
                  <a:pt x="21136" y="0"/>
                </a:cubicBezTo>
                <a:lnTo>
                  <a:pt x="464" y="0"/>
                </a:lnTo>
                <a:close/>
                <a:moveTo>
                  <a:pt x="10800" y="542"/>
                </a:moveTo>
                <a:cubicBezTo>
                  <a:pt x="10913" y="542"/>
                  <a:pt x="11006" y="650"/>
                  <a:pt x="11006" y="797"/>
                </a:cubicBezTo>
                <a:cubicBezTo>
                  <a:pt x="11006" y="937"/>
                  <a:pt x="10913" y="1052"/>
                  <a:pt x="10800" y="1052"/>
                </a:cubicBezTo>
                <a:cubicBezTo>
                  <a:pt x="10686" y="1052"/>
                  <a:pt x="10594" y="937"/>
                  <a:pt x="10594" y="797"/>
                </a:cubicBezTo>
                <a:cubicBezTo>
                  <a:pt x="10594" y="656"/>
                  <a:pt x="10686" y="542"/>
                  <a:pt x="10800" y="542"/>
                </a:cubicBezTo>
                <a:close/>
                <a:moveTo>
                  <a:pt x="1242" y="1734"/>
                </a:moveTo>
                <a:lnTo>
                  <a:pt x="20358" y="1734"/>
                </a:lnTo>
                <a:lnTo>
                  <a:pt x="20358" y="15233"/>
                </a:lnTo>
                <a:lnTo>
                  <a:pt x="1242" y="15233"/>
                </a:lnTo>
                <a:lnTo>
                  <a:pt x="1242" y="1734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400" name="Computer"/>
          <p:cNvSpPr/>
          <p:nvPr/>
        </p:nvSpPr>
        <p:spPr>
          <a:xfrm>
            <a:off x="7191075" y="3031278"/>
            <a:ext cx="1195715" cy="9649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5" h="21600" fill="norm" stroke="1" extrusionOk="0">
                <a:moveTo>
                  <a:pt x="464" y="0"/>
                </a:moveTo>
                <a:cubicBezTo>
                  <a:pt x="210" y="0"/>
                  <a:pt x="0" y="261"/>
                  <a:pt x="0" y="575"/>
                </a:cubicBezTo>
                <a:lnTo>
                  <a:pt x="0" y="17777"/>
                </a:lnTo>
                <a:cubicBezTo>
                  <a:pt x="0" y="18091"/>
                  <a:pt x="210" y="18354"/>
                  <a:pt x="464" y="18354"/>
                </a:cubicBezTo>
                <a:lnTo>
                  <a:pt x="9148" y="18354"/>
                </a:lnTo>
                <a:lnTo>
                  <a:pt x="9116" y="18513"/>
                </a:lnTo>
                <a:lnTo>
                  <a:pt x="8753" y="20763"/>
                </a:lnTo>
                <a:lnTo>
                  <a:pt x="7690" y="20763"/>
                </a:lnTo>
                <a:lnTo>
                  <a:pt x="7690" y="21600"/>
                </a:lnTo>
                <a:lnTo>
                  <a:pt x="10486" y="21600"/>
                </a:lnTo>
                <a:lnTo>
                  <a:pt x="11107" y="21600"/>
                </a:lnTo>
                <a:lnTo>
                  <a:pt x="13905" y="21600"/>
                </a:lnTo>
                <a:lnTo>
                  <a:pt x="13905" y="20763"/>
                </a:lnTo>
                <a:lnTo>
                  <a:pt x="12842" y="20763"/>
                </a:lnTo>
                <a:lnTo>
                  <a:pt x="12479" y="18513"/>
                </a:lnTo>
                <a:lnTo>
                  <a:pt x="12452" y="18354"/>
                </a:lnTo>
                <a:lnTo>
                  <a:pt x="21131" y="18354"/>
                </a:lnTo>
                <a:cubicBezTo>
                  <a:pt x="21384" y="18354"/>
                  <a:pt x="21595" y="18091"/>
                  <a:pt x="21595" y="17777"/>
                </a:cubicBezTo>
                <a:lnTo>
                  <a:pt x="21595" y="575"/>
                </a:lnTo>
                <a:cubicBezTo>
                  <a:pt x="21600" y="261"/>
                  <a:pt x="21389" y="0"/>
                  <a:pt x="21136" y="0"/>
                </a:cubicBezTo>
                <a:lnTo>
                  <a:pt x="464" y="0"/>
                </a:lnTo>
                <a:close/>
                <a:moveTo>
                  <a:pt x="10800" y="542"/>
                </a:moveTo>
                <a:cubicBezTo>
                  <a:pt x="10913" y="542"/>
                  <a:pt x="11006" y="650"/>
                  <a:pt x="11006" y="797"/>
                </a:cubicBezTo>
                <a:cubicBezTo>
                  <a:pt x="11006" y="937"/>
                  <a:pt x="10913" y="1052"/>
                  <a:pt x="10800" y="1052"/>
                </a:cubicBezTo>
                <a:cubicBezTo>
                  <a:pt x="10686" y="1052"/>
                  <a:pt x="10594" y="937"/>
                  <a:pt x="10594" y="797"/>
                </a:cubicBezTo>
                <a:cubicBezTo>
                  <a:pt x="10594" y="656"/>
                  <a:pt x="10686" y="542"/>
                  <a:pt x="10800" y="542"/>
                </a:cubicBezTo>
                <a:close/>
                <a:moveTo>
                  <a:pt x="1242" y="1734"/>
                </a:moveTo>
                <a:lnTo>
                  <a:pt x="20358" y="1734"/>
                </a:lnTo>
                <a:lnTo>
                  <a:pt x="20358" y="15233"/>
                </a:lnTo>
                <a:lnTo>
                  <a:pt x="1242" y="15233"/>
                </a:lnTo>
                <a:lnTo>
                  <a:pt x="1242" y="1734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401" name="Computer"/>
          <p:cNvSpPr/>
          <p:nvPr/>
        </p:nvSpPr>
        <p:spPr>
          <a:xfrm>
            <a:off x="7191075" y="6654641"/>
            <a:ext cx="1195715" cy="9649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5" h="21600" fill="norm" stroke="1" extrusionOk="0">
                <a:moveTo>
                  <a:pt x="464" y="0"/>
                </a:moveTo>
                <a:cubicBezTo>
                  <a:pt x="210" y="0"/>
                  <a:pt x="0" y="261"/>
                  <a:pt x="0" y="575"/>
                </a:cubicBezTo>
                <a:lnTo>
                  <a:pt x="0" y="17777"/>
                </a:lnTo>
                <a:cubicBezTo>
                  <a:pt x="0" y="18091"/>
                  <a:pt x="210" y="18354"/>
                  <a:pt x="464" y="18354"/>
                </a:cubicBezTo>
                <a:lnTo>
                  <a:pt x="9148" y="18354"/>
                </a:lnTo>
                <a:lnTo>
                  <a:pt x="9116" y="18513"/>
                </a:lnTo>
                <a:lnTo>
                  <a:pt x="8753" y="20763"/>
                </a:lnTo>
                <a:lnTo>
                  <a:pt x="7690" y="20763"/>
                </a:lnTo>
                <a:lnTo>
                  <a:pt x="7690" y="21600"/>
                </a:lnTo>
                <a:lnTo>
                  <a:pt x="10486" y="21600"/>
                </a:lnTo>
                <a:lnTo>
                  <a:pt x="11107" y="21600"/>
                </a:lnTo>
                <a:lnTo>
                  <a:pt x="13905" y="21600"/>
                </a:lnTo>
                <a:lnTo>
                  <a:pt x="13905" y="20763"/>
                </a:lnTo>
                <a:lnTo>
                  <a:pt x="12842" y="20763"/>
                </a:lnTo>
                <a:lnTo>
                  <a:pt x="12479" y="18513"/>
                </a:lnTo>
                <a:lnTo>
                  <a:pt x="12452" y="18354"/>
                </a:lnTo>
                <a:lnTo>
                  <a:pt x="21131" y="18354"/>
                </a:lnTo>
                <a:cubicBezTo>
                  <a:pt x="21384" y="18354"/>
                  <a:pt x="21595" y="18091"/>
                  <a:pt x="21595" y="17777"/>
                </a:cubicBezTo>
                <a:lnTo>
                  <a:pt x="21595" y="575"/>
                </a:lnTo>
                <a:cubicBezTo>
                  <a:pt x="21600" y="261"/>
                  <a:pt x="21389" y="0"/>
                  <a:pt x="21136" y="0"/>
                </a:cubicBezTo>
                <a:lnTo>
                  <a:pt x="464" y="0"/>
                </a:lnTo>
                <a:close/>
                <a:moveTo>
                  <a:pt x="10800" y="542"/>
                </a:moveTo>
                <a:cubicBezTo>
                  <a:pt x="10913" y="542"/>
                  <a:pt x="11006" y="650"/>
                  <a:pt x="11006" y="797"/>
                </a:cubicBezTo>
                <a:cubicBezTo>
                  <a:pt x="11006" y="937"/>
                  <a:pt x="10913" y="1052"/>
                  <a:pt x="10800" y="1052"/>
                </a:cubicBezTo>
                <a:cubicBezTo>
                  <a:pt x="10686" y="1052"/>
                  <a:pt x="10594" y="937"/>
                  <a:pt x="10594" y="797"/>
                </a:cubicBezTo>
                <a:cubicBezTo>
                  <a:pt x="10594" y="656"/>
                  <a:pt x="10686" y="542"/>
                  <a:pt x="10800" y="542"/>
                </a:cubicBezTo>
                <a:close/>
                <a:moveTo>
                  <a:pt x="1242" y="1734"/>
                </a:moveTo>
                <a:lnTo>
                  <a:pt x="20358" y="1734"/>
                </a:lnTo>
                <a:lnTo>
                  <a:pt x="20358" y="15233"/>
                </a:lnTo>
                <a:lnTo>
                  <a:pt x="1242" y="15233"/>
                </a:lnTo>
                <a:lnTo>
                  <a:pt x="1242" y="1734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402" name="Drawbacks of…"/>
          <p:cNvSpPr txBox="1"/>
          <p:nvPr>
            <p:ph type="title"/>
          </p:nvPr>
        </p:nvSpPr>
        <p:spPr>
          <a:xfrm>
            <a:off x="1467324" y="11920319"/>
            <a:ext cx="21449352" cy="1721056"/>
          </a:xfrm>
          <a:prstGeom prst="rect">
            <a:avLst/>
          </a:prstGeom>
        </p:spPr>
        <p:txBody>
          <a:bodyPr/>
          <a:lstStyle/>
          <a:p>
            <a:pPr defTabSz="619125">
              <a:defRPr b="1" spc="-189" sz="63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Myriad Pro"/>
              </a:defRPr>
            </a:pPr>
            <a:r>
              <a:t>Drawbacks of </a:t>
            </a:r>
          </a:p>
          <a:p>
            <a:pPr defTabSz="619125">
              <a:defRPr b="1" spc="-189" sz="63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Myriad Pro"/>
              </a:defRPr>
            </a:pPr>
            <a:r>
              <a:t>Data Sharding</a:t>
            </a:r>
          </a:p>
        </p:txBody>
      </p:sp>
      <p:sp>
        <p:nvSpPr>
          <p:cNvPr id="403" name="Increased infrastrcutre costs"/>
          <p:cNvSpPr txBox="1"/>
          <p:nvPr/>
        </p:nvSpPr>
        <p:spPr>
          <a:xfrm>
            <a:off x="1038719" y="392148"/>
            <a:ext cx="22306562" cy="13964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/>
          <a:p>
            <a:pPr lvl="1" indent="397763" defTabSz="718184">
              <a:lnSpc>
                <a:spcPct val="90000"/>
              </a:lnSpc>
              <a:defRPr b="1" spc="-302" sz="10092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Myriad Pro"/>
              </a:defRPr>
            </a:pPr>
            <a:r>
              <a:t>Increased infrastrcutre costs</a:t>
            </a:r>
          </a:p>
        </p:txBody>
      </p:sp>
      <p:sp>
        <p:nvSpPr>
          <p:cNvPr id="404" name="Cash"/>
          <p:cNvSpPr/>
          <p:nvPr/>
        </p:nvSpPr>
        <p:spPr>
          <a:xfrm>
            <a:off x="7210769" y="11798190"/>
            <a:ext cx="1533005" cy="62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20071"/>
                </a:lnTo>
                <a:lnTo>
                  <a:pt x="21600" y="0"/>
                </a:lnTo>
                <a:lnTo>
                  <a:pt x="0" y="0"/>
                </a:lnTo>
                <a:close/>
                <a:moveTo>
                  <a:pt x="3019" y="1846"/>
                </a:moveTo>
                <a:lnTo>
                  <a:pt x="9380" y="1846"/>
                </a:lnTo>
                <a:cubicBezTo>
                  <a:pt x="8379" y="3482"/>
                  <a:pt x="7686" y="6872"/>
                  <a:pt x="7686" y="10802"/>
                </a:cubicBezTo>
                <a:cubicBezTo>
                  <a:pt x="7686" y="14732"/>
                  <a:pt x="8379" y="18118"/>
                  <a:pt x="9380" y="19754"/>
                </a:cubicBezTo>
                <a:lnTo>
                  <a:pt x="3019" y="19754"/>
                </a:lnTo>
                <a:cubicBezTo>
                  <a:pt x="2835" y="16931"/>
                  <a:pt x="1920" y="14704"/>
                  <a:pt x="762" y="14256"/>
                </a:cubicBezTo>
                <a:lnTo>
                  <a:pt x="762" y="7344"/>
                </a:lnTo>
                <a:cubicBezTo>
                  <a:pt x="1920" y="6896"/>
                  <a:pt x="2835" y="4669"/>
                  <a:pt x="3019" y="1846"/>
                </a:cubicBezTo>
                <a:close/>
                <a:moveTo>
                  <a:pt x="12080" y="1846"/>
                </a:moveTo>
                <a:lnTo>
                  <a:pt x="18581" y="1846"/>
                </a:lnTo>
                <a:cubicBezTo>
                  <a:pt x="18765" y="4669"/>
                  <a:pt x="19678" y="6896"/>
                  <a:pt x="20836" y="7344"/>
                </a:cubicBezTo>
                <a:lnTo>
                  <a:pt x="20836" y="14256"/>
                </a:lnTo>
                <a:cubicBezTo>
                  <a:pt x="19678" y="14704"/>
                  <a:pt x="18765" y="16931"/>
                  <a:pt x="18581" y="19754"/>
                </a:cubicBezTo>
                <a:lnTo>
                  <a:pt x="12080" y="19754"/>
                </a:lnTo>
                <a:cubicBezTo>
                  <a:pt x="13080" y="18118"/>
                  <a:pt x="13772" y="14732"/>
                  <a:pt x="13772" y="10802"/>
                </a:cubicBezTo>
                <a:cubicBezTo>
                  <a:pt x="13772" y="6872"/>
                  <a:pt x="13080" y="3482"/>
                  <a:pt x="12080" y="1846"/>
                </a:cubicBezTo>
                <a:close/>
                <a:moveTo>
                  <a:pt x="4544" y="7884"/>
                </a:moveTo>
                <a:cubicBezTo>
                  <a:pt x="4232" y="7884"/>
                  <a:pt x="3921" y="8174"/>
                  <a:pt x="3683" y="8754"/>
                </a:cubicBezTo>
                <a:cubicBezTo>
                  <a:pt x="3208" y="9913"/>
                  <a:pt x="3208" y="11795"/>
                  <a:pt x="3683" y="12953"/>
                </a:cubicBezTo>
                <a:cubicBezTo>
                  <a:pt x="4159" y="14112"/>
                  <a:pt x="4929" y="14112"/>
                  <a:pt x="5404" y="12953"/>
                </a:cubicBezTo>
                <a:cubicBezTo>
                  <a:pt x="5880" y="11795"/>
                  <a:pt x="5880" y="9913"/>
                  <a:pt x="5404" y="8754"/>
                </a:cubicBezTo>
                <a:cubicBezTo>
                  <a:pt x="5167" y="8174"/>
                  <a:pt x="4855" y="7884"/>
                  <a:pt x="4544" y="7884"/>
                </a:cubicBezTo>
                <a:close/>
                <a:moveTo>
                  <a:pt x="16914" y="7884"/>
                </a:moveTo>
                <a:cubicBezTo>
                  <a:pt x="16603" y="7884"/>
                  <a:pt x="16291" y="8174"/>
                  <a:pt x="16054" y="8754"/>
                </a:cubicBezTo>
                <a:cubicBezTo>
                  <a:pt x="15578" y="9913"/>
                  <a:pt x="15578" y="11795"/>
                  <a:pt x="16054" y="12953"/>
                </a:cubicBezTo>
                <a:cubicBezTo>
                  <a:pt x="16529" y="14112"/>
                  <a:pt x="17301" y="14112"/>
                  <a:pt x="17776" y="12953"/>
                </a:cubicBezTo>
                <a:cubicBezTo>
                  <a:pt x="18252" y="11795"/>
                  <a:pt x="18252" y="9913"/>
                  <a:pt x="17776" y="8754"/>
                </a:cubicBezTo>
                <a:cubicBezTo>
                  <a:pt x="17539" y="8174"/>
                  <a:pt x="17226" y="7884"/>
                  <a:pt x="16914" y="7884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3200"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405" name="Cash"/>
          <p:cNvSpPr/>
          <p:nvPr/>
        </p:nvSpPr>
        <p:spPr>
          <a:xfrm>
            <a:off x="7210769" y="4309719"/>
            <a:ext cx="1533005" cy="62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20071"/>
                </a:lnTo>
                <a:lnTo>
                  <a:pt x="21600" y="0"/>
                </a:lnTo>
                <a:lnTo>
                  <a:pt x="0" y="0"/>
                </a:lnTo>
                <a:close/>
                <a:moveTo>
                  <a:pt x="3019" y="1846"/>
                </a:moveTo>
                <a:lnTo>
                  <a:pt x="9380" y="1846"/>
                </a:lnTo>
                <a:cubicBezTo>
                  <a:pt x="8379" y="3482"/>
                  <a:pt x="7686" y="6872"/>
                  <a:pt x="7686" y="10802"/>
                </a:cubicBezTo>
                <a:cubicBezTo>
                  <a:pt x="7686" y="14732"/>
                  <a:pt x="8379" y="18118"/>
                  <a:pt x="9380" y="19754"/>
                </a:cubicBezTo>
                <a:lnTo>
                  <a:pt x="3019" y="19754"/>
                </a:lnTo>
                <a:cubicBezTo>
                  <a:pt x="2835" y="16931"/>
                  <a:pt x="1920" y="14704"/>
                  <a:pt x="762" y="14256"/>
                </a:cubicBezTo>
                <a:lnTo>
                  <a:pt x="762" y="7344"/>
                </a:lnTo>
                <a:cubicBezTo>
                  <a:pt x="1920" y="6896"/>
                  <a:pt x="2835" y="4669"/>
                  <a:pt x="3019" y="1846"/>
                </a:cubicBezTo>
                <a:close/>
                <a:moveTo>
                  <a:pt x="12080" y="1846"/>
                </a:moveTo>
                <a:lnTo>
                  <a:pt x="18581" y="1846"/>
                </a:lnTo>
                <a:cubicBezTo>
                  <a:pt x="18765" y="4669"/>
                  <a:pt x="19678" y="6896"/>
                  <a:pt x="20836" y="7344"/>
                </a:cubicBezTo>
                <a:lnTo>
                  <a:pt x="20836" y="14256"/>
                </a:lnTo>
                <a:cubicBezTo>
                  <a:pt x="19678" y="14704"/>
                  <a:pt x="18765" y="16931"/>
                  <a:pt x="18581" y="19754"/>
                </a:cubicBezTo>
                <a:lnTo>
                  <a:pt x="12080" y="19754"/>
                </a:lnTo>
                <a:cubicBezTo>
                  <a:pt x="13080" y="18118"/>
                  <a:pt x="13772" y="14732"/>
                  <a:pt x="13772" y="10802"/>
                </a:cubicBezTo>
                <a:cubicBezTo>
                  <a:pt x="13772" y="6872"/>
                  <a:pt x="13080" y="3482"/>
                  <a:pt x="12080" y="1846"/>
                </a:cubicBezTo>
                <a:close/>
                <a:moveTo>
                  <a:pt x="4544" y="7884"/>
                </a:moveTo>
                <a:cubicBezTo>
                  <a:pt x="4232" y="7884"/>
                  <a:pt x="3921" y="8174"/>
                  <a:pt x="3683" y="8754"/>
                </a:cubicBezTo>
                <a:cubicBezTo>
                  <a:pt x="3208" y="9913"/>
                  <a:pt x="3208" y="11795"/>
                  <a:pt x="3683" y="12953"/>
                </a:cubicBezTo>
                <a:cubicBezTo>
                  <a:pt x="4159" y="14112"/>
                  <a:pt x="4929" y="14112"/>
                  <a:pt x="5404" y="12953"/>
                </a:cubicBezTo>
                <a:cubicBezTo>
                  <a:pt x="5880" y="11795"/>
                  <a:pt x="5880" y="9913"/>
                  <a:pt x="5404" y="8754"/>
                </a:cubicBezTo>
                <a:cubicBezTo>
                  <a:pt x="5167" y="8174"/>
                  <a:pt x="4855" y="7884"/>
                  <a:pt x="4544" y="7884"/>
                </a:cubicBezTo>
                <a:close/>
                <a:moveTo>
                  <a:pt x="16914" y="7884"/>
                </a:moveTo>
                <a:cubicBezTo>
                  <a:pt x="16603" y="7884"/>
                  <a:pt x="16291" y="8174"/>
                  <a:pt x="16054" y="8754"/>
                </a:cubicBezTo>
                <a:cubicBezTo>
                  <a:pt x="15578" y="9913"/>
                  <a:pt x="15578" y="11795"/>
                  <a:pt x="16054" y="12953"/>
                </a:cubicBezTo>
                <a:cubicBezTo>
                  <a:pt x="16529" y="14112"/>
                  <a:pt x="17301" y="14112"/>
                  <a:pt x="17776" y="12953"/>
                </a:cubicBezTo>
                <a:cubicBezTo>
                  <a:pt x="18252" y="11795"/>
                  <a:pt x="18252" y="9913"/>
                  <a:pt x="17776" y="8754"/>
                </a:cubicBezTo>
                <a:cubicBezTo>
                  <a:pt x="17539" y="8174"/>
                  <a:pt x="17226" y="7884"/>
                  <a:pt x="16914" y="7884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3200"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406" name="Cash"/>
          <p:cNvSpPr/>
          <p:nvPr/>
        </p:nvSpPr>
        <p:spPr>
          <a:xfrm>
            <a:off x="7210769" y="7717484"/>
            <a:ext cx="1533005" cy="62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20071"/>
                </a:lnTo>
                <a:lnTo>
                  <a:pt x="21600" y="0"/>
                </a:lnTo>
                <a:lnTo>
                  <a:pt x="0" y="0"/>
                </a:lnTo>
                <a:close/>
                <a:moveTo>
                  <a:pt x="3019" y="1846"/>
                </a:moveTo>
                <a:lnTo>
                  <a:pt x="9380" y="1846"/>
                </a:lnTo>
                <a:cubicBezTo>
                  <a:pt x="8379" y="3482"/>
                  <a:pt x="7686" y="6872"/>
                  <a:pt x="7686" y="10802"/>
                </a:cubicBezTo>
                <a:cubicBezTo>
                  <a:pt x="7686" y="14732"/>
                  <a:pt x="8379" y="18118"/>
                  <a:pt x="9380" y="19754"/>
                </a:cubicBezTo>
                <a:lnTo>
                  <a:pt x="3019" y="19754"/>
                </a:lnTo>
                <a:cubicBezTo>
                  <a:pt x="2835" y="16931"/>
                  <a:pt x="1920" y="14704"/>
                  <a:pt x="762" y="14256"/>
                </a:cubicBezTo>
                <a:lnTo>
                  <a:pt x="762" y="7344"/>
                </a:lnTo>
                <a:cubicBezTo>
                  <a:pt x="1920" y="6896"/>
                  <a:pt x="2835" y="4669"/>
                  <a:pt x="3019" y="1846"/>
                </a:cubicBezTo>
                <a:close/>
                <a:moveTo>
                  <a:pt x="12080" y="1846"/>
                </a:moveTo>
                <a:lnTo>
                  <a:pt x="18581" y="1846"/>
                </a:lnTo>
                <a:cubicBezTo>
                  <a:pt x="18765" y="4669"/>
                  <a:pt x="19678" y="6896"/>
                  <a:pt x="20836" y="7344"/>
                </a:cubicBezTo>
                <a:lnTo>
                  <a:pt x="20836" y="14256"/>
                </a:lnTo>
                <a:cubicBezTo>
                  <a:pt x="19678" y="14704"/>
                  <a:pt x="18765" y="16931"/>
                  <a:pt x="18581" y="19754"/>
                </a:cubicBezTo>
                <a:lnTo>
                  <a:pt x="12080" y="19754"/>
                </a:lnTo>
                <a:cubicBezTo>
                  <a:pt x="13080" y="18118"/>
                  <a:pt x="13772" y="14732"/>
                  <a:pt x="13772" y="10802"/>
                </a:cubicBezTo>
                <a:cubicBezTo>
                  <a:pt x="13772" y="6872"/>
                  <a:pt x="13080" y="3482"/>
                  <a:pt x="12080" y="1846"/>
                </a:cubicBezTo>
                <a:close/>
                <a:moveTo>
                  <a:pt x="4544" y="7884"/>
                </a:moveTo>
                <a:cubicBezTo>
                  <a:pt x="4232" y="7884"/>
                  <a:pt x="3921" y="8174"/>
                  <a:pt x="3683" y="8754"/>
                </a:cubicBezTo>
                <a:cubicBezTo>
                  <a:pt x="3208" y="9913"/>
                  <a:pt x="3208" y="11795"/>
                  <a:pt x="3683" y="12953"/>
                </a:cubicBezTo>
                <a:cubicBezTo>
                  <a:pt x="4159" y="14112"/>
                  <a:pt x="4929" y="14112"/>
                  <a:pt x="5404" y="12953"/>
                </a:cubicBezTo>
                <a:cubicBezTo>
                  <a:pt x="5880" y="11795"/>
                  <a:pt x="5880" y="9913"/>
                  <a:pt x="5404" y="8754"/>
                </a:cubicBezTo>
                <a:cubicBezTo>
                  <a:pt x="5167" y="8174"/>
                  <a:pt x="4855" y="7884"/>
                  <a:pt x="4544" y="7884"/>
                </a:cubicBezTo>
                <a:close/>
                <a:moveTo>
                  <a:pt x="16914" y="7884"/>
                </a:moveTo>
                <a:cubicBezTo>
                  <a:pt x="16603" y="7884"/>
                  <a:pt x="16291" y="8174"/>
                  <a:pt x="16054" y="8754"/>
                </a:cubicBezTo>
                <a:cubicBezTo>
                  <a:pt x="15578" y="9913"/>
                  <a:pt x="15578" y="11795"/>
                  <a:pt x="16054" y="12953"/>
                </a:cubicBezTo>
                <a:cubicBezTo>
                  <a:pt x="16529" y="14112"/>
                  <a:pt x="17301" y="14112"/>
                  <a:pt x="17776" y="12953"/>
                </a:cubicBezTo>
                <a:cubicBezTo>
                  <a:pt x="18252" y="11795"/>
                  <a:pt x="18252" y="9913"/>
                  <a:pt x="17776" y="8754"/>
                </a:cubicBezTo>
                <a:cubicBezTo>
                  <a:pt x="17539" y="8174"/>
                  <a:pt x="17226" y="7884"/>
                  <a:pt x="16914" y="7884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3200"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407" name="Cash"/>
          <p:cNvSpPr/>
          <p:nvPr/>
        </p:nvSpPr>
        <p:spPr>
          <a:xfrm>
            <a:off x="13064097" y="5014152"/>
            <a:ext cx="1533005" cy="62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20071"/>
                </a:lnTo>
                <a:lnTo>
                  <a:pt x="21600" y="0"/>
                </a:lnTo>
                <a:lnTo>
                  <a:pt x="0" y="0"/>
                </a:lnTo>
                <a:close/>
                <a:moveTo>
                  <a:pt x="3019" y="1846"/>
                </a:moveTo>
                <a:lnTo>
                  <a:pt x="9380" y="1846"/>
                </a:lnTo>
                <a:cubicBezTo>
                  <a:pt x="8379" y="3482"/>
                  <a:pt x="7686" y="6872"/>
                  <a:pt x="7686" y="10802"/>
                </a:cubicBezTo>
                <a:cubicBezTo>
                  <a:pt x="7686" y="14732"/>
                  <a:pt x="8379" y="18118"/>
                  <a:pt x="9380" y="19754"/>
                </a:cubicBezTo>
                <a:lnTo>
                  <a:pt x="3019" y="19754"/>
                </a:lnTo>
                <a:cubicBezTo>
                  <a:pt x="2835" y="16931"/>
                  <a:pt x="1920" y="14704"/>
                  <a:pt x="762" y="14256"/>
                </a:cubicBezTo>
                <a:lnTo>
                  <a:pt x="762" y="7344"/>
                </a:lnTo>
                <a:cubicBezTo>
                  <a:pt x="1920" y="6896"/>
                  <a:pt x="2835" y="4669"/>
                  <a:pt x="3019" y="1846"/>
                </a:cubicBezTo>
                <a:close/>
                <a:moveTo>
                  <a:pt x="12080" y="1846"/>
                </a:moveTo>
                <a:lnTo>
                  <a:pt x="18581" y="1846"/>
                </a:lnTo>
                <a:cubicBezTo>
                  <a:pt x="18765" y="4669"/>
                  <a:pt x="19678" y="6896"/>
                  <a:pt x="20836" y="7344"/>
                </a:cubicBezTo>
                <a:lnTo>
                  <a:pt x="20836" y="14256"/>
                </a:lnTo>
                <a:cubicBezTo>
                  <a:pt x="19678" y="14704"/>
                  <a:pt x="18765" y="16931"/>
                  <a:pt x="18581" y="19754"/>
                </a:cubicBezTo>
                <a:lnTo>
                  <a:pt x="12080" y="19754"/>
                </a:lnTo>
                <a:cubicBezTo>
                  <a:pt x="13080" y="18118"/>
                  <a:pt x="13772" y="14732"/>
                  <a:pt x="13772" y="10802"/>
                </a:cubicBezTo>
                <a:cubicBezTo>
                  <a:pt x="13772" y="6872"/>
                  <a:pt x="13080" y="3482"/>
                  <a:pt x="12080" y="1846"/>
                </a:cubicBezTo>
                <a:close/>
                <a:moveTo>
                  <a:pt x="4544" y="7884"/>
                </a:moveTo>
                <a:cubicBezTo>
                  <a:pt x="4232" y="7884"/>
                  <a:pt x="3921" y="8174"/>
                  <a:pt x="3683" y="8754"/>
                </a:cubicBezTo>
                <a:cubicBezTo>
                  <a:pt x="3208" y="9913"/>
                  <a:pt x="3208" y="11795"/>
                  <a:pt x="3683" y="12953"/>
                </a:cubicBezTo>
                <a:cubicBezTo>
                  <a:pt x="4159" y="14112"/>
                  <a:pt x="4929" y="14112"/>
                  <a:pt x="5404" y="12953"/>
                </a:cubicBezTo>
                <a:cubicBezTo>
                  <a:pt x="5880" y="11795"/>
                  <a:pt x="5880" y="9913"/>
                  <a:pt x="5404" y="8754"/>
                </a:cubicBezTo>
                <a:cubicBezTo>
                  <a:pt x="5167" y="8174"/>
                  <a:pt x="4855" y="7884"/>
                  <a:pt x="4544" y="7884"/>
                </a:cubicBezTo>
                <a:close/>
                <a:moveTo>
                  <a:pt x="16914" y="7884"/>
                </a:moveTo>
                <a:cubicBezTo>
                  <a:pt x="16603" y="7884"/>
                  <a:pt x="16291" y="8174"/>
                  <a:pt x="16054" y="8754"/>
                </a:cubicBezTo>
                <a:cubicBezTo>
                  <a:pt x="15578" y="9913"/>
                  <a:pt x="15578" y="11795"/>
                  <a:pt x="16054" y="12953"/>
                </a:cubicBezTo>
                <a:cubicBezTo>
                  <a:pt x="16529" y="14112"/>
                  <a:pt x="17301" y="14112"/>
                  <a:pt x="17776" y="12953"/>
                </a:cubicBezTo>
                <a:cubicBezTo>
                  <a:pt x="18252" y="11795"/>
                  <a:pt x="18252" y="9913"/>
                  <a:pt x="17776" y="8754"/>
                </a:cubicBezTo>
                <a:cubicBezTo>
                  <a:pt x="17539" y="8174"/>
                  <a:pt x="17226" y="7884"/>
                  <a:pt x="16914" y="7884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3200"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899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900" fill="hold"/>
                                        <p:tgtEl>
                                          <p:spTgt spid="4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900" fill="hold"/>
                                        <p:tgtEl>
                                          <p:spTgt spid="4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8" presetID="2" grpId="2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900" fill="hold"/>
                                        <p:tgtEl>
                                          <p:spTgt spid="4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900" fill="hold"/>
                                        <p:tgtEl>
                                          <p:spTgt spid="4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900"/>
                            </p:stCondLst>
                            <p:childTnLst>
                              <p:par>
                                <p:cTn id="16" presetClass="entr" nodeType="afterEffect" presetSubtype="8" presetID="2" grpId="3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900" fill="hold"/>
                                        <p:tgtEl>
                                          <p:spTgt spid="4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900" fill="hold"/>
                                        <p:tgtEl>
                                          <p:spTgt spid="4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800"/>
                            </p:stCondLst>
                            <p:childTnLst>
                              <p:par>
                                <p:cTn id="21" presetClass="entr" nodeType="afterEffect" presetSubtype="8" presetID="2" grpId="4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900" fill="hold"/>
                                        <p:tgtEl>
                                          <p:spTgt spid="4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900" fill="hold"/>
                                        <p:tgtEl>
                                          <p:spTgt spid="4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06" grpId="3"/>
      <p:bldP build="whole" bldLvl="1" animBg="1" rev="0" advAuto="0" spid="405" grpId="2"/>
      <p:bldP build="whole" bldLvl="1" animBg="1" rev="0" advAuto="0" spid="407" grpId="1"/>
      <p:bldP build="whole" bldLvl="1" animBg="1" rev="0" advAuto="0" spid="404" grpId="4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Adoption"/>
          <p:cNvSpPr txBox="1"/>
          <p:nvPr/>
        </p:nvSpPr>
        <p:spPr>
          <a:xfrm>
            <a:off x="2923117" y="4887971"/>
            <a:ext cx="18537766" cy="39400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/>
          <a:p>
            <a:pPr lvl="2" defTabSz="2438338">
              <a:lnSpc>
                <a:spcPct val="90000"/>
              </a:lnSpc>
              <a:defRPr b="1" spc="-905" sz="302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Myriad Pro"/>
              </a:defRPr>
            </a:pPr>
            <a:r>
              <a:rPr spc="-893" sz="29800"/>
              <a:t>Adoption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899">
        <p14:prism dir="r"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09" grpId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Adoption"/>
          <p:cNvSpPr txBox="1"/>
          <p:nvPr>
            <p:ph type="title"/>
          </p:nvPr>
        </p:nvSpPr>
        <p:spPr>
          <a:xfrm>
            <a:off x="1396859" y="792774"/>
            <a:ext cx="21590282" cy="1557438"/>
          </a:xfrm>
          <a:prstGeom prst="rect">
            <a:avLst/>
          </a:prstGeom>
        </p:spPr>
        <p:txBody>
          <a:bodyPr/>
          <a:lstStyle>
            <a:lvl1pPr defTabSz="330200">
              <a:defRPr b="1" spc="-357" sz="1192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Myriad Pro"/>
              </a:defRPr>
            </a:lvl1pPr>
          </a:lstStyle>
          <a:p>
            <a:pPr>
              <a:defRPr spc="-100" sz="3360"/>
            </a:pPr>
            <a:r>
              <a:rPr spc="-357" sz="11920"/>
              <a:t>Adoption</a:t>
            </a:r>
            <a:endParaRPr spc="-357" sz="11920"/>
          </a:p>
        </p:txBody>
      </p:sp>
      <p:graphicFrame>
        <p:nvGraphicFramePr>
          <p:cNvPr id="412" name="2D Line Chart"/>
          <p:cNvGraphicFramePr/>
          <p:nvPr/>
        </p:nvGraphicFramePr>
        <p:xfrm>
          <a:off x="2407278" y="3342572"/>
          <a:ext cx="9724257" cy="718257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3"/>
          </a:graphicData>
        </a:graphic>
      </p:graphicFrame>
      <p:sp>
        <p:nvSpPr>
          <p:cNvPr id="413" name="Users in Millions"/>
          <p:cNvSpPr/>
          <p:nvPr/>
        </p:nvSpPr>
        <p:spPr>
          <a:xfrm>
            <a:off x="3538797" y="10626746"/>
            <a:ext cx="8115078" cy="492253"/>
          </a:xfrm>
          <a:prstGeom prst="roundRect">
            <a:avLst>
              <a:gd name="adj" fmla="val 0"/>
            </a:avLst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/>
            <a:r>
              <a:t>Users in Millions</a:t>
            </a:r>
          </a:p>
        </p:txBody>
      </p:sp>
      <p:graphicFrame>
        <p:nvGraphicFramePr>
          <p:cNvPr id="414" name="2D Line Chart"/>
          <p:cNvGraphicFramePr/>
          <p:nvPr/>
        </p:nvGraphicFramePr>
        <p:xfrm>
          <a:off x="13540047" y="3342572"/>
          <a:ext cx="9640488" cy="718257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4"/>
          </a:graphicData>
        </a:graphic>
      </p:graphicFrame>
      <p:sp>
        <p:nvSpPr>
          <p:cNvPr id="415" name="Users in Millions"/>
          <p:cNvSpPr/>
          <p:nvPr/>
        </p:nvSpPr>
        <p:spPr>
          <a:xfrm>
            <a:off x="14587797" y="10626746"/>
            <a:ext cx="8115078" cy="492253"/>
          </a:xfrm>
          <a:prstGeom prst="roundRect">
            <a:avLst>
              <a:gd name="adj" fmla="val 0"/>
            </a:avLst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/>
            <a:r>
              <a:t>Users in Millions</a:t>
            </a:r>
          </a:p>
        </p:txBody>
      </p:sp>
      <p:sp>
        <p:nvSpPr>
          <p:cNvPr id="416" name="Google"/>
          <p:cNvSpPr txBox="1"/>
          <p:nvPr/>
        </p:nvSpPr>
        <p:spPr>
          <a:xfrm>
            <a:off x="5974130" y="11402945"/>
            <a:ext cx="2783740" cy="8204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>
              <a:lnSpc>
                <a:spcPct val="90000"/>
              </a:lnSpc>
              <a:defRPr b="1" spc="-170" sz="57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Myriad Pro"/>
              </a:defRPr>
            </a:pPr>
            <a:r>
              <a:t>Google</a:t>
            </a:r>
          </a:p>
        </p:txBody>
      </p:sp>
      <p:sp>
        <p:nvSpPr>
          <p:cNvPr id="417" name="Facebook"/>
          <p:cNvSpPr txBox="1"/>
          <p:nvPr/>
        </p:nvSpPr>
        <p:spPr>
          <a:xfrm>
            <a:off x="16665524" y="11402945"/>
            <a:ext cx="3498952" cy="8204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>
              <a:lnSpc>
                <a:spcPct val="90000"/>
              </a:lnSpc>
              <a:defRPr b="1" spc="-170" sz="57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Myriad Pro"/>
              </a:defRPr>
            </a:pPr>
            <a:r>
              <a:t>Facebook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8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900" fill="hold"/>
                                        <p:tgtEl>
                                          <p:spTgt spid="4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900" fill="hold"/>
                                        <p:tgtEl>
                                          <p:spTgt spid="4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Class="entr" nodeType="with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900" fill="hold"/>
                                        <p:tgtEl>
                                          <p:spTgt spid="4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900" fill="hold"/>
                                        <p:tgtEl>
                                          <p:spTgt spid="4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8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Class="entr" nodeType="withEffect" presetSubtype="8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14" grpId="2"/>
      <p:bldP build="whole" bldLvl="1" animBg="1" rev="0" advAuto="0" spid="412" grpId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Thank You"/>
          <p:cNvSpPr txBox="1"/>
          <p:nvPr/>
        </p:nvSpPr>
        <p:spPr>
          <a:xfrm>
            <a:off x="2923117" y="4887971"/>
            <a:ext cx="18537766" cy="39400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/>
          <a:p>
            <a:pPr lvl="1" indent="452627" defTabSz="2413955">
              <a:lnSpc>
                <a:spcPct val="90000"/>
              </a:lnSpc>
              <a:defRPr b="1" spc="-896" sz="29898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Myriad Pro"/>
              </a:defRPr>
            </a:pPr>
            <a:r>
              <a:rPr spc="-885" sz="29501"/>
              <a:t>Thank</a:t>
            </a:r>
            <a:r>
              <a:t> You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899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19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caling of Databas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Scaling of Database</a:t>
            </a:r>
          </a:p>
        </p:txBody>
      </p:sp>
      <p:graphicFrame>
        <p:nvGraphicFramePr>
          <p:cNvPr id="157" name="Table 1"/>
          <p:cNvGraphicFramePr/>
          <p:nvPr/>
        </p:nvGraphicFramePr>
        <p:xfrm>
          <a:off x="169037" y="3670570"/>
          <a:ext cx="23918926" cy="84328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995360"/>
                <a:gridCol w="1995360"/>
                <a:gridCol w="1995360"/>
                <a:gridCol w="1995360"/>
                <a:gridCol w="1995360"/>
                <a:gridCol w="1995360"/>
                <a:gridCol w="1995360"/>
                <a:gridCol w="1995360"/>
                <a:gridCol w="1995360"/>
                <a:gridCol w="1995360"/>
                <a:gridCol w="1995360"/>
                <a:gridCol w="1995360"/>
              </a:tblGrid>
              <a:tr h="168402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/>
                        <a:t>Roll No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/>
                        <a:t>Name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indent="63500" defTabSz="914400">
                        <a:defRPr sz="1800"/>
                      </a:pPr>
                      <a:r>
                        <a:rPr sz="3200"/>
                        <a:t>Age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/>
                        <a:t>Class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/>
                        <a:t>DoB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/>
                        <a:t>Address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/>
                        <a:t>Region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/>
                        <a:t>Domicile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/>
                        <a:t>CGPA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/>
                        <a:t>Blood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/>
                        <a:t>Gender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/>
                        <a:t>Session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68402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/>
                        <a:t>Ahmed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indent="63500" defTabSz="914400">
                        <a:defRPr sz="1800"/>
                      </a:pPr>
                      <a:r>
                        <a:rPr sz="3200"/>
                        <a:t>18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/>
                        <a:t>M2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100"/>
                        <a:t>11/11/2001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/>
                        <a:t>Farid Town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/>
                        <a:t>Multan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/>
                        <a:t>Multan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/>
                        <a:t>3.1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/>
                        <a:t>A+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/>
                        <a:t>Male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/>
                        <a:t>2020-24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68402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/>
                        <a:t>Alisha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indent="63500" defTabSz="914400">
                        <a:defRPr sz="1800"/>
                      </a:pPr>
                      <a:r>
                        <a:rPr sz="3200"/>
                        <a:t>19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/>
                        <a:t>M2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800"/>
                        <a:t>01/01/2001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/>
                        <a:t>Shadman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/>
                        <a:t>Sahiwal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/>
                        <a:t>Sahiwal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/>
                        <a:t>3.4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/>
                        <a:t>B+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/>
                        <a:t>Female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/>
                        <a:t>2020-24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68402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/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/>
                        <a:t>Babar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indent="63500" defTabSz="914400">
                        <a:defRPr sz="1800"/>
                      </a:pPr>
                      <a:r>
                        <a:rPr sz="3200"/>
                        <a:t>27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/>
                        <a:t>Captain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900"/>
                        <a:t>15/10/1994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/>
                        <a:t>PCB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/>
                        <a:t>Lahore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/>
                        <a:t>Lahore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/>
                        <a:t>Fail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/>
                        <a:t>O-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/>
                        <a:t>Male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/>
                        <a:t>2019-23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68402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/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/>
                        <a:t>Noor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indent="63500" defTabSz="914400">
                        <a:defRPr sz="1800"/>
                      </a:pPr>
                      <a:r>
                        <a:rPr sz="3200"/>
                        <a:t>20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/>
                        <a:t>M2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800"/>
                        <a:t>10/12/2002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/>
                        <a:t>Pak Avenue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/>
                        <a:t>Sahiwal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/>
                        <a:t>Sahiwal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/>
                        <a:t>3.5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/>
                        <a:t>AB+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/>
                        <a:t>Female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/>
                        <a:t>2020-24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graphicFrame>
        <p:nvGraphicFramePr>
          <p:cNvPr id="158" name="Table 1-1"/>
          <p:cNvGraphicFramePr/>
          <p:nvPr/>
        </p:nvGraphicFramePr>
        <p:xfrm>
          <a:off x="2540333" y="8954545"/>
          <a:ext cx="19214433" cy="483605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600144"/>
                <a:gridCol w="1600144"/>
                <a:gridCol w="1600144"/>
                <a:gridCol w="1600144"/>
                <a:gridCol w="1600144"/>
                <a:gridCol w="1600144"/>
                <a:gridCol w="1600144"/>
                <a:gridCol w="1600144"/>
                <a:gridCol w="1600144"/>
                <a:gridCol w="1600144"/>
                <a:gridCol w="1600144"/>
                <a:gridCol w="1600144"/>
              </a:tblGrid>
              <a:tr h="120583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/>
                        <a:t>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/>
                        <a:t>Umer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indent="63500" defTabSz="914400">
                        <a:defRPr sz="1800"/>
                      </a:pPr>
                      <a:r>
                        <a:rPr sz="3200"/>
                        <a:t>20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/>
                        <a:t>M2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100"/>
                        <a:t>11/11/2001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/>
                        <a:t>Farid Town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/>
                        <a:t>Multan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/>
                        <a:t>Multan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/>
                        <a:t>3.1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/>
                        <a:t>A+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/>
                        <a:t>Male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/>
                        <a:t>2020-24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20583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/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/>
                        <a:t>Aftab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indent="63500" defTabSz="914400">
                        <a:defRPr sz="1800"/>
                      </a:pPr>
                      <a:r>
                        <a:rPr sz="3200"/>
                        <a:t>19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/>
                        <a:t>M2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800"/>
                        <a:t>01/01/2001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/>
                        <a:t>Shadman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/>
                        <a:t>Sahiwal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/>
                        <a:t>Sahiwal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/>
                        <a:t>3.4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/>
                        <a:t>B+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/>
                        <a:t>Female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/>
                        <a:t>2020-24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20583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/>
                        <a:t>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/>
                        <a:t>Usman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indent="63500" defTabSz="914400">
                        <a:defRPr sz="1800"/>
                      </a:pPr>
                      <a:r>
                        <a:rPr sz="3200"/>
                        <a:t>27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/>
                        <a:t>Captain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900"/>
                        <a:t>15/10/1994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/>
                        <a:t>PCB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/>
                        <a:t>Lahore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/>
                        <a:t>Lahore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/>
                        <a:t>Fail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/>
                        <a:t>O-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/>
                        <a:t>Male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/>
                        <a:t>2019-23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20583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/>
                        <a:t>8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/>
                        <a:t>Noor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indent="63500" defTabSz="914400">
                        <a:defRPr sz="1800"/>
                      </a:pPr>
                      <a:r>
                        <a:rPr sz="3200"/>
                        <a:t>20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/>
                        <a:t>M2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800"/>
                        <a:t>10/12/2002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/>
                        <a:t>Pak Avenue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/>
                        <a:t>Sahiwal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/>
                        <a:t>Sahiwal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/>
                        <a:t>3.5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/>
                        <a:t>AB+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/>
                        <a:t>Female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/>
                        <a:t>2020-24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8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7" dur="3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path" nodeType="clickEffect" presetSubtype="0" presetID="-1" grpId="2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000099 -0.166226" origin="layout" pathEditMode="relative">
                                      <p:cBhvr>
                                        <p:cTn id="11" dur="1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mph" nodeType="withEffect" presetSubtype="0" presetID="6" grpId="3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1000" fill="hold"/>
                                        <p:tgtEl>
                                          <p:spTgt spid="157"/>
                                        </p:tgtEl>
                                      </p:cBhvr>
                                      <p:by x="80199" y="80199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Class="entr" nodeType="afterEffect" presetSubtype="32" presetID="4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8" dur="3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path" nodeType="clickEffect" presetSubtype="0" presetID="-1" grpId="5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000099 -0.166226" origin="layout" pathEditMode="relative">
                                      <p:cBhvr>
                                        <p:cTn id="22" dur="1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Class="emph" nodeType="withEffect" presetSubtype="0" presetID="6" grpId="6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5" dur="1000" fill="hold"/>
                                        <p:tgtEl>
                                          <p:spTgt spid="158"/>
                                        </p:tgtEl>
                                      </p:cBhvr>
                                      <p:by x="80199" y="80199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57" grpId="1"/>
      <p:bldP build="whole" bldLvl="1" animBg="1" rev="0" advAuto="0" spid="158" grpId="4"/>
      <p:bldP build="whole" bldLvl="1" animBg="1" rev="0" advAuto="0" spid="157" grpId="3"/>
      <p:bldP build="whole" bldLvl="1" animBg="1" rev="0" advAuto="0" spid="158" grpId="6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caling of Databas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Scaling of Database</a:t>
            </a:r>
          </a:p>
        </p:txBody>
      </p:sp>
      <p:sp>
        <p:nvSpPr>
          <p:cNvPr id="161" name="Drawbacks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528319">
              <a:lnSpc>
                <a:spcPct val="80000"/>
              </a:lnSpc>
              <a:defRPr spc="-161" sz="5376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j-lt"/>
                <a:ea typeface="+mj-ea"/>
                <a:cs typeface="+mj-cs"/>
                <a:sym typeface="Graphik Semibold"/>
              </a:defRPr>
            </a:lvl1pPr>
          </a:lstStyle>
          <a:p>
            <a:pPr/>
            <a:r>
              <a:t>Drawbacks</a:t>
            </a:r>
          </a:p>
        </p:txBody>
      </p:sp>
      <p:pic>
        <p:nvPicPr>
          <p:cNvPr id="162" name="Screenshot 2022-09-23 at 7.59.07 AM.png" descr="Screenshot 2022-09-23 at 7.59.07 A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046234" y="4073128"/>
            <a:ext cx="9393848" cy="8829411"/>
          </a:xfrm>
          <a:prstGeom prst="rect">
            <a:avLst/>
          </a:prstGeom>
          <a:ln w="12700">
            <a:miter lim="400000"/>
          </a:ln>
        </p:spPr>
      </p:pic>
      <p:sp>
        <p:nvSpPr>
          <p:cNvPr id="163" name="Read/Write Throughput…"/>
          <p:cNvSpPr txBox="1"/>
          <p:nvPr/>
        </p:nvSpPr>
        <p:spPr>
          <a:xfrm>
            <a:off x="-826547" y="5793206"/>
            <a:ext cx="12927968" cy="2129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/>
          <a:p>
            <a:pPr lvl="1" indent="301752" defTabSz="544830">
              <a:lnSpc>
                <a:spcPct val="90000"/>
              </a:lnSpc>
              <a:defRPr b="1" spc="-229" sz="7656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Myriad Pro"/>
              </a:defRPr>
            </a:pPr>
            <a:r>
              <a:t>Read/Write Throughput</a:t>
            </a:r>
          </a:p>
          <a:p>
            <a:pPr lvl="1" indent="301752" defTabSz="544830">
              <a:lnSpc>
                <a:spcPct val="90000"/>
              </a:lnSpc>
              <a:defRPr b="1" spc="-229" sz="7656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Myriad Pro"/>
              </a:defRPr>
            </a:pPr>
            <a:r>
              <a:t>Exceeds I/O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899">
        <p14:prism dir="r" isContent="1" isInverted="0"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3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Class="entr" nodeType="after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1" dur="2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Class="entr" nodeType="after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5" dur="2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00"/>
                            </p:stCondLst>
                            <p:childTnLst>
                              <p:par>
                                <p:cTn id="17" presetClass="entr" nodeType="afterEffect" presetSubtype="0" presetID="1" grpId="4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60" grpId="1"/>
      <p:bldP build="whole" bldLvl="1" animBg="1" rev="0" advAuto="0" spid="163" grpId="4"/>
      <p:bldP build="whole" bldLvl="1" animBg="1" rev="0" advAuto="0" spid="162" grpId="3"/>
      <p:bldP build="whole" bldLvl="1" animBg="1" rev="0" advAuto="0" spid="161" grpId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caling of Databas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Scaling of Database</a:t>
            </a:r>
          </a:p>
        </p:txBody>
      </p:sp>
      <p:sp>
        <p:nvSpPr>
          <p:cNvPr id="166" name="Drawbacks"/>
          <p:cNvSpPr txBox="1"/>
          <p:nvPr>
            <p:ph type="body" idx="21"/>
          </p:nvPr>
        </p:nvSpPr>
        <p:spPr>
          <a:xfrm>
            <a:off x="1270000" y="2133322"/>
            <a:ext cx="21844000" cy="1016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528319">
              <a:lnSpc>
                <a:spcPct val="80000"/>
              </a:lnSpc>
              <a:defRPr spc="-161" sz="5376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j-lt"/>
                <a:ea typeface="+mj-ea"/>
                <a:cs typeface="+mj-cs"/>
                <a:sym typeface="Graphik Semibold"/>
              </a:defRPr>
            </a:lvl1pPr>
          </a:lstStyle>
          <a:p>
            <a:pPr/>
            <a:r>
              <a:t>Drawbacks</a:t>
            </a:r>
          </a:p>
        </p:txBody>
      </p:sp>
      <p:sp>
        <p:nvSpPr>
          <p:cNvPr id="167" name="RAM usage…"/>
          <p:cNvSpPr txBox="1"/>
          <p:nvPr/>
        </p:nvSpPr>
        <p:spPr>
          <a:xfrm>
            <a:off x="-826547" y="5793206"/>
            <a:ext cx="12927968" cy="2129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/>
          <a:p>
            <a:pPr lvl="1" indent="301752" defTabSz="544830">
              <a:lnSpc>
                <a:spcPct val="90000"/>
              </a:lnSpc>
              <a:defRPr b="1" spc="-229" sz="7656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Myriad Pro"/>
              </a:defRPr>
            </a:pPr>
            <a:r>
              <a:t>RAM usage</a:t>
            </a:r>
          </a:p>
          <a:p>
            <a:pPr lvl="1" indent="301752" defTabSz="544830">
              <a:lnSpc>
                <a:spcPct val="90000"/>
              </a:lnSpc>
              <a:defRPr b="1" spc="-229" sz="7656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Myriad Pro"/>
              </a:defRPr>
            </a:pPr>
            <a:r>
              <a:t>increases</a:t>
            </a:r>
          </a:p>
        </p:txBody>
      </p:sp>
      <p:pic>
        <p:nvPicPr>
          <p:cNvPr id="168" name="Screenshot 2022-09-23 at 8.10.16 AM.png" descr="Screenshot 2022-09-23 at 8.10.16 A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579713" y="3756186"/>
            <a:ext cx="11196753" cy="666078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899">
        <p:push dir="l"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ntr" nodeType="after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0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68" grpId="2"/>
      <p:bldP build="whole" bldLvl="1" animBg="1" rev="0" advAuto="0" spid="167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caling of Databas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Myriad Pro"/>
              </a:defRPr>
            </a:lvl1pPr>
          </a:lstStyle>
          <a:p>
            <a:pPr/>
            <a:r>
              <a:t>Scaling of Database</a:t>
            </a:r>
          </a:p>
        </p:txBody>
      </p:sp>
      <p:sp>
        <p:nvSpPr>
          <p:cNvPr id="171" name="Drawbacks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709930">
              <a:lnSpc>
                <a:spcPct val="80000"/>
              </a:lnSpc>
              <a:defRPr b="1" spc="-216" sz="7224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Myriad Pro"/>
              </a:defRPr>
            </a:lvl1pPr>
          </a:lstStyle>
          <a:p>
            <a:pPr/>
            <a:r>
              <a:t>Drawbacks</a:t>
            </a:r>
          </a:p>
        </p:txBody>
      </p:sp>
      <p:sp>
        <p:nvSpPr>
          <p:cNvPr id="172" name="High CPU usage"/>
          <p:cNvSpPr txBox="1"/>
          <p:nvPr/>
        </p:nvSpPr>
        <p:spPr>
          <a:xfrm>
            <a:off x="8589464" y="4657745"/>
            <a:ext cx="7205071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/>
          <a:p>
            <a:pPr lvl="1" indent="283463" defTabSz="511809">
              <a:lnSpc>
                <a:spcPct val="90000"/>
              </a:lnSpc>
              <a:defRPr b="1" spc="-215" sz="7192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Myriad Pro"/>
              </a:defRPr>
            </a:pPr>
            <a:r>
              <a:t>High CPU usage</a:t>
            </a:r>
          </a:p>
        </p:txBody>
      </p:sp>
      <p:sp>
        <p:nvSpPr>
          <p:cNvPr id="173" name="Chances of data loss"/>
          <p:cNvSpPr txBox="1"/>
          <p:nvPr/>
        </p:nvSpPr>
        <p:spPr>
          <a:xfrm>
            <a:off x="8431743" y="9506771"/>
            <a:ext cx="7520514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/>
          <a:p>
            <a:pPr lvl="1" indent="256031" defTabSz="462280">
              <a:lnSpc>
                <a:spcPct val="90000"/>
              </a:lnSpc>
              <a:defRPr b="1" spc="-194" sz="6496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Myriad Pro"/>
              </a:defRPr>
            </a:pPr>
            <a:r>
              <a:t>Chances of data loss</a:t>
            </a:r>
          </a:p>
        </p:txBody>
      </p:sp>
      <p:sp>
        <p:nvSpPr>
          <p:cNvPr id="174" name="Increase in Response time"/>
          <p:cNvSpPr txBox="1"/>
          <p:nvPr/>
        </p:nvSpPr>
        <p:spPr>
          <a:xfrm>
            <a:off x="7287600" y="8219407"/>
            <a:ext cx="9808800" cy="10665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/>
          <a:p>
            <a:pPr lvl="1" indent="265175" defTabSz="478790">
              <a:lnSpc>
                <a:spcPct val="90000"/>
              </a:lnSpc>
              <a:defRPr b="1" spc="-201" sz="6728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Myriad Pro"/>
              </a:defRPr>
            </a:pPr>
            <a:r>
              <a:t>Increase in Response time</a:t>
            </a:r>
          </a:p>
        </p:txBody>
      </p:sp>
      <p:sp>
        <p:nvSpPr>
          <p:cNvPr id="175" name="Network is overloaded"/>
          <p:cNvSpPr txBox="1"/>
          <p:nvPr/>
        </p:nvSpPr>
        <p:spPr>
          <a:xfrm>
            <a:off x="7340721" y="7181890"/>
            <a:ext cx="9702559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/>
          <a:p>
            <a:pPr lvl="1" indent="283463" defTabSz="511809">
              <a:lnSpc>
                <a:spcPct val="90000"/>
              </a:lnSpc>
              <a:defRPr b="1" spc="-215" sz="7192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Myriad Pro"/>
              </a:defRPr>
            </a:pPr>
            <a:r>
              <a:t>Network is overloaded</a:t>
            </a:r>
          </a:p>
        </p:txBody>
      </p:sp>
      <p:sp>
        <p:nvSpPr>
          <p:cNvPr id="176" name="Database server runs out of storage"/>
          <p:cNvSpPr txBox="1"/>
          <p:nvPr/>
        </p:nvSpPr>
        <p:spPr>
          <a:xfrm>
            <a:off x="5222654" y="5403672"/>
            <a:ext cx="13938692" cy="15574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/>
          <a:p>
            <a:pPr lvl="1" indent="278892" defTabSz="503555">
              <a:lnSpc>
                <a:spcPct val="90000"/>
              </a:lnSpc>
              <a:defRPr b="1" spc="-212" sz="7076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Myriad Pro"/>
              </a:defRPr>
            </a:pPr>
            <a:r>
              <a:t>Database server runs out of storage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899">
        <p14:prism dir="r" isContent="1" isInverted="0"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Class="entr" nodeType="after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1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Class="entr" nodeType="afterEffect" presetSubtype="16" presetID="23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2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16" presetID="23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2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16" presetID="23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2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16" presetID="23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2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16" presetID="23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2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xit" nodeType="clickEffect" presetSubtype="8" presetID="22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wipe(left)" transition="out">
                                      <p:cBhvr>
                                        <p:cTn id="44" dur="200" fill="hold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"/>
                            </p:stCondLst>
                            <p:childTnLst>
                              <p:par>
                                <p:cTn id="47" presetClass="exit" nodeType="afterEffect" presetSubtype="8" presetID="22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wipe(left)" transition="out">
                                      <p:cBhvr>
                                        <p:cTn id="48" dur="200" fill="hold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00"/>
                            </p:stCondLst>
                            <p:childTnLst>
                              <p:par>
                                <p:cTn id="51" presetClass="exit" nodeType="afterEffect" presetSubtype="8" presetID="22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wipe(left)" transition="out">
                                      <p:cBhvr>
                                        <p:cTn id="52" dur="200" fill="hold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00"/>
                            </p:stCondLst>
                            <p:childTnLst>
                              <p:par>
                                <p:cTn id="55" presetClass="exit" nodeType="afterEffect" presetSubtype="8" presetID="22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wipe(left)" transition="out">
                                      <p:cBhvr>
                                        <p:cTn id="56" dur="200" fill="hold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800"/>
                            </p:stCondLst>
                            <p:childTnLst>
                              <p:par>
                                <p:cTn id="59" presetClass="exit" nodeType="afterEffect" presetSubtype="8" presetID="22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wipe(left)" transition="out">
                                      <p:cBhvr>
                                        <p:cTn id="60" dur="200" fill="hold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73" grpId="7"/>
      <p:bldP build="whole" bldLvl="1" animBg="1" rev="0" advAuto="0" spid="176" grpId="4"/>
      <p:bldP build="whole" bldLvl="1" animBg="1" rev="0" advAuto="0" spid="174" grpId="6"/>
      <p:bldP build="whole" bldLvl="1" animBg="1" rev="0" advAuto="0" spid="173" grpId="12"/>
      <p:bldP build="whole" bldLvl="1" animBg="1" rev="0" advAuto="0" spid="176" grpId="9"/>
      <p:bldP build="whole" bldLvl="1" animBg="1" rev="0" advAuto="0" spid="170" grpId="1"/>
      <p:bldP build="whole" bldLvl="1" animBg="1" rev="0" advAuto="0" spid="174" grpId="11"/>
      <p:bldP build="whole" bldLvl="1" animBg="1" rev="0" advAuto="0" spid="171" grpId="2"/>
      <p:bldP build="whole" bldLvl="1" animBg="1" rev="0" advAuto="0" spid="172" grpId="3"/>
      <p:bldP build="whole" bldLvl="1" animBg="1" rev="0" advAuto="0" spid="175" grpId="5"/>
      <p:bldP build="whole" bldLvl="1" animBg="1" rev="0" advAuto="0" spid="172" grpId="8"/>
      <p:bldP build="whole" bldLvl="1" animBg="1" rev="0" advAuto="0" spid="175" grpId="1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Database Sharding"/>
          <p:cNvSpPr txBox="1"/>
          <p:nvPr>
            <p:ph type="ctrTitle"/>
          </p:nvPr>
        </p:nvSpPr>
        <p:spPr>
          <a:xfrm>
            <a:off x="1440650" y="5333692"/>
            <a:ext cx="21502700" cy="3048616"/>
          </a:xfrm>
          <a:prstGeom prst="rect">
            <a:avLst/>
          </a:prstGeom>
        </p:spPr>
        <p:txBody>
          <a:bodyPr/>
          <a:lstStyle/>
          <a:p>
            <a:pPr lvl="1" indent="416052" defTabSz="2218888">
              <a:lnSpc>
                <a:spcPct val="90000"/>
              </a:lnSpc>
              <a:defRPr b="1" spc="-614" sz="20475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Myriad Pro"/>
              </a:defRPr>
            </a:pPr>
            <a:r>
              <a:t>Database Sharding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899">
        <p14:prism dir="r"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78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Database Sharding"/>
          <p:cNvSpPr txBox="1"/>
          <p:nvPr>
            <p:ph type="title"/>
          </p:nvPr>
        </p:nvSpPr>
        <p:spPr>
          <a:xfrm>
            <a:off x="1270000" y="792774"/>
            <a:ext cx="21844000" cy="1557438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Database Sharding</a:t>
            </a:r>
          </a:p>
        </p:txBody>
      </p:sp>
      <p:graphicFrame>
        <p:nvGraphicFramePr>
          <p:cNvPr id="181" name="Table 1"/>
          <p:cNvGraphicFramePr/>
          <p:nvPr/>
        </p:nvGraphicFramePr>
        <p:xfrm>
          <a:off x="532184" y="3004766"/>
          <a:ext cx="7981443" cy="84201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995360"/>
                <a:gridCol w="1995360"/>
                <a:gridCol w="1995360"/>
                <a:gridCol w="1995360"/>
              </a:tblGrid>
              <a:tr h="168402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/>
                        <a:t>Roll No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/>
                        <a:t>Name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/>
                        <a:t>Age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/>
                        <a:t>Class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68402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/>
                        <a:t>Ahmed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/>
                        <a:t>18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/>
                        <a:t>M2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68402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/>
                        <a:t>Alisha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/>
                        <a:t>19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/>
                        <a:t>M2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68402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/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/>
                        <a:t>Babar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/>
                        <a:t>27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/>
                        <a:t>Captain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68402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/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/>
                        <a:t>Noor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/>
                        <a:t>20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/>
                        <a:t>M2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graphicFrame>
        <p:nvGraphicFramePr>
          <p:cNvPr id="182" name="Table 1-1"/>
          <p:cNvGraphicFramePr/>
          <p:nvPr/>
        </p:nvGraphicFramePr>
        <p:xfrm>
          <a:off x="8544870" y="3004766"/>
          <a:ext cx="8006843" cy="84455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998535"/>
                <a:gridCol w="1998535"/>
                <a:gridCol w="1998535"/>
                <a:gridCol w="1998535"/>
              </a:tblGrid>
              <a:tr h="16865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/>
                        <a:t>DoB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/>
                        <a:t>Address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/>
                        <a:t>Region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/>
                        <a:t>Domicile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6865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100"/>
                        <a:t>11/11/2001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/>
                        <a:t>Farid Town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/>
                        <a:t>Multan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/>
                        <a:t>Multan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6865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800"/>
                        <a:t>01/01/2001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/>
                        <a:t>Shadman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/>
                        <a:t>Sahiwal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/>
                        <a:t>Sahiwal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6865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900"/>
                        <a:t>15/10/1994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/>
                        <a:t>PCB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/>
                        <a:t>Lahore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/>
                        <a:t>Lahore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68656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800"/>
                        <a:t>10/12/2002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/>
                        <a:t>Pak Avenue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/>
                        <a:t>Sahiwal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/>
                        <a:t>Sahiwal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graphicFrame>
        <p:nvGraphicFramePr>
          <p:cNvPr id="183" name="Table 1-2"/>
          <p:cNvGraphicFramePr/>
          <p:nvPr/>
        </p:nvGraphicFramePr>
        <p:xfrm>
          <a:off x="16563906" y="2998416"/>
          <a:ext cx="7981443" cy="84201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995360"/>
                <a:gridCol w="1995360"/>
                <a:gridCol w="1995360"/>
                <a:gridCol w="1995360"/>
              </a:tblGrid>
              <a:tr h="168402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/>
                        <a:t>CGPA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/>
                        <a:t>Blood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/>
                        <a:t>Gender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/>
                        <a:t>Session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68402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/>
                        <a:t>3.1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/>
                        <a:t>A+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/>
                        <a:t>Male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/>
                        <a:t>2020-24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68402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/>
                        <a:t>3.4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/>
                        <a:t>B+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/>
                        <a:t>Female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/>
                        <a:t>2020-24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68402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/>
                        <a:t>Fail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/>
                        <a:t>O-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/>
                        <a:t>Male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/>
                        <a:t>2019-23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68402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/>
                        <a:t>3.5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/>
                        <a:t>AB+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/>
                        <a:t>Female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/>
                        <a:t>2020-24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184" name="Vertical Partitions"/>
          <p:cNvSpPr txBox="1"/>
          <p:nvPr/>
        </p:nvSpPr>
        <p:spPr>
          <a:xfrm>
            <a:off x="1619941" y="12092121"/>
            <a:ext cx="21844001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defTabSz="379729">
              <a:lnSpc>
                <a:spcPct val="90000"/>
              </a:lnSpc>
              <a:defRPr spc="-160" sz="5336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j-lt"/>
                <a:ea typeface="+mj-ea"/>
                <a:cs typeface="+mj-cs"/>
                <a:sym typeface="Graphik Semibold"/>
              </a:defRPr>
            </a:lvl1pPr>
          </a:lstStyle>
          <a:p>
            <a:pPr/>
            <a:r>
              <a:t>Vertical Partitions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899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5" presetID="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vertical)" transition="in">
                                      <p:cBhvr>
                                        <p:cTn id="7" dur="7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00"/>
                            </p:stCondLst>
                            <p:childTnLst>
                              <p:par>
                                <p:cTn id="9" presetClass="entr" nodeType="afterEffect" presetSubtype="5" presetID="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vertical)" transition="in">
                                      <p:cBhvr>
                                        <p:cTn id="11" dur="7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400"/>
                            </p:stCondLst>
                            <p:childTnLst>
                              <p:par>
                                <p:cTn id="13" presetClass="entr" nodeType="afterEffect" presetSubtype="5" presetID="3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vertical)" transition="in">
                                      <p:cBhvr>
                                        <p:cTn id="15" dur="7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path" nodeType="clickEffect" presetSubtype="0" presetID="-1" grpId="4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000120 0.000000" origin="layout" pathEditMode="relative">
                                      <p:cBhvr>
                                        <p:cTn id="19" dur="10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mph" nodeType="withEffect" presetSubtype="0" presetID="6" grpId="5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2" dur="500" fill="hold"/>
                                        <p:tgtEl>
                                          <p:spTgt spid="183"/>
                                        </p:tgtEl>
                                      </p:cBhvr>
                                      <p:by x="67283" y="67283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Class="path" nodeType="withEffect" presetSubtype="0" presetID="-1" grpId="6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028945 -0.096454" origin="layout" pathEditMode="relative">
                                      <p:cBhvr>
                                        <p:cTn id="25" dur="10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mph" nodeType="withEffect" presetSubtype="0" presetID="6" grpId="7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" dur="500" fill="hold"/>
                                        <p:tgtEl>
                                          <p:spTgt spid="181"/>
                                        </p:tgtEl>
                                      </p:cBhvr>
                                      <p:by x="61391" y="61391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Class="path" nodeType="withEffect" presetSubtype="0" presetID="-1" grpId="8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076817 -0.028832" origin="layout" pathEditMode="relative">
                                      <p:cBhvr>
                                        <p:cTn id="31" dur="10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mph" nodeType="withEffect" presetSubtype="0" presetID="6" grpId="9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4" dur="500" fill="hold"/>
                                        <p:tgtEl>
                                          <p:spTgt spid="182"/>
                                        </p:tgtEl>
                                      </p:cBhvr>
                                      <p:by x="75479" y="75479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Class="entr" nodeType="afterEffect" presetSubtype="8" presetID="22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38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82" grpId="9"/>
      <p:bldP build="whole" bldLvl="1" animBg="1" rev="0" advAuto="0" spid="181" grpId="1"/>
      <p:bldP build="whole" bldLvl="1" animBg="1" rev="0" advAuto="0" spid="184" grpId="10"/>
      <p:bldP build="whole" bldLvl="1" animBg="1" rev="0" advAuto="0" spid="183" grpId="3"/>
      <p:bldP build="whole" bldLvl="1" animBg="1" rev="0" advAuto="0" spid="182" grpId="2"/>
      <p:bldP build="whole" bldLvl="1" animBg="1" rev="0" advAuto="0" spid="183" grpId="5"/>
      <p:bldP build="whole" bldLvl="1" animBg="1" rev="0" advAuto="0" spid="181" grpId="7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Database Shard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Database Sharding</a:t>
            </a:r>
          </a:p>
        </p:txBody>
      </p:sp>
      <p:graphicFrame>
        <p:nvGraphicFramePr>
          <p:cNvPr id="187" name="Table 1"/>
          <p:cNvGraphicFramePr/>
          <p:nvPr/>
        </p:nvGraphicFramePr>
        <p:xfrm>
          <a:off x="525834" y="3114877"/>
          <a:ext cx="6050041" cy="6448402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509335"/>
                <a:gridCol w="1509335"/>
                <a:gridCol w="1509335"/>
                <a:gridCol w="1509335"/>
              </a:tblGrid>
              <a:tr h="128714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500"/>
                        <a:t>Roll No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T w="381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500"/>
                        <a:t>Name</a:t>
                      </a:r>
                    </a:p>
                  </a:txBody>
                  <a:tcPr marL="50800" marR="50800" marT="50800" marB="50800" anchor="ctr" anchorCtr="0" horzOverflow="overflow">
                    <a:lnT w="381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500"/>
                        <a:t>Age</a:t>
                      </a:r>
                    </a:p>
                  </a:txBody>
                  <a:tcPr marL="50800" marR="50800" marT="50800" marB="50800" anchor="ctr" anchorCtr="0" horzOverflow="overflow">
                    <a:lnT w="381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500"/>
                        <a:t>Class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rgbClr val="000000"/>
                      </a:solidFill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</a:tcPr>
                </a:tc>
              </a:tr>
              <a:tr h="128714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500"/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500"/>
                        <a:t>Ahmed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500"/>
                        <a:t>18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500"/>
                        <a:t>M2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128714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500"/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500"/>
                        <a:t>Alisha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500"/>
                        <a:t>19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500"/>
                        <a:t>M2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128714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500"/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500"/>
                        <a:t>Babar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500"/>
                        <a:t>27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500"/>
                        <a:t>Captain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128714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500"/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000000"/>
                      </a:solidFill>
                      <a:miter lim="400000"/>
                    </a:lnL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500"/>
                        <a:t>Noor</a:t>
                      </a:r>
                    </a:p>
                  </a:txBody>
                  <a:tcPr marL="50800" marR="50800" marT="50800" marB="50800" anchor="ctr" anchorCtr="0" horzOverflow="overflow"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500"/>
                        <a:t>20</a:t>
                      </a:r>
                    </a:p>
                  </a:txBody>
                  <a:tcPr marL="50800" marR="50800" marT="50800" marB="50800" anchor="ctr" anchorCtr="0" horzOverflow="overflow"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500"/>
                        <a:t>M2</a:t>
                      </a:r>
                    </a:p>
                  </a:txBody>
                  <a:tcPr marL="50800" marR="50800" marT="50800" marB="50800" anchor="ctr" anchorCtr="0" horzOverflow="overflow">
                    <a:lnR w="38100">
                      <a:solidFill>
                        <a:srgbClr val="000000"/>
                      </a:solidFill>
                      <a:miter lim="400000"/>
                    </a:lnR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graphicFrame>
        <p:nvGraphicFramePr>
          <p:cNvPr id="188" name="Table 1-1"/>
          <p:cNvGraphicFramePr/>
          <p:nvPr/>
        </p:nvGraphicFramePr>
        <p:xfrm>
          <a:off x="8981305" y="3056647"/>
          <a:ext cx="6434090" cy="7034177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605347"/>
                <a:gridCol w="1605347"/>
                <a:gridCol w="1605347"/>
                <a:gridCol w="1605347"/>
              </a:tblGrid>
              <a:tr h="140429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500"/>
                        <a:t>DoB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500"/>
                        <a:t>Address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500"/>
                        <a:t>Region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500"/>
                        <a:t>Domicile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40429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500"/>
                        <a:t>11/11/2001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500"/>
                        <a:t>Farid Town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500"/>
                        <a:t>Multan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500"/>
                        <a:t>Multan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40429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500"/>
                        <a:t>01/01/2001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500"/>
                        <a:t>Shadman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500"/>
                        <a:t>Sahiwal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500"/>
                        <a:t>Sahiwal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40429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500"/>
                        <a:t>15/10/1994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500"/>
                        <a:t>PCB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500"/>
                        <a:t>Lahore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500"/>
                        <a:t>Lahore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40429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500"/>
                        <a:t>10/12/2002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500"/>
                        <a:t>Pak Avenue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500"/>
                        <a:t>Sahiwal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500"/>
                        <a:t>Sahiwal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graphicFrame>
        <p:nvGraphicFramePr>
          <p:cNvPr id="189" name="Table 1-2"/>
          <p:cNvGraphicFramePr/>
          <p:nvPr/>
        </p:nvGraphicFramePr>
        <p:xfrm>
          <a:off x="17814475" y="3779864"/>
          <a:ext cx="6169146" cy="6168972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539111"/>
                <a:gridCol w="1539111"/>
                <a:gridCol w="1539111"/>
                <a:gridCol w="1539111"/>
              </a:tblGrid>
              <a:tr h="1231254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500"/>
                        <a:t>CGPA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500"/>
                        <a:t>Blood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500"/>
                        <a:t>Gender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500"/>
                        <a:t>Session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231254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500"/>
                        <a:t>3.1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500"/>
                        <a:t>A+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500"/>
                        <a:t>Male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500"/>
                        <a:t>2020-24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231254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500"/>
                        <a:t>3.4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500"/>
                        <a:t>B+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500"/>
                        <a:t>Female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500"/>
                        <a:t>2020-24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231254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500"/>
                        <a:t>Fail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500"/>
                        <a:t>O-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500"/>
                        <a:t>Male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500"/>
                        <a:t>2019-23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231254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500"/>
                        <a:t>3.5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500"/>
                        <a:t>AB+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500"/>
                        <a:t>Female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500"/>
                        <a:t>2020-24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graphicFrame>
        <p:nvGraphicFramePr>
          <p:cNvPr id="190" name="Table 1-3"/>
          <p:cNvGraphicFramePr/>
          <p:nvPr/>
        </p:nvGraphicFramePr>
        <p:xfrm>
          <a:off x="7672556" y="3066877"/>
          <a:ext cx="1329945" cy="7039116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317244"/>
              </a:tblGrid>
              <a:tr h="140528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500"/>
                        <a:t>Roll No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FF2600"/>
                      </a:solidFill>
                      <a:miter lim="400000"/>
                    </a:lnL>
                    <a:lnR w="38100">
                      <a:solidFill>
                        <a:srgbClr val="FF2600"/>
                      </a:solidFill>
                      <a:miter lim="400000"/>
                    </a:lnR>
                    <a:lnT w="38100">
                      <a:solidFill>
                        <a:srgbClr val="FF2600"/>
                      </a:solidFill>
                      <a:miter lim="400000"/>
                    </a:lnT>
                  </a:tcPr>
                </a:tc>
              </a:tr>
              <a:tr h="140528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500"/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FF2600"/>
                      </a:solidFill>
                      <a:miter lim="400000"/>
                    </a:lnL>
                    <a:lnR w="38100">
                      <a:solidFill>
                        <a:srgbClr val="FF2600"/>
                      </a:solidFill>
                      <a:miter lim="400000"/>
                    </a:lnR>
                  </a:tcPr>
                </a:tc>
              </a:tr>
              <a:tr h="140528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500"/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FF2600"/>
                      </a:solidFill>
                      <a:miter lim="400000"/>
                    </a:lnL>
                    <a:lnR w="38100">
                      <a:solidFill>
                        <a:srgbClr val="FF2600"/>
                      </a:solidFill>
                      <a:miter lim="400000"/>
                    </a:lnR>
                  </a:tcPr>
                </a:tc>
              </a:tr>
              <a:tr h="140528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500"/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FF2600"/>
                      </a:solidFill>
                      <a:miter lim="400000"/>
                    </a:lnL>
                    <a:lnR w="38100">
                      <a:solidFill>
                        <a:srgbClr val="FF2600"/>
                      </a:solidFill>
                      <a:miter lim="400000"/>
                    </a:lnR>
                  </a:tcPr>
                </a:tc>
              </a:tr>
              <a:tr h="140528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500"/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FF2600"/>
                      </a:solidFill>
                      <a:miter lim="400000"/>
                    </a:lnL>
                    <a:lnR w="38100">
                      <a:solidFill>
                        <a:srgbClr val="FF2600"/>
                      </a:solidFill>
                      <a:miter lim="400000"/>
                    </a:lnR>
                    <a:lnB w="38100">
                      <a:solidFill>
                        <a:srgbClr val="FF26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graphicFrame>
        <p:nvGraphicFramePr>
          <p:cNvPr id="191" name="Table 1-4"/>
          <p:cNvGraphicFramePr/>
          <p:nvPr/>
        </p:nvGraphicFramePr>
        <p:xfrm>
          <a:off x="16284778" y="3773514"/>
          <a:ext cx="1554154" cy="6181672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541453"/>
              </a:tblGrid>
              <a:tr h="1233794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500"/>
                        <a:t>Roll No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FF2600"/>
                      </a:solidFill>
                      <a:miter lim="400000"/>
                    </a:lnL>
                    <a:lnR w="38100">
                      <a:solidFill>
                        <a:srgbClr val="FF2600"/>
                      </a:solidFill>
                      <a:miter lim="400000"/>
                    </a:lnR>
                    <a:lnT w="38100">
                      <a:solidFill>
                        <a:srgbClr val="FF2600"/>
                      </a:solidFill>
                      <a:miter lim="400000"/>
                    </a:lnT>
                  </a:tcPr>
                </a:tc>
              </a:tr>
              <a:tr h="1233794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500"/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FF2600"/>
                      </a:solidFill>
                      <a:miter lim="400000"/>
                    </a:lnL>
                    <a:lnR w="38100">
                      <a:solidFill>
                        <a:srgbClr val="FF2600"/>
                      </a:solidFill>
                      <a:miter lim="400000"/>
                    </a:lnR>
                  </a:tcPr>
                </a:tc>
              </a:tr>
              <a:tr h="1233794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500"/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FF2600"/>
                      </a:solidFill>
                      <a:miter lim="400000"/>
                    </a:lnL>
                    <a:lnR w="38100">
                      <a:solidFill>
                        <a:srgbClr val="FF2600"/>
                      </a:solidFill>
                      <a:miter lim="400000"/>
                    </a:lnR>
                  </a:tcPr>
                </a:tc>
              </a:tr>
              <a:tr h="1233794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500"/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FF2600"/>
                      </a:solidFill>
                      <a:miter lim="400000"/>
                    </a:lnL>
                    <a:lnR w="38100">
                      <a:solidFill>
                        <a:srgbClr val="FF2600"/>
                      </a:solidFill>
                      <a:miter lim="400000"/>
                    </a:lnR>
                  </a:tcPr>
                </a:tc>
              </a:tr>
              <a:tr h="1233794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500"/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FF2600"/>
                      </a:solidFill>
                      <a:miter lim="400000"/>
                    </a:lnL>
                    <a:lnR w="38100">
                      <a:solidFill>
                        <a:srgbClr val="FF2600"/>
                      </a:solidFill>
                      <a:miter lim="400000"/>
                    </a:lnR>
                    <a:lnB w="38100">
                      <a:solidFill>
                        <a:srgbClr val="FF26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92" name="Shared Key"/>
          <p:cNvSpPr txBox="1"/>
          <p:nvPr/>
        </p:nvSpPr>
        <p:spPr>
          <a:xfrm>
            <a:off x="187373" y="10322875"/>
            <a:ext cx="7205070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/>
          <a:p>
            <a:pPr lvl="1" indent="292607" defTabSz="1560575">
              <a:lnSpc>
                <a:spcPct val="80000"/>
              </a:lnSpc>
              <a:defRPr spc="-107" sz="5376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j-lt"/>
                <a:ea typeface="+mj-ea"/>
                <a:cs typeface="+mj-cs"/>
                <a:sym typeface="Graphik Semibold"/>
              </a:defRPr>
            </a:pPr>
            <a:r>
              <a:t>Shared Key</a:t>
            </a:r>
          </a:p>
        </p:txBody>
      </p:sp>
      <p:sp>
        <p:nvSpPr>
          <p:cNvPr id="193" name="Arrow 7"/>
          <p:cNvSpPr/>
          <p:nvPr/>
        </p:nvSpPr>
        <p:spPr>
          <a:xfrm>
            <a:off x="942745" y="9751655"/>
            <a:ext cx="1097659" cy="14046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7367" y="0"/>
                </a:moveTo>
                <a:lnTo>
                  <a:pt x="0" y="7818"/>
                </a:lnTo>
                <a:lnTo>
                  <a:pt x="4127" y="7818"/>
                </a:lnTo>
                <a:cubicBezTo>
                  <a:pt x="4127" y="7860"/>
                  <a:pt x="4125" y="7904"/>
                  <a:pt x="4125" y="7946"/>
                </a:cubicBezTo>
                <a:cubicBezTo>
                  <a:pt x="4125" y="15487"/>
                  <a:pt x="11948" y="21600"/>
                  <a:pt x="21598" y="21600"/>
                </a:cubicBezTo>
                <a:cubicBezTo>
                  <a:pt x="21598" y="21600"/>
                  <a:pt x="21600" y="21600"/>
                  <a:pt x="21600" y="21600"/>
                </a:cubicBezTo>
                <a:lnTo>
                  <a:pt x="21600" y="16556"/>
                </a:lnTo>
                <a:cubicBezTo>
                  <a:pt x="21600" y="16556"/>
                  <a:pt x="21598" y="16556"/>
                  <a:pt x="21598" y="16556"/>
                </a:cubicBezTo>
                <a:cubicBezTo>
                  <a:pt x="15512" y="16556"/>
                  <a:pt x="10578" y="12702"/>
                  <a:pt x="10578" y="7946"/>
                </a:cubicBezTo>
                <a:cubicBezTo>
                  <a:pt x="10578" y="7903"/>
                  <a:pt x="10582" y="7860"/>
                  <a:pt x="10582" y="7818"/>
                </a:cubicBezTo>
                <a:lnTo>
                  <a:pt x="14736" y="7818"/>
                </a:lnTo>
                <a:lnTo>
                  <a:pt x="7367" y="0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194" name="Arrow 7"/>
          <p:cNvSpPr/>
          <p:nvPr/>
        </p:nvSpPr>
        <p:spPr>
          <a:xfrm>
            <a:off x="7795049" y="10034297"/>
            <a:ext cx="1097659" cy="14046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7367" y="0"/>
                </a:moveTo>
                <a:lnTo>
                  <a:pt x="0" y="7818"/>
                </a:lnTo>
                <a:lnTo>
                  <a:pt x="4127" y="7818"/>
                </a:lnTo>
                <a:cubicBezTo>
                  <a:pt x="4127" y="7860"/>
                  <a:pt x="4125" y="7904"/>
                  <a:pt x="4125" y="7946"/>
                </a:cubicBezTo>
                <a:cubicBezTo>
                  <a:pt x="4125" y="15487"/>
                  <a:pt x="11948" y="21600"/>
                  <a:pt x="21598" y="21600"/>
                </a:cubicBezTo>
                <a:cubicBezTo>
                  <a:pt x="21598" y="21600"/>
                  <a:pt x="21600" y="21600"/>
                  <a:pt x="21600" y="21600"/>
                </a:cubicBezTo>
                <a:lnTo>
                  <a:pt x="21600" y="16556"/>
                </a:lnTo>
                <a:cubicBezTo>
                  <a:pt x="21600" y="16556"/>
                  <a:pt x="21598" y="16556"/>
                  <a:pt x="21598" y="16556"/>
                </a:cubicBezTo>
                <a:cubicBezTo>
                  <a:pt x="15512" y="16556"/>
                  <a:pt x="10578" y="12702"/>
                  <a:pt x="10578" y="7946"/>
                </a:cubicBezTo>
                <a:cubicBezTo>
                  <a:pt x="10578" y="7903"/>
                  <a:pt x="10582" y="7860"/>
                  <a:pt x="10582" y="7818"/>
                </a:cubicBezTo>
                <a:lnTo>
                  <a:pt x="14736" y="7818"/>
                </a:lnTo>
                <a:lnTo>
                  <a:pt x="7367" y="0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195" name="Arrow 7"/>
          <p:cNvSpPr/>
          <p:nvPr/>
        </p:nvSpPr>
        <p:spPr>
          <a:xfrm>
            <a:off x="16737762" y="10034297"/>
            <a:ext cx="1097660" cy="14046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7367" y="0"/>
                </a:moveTo>
                <a:lnTo>
                  <a:pt x="0" y="7818"/>
                </a:lnTo>
                <a:lnTo>
                  <a:pt x="4127" y="7818"/>
                </a:lnTo>
                <a:cubicBezTo>
                  <a:pt x="4127" y="7860"/>
                  <a:pt x="4125" y="7904"/>
                  <a:pt x="4125" y="7946"/>
                </a:cubicBezTo>
                <a:cubicBezTo>
                  <a:pt x="4125" y="15487"/>
                  <a:pt x="11948" y="21600"/>
                  <a:pt x="21598" y="21600"/>
                </a:cubicBezTo>
                <a:cubicBezTo>
                  <a:pt x="21598" y="21600"/>
                  <a:pt x="21600" y="21600"/>
                  <a:pt x="21600" y="21600"/>
                </a:cubicBezTo>
                <a:lnTo>
                  <a:pt x="21600" y="16556"/>
                </a:lnTo>
                <a:cubicBezTo>
                  <a:pt x="21600" y="16556"/>
                  <a:pt x="21598" y="16556"/>
                  <a:pt x="21598" y="16556"/>
                </a:cubicBezTo>
                <a:cubicBezTo>
                  <a:pt x="15512" y="16556"/>
                  <a:pt x="10578" y="12702"/>
                  <a:pt x="10578" y="7946"/>
                </a:cubicBezTo>
                <a:cubicBezTo>
                  <a:pt x="10578" y="7903"/>
                  <a:pt x="10582" y="7860"/>
                  <a:pt x="10582" y="7818"/>
                </a:cubicBezTo>
                <a:lnTo>
                  <a:pt x="14736" y="7818"/>
                </a:lnTo>
                <a:lnTo>
                  <a:pt x="7367" y="0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196" name="Shared Key"/>
          <p:cNvSpPr txBox="1"/>
          <p:nvPr/>
        </p:nvSpPr>
        <p:spPr>
          <a:xfrm>
            <a:off x="7004396" y="10723079"/>
            <a:ext cx="7205071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/>
          <a:p>
            <a:pPr lvl="1" indent="292607" defTabSz="1560575">
              <a:lnSpc>
                <a:spcPct val="80000"/>
              </a:lnSpc>
              <a:defRPr spc="-107" sz="5376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j-lt"/>
                <a:ea typeface="+mj-ea"/>
                <a:cs typeface="+mj-cs"/>
                <a:sym typeface="Graphik Semibold"/>
              </a:defRPr>
            </a:pPr>
            <a:r>
              <a:t>Shared Key</a:t>
            </a:r>
          </a:p>
        </p:txBody>
      </p:sp>
      <p:sp>
        <p:nvSpPr>
          <p:cNvPr id="197" name="Shared Key"/>
          <p:cNvSpPr txBox="1"/>
          <p:nvPr/>
        </p:nvSpPr>
        <p:spPr>
          <a:xfrm>
            <a:off x="16028962" y="10723079"/>
            <a:ext cx="7205071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/>
          <a:p>
            <a:pPr lvl="1" indent="292607" defTabSz="1560575">
              <a:lnSpc>
                <a:spcPct val="80000"/>
              </a:lnSpc>
              <a:defRPr spc="-107" sz="5376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j-lt"/>
                <a:ea typeface="+mj-ea"/>
                <a:cs typeface="+mj-cs"/>
                <a:sym typeface="Graphik Semibold"/>
              </a:defRPr>
            </a:pPr>
            <a:r>
              <a:t>Shared Key</a:t>
            </a:r>
          </a:p>
        </p:txBody>
      </p:sp>
      <p:sp>
        <p:nvSpPr>
          <p:cNvPr id="198" name="Vertical Partitions"/>
          <p:cNvSpPr txBox="1"/>
          <p:nvPr/>
        </p:nvSpPr>
        <p:spPr>
          <a:xfrm>
            <a:off x="1619941" y="12092121"/>
            <a:ext cx="21844001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defTabSz="1560575">
              <a:lnSpc>
                <a:spcPct val="80000"/>
              </a:lnSpc>
              <a:defRPr spc="-107" sz="5376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j-lt"/>
                <a:ea typeface="+mj-ea"/>
                <a:cs typeface="+mj-cs"/>
                <a:sym typeface="Graphik Semibold"/>
              </a:defRPr>
            </a:lvl1pPr>
          </a:lstStyle>
          <a:p>
            <a:pPr/>
            <a:r>
              <a:t>Vertical Partitions</a:t>
            </a:r>
          </a:p>
        </p:txBody>
      </p:sp>
      <p:pic>
        <p:nvPicPr>
          <p:cNvPr id="199" name="Line Line" descr="Line Line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16200000">
            <a:off x="4608284" y="6583421"/>
            <a:ext cx="8167111" cy="101601"/>
          </a:xfrm>
          <a:prstGeom prst="rect">
            <a:avLst/>
          </a:prstGeom>
        </p:spPr>
      </p:pic>
      <p:pic>
        <p:nvPicPr>
          <p:cNvPr id="201" name="Line Line" descr="Line Line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 rot="16200000">
            <a:off x="11599955" y="6583420"/>
            <a:ext cx="8153770" cy="101601"/>
          </a:xfrm>
          <a:prstGeom prst="rect">
            <a:avLst/>
          </a:prstGeom>
        </p:spPr>
      </p:pic>
      <p:pic>
        <p:nvPicPr>
          <p:cNvPr id="203" name="Line Line" descr="Line Line"/>
          <p:cNvPicPr>
            <a:picLocks noChangeAspect="0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689559" y="2567932"/>
            <a:ext cx="7004882" cy="101601"/>
          </a:xfrm>
          <a:prstGeom prst="rect">
            <a:avLst/>
          </a:prstGeom>
        </p:spPr>
      </p:pic>
      <p:pic>
        <p:nvPicPr>
          <p:cNvPr id="205" name="Line Line" descr="Line Line"/>
          <p:cNvPicPr>
            <a:picLocks noChangeAspect="0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8639113" y="10603857"/>
            <a:ext cx="7105774" cy="101601"/>
          </a:xfrm>
          <a:prstGeom prst="rect">
            <a:avLst/>
          </a:prstGeom>
        </p:spPr>
      </p:pic>
      <p:pic>
        <p:nvPicPr>
          <p:cNvPr id="207" name="Line Line" descr="Line Line"/>
          <p:cNvPicPr>
            <a:picLocks noChangeAspect="0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 rot="16200000">
            <a:off x="14205611" y="6943009"/>
            <a:ext cx="6752458" cy="101601"/>
          </a:xfrm>
          <a:prstGeom prst="rect">
            <a:avLst/>
          </a:prstGeom>
        </p:spPr>
      </p:pic>
      <p:pic>
        <p:nvPicPr>
          <p:cNvPr id="209" name="Line Line" descr="Line Line"/>
          <p:cNvPicPr>
            <a:picLocks noChangeAspect="0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 rot="16200000">
            <a:off x="20943284" y="6943009"/>
            <a:ext cx="6739114" cy="101601"/>
          </a:xfrm>
          <a:prstGeom prst="rect">
            <a:avLst/>
          </a:prstGeom>
        </p:spPr>
      </p:pic>
      <p:pic>
        <p:nvPicPr>
          <p:cNvPr id="211" name="Line Line" descr="Line Line"/>
          <p:cNvPicPr>
            <a:picLocks noChangeAspect="0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7454954" y="3580103"/>
            <a:ext cx="6875486" cy="101601"/>
          </a:xfrm>
          <a:prstGeom prst="rect">
            <a:avLst/>
          </a:prstGeom>
        </p:spPr>
      </p:pic>
      <p:pic>
        <p:nvPicPr>
          <p:cNvPr id="213" name="Line Line" descr="Line Line"/>
          <p:cNvPicPr>
            <a:picLocks noChangeAspect="0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17531040" y="10268437"/>
            <a:ext cx="6860539" cy="101601"/>
          </a:xfrm>
          <a:prstGeom prst="rect">
            <a:avLst/>
          </a:prstGeom>
        </p:spPr>
      </p:pic>
      <p:pic>
        <p:nvPicPr>
          <p:cNvPr id="215" name="Line Line" descr="Line Line"/>
          <p:cNvPicPr>
            <a:picLocks noChangeAspect="0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 rot="16200000">
            <a:off x="-3135236" y="6230134"/>
            <a:ext cx="6752457" cy="101601"/>
          </a:xfrm>
          <a:prstGeom prst="rect">
            <a:avLst/>
          </a:prstGeom>
        </p:spPr>
      </p:pic>
      <p:pic>
        <p:nvPicPr>
          <p:cNvPr id="217" name="Line Line" descr="Line Line"/>
          <p:cNvPicPr>
            <a:picLocks noChangeAspect="0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 rot="16200000">
            <a:off x="3419917" y="6237213"/>
            <a:ext cx="6856199" cy="101601"/>
          </a:xfrm>
          <a:prstGeom prst="rect">
            <a:avLst/>
          </a:prstGeom>
        </p:spPr>
      </p:pic>
      <p:pic>
        <p:nvPicPr>
          <p:cNvPr id="219" name="Line Line" descr="Line Line"/>
          <p:cNvPicPr>
            <a:picLocks noChangeAspect="0"/>
          </p:cNvPicPr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219590" y="2867227"/>
            <a:ext cx="6649829" cy="101601"/>
          </a:xfrm>
          <a:prstGeom prst="rect">
            <a:avLst/>
          </a:prstGeom>
        </p:spPr>
      </p:pic>
      <p:pic>
        <p:nvPicPr>
          <p:cNvPr id="221" name="Line Line" descr="Line Line"/>
          <p:cNvPicPr>
            <a:picLocks noChangeAspect="0"/>
          </p:cNvPicPr>
          <p:nvPr/>
        </p:nvPicPr>
        <p:blipFill>
          <a:blip r:embed="rId13">
            <a:extLst/>
          </a:blip>
          <a:stretch>
            <a:fillRect/>
          </a:stretch>
        </p:blipFill>
        <p:spPr>
          <a:xfrm>
            <a:off x="179837" y="9555561"/>
            <a:ext cx="6729335" cy="101601"/>
          </a:xfrm>
          <a:prstGeom prst="rect">
            <a:avLst/>
          </a:prstGeom>
        </p:spPr>
      </p:pic>
      <p:sp>
        <p:nvSpPr>
          <p:cNvPr id="223" name="Chunk"/>
          <p:cNvSpPr txBox="1"/>
          <p:nvPr/>
        </p:nvSpPr>
        <p:spPr>
          <a:xfrm>
            <a:off x="2156565" y="1481236"/>
            <a:ext cx="2775878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/>
          <a:p>
            <a:pPr lvl="1" indent="292607" defTabSz="1560575">
              <a:lnSpc>
                <a:spcPct val="80000"/>
              </a:lnSpc>
              <a:defRPr spc="-107" sz="5376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j-lt"/>
                <a:ea typeface="+mj-ea"/>
                <a:cs typeface="+mj-cs"/>
                <a:sym typeface="Graphik Semibold"/>
              </a:defRPr>
            </a:pPr>
            <a:r>
              <a:t>Chunk</a:t>
            </a:r>
          </a:p>
        </p:txBody>
      </p:sp>
      <p:sp>
        <p:nvSpPr>
          <p:cNvPr id="224" name="Partition"/>
          <p:cNvSpPr txBox="1"/>
          <p:nvPr/>
        </p:nvSpPr>
        <p:spPr>
          <a:xfrm>
            <a:off x="12631214" y="10764533"/>
            <a:ext cx="3579565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/>
          <a:p>
            <a:pPr lvl="1" indent="292607" defTabSz="1560575">
              <a:lnSpc>
                <a:spcPct val="80000"/>
              </a:lnSpc>
              <a:defRPr spc="-107" sz="5376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j-lt"/>
                <a:ea typeface="+mj-ea"/>
                <a:cs typeface="+mj-cs"/>
                <a:sym typeface="Graphik Semibold"/>
              </a:defRPr>
            </a:pPr>
            <a:r>
              <a:t>Partition</a:t>
            </a:r>
          </a:p>
        </p:txBody>
      </p:sp>
      <p:sp>
        <p:nvSpPr>
          <p:cNvPr id="225" name="Shard"/>
          <p:cNvSpPr txBox="1"/>
          <p:nvPr/>
        </p:nvSpPr>
        <p:spPr>
          <a:xfrm>
            <a:off x="21131068" y="2410027"/>
            <a:ext cx="2775878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/>
          <a:p>
            <a:pPr lvl="1" indent="292607" defTabSz="1560575">
              <a:lnSpc>
                <a:spcPct val="80000"/>
              </a:lnSpc>
              <a:defRPr spc="-107" sz="5376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j-lt"/>
                <a:ea typeface="+mj-ea"/>
                <a:cs typeface="+mj-cs"/>
                <a:sym typeface="Graphik Semibold"/>
              </a:defRPr>
            </a:pPr>
            <a:r>
              <a:t>Shard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Class="entr" nodeType="after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" dur="1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Class="entr" nodeType="after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5" dur="1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7" presetClass="entr" nodeType="after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9" dur="1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000"/>
                            </p:stCondLst>
                            <p:childTnLst>
                              <p:par>
                                <p:cTn id="21" presetClass="entr" nodeType="afterEffect" presetID="9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3" dur="1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7500"/>
                            </p:stCondLst>
                            <p:childTnLst>
                              <p:par>
                                <p:cTn id="25" presetClass="entr" nodeType="afterEffect" presetID="9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7" dur="1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9000"/>
                            </p:stCondLst>
                            <p:childTnLst>
                              <p:par>
                                <p:cTn id="29" presetClass="entr" nodeType="afterEffect" presetID="9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1" dur="1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500"/>
                            </p:stCondLst>
                            <p:childTnLst>
                              <p:par>
                                <p:cTn id="33" presetClass="entr" nodeType="afterEffect" presetID="9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5" dur="1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2000"/>
                            </p:stCondLst>
                            <p:childTnLst>
                              <p:par>
                                <p:cTn id="37" presetClass="entr" nodeType="afterEffect" presetID="9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9" dur="1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3500"/>
                            </p:stCondLst>
                            <p:childTnLst>
                              <p:par>
                                <p:cTn id="41" presetClass="entr" nodeType="afterEffect" presetID="9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3" dur="1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0"/>
                            </p:stCondLst>
                            <p:childTnLst>
                              <p:par>
                                <p:cTn id="45" presetClass="entr" nodeType="afterEffect" presetID="9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7" dur="1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6500"/>
                            </p:stCondLst>
                            <p:childTnLst>
                              <p:par>
                                <p:cTn id="49" presetClass="entr" nodeType="afterEffect" presetID="9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51" dur="1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8000"/>
                            </p:stCondLst>
                            <p:childTnLst>
                              <p:par>
                                <p:cTn id="53" presetClass="entr" nodeType="afterEffect" presetSubtype="32" presetID="4" grpId="13" fill="hold">
                                  <p:stCondLst>
                                    <p:cond delay="15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55" dur="6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0100"/>
                            </p:stCondLst>
                            <p:childTnLst>
                              <p:par>
                                <p:cTn id="57" presetClass="entr" nodeType="afterEffect" presetSubtype="32" presetID="4" grpId="14" fill="hold">
                                  <p:stCondLst>
                                    <p:cond delay="5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59" dur="6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1200"/>
                            </p:stCondLst>
                            <p:childTnLst>
                              <p:par>
                                <p:cTn id="61" presetClass="entr" nodeType="afterEffect" presetSubtype="32" presetID="4" grpId="15" fill="hold">
                                  <p:stCondLst>
                                    <p:cond delay="5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63" dur="6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Class="exit" nodeType="clickEffect" presetID="10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67" dur="300" fill="hold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300"/>
                            </p:stCondLst>
                            <p:childTnLst>
                              <p:par>
                                <p:cTn id="70" presetClass="exit" nodeType="afterEffect" presetID="10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71" dur="300" fill="hold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00"/>
                            </p:stCondLst>
                            <p:childTnLst>
                              <p:par>
                                <p:cTn id="74" presetClass="exit" nodeType="afterEffect" presetID="10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75" dur="300" fill="hold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900"/>
                            </p:stCondLst>
                            <p:childTnLst>
                              <p:par>
                                <p:cTn id="78" presetClass="exit" nodeType="afterEffect" presetID="9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79" dur="1500" fill="hold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2400"/>
                            </p:stCondLst>
                            <p:childTnLst>
                              <p:par>
                                <p:cTn id="82" presetClass="exit" nodeType="afterEffect" presetID="9" grpId="2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83" dur="1500" fill="hold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3900"/>
                            </p:stCondLst>
                            <p:childTnLst>
                              <p:par>
                                <p:cTn id="86" presetClass="exit" nodeType="afterEffect" presetID="9" grpId="2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87" dur="1500" fill="hold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400"/>
                            </p:stCondLst>
                            <p:childTnLst>
                              <p:par>
                                <p:cTn id="90" presetClass="exit" nodeType="afterEffect" presetID="9" grpId="2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91" dur="1500" fill="hold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6900"/>
                            </p:stCondLst>
                            <p:childTnLst>
                              <p:par>
                                <p:cTn id="94" presetClass="exit" nodeType="afterEffect" presetID="9" grpId="2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95" dur="1500" fill="hold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8400"/>
                            </p:stCondLst>
                            <p:childTnLst>
                              <p:par>
                                <p:cTn id="98" presetClass="exit" nodeType="afterEffect" presetID="9" grpId="2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99" dur="1500" fill="hold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9900"/>
                            </p:stCondLst>
                            <p:childTnLst>
                              <p:par>
                                <p:cTn id="102" presetClass="exit" nodeType="afterEffect" presetID="9" grpId="2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103" dur="1500" fill="hold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1400"/>
                            </p:stCondLst>
                            <p:childTnLst>
                              <p:par>
                                <p:cTn id="106" presetClass="exit" nodeType="afterEffect" presetID="9" grpId="2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107" dur="1500" fill="hold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2900"/>
                            </p:stCondLst>
                            <p:childTnLst>
                              <p:par>
                                <p:cTn id="110" presetClass="exit" nodeType="afterEffect" presetID="9" grpId="2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111" dur="1500" fill="hold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4400"/>
                            </p:stCondLst>
                            <p:childTnLst>
                              <p:par>
                                <p:cTn id="114" presetClass="exit" nodeType="afterEffect" presetID="9" grpId="2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115" dur="1500" fill="hold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5900"/>
                            </p:stCondLst>
                            <p:childTnLst>
                              <p:par>
                                <p:cTn id="118" presetClass="exit" nodeType="afterEffect" presetID="9" grpId="2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119" dur="1500" fill="hold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7400"/>
                            </p:stCondLst>
                            <p:childTnLst>
                              <p:par>
                                <p:cTn id="122" presetClass="exit" nodeType="afterEffect" presetID="9" grpId="3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123" dur="1500" fill="hold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Class="entr" nodeType="clickEffect" presetSubtype="8" presetID="22" grpId="3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8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9"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000"/>
                            </p:stCondLst>
                            <p:childTnLst>
                              <p:par>
                                <p:cTn id="131" presetClass="entr" nodeType="afterEffect" presetSubtype="8" presetID="22" grpId="3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2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33"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Class="entr" nodeType="clickEffect" presetSubtype="8" presetID="22" grpId="3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7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38" dur="3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300"/>
                            </p:stCondLst>
                            <p:childTnLst>
                              <p:par>
                                <p:cTn id="140" presetClass="entr" nodeType="afterEffect" presetSubtype="8" presetID="22" grpId="3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1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42" dur="3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600"/>
                            </p:stCondLst>
                            <p:childTnLst>
                              <p:par>
                                <p:cTn id="144" presetClass="entr" nodeType="afterEffect" presetSubtype="32" presetID="4" grpId="3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5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46" dur="3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900"/>
                            </p:stCondLst>
                            <p:childTnLst>
                              <p:par>
                                <p:cTn id="148" presetClass="entr" nodeType="afterEffect" presetSubtype="32" presetID="4" grpId="3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9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50" dur="3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1200"/>
                            </p:stCondLst>
                            <p:childTnLst>
                              <p:par>
                                <p:cTn id="152" presetClass="entr" nodeType="afterEffect" presetSubtype="32" presetID="4" grpId="3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3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54" dur="3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1500"/>
                            </p:stCondLst>
                            <p:childTnLst>
                              <p:par>
                                <p:cTn id="156" presetClass="entr" nodeType="afterEffect" presetSubtype="32" presetID="4" grpId="3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7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58" dur="3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Class="exit" nodeType="clickEffect" presetID="10" grpId="3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162" dur="300" fill="hold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300"/>
                            </p:stCondLst>
                            <p:childTnLst>
                              <p:par>
                                <p:cTn id="165" presetClass="exit" nodeType="afterEffect" presetID="10" grpId="4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166" dur="300" fill="hold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600"/>
                            </p:stCondLst>
                            <p:childTnLst>
                              <p:par>
                                <p:cTn id="169" presetClass="exit" nodeType="afterEffect" presetID="10" grpId="4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170" dur="300" fill="hold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900"/>
                            </p:stCondLst>
                            <p:childTnLst>
                              <p:par>
                                <p:cTn id="173" presetClass="exit" nodeType="afterEffect" presetID="10" grpId="4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174" dur="300" fill="hold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1200"/>
                            </p:stCondLst>
                            <p:childTnLst>
                              <p:par>
                                <p:cTn id="177" presetClass="exit" nodeType="afterEffect" presetID="10" grpId="4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178" dur="300" fill="hold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1500"/>
                            </p:stCondLst>
                            <p:childTnLst>
                              <p:par>
                                <p:cTn id="181" presetClass="exit" nodeType="afterEffect" presetID="10" grpId="4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182" dur="300" fill="hold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1800"/>
                            </p:stCondLst>
                            <p:childTnLst>
                              <p:par>
                                <p:cTn id="185" presetClass="exit" nodeType="afterEffect" presetID="10" grpId="4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186" dur="300" fill="hold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7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2100"/>
                            </p:stCondLst>
                            <p:childTnLst>
                              <p:par>
                                <p:cTn id="189" presetClass="exit" nodeType="afterEffect" presetSubtype="8" presetID="22" grpId="4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wipe(left)" transition="out">
                                      <p:cBhvr>
                                        <p:cTn id="190" dur="500" fill="hold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2600"/>
                            </p:stCondLst>
                            <p:childTnLst>
                              <p:par>
                                <p:cTn id="193" presetClass="exit" nodeType="afterEffect" presetSubtype="8" presetID="22" grpId="4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wipe(left)" transition="out">
                                      <p:cBhvr>
                                        <p:cTn id="194" dur="500" fill="hold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Class="path" nodeType="afterEffect" presetSubtype="0" presetID="-1" grpId="48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012941 0.038180" origin="layout" pathEditMode="relative">
                                      <p:cBhvr>
                                        <p:cTn id="198" dur="10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Class="emph" nodeType="withEffect" presetSubtype="0" presetID="6" grpId="49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1" dur="1000" fill="hold"/>
                                        <p:tgtEl>
                                          <p:spTgt spid="187"/>
                                        </p:tgtEl>
                                      </p:cBhvr>
                                      <p:by x="124557" y="124557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Class="path" nodeType="withEffect" presetSubtype="0" presetID="-1" grpId="50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037785 0.015573" origin="layout" pathEditMode="relative">
                                      <p:cBhvr>
                                        <p:cTn id="204" dur="10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Class="emph" nodeType="withEffect" presetSubtype="0" presetID="6" grpId="51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7" dur="1000" fill="hold"/>
                                        <p:tgtEl>
                                          <p:spTgt spid="188"/>
                                        </p:tgtEl>
                                      </p:cBhvr>
                                      <p:by x="113005" y="113005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Class="path" nodeType="withEffect" presetSubtype="0" presetID="-1" grpId="52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083739 -0.007417" origin="layout" pathEditMode="relative">
                                      <p:cBhvr>
                                        <p:cTn id="210" dur="10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Class="emph" nodeType="withEffect" presetSubtype="0" presetID="6" grpId="53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13" dur="1000" fill="hold"/>
                                        <p:tgtEl>
                                          <p:spTgt spid="189"/>
                                        </p:tgtEl>
                                      </p:cBhvr>
                                      <p:by x="127666" y="127666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19" grpId="2"/>
      <p:bldP build="whole" bldLvl="1" animBg="1" rev="0" advAuto="0" spid="193" grpId="33"/>
      <p:bldP build="whole" bldLvl="1" animBg="1" rev="0" advAuto="0" spid="196" grpId="42"/>
      <p:bldP build="whole" bldLvl="1" animBg="1" rev="0" advAuto="0" spid="191" grpId="47"/>
      <p:bldP build="whole" bldLvl="1" animBg="1" rev="0" advAuto="0" spid="190" grpId="31"/>
      <p:bldP build="whole" bldLvl="1" animBg="1" rev="0" advAuto="0" spid="187" grpId="49"/>
      <p:bldP build="whole" bldLvl="1" animBg="1" rev="0" advAuto="0" spid="192" grpId="34"/>
      <p:bldP build="whole" bldLvl="1" animBg="1" rev="0" advAuto="0" spid="207" grpId="26"/>
      <p:bldP build="whole" bldLvl="1" animBg="1" rev="0" advAuto="0" spid="205" grpId="12"/>
      <p:bldP build="whole" bldLvl="1" animBg="1" rev="0" advAuto="0" spid="211" grpId="3"/>
      <p:bldP build="whole" bldLvl="1" animBg="1" rev="0" advAuto="0" spid="193" grpId="45"/>
      <p:bldP build="whole" bldLvl="1" animBg="1" rev="0" advAuto="0" spid="213" grpId="11"/>
      <p:bldP build="whole" bldLvl="1" animBg="1" rev="0" advAuto="0" spid="203" grpId="19"/>
      <p:bldP build="whole" bldLvl="1" animBg="1" rev="0" advAuto="0" spid="219" grpId="20"/>
      <p:bldP build="whole" bldLvl="1" animBg="1" rev="0" advAuto="0" spid="209" grpId="9"/>
      <p:bldP build="whole" bldLvl="1" animBg="1" rev="0" advAuto="0" spid="221" grpId="10"/>
      <p:bldP build="whole" bldLvl="1" animBg="1" rev="0" advAuto="0" spid="195" grpId="37"/>
      <p:bldP build="whole" bldLvl="1" animBg="1" rev="0" advAuto="0" spid="194" grpId="35"/>
      <p:bldP build="whole" bldLvl="1" animBg="1" rev="0" advAuto="0" spid="197" grpId="38"/>
      <p:bldP build="whole" bldLvl="1" animBg="1" rev="0" advAuto="0" spid="195" grpId="40"/>
      <p:bldP build="whole" bldLvl="1" animBg="1" rev="0" advAuto="0" spid="225" grpId="15"/>
      <p:bldP build="whole" bldLvl="1" animBg="1" rev="0" advAuto="0" spid="194" grpId="39"/>
      <p:bldP build="whole" bldLvl="1" animBg="1" rev="0" advAuto="0" spid="192" grpId="41"/>
      <p:bldP build="whole" bldLvl="1" animBg="1" rev="0" advAuto="0" spid="215" grpId="4"/>
      <p:bldP build="whole" bldLvl="1" animBg="1" rev="0" advAuto="0" spid="225" grpId="18"/>
      <p:bldP build="whole" bldLvl="1" animBg="1" rev="0" advAuto="0" spid="197" grpId="43"/>
      <p:bldP build="whole" bldLvl="1" animBg="1" rev="0" advAuto="0" spid="205" grpId="30"/>
      <p:bldP build="whole" bldLvl="1" animBg="1" rev="0" advAuto="0" spid="211" grpId="21"/>
      <p:bldP build="whole" bldLvl="1" animBg="1" rev="0" advAuto="0" spid="190" grpId="46"/>
      <p:bldP build="whole" bldLvl="1" animBg="1" rev="0" advAuto="0" spid="213" grpId="29"/>
      <p:bldP build="whole" bldLvl="1" animBg="1" rev="0" advAuto="0" spid="188" grpId="51"/>
      <p:bldP build="whole" bldLvl="1" animBg="1" rev="0" advAuto="0" spid="209" grpId="27"/>
      <p:bldP build="whole" bldLvl="1" animBg="1" rev="0" advAuto="0" spid="223" grpId="13"/>
      <p:bldP build="whole" bldLvl="1" animBg="1" rev="0" advAuto="0" spid="221" grpId="28"/>
      <p:bldP build="whole" bldLvl="1" animBg="1" rev="0" advAuto="0" spid="217" grpId="5"/>
      <p:bldP build="whole" bldLvl="1" animBg="1" rev="0" advAuto="0" spid="223" grpId="16"/>
      <p:bldP build="whole" bldLvl="1" animBg="1" rev="0" advAuto="0" spid="201" grpId="6"/>
      <p:bldP build="whole" bldLvl="1" animBg="1" rev="0" advAuto="0" spid="198" grpId="44"/>
      <p:bldP build="whole" bldLvl="1" animBg="1" rev="0" advAuto="0" spid="189" grpId="53"/>
      <p:bldP build="whole" bldLvl="1" animBg="1" rev="0" advAuto="0" spid="199" grpId="7"/>
      <p:bldP build="whole" bldLvl="1" animBg="1" rev="0" advAuto="0" spid="215" grpId="22"/>
      <p:bldP build="whole" bldLvl="1" animBg="1" rev="0" advAuto="0" spid="191" grpId="32"/>
      <p:bldP build="whole" bldLvl="1" animBg="1" rev="0" advAuto="0" spid="201" grpId="24"/>
      <p:bldP build="whole" bldLvl="1" animBg="1" rev="0" advAuto="0" spid="217" grpId="23"/>
      <p:bldP build="whole" bldLvl="1" animBg="1" rev="0" advAuto="0" spid="199" grpId="25"/>
      <p:bldP build="whole" bldLvl="1" animBg="1" rev="0" advAuto="0" spid="207" grpId="8"/>
      <p:bldP build="whole" bldLvl="1" animBg="1" rev="0" advAuto="0" spid="196" grpId="36"/>
      <p:bldP build="whole" bldLvl="1" animBg="1" rev="0" advAuto="0" spid="224" grpId="14"/>
      <p:bldP build="whole" bldLvl="1" animBg="1" rev="0" advAuto="0" spid="203" grpId="1"/>
      <p:bldP build="whole" bldLvl="1" animBg="1" rev="0" advAuto="0" spid="224" grpId="17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31_ColorGradientLight">
  <a:themeElements>
    <a:clrScheme name="31_ColorGradientLight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31_ColorGradientLight">
      <a:majorFont>
        <a:latin typeface="Graphik Semibold"/>
        <a:ea typeface="Graphik Semibold"/>
        <a:cs typeface="Graphik Semibold"/>
      </a:majorFont>
      <a:minorFont>
        <a:latin typeface="Myriad Pro"/>
        <a:ea typeface="Myriad Pro"/>
        <a:cs typeface="Myriad Pro"/>
      </a:minorFont>
    </a:fontScheme>
    <a:fmtScheme name="31_ColorGradient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Graphik Medium"/>
            <a:ea typeface="Graphik Medium"/>
            <a:cs typeface="Graphik Medium"/>
            <a:sym typeface="Graphik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31_ColorGradientLight">
  <a:themeElements>
    <a:clrScheme name="31_ColorGradientLight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31_ColorGradientLight">
      <a:majorFont>
        <a:latin typeface="Graphik Semibold"/>
        <a:ea typeface="Graphik Semibold"/>
        <a:cs typeface="Graphik Semibold"/>
      </a:majorFont>
      <a:minorFont>
        <a:latin typeface="Myriad Pro"/>
        <a:ea typeface="Myriad Pro"/>
        <a:cs typeface="Myriad Pro"/>
      </a:minorFont>
    </a:fontScheme>
    <a:fmtScheme name="31_ColorGradient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Graphik Medium"/>
            <a:ea typeface="Graphik Medium"/>
            <a:cs typeface="Graphik Medium"/>
            <a:sym typeface="Graphik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