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82" r:id="rId3"/>
    <p:sldId id="257" r:id="rId4"/>
    <p:sldId id="258" r:id="rId5"/>
    <p:sldId id="259" r:id="rId6"/>
    <p:sldId id="271" r:id="rId7"/>
    <p:sldId id="261" r:id="rId8"/>
    <p:sldId id="262" r:id="rId9"/>
    <p:sldId id="263" r:id="rId10"/>
    <p:sldId id="264" r:id="rId11"/>
    <p:sldId id="265" r:id="rId12"/>
    <p:sldId id="272" r:id="rId13"/>
    <p:sldId id="273" r:id="rId14"/>
    <p:sldId id="267" r:id="rId15"/>
    <p:sldId id="274" r:id="rId16"/>
    <p:sldId id="275" r:id="rId17"/>
    <p:sldId id="276" r:id="rId18"/>
    <p:sldId id="285" r:id="rId19"/>
    <p:sldId id="286" r:id="rId20"/>
    <p:sldId id="287" r:id="rId21"/>
    <p:sldId id="288" r:id="rId22"/>
    <p:sldId id="27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53" autoAdjust="0"/>
    <p:restoredTop sz="94579" autoAdjust="0"/>
  </p:normalViewPr>
  <p:slideViewPr>
    <p:cSldViewPr>
      <p:cViewPr varScale="1">
        <p:scale>
          <a:sx n="69" d="100"/>
          <a:sy n="69" d="100"/>
        </p:scale>
        <p:origin x="-144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E1E1BA-7076-45A6-96A1-0D7A5C4D3F45}" type="datetimeFigureOut">
              <a:rPr lang="en-US" smtClean="0"/>
              <a:pPr/>
              <a:t>1/25/2022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1CAB00-6177-4904-BDB9-D6E93977DE1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UML modeling, you can use an extend relationship to specify that one use case (extension) extends the behavior of another use case (base). This type of relationship reveals details about a system or application that are typically hidden in a use case.</a:t>
            </a:r>
          </a:p>
          <a:p>
            <a:r>
              <a:rPr lang="en-US" dirty="0" smtClean="0"/>
              <a:t>The extend relationship specifies that the incorporation of the extension use case is dependent on what happens when the base use case executes. The extension use case owns the extend relationship. You can specify several extend relationships for a single base use case.</a:t>
            </a:r>
          </a:p>
          <a:p>
            <a:r>
              <a:rPr lang="en-US" dirty="0" smtClean="0"/>
              <a:t>While the base use case is defined independently and is meaningful by itself, the extension use case is not meaningful on its own. The extension use case consists of one or several behavior sequences (segments) that describe additional behavior that can incrementally augment the behavior of the base use case. Each segment can be inserted into the base use case at a different point, called an extension point.</a:t>
            </a:r>
          </a:p>
          <a:p>
            <a:r>
              <a:rPr lang="en-US" dirty="0" smtClean="0"/>
              <a:t>The extension use case can access and modify the attributes of the base use case; however, the base use case is not aware of the extension use case and, therefore, cannot access or modify the attributes and operations of the extension use case.</a:t>
            </a:r>
          </a:p>
          <a:p>
            <a:r>
              <a:rPr lang="en-US" dirty="0" smtClean="0"/>
              <a:t>You can add extend relationships to a model to show the following situations:</a:t>
            </a:r>
          </a:p>
          <a:p>
            <a:r>
              <a:rPr lang="en-US" dirty="0" smtClean="0"/>
              <a:t>A part of a use case that is optional system behavior</a:t>
            </a:r>
          </a:p>
          <a:p>
            <a:r>
              <a:rPr lang="en-US" dirty="0" smtClean="0"/>
              <a:t>A </a:t>
            </a:r>
            <a:r>
              <a:rPr lang="en-US" dirty="0" err="1" smtClean="0"/>
              <a:t>subflow</a:t>
            </a:r>
            <a:r>
              <a:rPr lang="en-US" dirty="0" smtClean="0"/>
              <a:t> is executed only under certain conditions</a:t>
            </a:r>
          </a:p>
          <a:p>
            <a:r>
              <a:rPr lang="en-US" dirty="0" smtClean="0"/>
              <a:t>A set of behavior segments that may be inserted in a base use case</a:t>
            </a:r>
          </a:p>
          <a:p>
            <a:r>
              <a:rPr lang="en-US" dirty="0" err="1" smtClean="0"/>
              <a:t>ss</a:t>
            </a:r>
            <a:endParaRPr lang="en-US" dirty="0"/>
          </a:p>
        </p:txBody>
      </p:sp>
      <p:sp>
        <p:nvSpPr>
          <p:cNvPr id="4" name="Slide Number Placeholder 3"/>
          <p:cNvSpPr>
            <a:spLocks noGrp="1"/>
          </p:cNvSpPr>
          <p:nvPr>
            <p:ph type="sldNum" sz="quarter" idx="10"/>
          </p:nvPr>
        </p:nvSpPr>
        <p:spPr/>
        <p:txBody>
          <a:bodyPr/>
          <a:lstStyle/>
          <a:p>
            <a:fld id="{381CAB00-6177-4904-BDB9-D6E93977DE12}"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UML modeling, an include relationship is a relationship in which one use case (the base use case) includes the functionality of another use case (the inclusion use case). The include relationship supports the reuse of functionality in a use-case model.</a:t>
            </a:r>
          </a:p>
          <a:p>
            <a:r>
              <a:rPr lang="en-US" dirty="0" smtClean="0"/>
              <a:t>You can add include relationships to your model to show the following situations:</a:t>
            </a:r>
          </a:p>
          <a:p>
            <a:r>
              <a:rPr lang="en-US" dirty="0" smtClean="0"/>
              <a:t>The behavior of the inclusion use case is common to two or more use cases.</a:t>
            </a:r>
          </a:p>
          <a:p>
            <a:r>
              <a:rPr lang="en-US" dirty="0" smtClean="0"/>
              <a:t>The result of the behavior that the inclusion use case specifies, not the behavior itself, is important to the base use case.</a:t>
            </a:r>
          </a:p>
          <a:p>
            <a:endParaRPr lang="en-US" dirty="0"/>
          </a:p>
        </p:txBody>
      </p:sp>
      <p:sp>
        <p:nvSpPr>
          <p:cNvPr id="4" name="Slide Number Placeholder 3"/>
          <p:cNvSpPr>
            <a:spLocks noGrp="1"/>
          </p:cNvSpPr>
          <p:nvPr>
            <p:ph type="sldNum" sz="quarter" idx="10"/>
          </p:nvPr>
        </p:nvSpPr>
        <p:spPr/>
        <p:txBody>
          <a:bodyPr/>
          <a:lstStyle/>
          <a:p>
            <a:fld id="{381CAB00-6177-4904-BDB9-D6E93977DE12}"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user is authenticated when enters the plastic ATM card in a Bank ATM. Then enters the user name and PIN (Personal Identification Number). For every ATM transaction, a Customer Authentication use case is required and essential. So, it is shown as include relationship.</a:t>
            </a:r>
            <a:br>
              <a:rPr lang="en-US" dirty="0" smtClean="0"/>
            </a:br>
            <a:r>
              <a:rPr lang="en-US" dirty="0" smtClean="0"/>
              <a:t>Example of use case diagram for Customer Authentication is shown below:</a:t>
            </a:r>
            <a:endParaRPr lang="en-US" dirty="0"/>
          </a:p>
        </p:txBody>
      </p:sp>
      <p:sp>
        <p:nvSpPr>
          <p:cNvPr id="4" name="Slide Number Placeholder 3"/>
          <p:cNvSpPr>
            <a:spLocks noGrp="1"/>
          </p:cNvSpPr>
          <p:nvPr>
            <p:ph type="sldNum" sz="quarter" idx="10"/>
          </p:nvPr>
        </p:nvSpPr>
        <p:spPr/>
        <p:txBody>
          <a:bodyPr/>
          <a:lstStyle/>
          <a:p>
            <a:fld id="{381CAB00-6177-4904-BDB9-D6E93977DE12}" type="slidenum">
              <a:rPr lang="en-US" smtClean="0"/>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User checks the bank balance as well as also demands the mini statement about the bank balance if they want. Then the user withdraws the money as per their need. If they want to deposit some money, they can do it. After complete action, the user closes the session.</a:t>
            </a:r>
            <a:endParaRPr lang="en-US" dirty="0"/>
          </a:p>
        </p:txBody>
      </p:sp>
      <p:sp>
        <p:nvSpPr>
          <p:cNvPr id="4" name="Slide Number Placeholder 3"/>
          <p:cNvSpPr>
            <a:spLocks noGrp="1"/>
          </p:cNvSpPr>
          <p:nvPr>
            <p:ph type="sldNum" sz="quarter" idx="10"/>
          </p:nvPr>
        </p:nvSpPr>
        <p:spPr/>
        <p:txBody>
          <a:bodyPr/>
          <a:lstStyle/>
          <a:p>
            <a:fld id="{381CAB00-6177-4904-BDB9-D6E93977DE12}" type="slidenum">
              <a:rPr lang="en-US" smtClean="0"/>
              <a:pPr/>
              <a:t>20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there is any error or repair needed in Bank ATM, it is done by an ATM technician. ATM technician is responsible for the maintenance of the Bank ATM, upgrades for hardware, firmware or software, and on-site diagnosis.</a:t>
            </a:r>
            <a:endParaRPr lang="en-US" dirty="0"/>
          </a:p>
        </p:txBody>
      </p:sp>
      <p:sp>
        <p:nvSpPr>
          <p:cNvPr id="4" name="Slide Number Placeholder 3"/>
          <p:cNvSpPr>
            <a:spLocks noGrp="1"/>
          </p:cNvSpPr>
          <p:nvPr>
            <p:ph type="sldNum" sz="quarter" idx="10"/>
          </p:nvPr>
        </p:nvSpPr>
        <p:spPr/>
        <p:txBody>
          <a:bodyPr/>
          <a:lstStyle/>
          <a:p>
            <a:fld id="{381CAB00-6177-4904-BDB9-D6E93977DE12}"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B07CA08-B0BA-4BC0-9EBA-CD90A4A720DD}" type="datetime1">
              <a:rPr lang="en-US" smtClean="0"/>
              <a:t>1/25/2022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A7EA52-DF9A-41C2-9389-218345FD5FC4}"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2FE4C9-DE6C-457A-B305-C8431452B43F}"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922656-CF25-4C9E-AFD7-EB0B34E8A9FE}"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66A949E-3F7A-4BD3-8416-7C22BB37DC0D}"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1D8D9C7-BA23-4629-82FF-997F931F7649}"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D20FC96-F8D1-412F-8E03-4FF400B86080}" type="datetime1">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F7DE087-1064-4DBF-8D6B-50D8B5AF7218}" type="datetime1">
              <a:rPr lang="en-US" smtClean="0"/>
              <a:t>1/25/2022</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C3AC5-A06E-4964-8365-B4A1483C2CBC}" type="datetime1">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DC9A75-4693-4F87-AA1F-17799578C2DC}"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F470971-62B3-4F11-9DAD-1609B3F2C114}"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C981FC17-DAA0-4279-942F-7C2809A59616}" type="datetime1">
              <a:rPr lang="en-US" smtClean="0"/>
              <a:t>1/25/2022</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usecase.pptx"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sciencedirect.com/" TargetMode="External"/><Relationship Id="rId2" Type="http://schemas.openxmlformats.org/officeDocument/2006/relationships/hyperlink" Target="usecase.ppt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2286000"/>
            <a:ext cx="5867400" cy="1295400"/>
          </a:xfrm>
        </p:spPr>
        <p:txBody>
          <a:bodyPr>
            <a:normAutofit/>
          </a:bodyPr>
          <a:lstStyle/>
          <a:p>
            <a:r>
              <a:rPr lang="en-US" dirty="0" smtClean="0"/>
              <a:t>Use Case Diagram</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a:t>
            </a:r>
            <a:endParaRPr lang="en-US" dirty="0"/>
          </a:p>
        </p:txBody>
      </p:sp>
      <p:sp>
        <p:nvSpPr>
          <p:cNvPr id="3" name="Content Placeholder 2"/>
          <p:cNvSpPr>
            <a:spLocks noGrp="1"/>
          </p:cNvSpPr>
          <p:nvPr>
            <p:ph idx="1"/>
          </p:nvPr>
        </p:nvSpPr>
        <p:spPr>
          <a:xfrm>
            <a:off x="838200" y="1219200"/>
            <a:ext cx="8095488" cy="5029200"/>
          </a:xfrm>
        </p:spPr>
        <p:txBody>
          <a:bodyPr>
            <a:normAutofit fontScale="70000" lnSpcReduction="20000"/>
          </a:bodyPr>
          <a:lstStyle/>
          <a:p>
            <a:r>
              <a:rPr lang="en-US" sz="3800" dirty="0" smtClean="0"/>
              <a:t>A relationship from an extending use case to an extended use case that specifies how and when the behavior defined in the extending use case can be inserted into the behavior defined in the extended use case.</a:t>
            </a:r>
          </a:p>
          <a:p>
            <a:pPr>
              <a:buNone/>
            </a:pPr>
            <a:endParaRPr lang="en-US" dirty="0" smtClean="0"/>
          </a:p>
          <a:p>
            <a:pPr>
              <a:buNone/>
            </a:pPr>
            <a:endParaRPr lang="en-US" dirty="0" smtClean="0"/>
          </a:p>
          <a:p>
            <a:pPr>
              <a:buNone/>
            </a:pPr>
            <a:endParaRPr lang="en-US" sz="1300" dirty="0" smtClean="0"/>
          </a:p>
          <a:p>
            <a:pPr>
              <a:buNone/>
            </a:pPr>
            <a:endParaRPr lang="en-US" sz="1300" dirty="0" smtClean="0"/>
          </a:p>
          <a:p>
            <a:pPr>
              <a:buNone/>
            </a:pPr>
            <a:endParaRPr lang="en-US" sz="1300" dirty="0"/>
          </a:p>
          <a:p>
            <a:pPr>
              <a:buNone/>
            </a:pPr>
            <a:endParaRPr lang="en-US" sz="2800" dirty="0" smtClean="0"/>
          </a:p>
          <a:p>
            <a:pPr>
              <a:buNone/>
            </a:pPr>
            <a:endParaRPr lang="en-US" sz="2800" dirty="0" smtClean="0"/>
          </a:p>
          <a:p>
            <a:pPr algn="ctr">
              <a:buNone/>
            </a:pPr>
            <a:r>
              <a:rPr lang="en-US" sz="2200" b="1" i="1" dirty="0" smtClean="0"/>
              <a:t>                               Registration</a:t>
            </a:r>
            <a:r>
              <a:rPr lang="en-US" sz="2200" i="1" dirty="0"/>
              <a:t> use case is meaningful on its own. It could be extended </a:t>
            </a:r>
            <a:r>
              <a:rPr lang="en-US" sz="2200" i="1" dirty="0" smtClean="0"/>
              <a:t>                with </a:t>
            </a:r>
            <a:r>
              <a:rPr lang="en-US" sz="2200" i="1" dirty="0"/>
              <a:t>optional </a:t>
            </a:r>
            <a:r>
              <a:rPr lang="en-US" sz="2200" b="1" i="1" dirty="0"/>
              <a:t>Get Help On Registration</a:t>
            </a:r>
            <a:r>
              <a:rPr lang="en-US" sz="2200" i="1" dirty="0"/>
              <a:t> use case</a:t>
            </a:r>
            <a:endParaRPr lang="en-US" sz="2200" dirty="0"/>
          </a:p>
          <a:p>
            <a:pPr algn="ctr">
              <a:buNone/>
            </a:pPr>
            <a:endParaRPr lang="en-US" sz="2800" dirty="0" smtClean="0"/>
          </a:p>
          <a:p>
            <a:pPr>
              <a:buNone/>
            </a:pPr>
            <a:r>
              <a:rPr lang="en-US" dirty="0" smtClean="0"/>
              <a:t>The </a:t>
            </a:r>
            <a:r>
              <a:rPr lang="en-US" dirty="0"/>
              <a:t>point at which </a:t>
            </a:r>
            <a:r>
              <a:rPr lang="en-US" dirty="0" smtClean="0"/>
              <a:t>an extending </a:t>
            </a:r>
            <a:r>
              <a:rPr lang="en-US" dirty="0"/>
              <a:t>use case </a:t>
            </a:r>
            <a:r>
              <a:rPr lang="en-US" dirty="0" smtClean="0"/>
              <a:t>is added </a:t>
            </a:r>
            <a:r>
              <a:rPr lang="en-US" dirty="0"/>
              <a:t>can be </a:t>
            </a:r>
            <a:r>
              <a:rPr lang="en-US" dirty="0" smtClean="0"/>
              <a:t>defined by </a:t>
            </a:r>
            <a:r>
              <a:rPr lang="en-US" dirty="0"/>
              <a:t>means of </a:t>
            </a:r>
            <a:r>
              <a:rPr lang="en-US" dirty="0" smtClean="0"/>
              <a:t>an extension </a:t>
            </a:r>
            <a:r>
              <a:rPr lang="en-US" dirty="0"/>
              <a:t>point</a:t>
            </a:r>
          </a:p>
          <a:p>
            <a:endParaRPr lang="en-US" dirty="0" smtClean="0"/>
          </a:p>
          <a:p>
            <a:endParaRPr lang="en-US" dirty="0" smtClean="0"/>
          </a:p>
          <a:p>
            <a:endParaRPr lang="en-US" dirty="0" smtClean="0"/>
          </a:p>
          <a:p>
            <a:endParaRPr lang="en-US" dirty="0" smtClean="0"/>
          </a:p>
          <a:p>
            <a:endParaRPr lang="en-US" dirty="0" smtClean="0"/>
          </a:p>
          <a:p>
            <a:endParaRPr lang="en-US" dirty="0"/>
          </a:p>
        </p:txBody>
      </p:sp>
      <p:cxnSp>
        <p:nvCxnSpPr>
          <p:cNvPr id="13" name="Straight Connector 12"/>
          <p:cNvCxnSpPr/>
          <p:nvPr/>
        </p:nvCxnSpPr>
        <p:spPr>
          <a:xfrm>
            <a:off x="8305800" y="43434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305800" y="4495800"/>
            <a:ext cx="152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2" descr="C:\Users\Shahid Zeb\Desktop\Untitled.png"/>
          <p:cNvPicPr>
            <a:picLocks noChangeAspect="1" noChangeArrowheads="1"/>
          </p:cNvPicPr>
          <p:nvPr/>
        </p:nvPicPr>
        <p:blipFill>
          <a:blip r:embed="rId3" cstate="print"/>
          <a:srcRect/>
          <a:stretch>
            <a:fillRect/>
          </a:stretch>
        </p:blipFill>
        <p:spPr bwMode="auto">
          <a:xfrm>
            <a:off x="2590800" y="2931189"/>
            <a:ext cx="5029200" cy="1412211"/>
          </a:xfrm>
          <a:prstGeom prst="rect">
            <a:avLst/>
          </a:prstGeom>
          <a:noFill/>
        </p:spPr>
      </p:pic>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a:t>
            </a:r>
          </a:p>
        </p:txBody>
      </p:sp>
      <p:sp>
        <p:nvSpPr>
          <p:cNvPr id="3" name="Content Placeholder 2"/>
          <p:cNvSpPr>
            <a:spLocks noGrp="1"/>
          </p:cNvSpPr>
          <p:nvPr>
            <p:ph idx="1"/>
          </p:nvPr>
        </p:nvSpPr>
        <p:spPr/>
        <p:txBody>
          <a:bodyPr/>
          <a:lstStyle/>
          <a:p>
            <a:r>
              <a:rPr lang="en-US" dirty="0" smtClean="0"/>
              <a:t> An include relationship defines that a use case contains the behavior defined in another use case.</a:t>
            </a:r>
            <a:endParaRPr lang="en-US" dirty="0"/>
          </a:p>
        </p:txBody>
      </p:sp>
      <p:pic>
        <p:nvPicPr>
          <p:cNvPr id="5123" name="Picture 3" descr="C:\Users\Shahid Zeb\Desktop\include.png"/>
          <p:cNvPicPr>
            <a:picLocks noChangeAspect="1" noChangeArrowheads="1"/>
          </p:cNvPicPr>
          <p:nvPr/>
        </p:nvPicPr>
        <p:blipFill>
          <a:blip r:embed="rId4" cstate="print"/>
          <a:srcRect/>
          <a:stretch>
            <a:fillRect/>
          </a:stretch>
        </p:blipFill>
        <p:spPr bwMode="auto">
          <a:xfrm>
            <a:off x="3581400" y="2971800"/>
            <a:ext cx="4554994" cy="2819400"/>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782690"/>
            <a:ext cx="7010400" cy="2362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1524000" y="3810000"/>
            <a:ext cx="6934200" cy="2362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209800" y="1600200"/>
            <a:ext cx="1828800" cy="1219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371600" y="12192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971800" y="762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2819400" y="106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24000" y="42672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124200" y="3810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971800" y="4114800"/>
            <a:ext cx="1524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67000" y="4800600"/>
            <a:ext cx="990600" cy="646331"/>
          </a:xfrm>
          <a:prstGeom prst="rect">
            <a:avLst/>
          </a:prstGeom>
          <a:noFill/>
        </p:spPr>
        <p:txBody>
          <a:bodyPr wrap="square" rtlCol="0">
            <a:spAutoFit/>
          </a:bodyPr>
          <a:lstStyle/>
          <a:p>
            <a:r>
              <a:rPr lang="en-US" dirty="0" err="1" smtClean="0"/>
              <a:t>patientmodify</a:t>
            </a:r>
            <a:endParaRPr lang="en-US" dirty="0"/>
          </a:p>
        </p:txBody>
      </p:sp>
      <p:sp>
        <p:nvSpPr>
          <p:cNvPr id="21" name="TextBox 20"/>
          <p:cNvSpPr txBox="1"/>
          <p:nvPr/>
        </p:nvSpPr>
        <p:spPr>
          <a:xfrm>
            <a:off x="1600200" y="3886200"/>
            <a:ext cx="1295400" cy="369332"/>
          </a:xfrm>
          <a:prstGeom prst="rect">
            <a:avLst/>
          </a:prstGeom>
          <a:noFill/>
        </p:spPr>
        <p:txBody>
          <a:bodyPr wrap="square" rtlCol="0">
            <a:spAutoFit/>
          </a:bodyPr>
          <a:lstStyle/>
          <a:p>
            <a:r>
              <a:rPr lang="en-US" dirty="0" err="1"/>
              <a:t>u</a:t>
            </a:r>
            <a:r>
              <a:rPr lang="en-US" dirty="0" err="1" smtClean="0"/>
              <a:t>d</a:t>
            </a:r>
            <a:r>
              <a:rPr lang="en-US" dirty="0" smtClean="0"/>
              <a:t> Extend</a:t>
            </a:r>
            <a:endParaRPr lang="en-US" dirty="0"/>
          </a:p>
        </p:txBody>
      </p:sp>
      <p:sp>
        <p:nvSpPr>
          <p:cNvPr id="22" name="TextBox 21"/>
          <p:cNvSpPr txBox="1"/>
          <p:nvPr/>
        </p:nvSpPr>
        <p:spPr>
          <a:xfrm>
            <a:off x="1558636" y="849868"/>
            <a:ext cx="1336964" cy="369332"/>
          </a:xfrm>
          <a:prstGeom prst="rect">
            <a:avLst/>
          </a:prstGeom>
          <a:noFill/>
        </p:spPr>
        <p:txBody>
          <a:bodyPr wrap="square" rtlCol="0">
            <a:spAutoFit/>
          </a:bodyPr>
          <a:lstStyle/>
          <a:p>
            <a:r>
              <a:rPr lang="en-US" dirty="0" err="1"/>
              <a:t>u</a:t>
            </a:r>
            <a:r>
              <a:rPr lang="en-US" dirty="0" err="1" smtClean="0"/>
              <a:t>d</a:t>
            </a:r>
            <a:r>
              <a:rPr lang="en-US" dirty="0" smtClean="0"/>
              <a:t> Include</a:t>
            </a:r>
            <a:endParaRPr lang="en-US" dirty="0"/>
          </a:p>
        </p:txBody>
      </p:sp>
      <p:sp>
        <p:nvSpPr>
          <p:cNvPr id="23" name="Oval 22"/>
          <p:cNvSpPr/>
          <p:nvPr/>
        </p:nvSpPr>
        <p:spPr>
          <a:xfrm>
            <a:off x="5715000" y="1600200"/>
            <a:ext cx="2057400" cy="1219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130636" y="4533900"/>
            <a:ext cx="1828800" cy="1219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227118" y="4488873"/>
            <a:ext cx="1828800" cy="1219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423064" y="2209800"/>
            <a:ext cx="990600" cy="276999"/>
          </a:xfrm>
          <a:prstGeom prst="rect">
            <a:avLst/>
          </a:prstGeom>
          <a:noFill/>
        </p:spPr>
        <p:txBody>
          <a:bodyPr wrap="square" rtlCol="0">
            <a:spAutoFit/>
          </a:bodyPr>
          <a:lstStyle/>
          <a:p>
            <a:r>
              <a:rPr lang="en-US" sz="1200" dirty="0" smtClean="0"/>
              <a:t>&lt;&lt;include&gt;&gt;</a:t>
            </a:r>
            <a:endParaRPr lang="en-US" sz="1200" dirty="0"/>
          </a:p>
        </p:txBody>
      </p:sp>
      <p:sp>
        <p:nvSpPr>
          <p:cNvPr id="27" name="TextBox 26"/>
          <p:cNvSpPr txBox="1"/>
          <p:nvPr/>
        </p:nvSpPr>
        <p:spPr>
          <a:xfrm>
            <a:off x="2514600" y="2069068"/>
            <a:ext cx="1219200" cy="369332"/>
          </a:xfrm>
          <a:prstGeom prst="rect">
            <a:avLst/>
          </a:prstGeom>
          <a:noFill/>
        </p:spPr>
        <p:txBody>
          <a:bodyPr wrap="square" rtlCol="0">
            <a:spAutoFit/>
          </a:bodyPr>
          <a:lstStyle/>
          <a:p>
            <a:r>
              <a:rPr lang="en-US" dirty="0" smtClean="0"/>
              <a:t>withdraw</a:t>
            </a:r>
            <a:endParaRPr lang="en-US" dirty="0"/>
          </a:p>
        </p:txBody>
      </p:sp>
      <p:sp>
        <p:nvSpPr>
          <p:cNvPr id="28" name="TextBox 27"/>
          <p:cNvSpPr txBox="1"/>
          <p:nvPr/>
        </p:nvSpPr>
        <p:spPr>
          <a:xfrm>
            <a:off x="5791200" y="1984664"/>
            <a:ext cx="2057400" cy="369332"/>
          </a:xfrm>
          <a:prstGeom prst="rect">
            <a:avLst/>
          </a:prstGeom>
          <a:noFill/>
        </p:spPr>
        <p:txBody>
          <a:bodyPr wrap="square" rtlCol="0">
            <a:spAutoFit/>
          </a:bodyPr>
          <a:lstStyle/>
          <a:p>
            <a:r>
              <a:rPr lang="en-US" dirty="0" smtClean="0"/>
              <a:t>Card identification</a:t>
            </a:r>
            <a:endParaRPr lang="en-US" dirty="0"/>
          </a:p>
        </p:txBody>
      </p:sp>
      <p:cxnSp>
        <p:nvCxnSpPr>
          <p:cNvPr id="30" name="Straight Arrow Connector 29"/>
          <p:cNvCxnSpPr>
            <a:stCxn id="6" idx="6"/>
            <a:endCxn id="23" idx="2"/>
          </p:cNvCxnSpPr>
          <p:nvPr/>
        </p:nvCxnSpPr>
        <p:spPr>
          <a:xfrm>
            <a:off x="4038600" y="2209800"/>
            <a:ext cx="1676400" cy="0"/>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438400" y="4888468"/>
            <a:ext cx="1524000" cy="369332"/>
          </a:xfrm>
          <a:prstGeom prst="rect">
            <a:avLst/>
          </a:prstGeom>
          <a:noFill/>
        </p:spPr>
        <p:txBody>
          <a:bodyPr wrap="square" rtlCol="0">
            <a:spAutoFit/>
          </a:bodyPr>
          <a:lstStyle/>
          <a:p>
            <a:r>
              <a:rPr lang="en-US" dirty="0" smtClean="0"/>
              <a:t>Modify Order</a:t>
            </a:r>
            <a:endParaRPr lang="en-US" dirty="0"/>
          </a:p>
        </p:txBody>
      </p:sp>
      <p:sp>
        <p:nvSpPr>
          <p:cNvPr id="32" name="TextBox 31"/>
          <p:cNvSpPr txBox="1"/>
          <p:nvPr/>
        </p:nvSpPr>
        <p:spPr>
          <a:xfrm>
            <a:off x="6248400" y="4964668"/>
            <a:ext cx="1524000" cy="369332"/>
          </a:xfrm>
          <a:prstGeom prst="rect">
            <a:avLst/>
          </a:prstGeom>
          <a:noFill/>
        </p:spPr>
        <p:txBody>
          <a:bodyPr wrap="square" rtlCol="0">
            <a:spAutoFit/>
          </a:bodyPr>
          <a:lstStyle/>
          <a:p>
            <a:r>
              <a:rPr lang="en-US" dirty="0" smtClean="0"/>
              <a:t>Get Approval</a:t>
            </a:r>
            <a:endParaRPr lang="en-US" dirty="0"/>
          </a:p>
        </p:txBody>
      </p:sp>
      <p:cxnSp>
        <p:nvCxnSpPr>
          <p:cNvPr id="33" name="Straight Arrow Connector 32"/>
          <p:cNvCxnSpPr/>
          <p:nvPr/>
        </p:nvCxnSpPr>
        <p:spPr>
          <a:xfrm flipH="1">
            <a:off x="4055918" y="5098473"/>
            <a:ext cx="2074718" cy="25292"/>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575464" y="5209401"/>
            <a:ext cx="990600" cy="276999"/>
          </a:xfrm>
          <a:prstGeom prst="rect">
            <a:avLst/>
          </a:prstGeom>
          <a:noFill/>
        </p:spPr>
        <p:txBody>
          <a:bodyPr wrap="square" rtlCol="0">
            <a:spAutoFit/>
          </a:bodyPr>
          <a:lstStyle/>
          <a:p>
            <a:r>
              <a:rPr lang="en-US" sz="1200" dirty="0" smtClean="0"/>
              <a:t>&lt;&lt;extend&gt;&gt;</a:t>
            </a:r>
            <a:endParaRPr lang="en-US" sz="1200" dirty="0"/>
          </a:p>
        </p:txBody>
      </p:sp>
      <p:sp>
        <p:nvSpPr>
          <p:cNvPr id="29" name="Slide Number Placeholder 28"/>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xmlns="" val="1591267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Relationship: Use Case </a:t>
            </a:r>
            <a:r>
              <a:rPr lang="en-US" dirty="0" smtClean="0">
                <a:effectLst/>
              </a:rPr>
              <a:t>Connector</a:t>
            </a:r>
            <a:endParaRPr lang="en-US" dirty="0"/>
          </a:p>
        </p:txBody>
      </p:sp>
      <p:sp>
        <p:nvSpPr>
          <p:cNvPr id="3" name="Content Placeholder 2"/>
          <p:cNvSpPr>
            <a:spLocks noGrp="1"/>
          </p:cNvSpPr>
          <p:nvPr>
            <p:ph idx="1"/>
          </p:nvPr>
        </p:nvSpPr>
        <p:spPr>
          <a:xfrm>
            <a:off x="1435608" y="1447800"/>
            <a:ext cx="7498080" cy="5181600"/>
          </a:xfrm>
        </p:spPr>
        <p:txBody>
          <a:bodyPr>
            <a:normAutofit/>
          </a:bodyPr>
          <a:lstStyle/>
          <a:p>
            <a:r>
              <a:rPr lang="en-US" sz="2800" dirty="0"/>
              <a:t>The uses connector can optionally have multiplicity values at each end, as in the</a:t>
            </a:r>
          </a:p>
          <a:p>
            <a:pPr marL="82296" indent="0">
              <a:buNone/>
            </a:pPr>
            <a:r>
              <a:rPr lang="en-US" sz="2800" dirty="0" smtClean="0"/>
              <a:t>   following diagram</a:t>
            </a:r>
          </a:p>
          <a:p>
            <a:pPr marL="82296" indent="0">
              <a:buNone/>
            </a:pPr>
            <a:r>
              <a:rPr lang="en-US" sz="2800" dirty="0" smtClean="0"/>
              <a:t>         </a:t>
            </a:r>
            <a:r>
              <a:rPr lang="en-US" sz="2000" dirty="0" smtClean="0"/>
              <a:t>which </a:t>
            </a:r>
            <a:r>
              <a:rPr lang="en-US" sz="2000" dirty="0"/>
              <a:t>shows that a customer may only have one </a:t>
            </a:r>
            <a:r>
              <a:rPr lang="en-US" sz="2000" dirty="0" smtClean="0"/>
              <a:t>withdrawal session </a:t>
            </a:r>
            <a:r>
              <a:rPr lang="en-US" sz="2000" dirty="0"/>
              <a:t>at a time, but a bank </a:t>
            </a:r>
            <a:r>
              <a:rPr lang="en-US" sz="2000" dirty="0" smtClean="0"/>
              <a:t>may have </a:t>
            </a:r>
            <a:r>
              <a:rPr lang="en-US" sz="2000" dirty="0"/>
              <a:t>any number of </a:t>
            </a:r>
            <a:r>
              <a:rPr lang="en-US" sz="2000" dirty="0" smtClean="0"/>
              <a:t>customers      making </a:t>
            </a:r>
            <a:r>
              <a:rPr lang="en-US" sz="2000" dirty="0"/>
              <a:t>withdrawals concurrently</a:t>
            </a:r>
          </a:p>
          <a:p>
            <a:pPr marL="82296" indent="0">
              <a:buNone/>
            </a:pPr>
            <a:endParaRPr lang="en-US" sz="2800" dirty="0"/>
          </a:p>
          <a:p>
            <a:endParaRPr lang="en-US" sz="2800" dirty="0"/>
          </a:p>
        </p:txBody>
      </p:sp>
      <p:sp>
        <p:nvSpPr>
          <p:cNvPr id="8" name="Rectangle 7"/>
          <p:cNvSpPr/>
          <p:nvPr/>
        </p:nvSpPr>
        <p:spPr>
          <a:xfrm>
            <a:off x="1524000" y="4038600"/>
            <a:ext cx="6934200" cy="2362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1524000" y="44958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124200" y="4038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971800" y="4343400"/>
            <a:ext cx="1524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00200" y="4114800"/>
            <a:ext cx="1541318" cy="338554"/>
          </a:xfrm>
          <a:prstGeom prst="rect">
            <a:avLst/>
          </a:prstGeom>
          <a:noFill/>
        </p:spPr>
        <p:txBody>
          <a:bodyPr wrap="square" rtlCol="0">
            <a:spAutoFit/>
          </a:bodyPr>
          <a:lstStyle/>
          <a:p>
            <a:r>
              <a:rPr lang="en-US" sz="1600" dirty="0" err="1"/>
              <a:t>u</a:t>
            </a:r>
            <a:r>
              <a:rPr lang="en-US" sz="1600" dirty="0" err="1" smtClean="0"/>
              <a:t>d</a:t>
            </a:r>
            <a:r>
              <a:rPr lang="en-US" sz="1600" dirty="0" smtClean="0"/>
              <a:t> Multiplicity </a:t>
            </a:r>
            <a:endParaRPr lang="en-US" sz="1600" dirty="0"/>
          </a:p>
        </p:txBody>
      </p:sp>
      <p:sp>
        <p:nvSpPr>
          <p:cNvPr id="13" name="Oval 12"/>
          <p:cNvSpPr/>
          <p:nvPr/>
        </p:nvSpPr>
        <p:spPr>
          <a:xfrm>
            <a:off x="4191000" y="4762500"/>
            <a:ext cx="1828800" cy="1219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905500" y="5427077"/>
            <a:ext cx="495300" cy="338554"/>
          </a:xfrm>
          <a:prstGeom prst="rect">
            <a:avLst/>
          </a:prstGeom>
          <a:noFill/>
        </p:spPr>
        <p:txBody>
          <a:bodyPr wrap="square" rtlCol="0">
            <a:spAutoFit/>
          </a:bodyPr>
          <a:lstStyle/>
          <a:p>
            <a:r>
              <a:rPr lang="en-US" sz="1600" dirty="0" smtClean="0"/>
              <a:t>0..*</a:t>
            </a:r>
            <a:endParaRPr lang="en-US" sz="1600" dirty="0"/>
          </a:p>
        </p:txBody>
      </p:sp>
      <p:sp>
        <p:nvSpPr>
          <p:cNvPr id="18" name="TextBox 17"/>
          <p:cNvSpPr txBox="1"/>
          <p:nvPr/>
        </p:nvSpPr>
        <p:spPr>
          <a:xfrm>
            <a:off x="4572000" y="5257800"/>
            <a:ext cx="1312718" cy="338554"/>
          </a:xfrm>
          <a:prstGeom prst="rect">
            <a:avLst/>
          </a:prstGeom>
          <a:noFill/>
        </p:spPr>
        <p:txBody>
          <a:bodyPr wrap="square" rtlCol="0">
            <a:spAutoFit/>
          </a:bodyPr>
          <a:lstStyle/>
          <a:p>
            <a:r>
              <a:rPr lang="en-US" sz="1600" dirty="0" smtClean="0"/>
              <a:t>Withdraw</a:t>
            </a:r>
            <a:endParaRPr lang="en-US" sz="1600" dirty="0"/>
          </a:p>
        </p:txBody>
      </p:sp>
      <p:pic>
        <p:nvPicPr>
          <p:cNvPr id="19" name="Picture 18" descr="C:\Users\Shahid Zeb\Desktop\actor.jpg"/>
          <p:cNvPicPr>
            <a:picLocks noChangeAspect="1" noChangeArrowheads="1"/>
          </p:cNvPicPr>
          <p:nvPr/>
        </p:nvPicPr>
        <p:blipFill>
          <a:blip r:embed="rId2" cstate="print"/>
          <a:srcRect/>
          <a:stretch>
            <a:fillRect/>
          </a:stretch>
        </p:blipFill>
        <p:spPr bwMode="auto">
          <a:xfrm>
            <a:off x="7149366" y="4884122"/>
            <a:ext cx="1156434" cy="975955"/>
          </a:xfrm>
          <a:prstGeom prst="rect">
            <a:avLst/>
          </a:prstGeom>
          <a:noFill/>
        </p:spPr>
      </p:pic>
      <p:pic>
        <p:nvPicPr>
          <p:cNvPr id="20" name="Picture 19" descr="C:\Users\Shahid Zeb\Desktop\actor.jpg"/>
          <p:cNvPicPr>
            <a:picLocks noChangeAspect="1" noChangeArrowheads="1"/>
          </p:cNvPicPr>
          <p:nvPr/>
        </p:nvPicPr>
        <p:blipFill>
          <a:blip r:embed="rId2" cstate="print"/>
          <a:srcRect/>
          <a:stretch>
            <a:fillRect/>
          </a:stretch>
        </p:blipFill>
        <p:spPr bwMode="auto">
          <a:xfrm>
            <a:off x="1567298" y="4930196"/>
            <a:ext cx="1236517" cy="1068382"/>
          </a:xfrm>
          <a:prstGeom prst="rect">
            <a:avLst/>
          </a:prstGeom>
          <a:noFill/>
        </p:spPr>
      </p:pic>
      <p:cxnSp>
        <p:nvCxnSpPr>
          <p:cNvPr id="30" name="Straight Arrow Connector 29"/>
          <p:cNvCxnSpPr/>
          <p:nvPr/>
        </p:nvCxnSpPr>
        <p:spPr>
          <a:xfrm flipH="1">
            <a:off x="2895600" y="5410200"/>
            <a:ext cx="1295398" cy="0"/>
          </a:xfrm>
          <a:prstGeom prst="straightConnector1">
            <a:avLst/>
          </a:prstGeom>
          <a:ln w="254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019800" y="5410200"/>
            <a:ext cx="1295398" cy="0"/>
          </a:xfrm>
          <a:prstGeom prst="straightConnector1">
            <a:avLst/>
          </a:prstGeom>
          <a:ln w="254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733800" y="5410200"/>
            <a:ext cx="495300" cy="338554"/>
          </a:xfrm>
          <a:prstGeom prst="rect">
            <a:avLst/>
          </a:prstGeom>
          <a:noFill/>
        </p:spPr>
        <p:txBody>
          <a:bodyPr wrap="square" rtlCol="0">
            <a:spAutoFit/>
          </a:bodyPr>
          <a:lstStyle/>
          <a:p>
            <a:r>
              <a:rPr lang="en-US" sz="1600" dirty="0" smtClean="0"/>
              <a:t>0..1</a:t>
            </a:r>
            <a:endParaRPr lang="en-US" sz="1600" dirty="0"/>
          </a:p>
        </p:txBody>
      </p:sp>
      <p:sp>
        <p:nvSpPr>
          <p:cNvPr id="37" name="TextBox 36"/>
          <p:cNvSpPr txBox="1"/>
          <p:nvPr/>
        </p:nvSpPr>
        <p:spPr>
          <a:xfrm>
            <a:off x="7048500" y="5376446"/>
            <a:ext cx="495300" cy="338554"/>
          </a:xfrm>
          <a:prstGeom prst="rect">
            <a:avLst/>
          </a:prstGeom>
          <a:noFill/>
        </p:spPr>
        <p:txBody>
          <a:bodyPr wrap="square" rtlCol="0">
            <a:spAutoFit/>
          </a:bodyPr>
          <a:lstStyle/>
          <a:p>
            <a:r>
              <a:rPr lang="en-US" sz="1600" dirty="0"/>
              <a:t>1</a:t>
            </a:r>
          </a:p>
        </p:txBody>
      </p:sp>
      <p:sp>
        <p:nvSpPr>
          <p:cNvPr id="38" name="TextBox 37"/>
          <p:cNvSpPr txBox="1"/>
          <p:nvPr/>
        </p:nvSpPr>
        <p:spPr>
          <a:xfrm>
            <a:off x="2705100" y="5452646"/>
            <a:ext cx="495300" cy="338554"/>
          </a:xfrm>
          <a:prstGeom prst="rect">
            <a:avLst/>
          </a:prstGeom>
          <a:noFill/>
        </p:spPr>
        <p:txBody>
          <a:bodyPr wrap="square" rtlCol="0">
            <a:spAutoFit/>
          </a:bodyPr>
          <a:lstStyle/>
          <a:p>
            <a:r>
              <a:rPr lang="en-US" sz="1600" dirty="0" smtClean="0"/>
              <a:t>1</a:t>
            </a:r>
            <a:endParaRPr lang="en-US" sz="1600" dirty="0"/>
          </a:p>
        </p:txBody>
      </p:sp>
      <p:sp>
        <p:nvSpPr>
          <p:cNvPr id="39" name="TextBox 38"/>
          <p:cNvSpPr txBox="1"/>
          <p:nvPr/>
        </p:nvSpPr>
        <p:spPr>
          <a:xfrm>
            <a:off x="1600199" y="5833646"/>
            <a:ext cx="1066801" cy="338554"/>
          </a:xfrm>
          <a:prstGeom prst="rect">
            <a:avLst/>
          </a:prstGeom>
          <a:noFill/>
        </p:spPr>
        <p:txBody>
          <a:bodyPr wrap="square" rtlCol="0">
            <a:spAutoFit/>
          </a:bodyPr>
          <a:lstStyle/>
          <a:p>
            <a:r>
              <a:rPr lang="en-US" sz="1600" dirty="0" smtClean="0"/>
              <a:t>Customer</a:t>
            </a:r>
            <a:endParaRPr lang="en-US" sz="1600" dirty="0"/>
          </a:p>
        </p:txBody>
      </p:sp>
      <p:sp>
        <p:nvSpPr>
          <p:cNvPr id="40" name="TextBox 39"/>
          <p:cNvSpPr txBox="1"/>
          <p:nvPr/>
        </p:nvSpPr>
        <p:spPr>
          <a:xfrm>
            <a:off x="7429500" y="5833646"/>
            <a:ext cx="800100" cy="338554"/>
          </a:xfrm>
          <a:prstGeom prst="rect">
            <a:avLst/>
          </a:prstGeom>
          <a:noFill/>
        </p:spPr>
        <p:txBody>
          <a:bodyPr wrap="square" rtlCol="0">
            <a:spAutoFit/>
          </a:bodyPr>
          <a:lstStyle/>
          <a:p>
            <a:r>
              <a:rPr lang="en-US" sz="1600" dirty="0" smtClean="0"/>
              <a:t>Bank</a:t>
            </a:r>
            <a:endParaRPr lang="en-US" sz="1600" dirty="0"/>
          </a:p>
        </p:txBody>
      </p:sp>
      <p:sp>
        <p:nvSpPr>
          <p:cNvPr id="21" name="Slide Number Placeholder 20"/>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xmlns="" val="1512758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hahid Zeb\Desktop\use-case-example-atm.png"/>
          <p:cNvPicPr>
            <a:picLocks noGrp="1" noChangeAspect="1" noChangeArrowheads="1"/>
          </p:cNvPicPr>
          <p:nvPr>
            <p:ph idx="1"/>
          </p:nvPr>
        </p:nvPicPr>
        <p:blipFill>
          <a:blip r:embed="rId2" cstate="print"/>
          <a:srcRect/>
          <a:stretch>
            <a:fillRect/>
          </a:stretch>
        </p:blipFill>
        <p:spPr bwMode="auto">
          <a:xfrm>
            <a:off x="1074912" y="113158"/>
            <a:ext cx="5935488" cy="5134198"/>
          </a:xfrm>
          <a:prstGeom prst="rect">
            <a:avLst/>
          </a:prstGeom>
          <a:noFill/>
        </p:spPr>
      </p:pic>
      <p:sp>
        <p:nvSpPr>
          <p:cNvPr id="5" name="Rectangle 4"/>
          <p:cNvSpPr/>
          <p:nvPr/>
        </p:nvSpPr>
        <p:spPr>
          <a:xfrm>
            <a:off x="1219200" y="5410200"/>
            <a:ext cx="7620000" cy="584775"/>
          </a:xfrm>
          <a:prstGeom prst="rect">
            <a:avLst/>
          </a:prstGeom>
        </p:spPr>
        <p:txBody>
          <a:bodyPr wrap="square">
            <a:spAutoFit/>
          </a:bodyPr>
          <a:lstStyle/>
          <a:p>
            <a:r>
              <a:rPr lang="en-US" dirty="0" smtClean="0"/>
              <a:t>An example of use case diagram for Bank ATM subsystem</a:t>
            </a:r>
          </a:p>
          <a:p>
            <a:r>
              <a:rPr lang="en-US" sz="1400" dirty="0" smtClean="0">
                <a:hlinkClick r:id="rId3" action="ppaction://hlinkpres?slideindex=1&amp;slidetitle="/>
              </a:rPr>
              <a:t>Ref: http://www.uml-diagrams.org/use-case-diagrams-examples.html#atm</a:t>
            </a:r>
            <a:endParaRPr lang="en-US" sz="14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465303414"/>
              </p:ext>
            </p:extLst>
          </p:nvPr>
        </p:nvGraphicFramePr>
        <p:xfrm>
          <a:off x="1219200" y="609600"/>
          <a:ext cx="7467600" cy="6019800"/>
        </p:xfrm>
        <a:graphic>
          <a:graphicData uri="http://schemas.openxmlformats.org/drawingml/2006/table">
            <a:tbl>
              <a:tblPr firstRow="1" bandRow="1">
                <a:tableStyleId>{5940675A-B579-460E-94D1-54222C63F5DA}</a:tableStyleId>
              </a:tblPr>
              <a:tblGrid>
                <a:gridCol w="2438400"/>
                <a:gridCol w="5029200"/>
              </a:tblGrid>
              <a:tr h="381000">
                <a:tc>
                  <a:txBody>
                    <a:bodyPr/>
                    <a:lstStyle/>
                    <a:p>
                      <a:r>
                        <a:rPr lang="en-US" dirty="0" smtClean="0"/>
                        <a:t>Node 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Notation</a:t>
                      </a:r>
                    </a:p>
                    <a:p>
                      <a:endParaRPr lang="en-US" dirty="0"/>
                    </a:p>
                  </a:txBody>
                  <a:tcPr/>
                </a:tc>
              </a:tr>
              <a:tr h="1112520">
                <a:tc>
                  <a:txBody>
                    <a:bodyPr/>
                    <a:lstStyle/>
                    <a:p>
                      <a:r>
                        <a:rPr lang="en-US" dirty="0" smtClean="0">
                          <a:solidFill>
                            <a:srgbClr val="FFC000"/>
                          </a:solidFill>
                        </a:rPr>
                        <a:t>Actor(default)</a:t>
                      </a:r>
                      <a:endParaRPr lang="en-US" dirty="0">
                        <a:solidFill>
                          <a:srgbClr val="FFC000"/>
                        </a:solidFill>
                      </a:endParaRPr>
                    </a:p>
                  </a:txBody>
                  <a:tcPr/>
                </a:tc>
                <a:tc>
                  <a:txBody>
                    <a:bodyPr/>
                    <a:lstStyle/>
                    <a:p>
                      <a:endParaRPr lang="en-US" dirty="0"/>
                    </a:p>
                  </a:txBody>
                  <a:tcPr/>
                </a:tc>
              </a:tr>
              <a:tr h="1219200">
                <a:tc>
                  <a:txBody>
                    <a:bodyPr/>
                    <a:lstStyle/>
                    <a:p>
                      <a:r>
                        <a:rPr lang="en-US" dirty="0" smtClean="0">
                          <a:solidFill>
                            <a:srgbClr val="FFC000"/>
                          </a:solidFill>
                        </a:rPr>
                        <a:t>Actor (optional</a:t>
                      </a:r>
                      <a:r>
                        <a:rPr lang="en-US" baseline="0" dirty="0" smtClean="0">
                          <a:solidFill>
                            <a:srgbClr val="FFC000"/>
                          </a:solidFill>
                        </a:rPr>
                        <a:t> user-defined icon)</a:t>
                      </a:r>
                      <a:endParaRPr lang="en-US" dirty="0">
                        <a:solidFill>
                          <a:srgbClr val="FFC000"/>
                        </a:solidFill>
                      </a:endParaRPr>
                    </a:p>
                  </a:txBody>
                  <a:tcPr/>
                </a:tc>
                <a:tc>
                  <a:txBody>
                    <a:bodyPr/>
                    <a:lstStyle/>
                    <a:p>
                      <a:endParaRPr lang="en-US" dirty="0"/>
                    </a:p>
                  </a:txBody>
                  <a:tcPr/>
                </a:tc>
              </a:tr>
              <a:tr h="1600200">
                <a:tc>
                  <a:txBody>
                    <a:bodyPr/>
                    <a:lstStyle/>
                    <a:p>
                      <a:r>
                        <a:rPr lang="en-US" dirty="0" smtClean="0">
                          <a:solidFill>
                            <a:srgbClr val="FFC000"/>
                          </a:solidFill>
                        </a:rPr>
                        <a:t>Extend</a:t>
                      </a:r>
                      <a:endParaRPr lang="en-US" dirty="0">
                        <a:solidFill>
                          <a:srgbClr val="FFC000"/>
                        </a:solidFill>
                      </a:endParaRPr>
                    </a:p>
                  </a:txBody>
                  <a:tcPr/>
                </a:tc>
                <a:tc>
                  <a:txBody>
                    <a:bodyPr/>
                    <a:lstStyle/>
                    <a:p>
                      <a:endParaRPr lang="en-US" dirty="0"/>
                    </a:p>
                  </a:txBody>
                  <a:tcPr/>
                </a:tc>
              </a:tr>
              <a:tr h="1447800">
                <a:tc>
                  <a:txBody>
                    <a:bodyPr/>
                    <a:lstStyle/>
                    <a:p>
                      <a:r>
                        <a:rPr lang="en-US" dirty="0" smtClean="0">
                          <a:solidFill>
                            <a:srgbClr val="FFC000"/>
                          </a:solidFill>
                        </a:rPr>
                        <a:t>Extend (with </a:t>
                      </a:r>
                      <a:r>
                        <a:rPr lang="en-US" dirty="0" smtClean="0">
                          <a:solidFill>
                            <a:srgbClr val="FFC000"/>
                          </a:solidFill>
                        </a:rPr>
                        <a:t>Condition</a:t>
                      </a:r>
                      <a:r>
                        <a:rPr lang="en-US" dirty="0" smtClean="0">
                          <a:solidFill>
                            <a:srgbClr val="FFC000"/>
                          </a:solidFill>
                        </a:rPr>
                        <a:t>)</a:t>
                      </a:r>
                      <a:endParaRPr lang="en-US" dirty="0">
                        <a:solidFill>
                          <a:srgbClr val="FFC000"/>
                        </a:solidFill>
                      </a:endParaRPr>
                    </a:p>
                  </a:txBody>
                  <a:tcPr/>
                </a:tc>
                <a:tc>
                  <a:txBody>
                    <a:bodyPr/>
                    <a:lstStyle/>
                    <a:p>
                      <a:endParaRPr lang="en-US" dirty="0"/>
                    </a:p>
                  </a:txBody>
                  <a:tcPr/>
                </a:tc>
              </a:tr>
            </a:tbl>
          </a:graphicData>
        </a:graphic>
      </p:graphicFrame>
      <p:pic>
        <p:nvPicPr>
          <p:cNvPr id="5" name="Picture 4" descr="C:\Users\Shahid Zeb\Desktop\actor.jpg"/>
          <p:cNvPicPr>
            <a:picLocks noChangeAspect="1" noChangeArrowheads="1"/>
          </p:cNvPicPr>
          <p:nvPr/>
        </p:nvPicPr>
        <p:blipFill>
          <a:blip r:embed="rId3" cstate="print"/>
          <a:srcRect/>
          <a:stretch>
            <a:fillRect/>
          </a:stretch>
        </p:blipFill>
        <p:spPr bwMode="auto">
          <a:xfrm>
            <a:off x="4800600" y="1295400"/>
            <a:ext cx="914400" cy="790065"/>
          </a:xfrm>
          <a:prstGeom prst="rect">
            <a:avLst/>
          </a:prstGeom>
          <a:noFill/>
        </p:spPr>
      </p:pic>
      <p:sp>
        <p:nvSpPr>
          <p:cNvPr id="6" name="TextBox 5"/>
          <p:cNvSpPr txBox="1"/>
          <p:nvPr/>
        </p:nvSpPr>
        <p:spPr>
          <a:xfrm>
            <a:off x="5867399" y="1871246"/>
            <a:ext cx="1066801" cy="338554"/>
          </a:xfrm>
          <a:prstGeom prst="rect">
            <a:avLst/>
          </a:prstGeom>
          <a:noFill/>
        </p:spPr>
        <p:txBody>
          <a:bodyPr wrap="square" rtlCol="0">
            <a:spAutoFit/>
          </a:bodyPr>
          <a:lstStyle/>
          <a:p>
            <a:r>
              <a:rPr lang="en-US" sz="1600" dirty="0" smtClean="0"/>
              <a:t>Customer</a:t>
            </a:r>
            <a:endParaRPr lang="en-US" sz="1600" dirty="0"/>
          </a:p>
        </p:txBody>
      </p:sp>
      <p:pic>
        <p:nvPicPr>
          <p:cNvPr id="7" name="Picture 2" descr="C:\Users\Hp\Desktop\Untitled.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880807" y="2514600"/>
            <a:ext cx="1053393" cy="98955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Oval 7"/>
          <p:cNvSpPr/>
          <p:nvPr/>
        </p:nvSpPr>
        <p:spPr>
          <a:xfrm>
            <a:off x="6442139" y="3669268"/>
            <a:ext cx="1330261" cy="750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737264" y="3669268"/>
            <a:ext cx="1215736" cy="750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778828" y="3905934"/>
            <a:ext cx="1174172" cy="461665"/>
          </a:xfrm>
          <a:prstGeom prst="rect">
            <a:avLst/>
          </a:prstGeom>
          <a:noFill/>
        </p:spPr>
        <p:txBody>
          <a:bodyPr wrap="square" rtlCol="0">
            <a:spAutoFit/>
          </a:bodyPr>
          <a:lstStyle/>
          <a:p>
            <a:r>
              <a:rPr lang="en-US" sz="1200" dirty="0" smtClean="0"/>
              <a:t>Extension point   Selection</a:t>
            </a:r>
            <a:endParaRPr lang="en-US" sz="1200" dirty="0"/>
          </a:p>
        </p:txBody>
      </p:sp>
      <p:sp>
        <p:nvSpPr>
          <p:cNvPr id="11" name="TextBox 10"/>
          <p:cNvSpPr txBox="1"/>
          <p:nvPr/>
        </p:nvSpPr>
        <p:spPr>
          <a:xfrm>
            <a:off x="6442138" y="4812268"/>
            <a:ext cx="1863661" cy="307777"/>
          </a:xfrm>
          <a:prstGeom prst="rect">
            <a:avLst/>
          </a:prstGeom>
          <a:noFill/>
        </p:spPr>
        <p:txBody>
          <a:bodyPr wrap="square" rtlCol="0">
            <a:spAutoFit/>
          </a:bodyPr>
          <a:lstStyle/>
          <a:p>
            <a:r>
              <a:rPr lang="en-US" sz="1400" dirty="0" smtClean="0"/>
              <a:t>Extending (use case)</a:t>
            </a:r>
            <a:endParaRPr lang="en-US" sz="1400" dirty="0"/>
          </a:p>
        </p:txBody>
      </p:sp>
      <p:cxnSp>
        <p:nvCxnSpPr>
          <p:cNvPr id="12" name="Straight Arrow Connector 11"/>
          <p:cNvCxnSpPr>
            <a:stCxn id="8" idx="2"/>
          </p:cNvCxnSpPr>
          <p:nvPr/>
        </p:nvCxnSpPr>
        <p:spPr>
          <a:xfrm flipH="1">
            <a:off x="4953000" y="4044434"/>
            <a:ext cx="1489139" cy="0"/>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02269" y="3767435"/>
            <a:ext cx="990600" cy="276999"/>
          </a:xfrm>
          <a:prstGeom prst="rect">
            <a:avLst/>
          </a:prstGeom>
          <a:noFill/>
        </p:spPr>
        <p:txBody>
          <a:bodyPr wrap="square" rtlCol="0">
            <a:spAutoFit/>
          </a:bodyPr>
          <a:lstStyle/>
          <a:p>
            <a:r>
              <a:rPr lang="en-US" sz="1200" dirty="0" smtClean="0"/>
              <a:t>&lt;&lt;extend&gt;&gt;</a:t>
            </a:r>
            <a:endParaRPr lang="en-US" sz="1200" dirty="0"/>
          </a:p>
        </p:txBody>
      </p:sp>
      <p:sp>
        <p:nvSpPr>
          <p:cNvPr id="16" name="TextBox 15"/>
          <p:cNvSpPr txBox="1"/>
          <p:nvPr/>
        </p:nvSpPr>
        <p:spPr>
          <a:xfrm>
            <a:off x="3962399" y="4800600"/>
            <a:ext cx="1735169" cy="307777"/>
          </a:xfrm>
          <a:prstGeom prst="rect">
            <a:avLst/>
          </a:prstGeom>
          <a:noFill/>
        </p:spPr>
        <p:txBody>
          <a:bodyPr wrap="square" rtlCol="0">
            <a:spAutoFit/>
          </a:bodyPr>
          <a:lstStyle/>
          <a:p>
            <a:r>
              <a:rPr lang="en-US" sz="1400" dirty="0" smtClean="0"/>
              <a:t>Extended (use case)</a:t>
            </a:r>
            <a:endParaRPr lang="en-US" sz="1400" dirty="0"/>
          </a:p>
        </p:txBody>
      </p:sp>
      <p:cxnSp>
        <p:nvCxnSpPr>
          <p:cNvPr id="17" name="Straight Arrow Connector 16"/>
          <p:cNvCxnSpPr>
            <a:stCxn id="16" idx="0"/>
          </p:cNvCxnSpPr>
          <p:nvPr/>
        </p:nvCxnSpPr>
        <p:spPr>
          <a:xfrm flipH="1" flipV="1">
            <a:off x="4648200" y="4419600"/>
            <a:ext cx="181784" cy="381000"/>
          </a:xfrm>
          <a:prstGeom prst="straightConnector1">
            <a:avLst/>
          </a:prstGeom>
          <a:ln w="127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934201" y="4419600"/>
            <a:ext cx="173068" cy="392668"/>
          </a:xfrm>
          <a:prstGeom prst="straightConnector1">
            <a:avLst/>
          </a:prstGeom>
          <a:ln w="127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737264" y="3905934"/>
            <a:ext cx="1215736"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Snip Single Corner Rectangle 28"/>
          <p:cNvSpPr/>
          <p:nvPr/>
        </p:nvSpPr>
        <p:spPr>
          <a:xfrm>
            <a:off x="4191000" y="5334000"/>
            <a:ext cx="4038600" cy="533400"/>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8001000" y="5497999"/>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001000" y="5334000"/>
            <a:ext cx="0" cy="163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437031" y="5334000"/>
            <a:ext cx="3411569" cy="523220"/>
          </a:xfrm>
          <a:prstGeom prst="rect">
            <a:avLst/>
          </a:prstGeom>
          <a:noFill/>
        </p:spPr>
        <p:txBody>
          <a:bodyPr wrap="square" rtlCol="0">
            <a:spAutoFit/>
          </a:bodyPr>
          <a:lstStyle/>
          <a:p>
            <a:r>
              <a:rPr lang="en-US" sz="1400" dirty="0" smtClean="0"/>
              <a:t>Condition: [Customer selected HELP]</a:t>
            </a:r>
          </a:p>
          <a:p>
            <a:r>
              <a:rPr lang="en-US" sz="1400" dirty="0"/>
              <a:t>e</a:t>
            </a:r>
            <a:r>
              <a:rPr lang="en-US" sz="1400" dirty="0" smtClean="0"/>
              <a:t>xtension point: Selection</a:t>
            </a:r>
            <a:endParaRPr lang="en-US" sz="1400" dirty="0"/>
          </a:p>
        </p:txBody>
      </p:sp>
      <p:cxnSp>
        <p:nvCxnSpPr>
          <p:cNvPr id="38" name="Straight Arrow Connector 37"/>
          <p:cNvCxnSpPr/>
          <p:nvPr/>
        </p:nvCxnSpPr>
        <p:spPr>
          <a:xfrm flipH="1">
            <a:off x="4800601" y="6477000"/>
            <a:ext cx="2306668" cy="0"/>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049869" y="6200001"/>
            <a:ext cx="990600" cy="276999"/>
          </a:xfrm>
          <a:prstGeom prst="rect">
            <a:avLst/>
          </a:prstGeom>
          <a:noFill/>
        </p:spPr>
        <p:txBody>
          <a:bodyPr wrap="square" rtlCol="0">
            <a:spAutoFit/>
          </a:bodyPr>
          <a:lstStyle/>
          <a:p>
            <a:r>
              <a:rPr lang="en-US" sz="1200" dirty="0" smtClean="0"/>
              <a:t>&lt;&lt;extend&gt;&gt;</a:t>
            </a:r>
            <a:endParaRPr lang="en-US" sz="1200" dirty="0"/>
          </a:p>
        </p:txBody>
      </p:sp>
      <p:sp>
        <p:nvSpPr>
          <p:cNvPr id="41" name="Oval 40"/>
          <p:cNvSpPr/>
          <p:nvPr/>
        </p:nvSpPr>
        <p:spPr>
          <a:xfrm>
            <a:off x="6096000" y="6400800"/>
            <a:ext cx="152400" cy="762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endCxn id="41" idx="4"/>
          </p:cNvCxnSpPr>
          <p:nvPr/>
        </p:nvCxnSpPr>
        <p:spPr>
          <a:xfrm flipH="1">
            <a:off x="6172200" y="5867401"/>
            <a:ext cx="609600" cy="60959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4" name="Slide Number Placeholder 2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xmlns="" val="2510926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xmlns="" val="30984808"/>
              </p:ext>
            </p:extLst>
          </p:nvPr>
        </p:nvGraphicFramePr>
        <p:xfrm>
          <a:off x="1219200" y="609600"/>
          <a:ext cx="7467600" cy="5638800"/>
        </p:xfrm>
        <a:graphic>
          <a:graphicData uri="http://schemas.openxmlformats.org/drawingml/2006/table">
            <a:tbl>
              <a:tblPr firstRow="1" bandRow="1">
                <a:tableStyleId>{5940675A-B579-460E-94D1-54222C63F5DA}</a:tableStyleId>
              </a:tblPr>
              <a:tblGrid>
                <a:gridCol w="2438400"/>
                <a:gridCol w="5029200"/>
              </a:tblGrid>
              <a:tr h="381000">
                <a:tc>
                  <a:txBody>
                    <a:bodyPr/>
                    <a:lstStyle/>
                    <a:p>
                      <a:r>
                        <a:rPr lang="en-US" dirty="0" smtClean="0"/>
                        <a:t>Node 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Notation</a:t>
                      </a:r>
                    </a:p>
                    <a:p>
                      <a:endParaRPr lang="en-US" dirty="0"/>
                    </a:p>
                  </a:txBody>
                  <a:tcPr/>
                </a:tc>
              </a:tr>
              <a:tr h="1493520">
                <a:tc>
                  <a:txBody>
                    <a:bodyPr/>
                    <a:lstStyle/>
                    <a:p>
                      <a:r>
                        <a:rPr lang="en-US" dirty="0" smtClean="0">
                          <a:solidFill>
                            <a:srgbClr val="FFC000"/>
                          </a:solidFill>
                        </a:rPr>
                        <a:t>Include</a:t>
                      </a:r>
                      <a:endParaRPr lang="en-US" dirty="0">
                        <a:solidFill>
                          <a:srgbClr val="FFC000"/>
                        </a:solidFill>
                      </a:endParaRPr>
                    </a:p>
                  </a:txBody>
                  <a:tcPr/>
                </a:tc>
                <a:tc>
                  <a:txBody>
                    <a:bodyPr/>
                    <a:lstStyle/>
                    <a:p>
                      <a:endParaRPr lang="en-US" dirty="0"/>
                    </a:p>
                  </a:txBody>
                  <a:tcPr/>
                </a:tc>
              </a:tr>
              <a:tr h="1066800">
                <a:tc rowSpan="3">
                  <a:txBody>
                    <a:bodyPr/>
                    <a:lstStyle/>
                    <a:p>
                      <a:r>
                        <a:rPr lang="en-US" dirty="0" smtClean="0">
                          <a:solidFill>
                            <a:srgbClr val="FFC000"/>
                          </a:solidFill>
                        </a:rPr>
                        <a:t>Use case</a:t>
                      </a:r>
                      <a:endParaRPr lang="en-US" dirty="0">
                        <a:solidFill>
                          <a:srgbClr val="FFC000"/>
                        </a:solidFill>
                      </a:endParaRPr>
                    </a:p>
                  </a:txBody>
                  <a:tcPr/>
                </a:tc>
                <a:tc>
                  <a:txBody>
                    <a:bodyPr/>
                    <a:lstStyle/>
                    <a:p>
                      <a:endParaRPr lang="en-US" dirty="0"/>
                    </a:p>
                  </a:txBody>
                  <a:tcPr/>
                </a:tc>
              </a:tr>
              <a:tr h="1219200">
                <a:tc vMerge="1">
                  <a:txBody>
                    <a:bodyPr/>
                    <a:lstStyle/>
                    <a:p>
                      <a:endParaRPr lang="en-US" dirty="0"/>
                    </a:p>
                  </a:txBody>
                  <a:tcPr/>
                </a:tc>
                <a:tc>
                  <a:txBody>
                    <a:bodyPr/>
                    <a:lstStyle/>
                    <a:p>
                      <a:endParaRPr lang="en-US" dirty="0"/>
                    </a:p>
                  </a:txBody>
                  <a:tcPr/>
                </a:tc>
              </a:tr>
              <a:tr h="1219200">
                <a:tc vMerge="1">
                  <a:txBody>
                    <a:bodyPr/>
                    <a:lstStyle/>
                    <a:p>
                      <a:endParaRPr lang="en-US" dirty="0"/>
                    </a:p>
                  </a:txBody>
                  <a:tcPr/>
                </a:tc>
                <a:tc>
                  <a:txBody>
                    <a:bodyPr/>
                    <a:lstStyle/>
                    <a:p>
                      <a:endParaRPr lang="en-US" dirty="0"/>
                    </a:p>
                  </a:txBody>
                  <a:tcPr/>
                </a:tc>
              </a:tr>
            </a:tbl>
          </a:graphicData>
        </a:graphic>
      </p:graphicFrame>
      <p:sp>
        <p:nvSpPr>
          <p:cNvPr id="29" name="Oval 28"/>
          <p:cNvSpPr/>
          <p:nvPr/>
        </p:nvSpPr>
        <p:spPr>
          <a:xfrm>
            <a:off x="5105401" y="3962400"/>
            <a:ext cx="1298864" cy="750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655868" y="1303604"/>
            <a:ext cx="1144732" cy="753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695095" y="1258416"/>
            <a:ext cx="1389032" cy="74809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5413664" y="1399401"/>
            <a:ext cx="990600" cy="276999"/>
          </a:xfrm>
          <a:prstGeom prst="rect">
            <a:avLst/>
          </a:prstGeom>
          <a:noFill/>
        </p:spPr>
        <p:txBody>
          <a:bodyPr wrap="square" rtlCol="0">
            <a:spAutoFit/>
          </a:bodyPr>
          <a:lstStyle/>
          <a:p>
            <a:r>
              <a:rPr lang="en-US" sz="1200" dirty="0" smtClean="0"/>
              <a:t>&lt;&lt;include&gt;&gt;</a:t>
            </a:r>
            <a:endParaRPr lang="en-US" sz="1200" dirty="0"/>
          </a:p>
        </p:txBody>
      </p:sp>
      <p:sp>
        <p:nvSpPr>
          <p:cNvPr id="50" name="TextBox 49"/>
          <p:cNvSpPr txBox="1"/>
          <p:nvPr/>
        </p:nvSpPr>
        <p:spPr>
          <a:xfrm>
            <a:off x="3657600" y="1447800"/>
            <a:ext cx="1219200" cy="369332"/>
          </a:xfrm>
          <a:prstGeom prst="rect">
            <a:avLst/>
          </a:prstGeom>
          <a:noFill/>
        </p:spPr>
        <p:txBody>
          <a:bodyPr wrap="square" rtlCol="0">
            <a:spAutoFit/>
          </a:bodyPr>
          <a:lstStyle/>
          <a:p>
            <a:r>
              <a:rPr lang="en-US" dirty="0" smtClean="0"/>
              <a:t>withdraw</a:t>
            </a:r>
            <a:endParaRPr lang="en-US" dirty="0"/>
          </a:p>
        </p:txBody>
      </p:sp>
      <p:sp>
        <p:nvSpPr>
          <p:cNvPr id="51" name="TextBox 50"/>
          <p:cNvSpPr txBox="1"/>
          <p:nvPr/>
        </p:nvSpPr>
        <p:spPr>
          <a:xfrm>
            <a:off x="6781800" y="1447800"/>
            <a:ext cx="1333500" cy="276999"/>
          </a:xfrm>
          <a:prstGeom prst="rect">
            <a:avLst/>
          </a:prstGeom>
          <a:noFill/>
        </p:spPr>
        <p:txBody>
          <a:bodyPr wrap="square" rtlCol="0">
            <a:spAutoFit/>
          </a:bodyPr>
          <a:lstStyle/>
          <a:p>
            <a:r>
              <a:rPr lang="en-US" sz="1200" dirty="0" smtClean="0"/>
              <a:t>Card identification</a:t>
            </a:r>
            <a:endParaRPr lang="en-US" sz="1200" dirty="0"/>
          </a:p>
        </p:txBody>
      </p:sp>
      <p:cxnSp>
        <p:nvCxnSpPr>
          <p:cNvPr id="52" name="Straight Arrow Connector 51"/>
          <p:cNvCxnSpPr>
            <a:stCxn id="47" idx="6"/>
            <a:endCxn id="48" idx="2"/>
          </p:cNvCxnSpPr>
          <p:nvPr/>
        </p:nvCxnSpPr>
        <p:spPr>
          <a:xfrm flipV="1">
            <a:off x="4800600" y="1632466"/>
            <a:ext cx="1894495" cy="48036"/>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594538" y="2435423"/>
            <a:ext cx="1863661" cy="307777"/>
          </a:xfrm>
          <a:prstGeom prst="rect">
            <a:avLst/>
          </a:prstGeom>
          <a:noFill/>
        </p:spPr>
        <p:txBody>
          <a:bodyPr wrap="square" rtlCol="0">
            <a:spAutoFit/>
          </a:bodyPr>
          <a:lstStyle/>
          <a:p>
            <a:r>
              <a:rPr lang="en-US" sz="1400" dirty="0" smtClean="0"/>
              <a:t>Included use case</a:t>
            </a:r>
            <a:endParaRPr lang="en-US" sz="1400" dirty="0"/>
          </a:p>
        </p:txBody>
      </p:sp>
      <p:sp>
        <p:nvSpPr>
          <p:cNvPr id="57" name="TextBox 56"/>
          <p:cNvSpPr txBox="1"/>
          <p:nvPr/>
        </p:nvSpPr>
        <p:spPr>
          <a:xfrm>
            <a:off x="3810000" y="2343879"/>
            <a:ext cx="1735169" cy="307777"/>
          </a:xfrm>
          <a:prstGeom prst="rect">
            <a:avLst/>
          </a:prstGeom>
          <a:noFill/>
        </p:spPr>
        <p:txBody>
          <a:bodyPr wrap="square" rtlCol="0">
            <a:spAutoFit/>
          </a:bodyPr>
          <a:lstStyle/>
          <a:p>
            <a:r>
              <a:rPr lang="en-US" sz="1400" dirty="0" smtClean="0"/>
              <a:t>Including use case</a:t>
            </a:r>
            <a:endParaRPr lang="en-US" sz="1400" dirty="0"/>
          </a:p>
        </p:txBody>
      </p:sp>
      <p:cxnSp>
        <p:nvCxnSpPr>
          <p:cNvPr id="58" name="Straight Arrow Connector 57"/>
          <p:cNvCxnSpPr/>
          <p:nvPr/>
        </p:nvCxnSpPr>
        <p:spPr>
          <a:xfrm flipH="1" flipV="1">
            <a:off x="4495801" y="1981200"/>
            <a:ext cx="181784" cy="381000"/>
          </a:xfrm>
          <a:prstGeom prst="straightConnector1">
            <a:avLst/>
          </a:prstGeom>
          <a:ln w="127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7086601" y="2042755"/>
            <a:ext cx="173068" cy="392668"/>
          </a:xfrm>
          <a:prstGeom prst="straightConnector1">
            <a:avLst/>
          </a:prstGeom>
          <a:ln w="127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5103668" y="2827604"/>
            <a:ext cx="1144732" cy="753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5105400" y="2971800"/>
            <a:ext cx="1219200" cy="369332"/>
          </a:xfrm>
          <a:prstGeom prst="rect">
            <a:avLst/>
          </a:prstGeom>
          <a:noFill/>
        </p:spPr>
        <p:txBody>
          <a:bodyPr wrap="square" rtlCol="0">
            <a:spAutoFit/>
          </a:bodyPr>
          <a:lstStyle/>
          <a:p>
            <a:r>
              <a:rPr lang="en-US" dirty="0" smtClean="0"/>
              <a:t>withdraw</a:t>
            </a:r>
            <a:endParaRPr lang="en-US" dirty="0"/>
          </a:p>
        </p:txBody>
      </p:sp>
      <p:sp>
        <p:nvSpPr>
          <p:cNvPr id="62" name="TextBox 61"/>
          <p:cNvSpPr txBox="1"/>
          <p:nvPr/>
        </p:nvSpPr>
        <p:spPr>
          <a:xfrm>
            <a:off x="5029200" y="4736068"/>
            <a:ext cx="1676401" cy="338554"/>
          </a:xfrm>
          <a:prstGeom prst="rect">
            <a:avLst/>
          </a:prstGeom>
          <a:noFill/>
        </p:spPr>
        <p:txBody>
          <a:bodyPr wrap="square" rtlCol="0">
            <a:spAutoFit/>
          </a:bodyPr>
          <a:lstStyle/>
          <a:p>
            <a:r>
              <a:rPr lang="en-US" sz="1600" dirty="0" smtClean="0"/>
              <a:t>On-Line Help</a:t>
            </a:r>
            <a:endParaRPr lang="en-US" sz="1600" dirty="0"/>
          </a:p>
        </p:txBody>
      </p:sp>
      <p:sp>
        <p:nvSpPr>
          <p:cNvPr id="63" name="Oval 62"/>
          <p:cNvSpPr/>
          <p:nvPr/>
        </p:nvSpPr>
        <p:spPr>
          <a:xfrm>
            <a:off x="5185064" y="5117068"/>
            <a:ext cx="1215736" cy="750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226628" y="5353734"/>
            <a:ext cx="1174172" cy="461665"/>
          </a:xfrm>
          <a:prstGeom prst="rect">
            <a:avLst/>
          </a:prstGeom>
          <a:noFill/>
        </p:spPr>
        <p:txBody>
          <a:bodyPr wrap="square" rtlCol="0">
            <a:spAutoFit/>
          </a:bodyPr>
          <a:lstStyle/>
          <a:p>
            <a:r>
              <a:rPr lang="en-US" sz="1200" dirty="0" smtClean="0"/>
              <a:t>Extension point   Selection</a:t>
            </a:r>
            <a:endParaRPr lang="en-US" sz="1200" dirty="0"/>
          </a:p>
        </p:txBody>
      </p:sp>
      <p:cxnSp>
        <p:nvCxnSpPr>
          <p:cNvPr id="41" name="Straight Connector 40"/>
          <p:cNvCxnSpPr/>
          <p:nvPr/>
        </p:nvCxnSpPr>
        <p:spPr>
          <a:xfrm flipV="1">
            <a:off x="5226628" y="5353734"/>
            <a:ext cx="1097972" cy="378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xmlns="" val="10151059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Hp\Desktop\sss.png"/>
          <p:cNvPicPr>
            <a:picLocks noChangeAspect="1" noChangeArrowheads="1"/>
          </p:cNvPicPr>
          <p:nvPr/>
        </p:nvPicPr>
        <p:blipFill>
          <a:blip r:embed="rId3">
            <a:extLst>
              <a:ext uri="{28A0092B-C50C-407E-A947-70E740481C1C}">
                <a14:useLocalDpi xmlns:a14="http://schemas.microsoft.com/office/drawing/2010/main" xmlns="" val="0"/>
              </a:ext>
            </a:extLst>
          </a:blip>
          <a:srcRect l="12000"/>
          <a:stretch>
            <a:fillRect/>
          </a:stretch>
        </p:blipFill>
        <p:spPr bwMode="auto">
          <a:xfrm>
            <a:off x="1981200" y="381000"/>
            <a:ext cx="6705600" cy="59436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381000" y="6324599"/>
            <a:ext cx="8534400" cy="338554"/>
          </a:xfrm>
          <a:prstGeom prst="rect">
            <a:avLst/>
          </a:prstGeom>
          <a:noFill/>
        </p:spPr>
        <p:txBody>
          <a:bodyPr wrap="square" rtlCol="0">
            <a:spAutoFit/>
          </a:bodyPr>
          <a:lstStyle/>
          <a:p>
            <a:r>
              <a:rPr lang="en-US" sz="1600" dirty="0" smtClean="0">
                <a:solidFill>
                  <a:srgbClr val="FFC000"/>
                </a:solidFill>
              </a:rPr>
              <a:t>Use case diagram with rectangle representing the boundary of  the subject</a:t>
            </a:r>
            <a:endParaRPr lang="en-US" sz="1600" dirty="0">
              <a:solidFill>
                <a:srgbClr val="FFC000"/>
              </a:solidFill>
            </a:endParaRPr>
          </a:p>
        </p:txBody>
      </p:sp>
      <p:sp>
        <p:nvSpPr>
          <p:cNvPr id="4" name="TextBox 3"/>
          <p:cNvSpPr txBox="1"/>
          <p:nvPr/>
        </p:nvSpPr>
        <p:spPr>
          <a:xfrm>
            <a:off x="685800" y="838200"/>
            <a:ext cx="1029449" cy="369332"/>
          </a:xfrm>
          <a:prstGeom prst="rect">
            <a:avLst/>
          </a:prstGeom>
          <a:noFill/>
        </p:spPr>
        <p:txBody>
          <a:bodyPr wrap="none" rtlCol="0">
            <a:spAutoFit/>
          </a:bodyPr>
          <a:lstStyle/>
          <a:p>
            <a:r>
              <a:rPr lang="en-US" dirty="0" smtClean="0"/>
              <a:t>Use Case</a:t>
            </a:r>
            <a:endParaRPr lang="en-US" dirty="0"/>
          </a:p>
        </p:txBody>
      </p:sp>
      <p:sp>
        <p:nvSpPr>
          <p:cNvPr id="6" name="TextBox 5"/>
          <p:cNvSpPr txBox="1"/>
          <p:nvPr/>
        </p:nvSpPr>
        <p:spPr>
          <a:xfrm>
            <a:off x="685800" y="3124200"/>
            <a:ext cx="692177" cy="369332"/>
          </a:xfrm>
          <a:prstGeom prst="rect">
            <a:avLst/>
          </a:prstGeom>
          <a:noFill/>
        </p:spPr>
        <p:txBody>
          <a:bodyPr wrap="none" rtlCol="0">
            <a:spAutoFit/>
          </a:bodyPr>
          <a:lstStyle/>
          <a:p>
            <a:r>
              <a:rPr lang="en-US" dirty="0" smtClean="0"/>
              <a:t>Actor</a:t>
            </a:r>
            <a:endParaRPr lang="en-US" dirty="0"/>
          </a:p>
        </p:txBody>
      </p:sp>
      <p:sp>
        <p:nvSpPr>
          <p:cNvPr id="7" name="TextBox 6"/>
          <p:cNvSpPr txBox="1"/>
          <p:nvPr/>
        </p:nvSpPr>
        <p:spPr>
          <a:xfrm>
            <a:off x="685800" y="4953000"/>
            <a:ext cx="878767" cy="369332"/>
          </a:xfrm>
          <a:prstGeom prst="rect">
            <a:avLst/>
          </a:prstGeom>
          <a:noFill/>
        </p:spPr>
        <p:txBody>
          <a:bodyPr wrap="none" rtlCol="0">
            <a:spAutoFit/>
          </a:bodyPr>
          <a:lstStyle/>
          <a:p>
            <a:r>
              <a:rPr lang="en-US" dirty="0" smtClean="0"/>
              <a:t>Subject</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xmlns="" val="19797005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Grp="1" noChangeAspect="1" noChangeArrowheads="1"/>
          </p:cNvPicPr>
          <p:nvPr>
            <p:ph idx="1"/>
          </p:nvPr>
        </p:nvPicPr>
        <p:blipFill>
          <a:blip r:embed="rId2"/>
          <a:srcRect l="14286" t="10619" r="38776" b="11338"/>
          <a:stretch>
            <a:fillRect/>
          </a:stretch>
        </p:blipFill>
        <p:spPr bwMode="auto">
          <a:xfrm>
            <a:off x="1447800" y="1017104"/>
            <a:ext cx="6248400" cy="5840896"/>
          </a:xfrm>
          <a:prstGeom prst="rect">
            <a:avLst/>
          </a:prstGeom>
          <a:noFill/>
          <a:ln w="9525">
            <a:noFill/>
            <a:miter lim="800000"/>
            <a:headEnd/>
            <a:tailEnd/>
          </a:ln>
          <a:effectLst/>
        </p:spPr>
      </p:pic>
      <p:sp>
        <p:nvSpPr>
          <p:cNvPr id="5" name="Title 1"/>
          <p:cNvSpPr>
            <a:spLocks noGrp="1"/>
          </p:cNvSpPr>
          <p:nvPr>
            <p:ph type="title"/>
          </p:nvPr>
        </p:nvSpPr>
        <p:spPr>
          <a:xfrm>
            <a:off x="381000" y="0"/>
            <a:ext cx="7467600" cy="1143000"/>
          </a:xfrm>
        </p:spPr>
        <p:txBody>
          <a:bodyPr/>
          <a:lstStyle/>
          <a:p>
            <a:r>
              <a:rPr lang="en-US" dirty="0" smtClean="0"/>
              <a:t>Example: Bank ATM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3010" name="Picture 2"/>
          <p:cNvPicPr>
            <a:picLocks noGrp="1" noChangeAspect="1" noChangeArrowheads="1"/>
          </p:cNvPicPr>
          <p:nvPr>
            <p:ph idx="1"/>
          </p:nvPr>
        </p:nvPicPr>
        <p:blipFill>
          <a:blip r:embed="rId3"/>
          <a:srcRect l="25510" t="41474" r="30612" b="18598"/>
          <a:stretch>
            <a:fillRect/>
          </a:stretch>
        </p:blipFill>
        <p:spPr bwMode="auto">
          <a:xfrm>
            <a:off x="457200" y="1772093"/>
            <a:ext cx="8153400" cy="417150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Use Case Diagrams</a:t>
            </a:r>
          </a:p>
          <a:p>
            <a:pPr lvl="1"/>
            <a:r>
              <a:rPr lang="en-US" dirty="0" smtClean="0"/>
              <a:t>Formal introduction</a:t>
            </a:r>
          </a:p>
          <a:p>
            <a:pPr lvl="1"/>
            <a:r>
              <a:rPr lang="en-US" dirty="0" smtClean="0"/>
              <a:t>UML notation</a:t>
            </a:r>
          </a:p>
          <a:p>
            <a:pPr lvl="1"/>
            <a:r>
              <a:rPr lang="en-US" dirty="0" smtClean="0"/>
              <a:t>Examples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4034" name="Picture 2"/>
          <p:cNvPicPr>
            <a:picLocks noGrp="1" noChangeAspect="1" noChangeArrowheads="1"/>
          </p:cNvPicPr>
          <p:nvPr>
            <p:ph idx="1"/>
          </p:nvPr>
        </p:nvPicPr>
        <p:blipFill>
          <a:blip r:embed="rId3"/>
          <a:srcRect l="33674" t="50548" r="37755" b="11338"/>
          <a:stretch>
            <a:fillRect/>
          </a:stretch>
        </p:blipFill>
        <p:spPr bwMode="auto">
          <a:xfrm>
            <a:off x="914400" y="762000"/>
            <a:ext cx="7467600" cy="56007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5058" name="Picture 2"/>
          <p:cNvPicPr>
            <a:picLocks noGrp="1" noChangeAspect="1" noChangeArrowheads="1"/>
          </p:cNvPicPr>
          <p:nvPr>
            <p:ph idx="1"/>
          </p:nvPr>
        </p:nvPicPr>
        <p:blipFill>
          <a:blip r:embed="rId3"/>
          <a:srcRect l="30612" t="41474" r="34694" b="16783"/>
          <a:stretch>
            <a:fillRect/>
          </a:stretch>
        </p:blipFill>
        <p:spPr bwMode="auto">
          <a:xfrm>
            <a:off x="685800" y="838200"/>
            <a:ext cx="7434470" cy="5029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References</a:t>
            </a:r>
            <a:br>
              <a:rPr lang="en-US" dirty="0" smtClean="0"/>
            </a:br>
            <a:endParaRPr lang="en-US" dirty="0"/>
          </a:p>
        </p:txBody>
      </p:sp>
      <p:sp>
        <p:nvSpPr>
          <p:cNvPr id="3" name="Content Placeholder 2"/>
          <p:cNvSpPr>
            <a:spLocks noGrp="1"/>
          </p:cNvSpPr>
          <p:nvPr>
            <p:ph idx="1"/>
          </p:nvPr>
        </p:nvSpPr>
        <p:spPr/>
        <p:txBody>
          <a:bodyPr/>
          <a:lstStyle/>
          <a:p>
            <a:r>
              <a:rPr lang="en-US" dirty="0" smtClean="0"/>
              <a:t>Roger S. Pressman, Software Engineering, A Practitioner’s Approach, Sixth Edition, 20005.Engineering</a:t>
            </a:r>
          </a:p>
          <a:p>
            <a:r>
              <a:rPr lang="en-US" dirty="0" smtClean="0">
                <a:hlinkClick r:id="rId2" action="ppaction://hlinkpres?slideindex=1&amp;slidetitle="/>
              </a:rPr>
              <a:t>http://www.uml.org</a:t>
            </a:r>
            <a:endParaRPr lang="en-US" dirty="0" smtClean="0"/>
          </a:p>
          <a:p>
            <a:r>
              <a:rPr lang="en-US" dirty="0" smtClean="0">
                <a:hlinkClick r:id="rId3"/>
              </a:rPr>
              <a:t>http://www.sciencedirect.com/</a:t>
            </a: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81000"/>
            <a:ext cx="7924800" cy="5745163"/>
          </a:xfrm>
        </p:spPr>
        <p:txBody>
          <a:bodyPr>
            <a:normAutofit fontScale="92500" lnSpcReduction="10000"/>
          </a:bodyPr>
          <a:lstStyle/>
          <a:p>
            <a:r>
              <a:rPr lang="en-US" dirty="0" smtClean="0"/>
              <a:t>A use case diagram presents interactions between the system and other systems or with the system’s users, who are called actors</a:t>
            </a:r>
          </a:p>
          <a:p>
            <a:r>
              <a:rPr lang="en-US" dirty="0" smtClean="0"/>
              <a:t>Actors represent roles which may include human users, external hardware or other systems.</a:t>
            </a:r>
          </a:p>
          <a:p>
            <a:r>
              <a:rPr lang="en-US" dirty="0" smtClean="0"/>
              <a:t>It describes who will use the system and the ways in which a user will interact with the system to achieve a certain goal.</a:t>
            </a:r>
          </a:p>
          <a:p>
            <a:r>
              <a:rPr lang="en-US" dirty="0" smtClean="0"/>
              <a:t>Usually, the diagram is accompanied by a narrative description, which details, in a structured manner, the steps of each interaction</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5867400"/>
          </a:xfrm>
        </p:spPr>
        <p:txBody>
          <a:bodyPr/>
          <a:lstStyle/>
          <a:p>
            <a:r>
              <a:rPr lang="en-US" dirty="0" smtClean="0"/>
              <a:t>The use case technique enables creating an initial description of the users’ needs, so that later on the system’s behavior can be defined by using other means, for example, sequence or collaboration diagrams</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Components of a Use Case Diagram</a:t>
            </a:r>
            <a:br>
              <a:rPr lang="en-US" dirty="0" smtClean="0"/>
            </a:br>
            <a:endParaRPr lang="en-US" dirty="0"/>
          </a:p>
        </p:txBody>
      </p:sp>
      <p:sp>
        <p:nvSpPr>
          <p:cNvPr id="3" name="Content Placeholder 2"/>
          <p:cNvSpPr>
            <a:spLocks noGrp="1"/>
          </p:cNvSpPr>
          <p:nvPr>
            <p:ph idx="1"/>
          </p:nvPr>
        </p:nvSpPr>
        <p:spPr>
          <a:xfrm>
            <a:off x="1435608" y="1447800"/>
            <a:ext cx="7498080" cy="5105400"/>
          </a:xfrm>
        </p:spPr>
        <p:txBody>
          <a:bodyPr>
            <a:normAutofit lnSpcReduction="10000"/>
          </a:bodyPr>
          <a:lstStyle/>
          <a:p>
            <a:r>
              <a:rPr lang="en-US" sz="2800" dirty="0" smtClean="0"/>
              <a:t>An actor may also be shown as a class rectangle with the keyword «actor», with the usual notation for all compartments.</a:t>
            </a:r>
          </a:p>
          <a:p>
            <a:pPr>
              <a:buNone/>
            </a:pPr>
            <a:endParaRPr lang="en-US" sz="2800" dirty="0" smtClean="0"/>
          </a:p>
          <a:p>
            <a:endParaRPr lang="en-US" sz="2800" dirty="0" smtClean="0"/>
          </a:p>
          <a:p>
            <a:r>
              <a:rPr lang="en-US" sz="2800" dirty="0" smtClean="0"/>
              <a:t>Other icons that convey the kind of actor may also be used to denote an actor, actor such as using a separate icon for non-human actors.</a:t>
            </a:r>
          </a:p>
          <a:p>
            <a:endParaRPr lang="en-US" dirty="0" smtClean="0"/>
          </a:p>
          <a:p>
            <a:pPr>
              <a:buNone/>
            </a:pPr>
            <a:r>
              <a:rPr lang="en-US" dirty="0" smtClean="0"/>
              <a:t>                             </a:t>
            </a:r>
          </a:p>
          <a:p>
            <a:endParaRPr lang="en-US" dirty="0" smtClean="0"/>
          </a:p>
          <a:p>
            <a:endParaRPr lang="en-US" dirty="0" smtClean="0"/>
          </a:p>
          <a:p>
            <a:pPr>
              <a:buNone/>
            </a:pPr>
            <a:endParaRPr lang="en-US" dirty="0" smtClean="0"/>
          </a:p>
          <a:p>
            <a:endParaRPr lang="en-US" dirty="0" smtClean="0"/>
          </a:p>
          <a:p>
            <a:endParaRPr lang="en-US" dirty="0" smtClean="0"/>
          </a:p>
          <a:p>
            <a:endParaRPr lang="en-US" dirty="0"/>
          </a:p>
        </p:txBody>
      </p:sp>
      <p:sp>
        <p:nvSpPr>
          <p:cNvPr id="5" name="Rectangle 4"/>
          <p:cNvSpPr/>
          <p:nvPr/>
        </p:nvSpPr>
        <p:spPr>
          <a:xfrm>
            <a:off x="5029200" y="2743200"/>
            <a:ext cx="1752601" cy="6858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«actor</a:t>
            </a:r>
            <a:r>
              <a:rPr lang="en-US" dirty="0" smtClean="0">
                <a:solidFill>
                  <a:schemeClr val="tx1"/>
                </a:solidFill>
              </a:rPr>
              <a:t>»</a:t>
            </a:r>
          </a:p>
          <a:p>
            <a:pPr algn="ctr"/>
            <a:r>
              <a:rPr lang="en-US" dirty="0" smtClean="0">
                <a:solidFill>
                  <a:schemeClr val="tx1"/>
                </a:solidFill>
              </a:rPr>
              <a:t>Customer</a:t>
            </a:r>
            <a:endParaRPr lang="en-US" dirty="0">
              <a:solidFill>
                <a:schemeClr val="tx1"/>
              </a:solidFill>
            </a:endParaRPr>
          </a:p>
        </p:txBody>
      </p:sp>
      <p:pic>
        <p:nvPicPr>
          <p:cNvPr id="1026" name="Picture 2" descr="C:\Users\Hp\Desktop\Untitled.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81600" y="4876800"/>
            <a:ext cx="1394114" cy="161366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Actor</a:t>
            </a:r>
            <a:r>
              <a:rPr lang="en-US" dirty="0" smtClean="0">
                <a:effectLst/>
              </a:rPr>
              <a:t>: </a:t>
            </a:r>
            <a:r>
              <a:rPr lang="en-US" dirty="0">
                <a:effectLst/>
              </a:rPr>
              <a:t>Use Case Diagram</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1447800"/>
            <a:ext cx="6892089" cy="426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xmlns="" val="1767572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r>
              <a:rPr lang="en-US" dirty="0" smtClean="0"/>
              <a:t>A use case is a single unit of meaningful work</a:t>
            </a:r>
          </a:p>
          <a:p>
            <a:r>
              <a:rPr lang="en-US" dirty="0" smtClean="0"/>
              <a:t>It provides a high-level view of behavior observable to someone or something outside the system</a:t>
            </a:r>
          </a:p>
          <a:p>
            <a:r>
              <a:rPr lang="en-US" dirty="0" smtClean="0"/>
              <a:t>The notation for a use case is an ellipse</a:t>
            </a:r>
          </a:p>
          <a:p>
            <a:endParaRPr lang="en-US" dirty="0"/>
          </a:p>
        </p:txBody>
      </p:sp>
      <p:sp>
        <p:nvSpPr>
          <p:cNvPr id="6" name="Rectangle 5"/>
          <p:cNvSpPr/>
          <p:nvPr/>
        </p:nvSpPr>
        <p:spPr>
          <a:xfrm>
            <a:off x="2743200" y="4724400"/>
            <a:ext cx="25146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505200" y="5316682"/>
            <a:ext cx="1600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695700" y="5594866"/>
            <a:ext cx="1219200" cy="369332"/>
          </a:xfrm>
          <a:prstGeom prst="rect">
            <a:avLst/>
          </a:prstGeom>
          <a:noFill/>
        </p:spPr>
        <p:txBody>
          <a:bodyPr wrap="square" rtlCol="0">
            <a:spAutoFit/>
          </a:bodyPr>
          <a:lstStyle/>
          <a:p>
            <a:r>
              <a:rPr lang="en-US" dirty="0" smtClean="0"/>
              <a:t>Use case</a:t>
            </a:r>
            <a:endParaRPr lang="en-US" dirty="0"/>
          </a:p>
        </p:txBody>
      </p:sp>
      <p:cxnSp>
        <p:nvCxnSpPr>
          <p:cNvPr id="5" name="Straight Connector 4"/>
          <p:cNvCxnSpPr/>
          <p:nvPr/>
        </p:nvCxnSpPr>
        <p:spPr>
          <a:xfrm>
            <a:off x="3886200" y="4724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743200" y="5105400"/>
            <a:ext cx="1028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3771900" y="4953000"/>
            <a:ext cx="1143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19400" y="4724400"/>
            <a:ext cx="1219200" cy="307777"/>
          </a:xfrm>
          <a:prstGeom prst="rect">
            <a:avLst/>
          </a:prstGeom>
          <a:noFill/>
        </p:spPr>
        <p:txBody>
          <a:bodyPr wrap="square" rtlCol="0">
            <a:spAutoFit/>
          </a:bodyPr>
          <a:lstStyle/>
          <a:p>
            <a:r>
              <a:rPr lang="en-US" sz="1400" dirty="0" err="1" smtClean="0"/>
              <a:t>ud</a:t>
            </a:r>
            <a:r>
              <a:rPr lang="en-US" sz="1400" dirty="0" smtClean="0"/>
              <a:t> use case</a:t>
            </a:r>
            <a:endParaRPr lang="en-US" sz="1400"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a:t>
            </a:r>
            <a:endParaRPr lang="en-US" dirty="0"/>
          </a:p>
        </p:txBody>
      </p:sp>
      <p:sp>
        <p:nvSpPr>
          <p:cNvPr id="3" name="Content Placeholder 2"/>
          <p:cNvSpPr>
            <a:spLocks noGrp="1"/>
          </p:cNvSpPr>
          <p:nvPr>
            <p:ph idx="1"/>
          </p:nvPr>
        </p:nvSpPr>
        <p:spPr>
          <a:xfrm>
            <a:off x="1143000" y="1600200"/>
            <a:ext cx="7696200" cy="5029200"/>
          </a:xfrm>
        </p:spPr>
        <p:txBody>
          <a:bodyPr>
            <a:normAutofit/>
          </a:bodyPr>
          <a:lstStyle/>
          <a:p>
            <a:r>
              <a:rPr lang="en-US" sz="2800" dirty="0" smtClean="0"/>
              <a:t>The notation for using a use case is a connecting line with an optional arrowhead showing the direction of control</a:t>
            </a:r>
          </a:p>
          <a:p>
            <a:r>
              <a:rPr lang="en-US" sz="2800" dirty="0" smtClean="0"/>
              <a:t>The following diagram indicates that the actor “Patient” uses the “make appointment” use case</a:t>
            </a:r>
          </a:p>
          <a:p>
            <a:pPr>
              <a:buNone/>
            </a:pPr>
            <a:endParaRPr lang="en-US" dirty="0" smtClean="0"/>
          </a:p>
          <a:p>
            <a:endParaRPr lang="en-US" dirty="0" smtClean="0"/>
          </a:p>
          <a:p>
            <a:pPr>
              <a:buNone/>
            </a:pPr>
            <a:r>
              <a:rPr lang="en-US" dirty="0" smtClean="0"/>
              <a:t>                               </a:t>
            </a:r>
            <a:r>
              <a:rPr lang="en-US" sz="1200" dirty="0" smtClean="0"/>
              <a:t>make appointment</a:t>
            </a:r>
          </a:p>
        </p:txBody>
      </p:sp>
      <p:sp>
        <p:nvSpPr>
          <p:cNvPr id="4" name="Rectangle 3"/>
          <p:cNvSpPr/>
          <p:nvPr/>
        </p:nvSpPr>
        <p:spPr>
          <a:xfrm>
            <a:off x="2286000" y="4267200"/>
            <a:ext cx="3886200" cy="228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86200" y="5029200"/>
            <a:ext cx="18288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Users\Shahid Zeb\Desktop\actor.jpg"/>
          <p:cNvPicPr>
            <a:picLocks noChangeAspect="1" noChangeArrowheads="1"/>
          </p:cNvPicPr>
          <p:nvPr/>
        </p:nvPicPr>
        <p:blipFill>
          <a:blip r:embed="rId3" cstate="print"/>
          <a:srcRect/>
          <a:stretch>
            <a:fillRect/>
          </a:stretch>
        </p:blipFill>
        <p:spPr bwMode="auto">
          <a:xfrm>
            <a:off x="2362200" y="4876800"/>
            <a:ext cx="1428750" cy="857250"/>
          </a:xfrm>
          <a:prstGeom prst="rect">
            <a:avLst/>
          </a:prstGeom>
          <a:noFill/>
        </p:spPr>
      </p:pic>
      <p:cxnSp>
        <p:nvCxnSpPr>
          <p:cNvPr id="8" name="Straight Arrow Connector 7"/>
          <p:cNvCxnSpPr/>
          <p:nvPr/>
        </p:nvCxnSpPr>
        <p:spPr>
          <a:xfrm>
            <a:off x="3276600" y="53340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90800" y="5638800"/>
            <a:ext cx="990600" cy="381000"/>
          </a:xfrm>
          <a:prstGeom prst="rect">
            <a:avLst/>
          </a:prstGeom>
          <a:noFill/>
        </p:spPr>
        <p:txBody>
          <a:bodyPr wrap="square" rtlCol="0">
            <a:spAutoFit/>
          </a:bodyPr>
          <a:lstStyle/>
          <a:p>
            <a:r>
              <a:rPr lang="en-US" dirty="0" smtClean="0"/>
              <a:t>patient</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Boundary</a:t>
            </a:r>
            <a:endParaRPr lang="en-US" dirty="0"/>
          </a:p>
        </p:txBody>
      </p:sp>
      <p:sp>
        <p:nvSpPr>
          <p:cNvPr id="3" name="Content Placeholder 2"/>
          <p:cNvSpPr>
            <a:spLocks noGrp="1"/>
          </p:cNvSpPr>
          <p:nvPr>
            <p:ph idx="1"/>
          </p:nvPr>
        </p:nvSpPr>
        <p:spPr/>
        <p:txBody>
          <a:bodyPr/>
          <a:lstStyle/>
          <a:p>
            <a:r>
              <a:rPr lang="en-US" dirty="0" smtClean="0"/>
              <a:t>It is usual to display use cases as being inside the system and actors as being outside the system</a:t>
            </a:r>
          </a:p>
          <a:p>
            <a:endParaRPr lang="en-US" dirty="0" smtClean="0"/>
          </a:p>
        </p:txBody>
      </p:sp>
      <p:sp>
        <p:nvSpPr>
          <p:cNvPr id="4" name="Rectangle 3"/>
          <p:cNvSpPr/>
          <p:nvPr/>
        </p:nvSpPr>
        <p:spPr>
          <a:xfrm>
            <a:off x="3352800" y="3733800"/>
            <a:ext cx="2895600" cy="259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114800" y="4572000"/>
            <a:ext cx="18288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Users\Shahid Zeb\Desktop\actor.jpg"/>
          <p:cNvPicPr>
            <a:picLocks noChangeAspect="1" noChangeArrowheads="1"/>
          </p:cNvPicPr>
          <p:nvPr/>
        </p:nvPicPr>
        <p:blipFill>
          <a:blip r:embed="rId2" cstate="print"/>
          <a:srcRect/>
          <a:stretch>
            <a:fillRect/>
          </a:stretch>
        </p:blipFill>
        <p:spPr bwMode="auto">
          <a:xfrm>
            <a:off x="1371600" y="4495800"/>
            <a:ext cx="1428750" cy="857250"/>
          </a:xfrm>
          <a:prstGeom prst="rect">
            <a:avLst/>
          </a:prstGeom>
          <a:noFill/>
        </p:spPr>
      </p:pic>
      <p:cxnSp>
        <p:nvCxnSpPr>
          <p:cNvPr id="7" name="Straight Arrow Connector 6"/>
          <p:cNvCxnSpPr/>
          <p:nvPr/>
        </p:nvCxnSpPr>
        <p:spPr>
          <a:xfrm>
            <a:off x="2438400" y="49530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267201" y="4721662"/>
            <a:ext cx="1905000" cy="369332"/>
          </a:xfrm>
          <a:prstGeom prst="rect">
            <a:avLst/>
          </a:prstGeom>
        </p:spPr>
        <p:txBody>
          <a:bodyPr wrap="square">
            <a:spAutoFit/>
          </a:bodyPr>
          <a:lstStyle/>
          <a:p>
            <a:r>
              <a:rPr lang="en-US" dirty="0" smtClean="0"/>
              <a:t> </a:t>
            </a:r>
            <a:r>
              <a:rPr lang="en-US" sz="1400" dirty="0" smtClean="0"/>
              <a:t>make appointment</a:t>
            </a:r>
            <a:endParaRPr lang="en-US" sz="1400" dirty="0"/>
          </a:p>
        </p:txBody>
      </p:sp>
      <p:sp>
        <p:nvSpPr>
          <p:cNvPr id="9" name="Rectangle 8"/>
          <p:cNvSpPr/>
          <p:nvPr/>
        </p:nvSpPr>
        <p:spPr>
          <a:xfrm>
            <a:off x="1676400" y="5498068"/>
            <a:ext cx="838200" cy="369332"/>
          </a:xfrm>
          <a:prstGeom prst="rect">
            <a:avLst/>
          </a:prstGeom>
        </p:spPr>
        <p:txBody>
          <a:bodyPr wrap="square">
            <a:spAutoFit/>
          </a:bodyPr>
          <a:lstStyle/>
          <a:p>
            <a:r>
              <a:rPr lang="en-US" dirty="0" smtClean="0"/>
              <a:t> </a:t>
            </a:r>
            <a:r>
              <a:rPr lang="en-US" sz="1400" dirty="0" smtClean="0"/>
              <a:t>Patient</a:t>
            </a:r>
            <a:endParaRPr lang="en-US" sz="1400"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1553</TotalTime>
  <Words>1111</Words>
  <Application>Microsoft Office PowerPoint</Application>
  <PresentationFormat>On-screen Show (4:3)</PresentationFormat>
  <Paragraphs>162</Paragraphs>
  <Slides>22</Slides>
  <Notes>5</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Technic</vt:lpstr>
      <vt:lpstr>Use Case Diagram</vt:lpstr>
      <vt:lpstr>Outline</vt:lpstr>
      <vt:lpstr>Slide 3</vt:lpstr>
      <vt:lpstr>Slide 4</vt:lpstr>
      <vt:lpstr>Components of a Use Case Diagram </vt:lpstr>
      <vt:lpstr>Actor: Use Case Diagram</vt:lpstr>
      <vt:lpstr>Use Case</vt:lpstr>
      <vt:lpstr>Relationship</vt:lpstr>
      <vt:lpstr>System Boundary</vt:lpstr>
      <vt:lpstr>Relationship</vt:lpstr>
      <vt:lpstr>Relationship</vt:lpstr>
      <vt:lpstr>Slide 12</vt:lpstr>
      <vt:lpstr>Relationship: Use Case Connector</vt:lpstr>
      <vt:lpstr>Slide 14</vt:lpstr>
      <vt:lpstr>Slide 15</vt:lpstr>
      <vt:lpstr>Slide 16</vt:lpstr>
      <vt:lpstr>Slide 17</vt:lpstr>
      <vt:lpstr>Example: Bank ATM</vt:lpstr>
      <vt:lpstr>Slide 19</vt:lpstr>
      <vt:lpstr>Slide 20</vt:lpstr>
      <vt:lpstr>Slide 21</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Diagram</dc:title>
  <dc:creator>Shahid Zeb</dc:creator>
  <cp:lastModifiedBy>UE</cp:lastModifiedBy>
  <cp:revision>110</cp:revision>
  <dcterms:created xsi:type="dcterms:W3CDTF">2006-08-16T00:00:00Z</dcterms:created>
  <dcterms:modified xsi:type="dcterms:W3CDTF">2022-01-25T07:05:50Z</dcterms:modified>
</cp:coreProperties>
</file>