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59" r:id="rId4"/>
    <p:sldId id="260" r:id="rId5"/>
    <p:sldId id="261" r:id="rId6"/>
    <p:sldId id="262" r:id="rId7"/>
    <p:sldId id="264" r:id="rId8"/>
    <p:sldId id="265" r:id="rId9"/>
    <p:sldId id="266" r:id="rId10"/>
    <p:sldId id="268" r:id="rId11"/>
    <p:sldId id="269" r:id="rId12"/>
    <p:sldId id="263" r:id="rId13"/>
    <p:sldId id="270" r:id="rId14"/>
    <p:sldId id="271" r:id="rId15"/>
    <p:sldId id="272" r:id="rId16"/>
    <p:sldId id="275" r:id="rId17"/>
    <p:sldId id="273" r:id="rId18"/>
    <p:sldId id="274" r:id="rId19"/>
    <p:sldId id="25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9EE2E5A-A8EE-4FF7-8DA5-5C2D44017C0B}" type="datetimeFigureOut">
              <a:rPr lang="en-GB" smtClean="0"/>
              <a:t>16/09/2023</a:t>
            </a:fld>
            <a:endParaRPr lang="en-GB"/>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GB"/>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13458DC-2129-434B-ABB3-7289FD2B8AE1}" type="slidenum">
              <a:rPr lang="en-GB" smtClean="0"/>
              <a:t>‹#›</a:t>
            </a:fld>
            <a:endParaRPr lang="en-GB"/>
          </a:p>
        </p:txBody>
      </p:sp>
    </p:spTree>
    <p:extLst>
      <p:ext uri="{BB962C8B-B14F-4D97-AF65-F5344CB8AC3E}">
        <p14:creationId xmlns:p14="http://schemas.microsoft.com/office/powerpoint/2010/main" val="3738997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EE2E5A-A8EE-4FF7-8DA5-5C2D44017C0B}" type="datetimeFigureOut">
              <a:rPr lang="en-GB" smtClean="0"/>
              <a:t>16/09/2023</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13458DC-2129-434B-ABB3-7289FD2B8AE1}" type="slidenum">
              <a:rPr lang="en-GB" smtClean="0"/>
              <a:t>‹#›</a:t>
            </a:fld>
            <a:endParaRPr lang="en-GB"/>
          </a:p>
        </p:txBody>
      </p:sp>
    </p:spTree>
    <p:extLst>
      <p:ext uri="{BB962C8B-B14F-4D97-AF65-F5344CB8AC3E}">
        <p14:creationId xmlns:p14="http://schemas.microsoft.com/office/powerpoint/2010/main" val="3435224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EE2E5A-A8EE-4FF7-8DA5-5C2D44017C0B}" type="datetimeFigureOut">
              <a:rPr lang="en-GB" smtClean="0"/>
              <a:t>16/09/2023</a:t>
            </a:fld>
            <a:endParaRPr lang="en-GB"/>
          </a:p>
        </p:txBody>
      </p:sp>
      <p:sp>
        <p:nvSpPr>
          <p:cNvPr id="5" name="Footer Placeholder 4"/>
          <p:cNvSpPr>
            <a:spLocks noGrp="1"/>
          </p:cNvSpPr>
          <p:nvPr>
            <p:ph type="ftr" sz="quarter" idx="11"/>
          </p:nvPr>
        </p:nvSpPr>
        <p:spPr/>
        <p:txBody>
          <a:bodyPr/>
          <a:lstStyle/>
          <a:p>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3458DC-2129-434B-ABB3-7289FD2B8AE1}" type="slidenum">
              <a:rPr lang="en-GB" smtClean="0"/>
              <a:t>‹#›</a:t>
            </a:fld>
            <a:endParaRPr lang="en-GB"/>
          </a:p>
        </p:txBody>
      </p:sp>
    </p:spTree>
    <p:extLst>
      <p:ext uri="{BB962C8B-B14F-4D97-AF65-F5344CB8AC3E}">
        <p14:creationId xmlns:p14="http://schemas.microsoft.com/office/powerpoint/2010/main" val="3594701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EE2E5A-A8EE-4FF7-8DA5-5C2D44017C0B}" type="datetimeFigureOut">
              <a:rPr lang="en-GB" smtClean="0"/>
              <a:t>16/09/2023</a:t>
            </a:fld>
            <a:endParaRPr lang="en-GB"/>
          </a:p>
        </p:txBody>
      </p:sp>
      <p:sp>
        <p:nvSpPr>
          <p:cNvPr id="5" name="Footer Placeholder 4"/>
          <p:cNvSpPr>
            <a:spLocks noGrp="1"/>
          </p:cNvSpPr>
          <p:nvPr>
            <p:ph type="ftr" sz="quarter" idx="11"/>
          </p:nvPr>
        </p:nvSpPr>
        <p:spPr/>
        <p:txBody>
          <a:bodyPr/>
          <a:lstStyle/>
          <a:p>
            <a:endParaRPr lang="en-GB"/>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3458DC-2129-434B-ABB3-7289FD2B8AE1}" type="slidenum">
              <a:rPr lang="en-GB" smtClean="0"/>
              <a:t>‹#›</a:t>
            </a:fld>
            <a:endParaRPr lang="en-GB"/>
          </a:p>
        </p:txBody>
      </p:sp>
    </p:spTree>
    <p:extLst>
      <p:ext uri="{BB962C8B-B14F-4D97-AF65-F5344CB8AC3E}">
        <p14:creationId xmlns:p14="http://schemas.microsoft.com/office/powerpoint/2010/main" val="2513595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EE2E5A-A8EE-4FF7-8DA5-5C2D44017C0B}" type="datetimeFigureOut">
              <a:rPr lang="en-GB" smtClean="0"/>
              <a:t>16/09/2023</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3458DC-2129-434B-ABB3-7289FD2B8AE1}" type="slidenum">
              <a:rPr lang="en-GB" smtClean="0"/>
              <a:t>‹#›</a:t>
            </a:fld>
            <a:endParaRPr lang="en-GB"/>
          </a:p>
        </p:txBody>
      </p:sp>
    </p:spTree>
    <p:extLst>
      <p:ext uri="{BB962C8B-B14F-4D97-AF65-F5344CB8AC3E}">
        <p14:creationId xmlns:p14="http://schemas.microsoft.com/office/powerpoint/2010/main" val="23136348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EE2E5A-A8EE-4FF7-8DA5-5C2D44017C0B}" type="datetimeFigureOut">
              <a:rPr lang="en-GB" smtClean="0"/>
              <a:t>16/09/2023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13458DC-2129-434B-ABB3-7289FD2B8AE1}" type="slidenum">
              <a:rPr lang="en-GB" smtClean="0"/>
              <a:t>‹#›</a:t>
            </a:fld>
            <a:endParaRPr lang="en-GB"/>
          </a:p>
        </p:txBody>
      </p:sp>
    </p:spTree>
    <p:extLst>
      <p:ext uri="{BB962C8B-B14F-4D97-AF65-F5344CB8AC3E}">
        <p14:creationId xmlns:p14="http://schemas.microsoft.com/office/powerpoint/2010/main" val="2751308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EE2E5A-A8EE-4FF7-8DA5-5C2D44017C0B}" type="datetimeFigureOut">
              <a:rPr lang="en-GB" smtClean="0"/>
              <a:t>16/09/2023</a:t>
            </a:fld>
            <a:endParaRPr lang="en-GB"/>
          </a:p>
        </p:txBody>
      </p:sp>
      <p:sp>
        <p:nvSpPr>
          <p:cNvPr id="8" name="Footer Placeholder 7"/>
          <p:cNvSpPr>
            <a:spLocks noGrp="1"/>
          </p:cNvSpPr>
          <p:nvPr>
            <p:ph type="ftr" sz="quarter" idx="11"/>
          </p:nvPr>
        </p:nvSpPr>
        <p:spPr>
          <a:xfrm>
            <a:off x="561111" y="6391838"/>
            <a:ext cx="3644282" cy="304801"/>
          </a:xfrm>
        </p:spPr>
        <p:txBody>
          <a:bodyPr/>
          <a:lstStyle/>
          <a:p>
            <a:endParaRPr lang="en-GB"/>
          </a:p>
        </p:txBody>
      </p:sp>
      <p:sp>
        <p:nvSpPr>
          <p:cNvPr id="9" name="Slide Number Placeholder 8"/>
          <p:cNvSpPr>
            <a:spLocks noGrp="1"/>
          </p:cNvSpPr>
          <p:nvPr>
            <p:ph type="sldNum" sz="quarter" idx="12"/>
          </p:nvPr>
        </p:nvSpPr>
        <p:spPr/>
        <p:txBody>
          <a:bodyPr/>
          <a:lstStyle/>
          <a:p>
            <a:fld id="{F13458DC-2129-434B-ABB3-7289FD2B8AE1}" type="slidenum">
              <a:rPr lang="en-GB" smtClean="0"/>
              <a:t>‹#›</a:t>
            </a:fld>
            <a:endParaRPr lang="en-GB"/>
          </a:p>
        </p:txBody>
      </p:sp>
    </p:spTree>
    <p:extLst>
      <p:ext uri="{BB962C8B-B14F-4D97-AF65-F5344CB8AC3E}">
        <p14:creationId xmlns:p14="http://schemas.microsoft.com/office/powerpoint/2010/main" val="36801295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9EE2E5A-A8EE-4FF7-8DA5-5C2D44017C0B}" type="datetimeFigureOut">
              <a:rPr lang="en-GB" smtClean="0"/>
              <a:t>16/09/2023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13458DC-2129-434B-ABB3-7289FD2B8AE1}" type="slidenum">
              <a:rPr lang="en-GB" smtClean="0"/>
              <a:t>‹#›</a:t>
            </a:fld>
            <a:endParaRPr lang="en-GB"/>
          </a:p>
        </p:txBody>
      </p:sp>
    </p:spTree>
    <p:extLst>
      <p:ext uri="{BB962C8B-B14F-4D97-AF65-F5344CB8AC3E}">
        <p14:creationId xmlns:p14="http://schemas.microsoft.com/office/powerpoint/2010/main" val="16373272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9EE2E5A-A8EE-4FF7-8DA5-5C2D44017C0B}" type="datetimeFigureOut">
              <a:rPr lang="en-GB" smtClean="0"/>
              <a:t>16/09/2023</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3458DC-2129-434B-ABB3-7289FD2B8AE1}" type="slidenum">
              <a:rPr lang="en-GB" smtClean="0"/>
              <a:t>‹#›</a:t>
            </a:fld>
            <a:endParaRPr lang="en-GB"/>
          </a:p>
        </p:txBody>
      </p:sp>
    </p:spTree>
    <p:extLst>
      <p:ext uri="{BB962C8B-B14F-4D97-AF65-F5344CB8AC3E}">
        <p14:creationId xmlns:p14="http://schemas.microsoft.com/office/powerpoint/2010/main" val="4005118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EE2E5A-A8EE-4FF7-8DA5-5C2D44017C0B}" type="datetimeFigureOut">
              <a:rPr lang="en-GB" smtClean="0"/>
              <a:t>16/09/2023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13458DC-2129-434B-ABB3-7289FD2B8AE1}" type="slidenum">
              <a:rPr lang="en-GB" smtClean="0"/>
              <a:t>‹#›</a:t>
            </a:fld>
            <a:endParaRPr lang="en-GB"/>
          </a:p>
        </p:txBody>
      </p:sp>
    </p:spTree>
    <p:extLst>
      <p:ext uri="{BB962C8B-B14F-4D97-AF65-F5344CB8AC3E}">
        <p14:creationId xmlns:p14="http://schemas.microsoft.com/office/powerpoint/2010/main" val="547343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EE2E5A-A8EE-4FF7-8DA5-5C2D44017C0B}" type="datetimeFigureOut">
              <a:rPr lang="en-GB" smtClean="0"/>
              <a:t>16/09/2023</a:t>
            </a:fld>
            <a:endParaRPr lang="en-GB"/>
          </a:p>
        </p:txBody>
      </p:sp>
      <p:sp>
        <p:nvSpPr>
          <p:cNvPr id="5" name="Footer Placeholder 4"/>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3458DC-2129-434B-ABB3-7289FD2B8AE1}" type="slidenum">
              <a:rPr lang="en-GB" smtClean="0"/>
              <a:t>‹#›</a:t>
            </a:fld>
            <a:endParaRPr lang="en-GB"/>
          </a:p>
        </p:txBody>
      </p:sp>
    </p:spTree>
    <p:extLst>
      <p:ext uri="{BB962C8B-B14F-4D97-AF65-F5344CB8AC3E}">
        <p14:creationId xmlns:p14="http://schemas.microsoft.com/office/powerpoint/2010/main" val="1543139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EE2E5A-A8EE-4FF7-8DA5-5C2D44017C0B}" type="datetimeFigureOut">
              <a:rPr lang="en-GB" smtClean="0"/>
              <a:t>16/09/2023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13458DC-2129-434B-ABB3-7289FD2B8AE1}" type="slidenum">
              <a:rPr lang="en-GB" smtClean="0"/>
              <a:t>‹#›</a:t>
            </a:fld>
            <a:endParaRPr lang="en-GB"/>
          </a:p>
        </p:txBody>
      </p:sp>
    </p:spTree>
    <p:extLst>
      <p:ext uri="{BB962C8B-B14F-4D97-AF65-F5344CB8AC3E}">
        <p14:creationId xmlns:p14="http://schemas.microsoft.com/office/powerpoint/2010/main" val="3689293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9EE2E5A-A8EE-4FF7-8DA5-5C2D44017C0B}" type="datetimeFigureOut">
              <a:rPr lang="en-GB" smtClean="0"/>
              <a:t>16/09/2023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13458DC-2129-434B-ABB3-7289FD2B8AE1}" type="slidenum">
              <a:rPr lang="en-GB" smtClean="0"/>
              <a:t>‹#›</a:t>
            </a:fld>
            <a:endParaRPr lang="en-GB"/>
          </a:p>
        </p:txBody>
      </p:sp>
    </p:spTree>
    <p:extLst>
      <p:ext uri="{BB962C8B-B14F-4D97-AF65-F5344CB8AC3E}">
        <p14:creationId xmlns:p14="http://schemas.microsoft.com/office/powerpoint/2010/main" val="488275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9EE2E5A-A8EE-4FF7-8DA5-5C2D44017C0B}" type="datetimeFigureOut">
              <a:rPr lang="en-GB" smtClean="0"/>
              <a:t>16/09/2023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13458DC-2129-434B-ABB3-7289FD2B8AE1}" type="slidenum">
              <a:rPr lang="en-GB" smtClean="0"/>
              <a:t>‹#›</a:t>
            </a:fld>
            <a:endParaRPr lang="en-GB"/>
          </a:p>
        </p:txBody>
      </p:sp>
    </p:spTree>
    <p:extLst>
      <p:ext uri="{BB962C8B-B14F-4D97-AF65-F5344CB8AC3E}">
        <p14:creationId xmlns:p14="http://schemas.microsoft.com/office/powerpoint/2010/main" val="1606688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EE2E5A-A8EE-4FF7-8DA5-5C2D44017C0B}" type="datetimeFigureOut">
              <a:rPr lang="en-GB" smtClean="0"/>
              <a:t>16/09/2023</a:t>
            </a:fld>
            <a:endParaRPr lang="en-GB"/>
          </a:p>
        </p:txBody>
      </p:sp>
      <p:sp>
        <p:nvSpPr>
          <p:cNvPr id="3" name="Footer Placeholder 2"/>
          <p:cNvSpPr>
            <a:spLocks noGrp="1"/>
          </p:cNvSpPr>
          <p:nvPr>
            <p:ph type="ftr" sz="quarter" idx="11"/>
          </p:nvPr>
        </p:nvSpPr>
        <p:spPr/>
        <p:txBody>
          <a:bodyPr/>
          <a:lstStyle/>
          <a:p>
            <a:endParaRPr lang="en-GB"/>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13458DC-2129-434B-ABB3-7289FD2B8AE1}" type="slidenum">
              <a:rPr lang="en-GB" smtClean="0"/>
              <a:t>‹#›</a:t>
            </a:fld>
            <a:endParaRPr lang="en-GB"/>
          </a:p>
        </p:txBody>
      </p:sp>
    </p:spTree>
    <p:extLst>
      <p:ext uri="{BB962C8B-B14F-4D97-AF65-F5344CB8AC3E}">
        <p14:creationId xmlns:p14="http://schemas.microsoft.com/office/powerpoint/2010/main" val="3966364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EE2E5A-A8EE-4FF7-8DA5-5C2D44017C0B}" type="datetimeFigureOut">
              <a:rPr lang="en-GB" smtClean="0"/>
              <a:t>16/09/2023</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13458DC-2129-434B-ABB3-7289FD2B8AE1}" type="slidenum">
              <a:rPr lang="en-GB" smtClean="0"/>
              <a:t>‹#›</a:t>
            </a:fld>
            <a:endParaRPr lang="en-GB"/>
          </a:p>
        </p:txBody>
      </p:sp>
    </p:spTree>
    <p:extLst>
      <p:ext uri="{BB962C8B-B14F-4D97-AF65-F5344CB8AC3E}">
        <p14:creationId xmlns:p14="http://schemas.microsoft.com/office/powerpoint/2010/main" val="681443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EE2E5A-A8EE-4FF7-8DA5-5C2D44017C0B}" type="datetimeFigureOut">
              <a:rPr lang="en-GB" smtClean="0"/>
              <a:t>16/09/2023</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13458DC-2129-434B-ABB3-7289FD2B8AE1}" type="slidenum">
              <a:rPr lang="en-GB" smtClean="0"/>
              <a:t>‹#›</a:t>
            </a:fld>
            <a:endParaRPr lang="en-GB"/>
          </a:p>
        </p:txBody>
      </p:sp>
    </p:spTree>
    <p:extLst>
      <p:ext uri="{BB962C8B-B14F-4D97-AF65-F5344CB8AC3E}">
        <p14:creationId xmlns:p14="http://schemas.microsoft.com/office/powerpoint/2010/main" val="319296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9EE2E5A-A8EE-4FF7-8DA5-5C2D44017C0B}" type="datetimeFigureOut">
              <a:rPr lang="en-GB" smtClean="0"/>
              <a:t>16/09/2023</a:t>
            </a:fld>
            <a:endParaRPr lang="en-GB"/>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GB"/>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13458DC-2129-434B-ABB3-7289FD2B8AE1}" type="slidenum">
              <a:rPr lang="en-GB" smtClean="0"/>
              <a:t>‹#›</a:t>
            </a:fld>
            <a:endParaRPr lang="en-GB"/>
          </a:p>
        </p:txBody>
      </p:sp>
    </p:spTree>
    <p:extLst>
      <p:ext uri="{BB962C8B-B14F-4D97-AF65-F5344CB8AC3E}">
        <p14:creationId xmlns:p14="http://schemas.microsoft.com/office/powerpoint/2010/main" val="238454273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6600" b="1" dirty="0" smtClean="0">
                <a:latin typeface="Times New Roman" panose="02020603050405020304" pitchFamily="18" charset="0"/>
                <a:cs typeface="Times New Roman" panose="02020603050405020304" pitchFamily="18" charset="0"/>
              </a:rPr>
              <a:t>Characteristics of Cloud Computing</a:t>
            </a:r>
            <a:endParaRPr lang="en-GB" sz="6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37447" y="5059769"/>
            <a:ext cx="9144000" cy="1655762"/>
          </a:xfrm>
        </p:spPr>
        <p:txBody>
          <a:bodyPr>
            <a:normAutofit/>
          </a:bodyPr>
          <a:lstStyle/>
          <a:p>
            <a:pPr algn="ctr"/>
            <a:r>
              <a:rPr lang="en-GB" dirty="0" smtClean="0"/>
              <a:t>By</a:t>
            </a:r>
            <a:endParaRPr lang="en-GB" dirty="0"/>
          </a:p>
          <a:p>
            <a:endParaRPr lang="en-GB" dirty="0" smtClean="0"/>
          </a:p>
          <a:p>
            <a:pPr algn="r"/>
            <a:r>
              <a:rPr lang="en-GB" dirty="0" err="1" smtClean="0"/>
              <a:t>Tabinda</a:t>
            </a:r>
            <a:r>
              <a:rPr lang="en-GB" dirty="0" smtClean="0"/>
              <a:t> Ali Shah </a:t>
            </a:r>
            <a:r>
              <a:rPr lang="en-GB" dirty="0" err="1" smtClean="0"/>
              <a:t>Zaman</a:t>
            </a:r>
            <a:endParaRPr lang="en-GB" dirty="0"/>
          </a:p>
        </p:txBody>
      </p:sp>
    </p:spTree>
    <p:extLst>
      <p:ext uri="{BB962C8B-B14F-4D97-AF65-F5344CB8AC3E}">
        <p14:creationId xmlns:p14="http://schemas.microsoft.com/office/powerpoint/2010/main" val="4182894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latin typeface="Times New Roman" panose="02020603050405020304" pitchFamily="18" charset="0"/>
                <a:cs typeface="Times New Roman" panose="02020603050405020304" pitchFamily="18" charset="0"/>
              </a:rPr>
              <a:t>Reliability (Continue..)</a:t>
            </a:r>
            <a:endParaRPr lang="en-GB" dirty="0"/>
          </a:p>
        </p:txBody>
      </p:sp>
      <p:sp>
        <p:nvSpPr>
          <p:cNvPr id="3" name="Content Placeholder 2"/>
          <p:cNvSpPr>
            <a:spLocks noGrp="1"/>
          </p:cNvSpPr>
          <p:nvPr>
            <p:ph idx="1"/>
          </p:nvPr>
        </p:nvSpPr>
        <p:spPr/>
        <p:txBody>
          <a:bodyPr>
            <a:normAutofit fontScale="70000" lnSpcReduction="20000"/>
          </a:bodyPr>
          <a:lstStyle/>
          <a:p>
            <a:r>
              <a:rPr lang="en-GB" sz="2400" b="1" dirty="0" smtClean="0">
                <a:latin typeface="Times New Roman" panose="02020603050405020304" pitchFamily="18" charset="0"/>
                <a:cs typeface="Times New Roman" panose="02020603050405020304" pitchFamily="18" charset="0"/>
              </a:rPr>
              <a:t>Load Balancing: </a:t>
            </a:r>
            <a:r>
              <a:rPr lang="en-GB" sz="2400" dirty="0" smtClean="0">
                <a:latin typeface="Times New Roman" panose="02020603050405020304" pitchFamily="18" charset="0"/>
                <a:cs typeface="Times New Roman" panose="02020603050405020304" pitchFamily="18" charset="0"/>
              </a:rPr>
              <a:t>Load balancing distributes network traffic across multiple servers or resources to prevent overloading and ensure consistent performance.</a:t>
            </a:r>
          </a:p>
          <a:p>
            <a:endParaRPr lang="en-GB" sz="2400" dirty="0" smtClean="0">
              <a:latin typeface="Times New Roman" panose="02020603050405020304" pitchFamily="18" charset="0"/>
              <a:cs typeface="Times New Roman" panose="02020603050405020304" pitchFamily="18" charset="0"/>
            </a:endParaRPr>
          </a:p>
          <a:p>
            <a:r>
              <a:rPr lang="en-GB" sz="2400" b="1" dirty="0" smtClean="0">
                <a:latin typeface="Times New Roman" panose="02020603050405020304" pitchFamily="18" charset="0"/>
                <a:cs typeface="Times New Roman" panose="02020603050405020304" pitchFamily="18" charset="0"/>
              </a:rPr>
              <a:t>Monitoring and Alerts: </a:t>
            </a:r>
            <a:r>
              <a:rPr lang="en-GB" sz="2400" dirty="0" smtClean="0">
                <a:latin typeface="Times New Roman" panose="02020603050405020304" pitchFamily="18" charset="0"/>
                <a:cs typeface="Times New Roman" panose="02020603050405020304" pitchFamily="18" charset="0"/>
              </a:rPr>
              <a:t>Continuous monitoring of cloud resources allows for the early detection of issues. Alerts and notifications help cloud administrators respond to potential problems promptly.</a:t>
            </a:r>
          </a:p>
          <a:p>
            <a:endParaRPr lang="en-GB" sz="2400" dirty="0" smtClean="0">
              <a:latin typeface="Times New Roman" panose="02020603050405020304" pitchFamily="18" charset="0"/>
              <a:cs typeface="Times New Roman" panose="02020603050405020304" pitchFamily="18" charset="0"/>
            </a:endParaRPr>
          </a:p>
          <a:p>
            <a:r>
              <a:rPr lang="en-GB" sz="2400" b="1" dirty="0" smtClean="0">
                <a:latin typeface="Times New Roman" panose="02020603050405020304" pitchFamily="18" charset="0"/>
                <a:cs typeface="Times New Roman" panose="02020603050405020304" pitchFamily="18" charset="0"/>
              </a:rPr>
              <a:t>Fault Tolerance: </a:t>
            </a:r>
            <a:r>
              <a:rPr lang="en-GB" sz="2400" dirty="0" smtClean="0">
                <a:latin typeface="Times New Roman" panose="02020603050405020304" pitchFamily="18" charset="0"/>
                <a:cs typeface="Times New Roman" panose="02020603050405020304" pitchFamily="18" charset="0"/>
              </a:rPr>
              <a:t>Cloud environments are designed with fault tolerance in mind, meaning they can continue operating even when certain components fail.</a:t>
            </a:r>
          </a:p>
          <a:p>
            <a:endParaRPr lang="en-GB" sz="2400" dirty="0" smtClean="0">
              <a:latin typeface="Times New Roman" panose="02020603050405020304" pitchFamily="18" charset="0"/>
              <a:cs typeface="Times New Roman" panose="02020603050405020304" pitchFamily="18" charset="0"/>
            </a:endParaRPr>
          </a:p>
          <a:p>
            <a:r>
              <a:rPr lang="en-GB" sz="2400" b="1" dirty="0" smtClean="0">
                <a:latin typeface="Times New Roman" panose="02020603050405020304" pitchFamily="18" charset="0"/>
                <a:cs typeface="Times New Roman" panose="02020603050405020304" pitchFamily="18" charset="0"/>
              </a:rPr>
              <a:t>Data Backups: </a:t>
            </a:r>
            <a:r>
              <a:rPr lang="en-GB" sz="2400" dirty="0" smtClean="0">
                <a:latin typeface="Times New Roman" panose="02020603050405020304" pitchFamily="18" charset="0"/>
                <a:cs typeface="Times New Roman" panose="02020603050405020304" pitchFamily="18" charset="0"/>
              </a:rPr>
              <a:t>Regular data backups and data recovery plans are part of reliability measures to prevent data loss and maintain service availability.</a:t>
            </a:r>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3946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sz="4800" b="1" dirty="0" smtClean="0">
                <a:latin typeface="Times New Roman" panose="02020603050405020304" pitchFamily="18" charset="0"/>
                <a:cs typeface="Times New Roman" panose="02020603050405020304" pitchFamily="18" charset="0"/>
              </a:rPr>
              <a:t>Scalability</a:t>
            </a:r>
            <a:endParaRPr lang="en-GB"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GB" b="1" dirty="0" smtClean="0"/>
              <a:t>Vertical Scalability: </a:t>
            </a:r>
            <a:r>
              <a:rPr lang="en-GB" dirty="0" smtClean="0"/>
              <a:t>Increasing the capacity of an individual resource, such as a virtual machine (VM), by adding more CPU, memory, or storage to handle higher loads.</a:t>
            </a:r>
          </a:p>
          <a:p>
            <a:endParaRPr lang="en-GB" dirty="0" smtClean="0"/>
          </a:p>
          <a:p>
            <a:r>
              <a:rPr lang="en-GB" b="1" dirty="0" smtClean="0"/>
              <a:t>Horizontal Scalability: </a:t>
            </a:r>
            <a:r>
              <a:rPr lang="en-GB" dirty="0" smtClean="0"/>
              <a:t>Adding more instances or nodes to a distributed system, such as adding more web servers, to distribute the load and improve performance.</a:t>
            </a:r>
          </a:p>
          <a:p>
            <a:endParaRPr lang="en-GB" dirty="0" smtClean="0"/>
          </a:p>
          <a:p>
            <a:r>
              <a:rPr lang="en-GB" b="1" dirty="0" smtClean="0"/>
              <a:t>Elasticity: </a:t>
            </a:r>
            <a:r>
              <a:rPr lang="en-GB" dirty="0" smtClean="0"/>
              <a:t>The ability to automatically and dynamically scale resources up or down based on demand. This ensures that you only use and pay for the resources you need at any given time.</a:t>
            </a:r>
            <a:endParaRPr lang="en-GB" dirty="0"/>
          </a:p>
        </p:txBody>
      </p:sp>
    </p:spTree>
    <p:extLst>
      <p:ext uri="{BB962C8B-B14F-4D97-AF65-F5344CB8AC3E}">
        <p14:creationId xmlns:p14="http://schemas.microsoft.com/office/powerpoint/2010/main" val="3247370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b="1" dirty="0" smtClean="0">
                <a:latin typeface="Times New Roman" panose="02020603050405020304" pitchFamily="18" charset="0"/>
                <a:cs typeface="Times New Roman" panose="02020603050405020304" pitchFamily="18" charset="0"/>
              </a:rPr>
              <a:t>Other Characteristics</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62500" lnSpcReduction="20000"/>
          </a:bodyPr>
          <a:lstStyle/>
          <a:p>
            <a:pPr marL="13970" marR="15240" indent="0" algn="just">
              <a:lnSpc>
                <a:spcPct val="100000"/>
              </a:lnSpc>
              <a:spcBef>
                <a:spcPts val="220"/>
              </a:spcBef>
              <a:buNone/>
              <a:tabLst>
                <a:tab pos="1024255" algn="l"/>
              </a:tabLst>
            </a:pPr>
            <a:r>
              <a:rPr lang="en-GB" sz="2400" b="1" spc="-10" dirty="0" smtClean="0">
                <a:solidFill>
                  <a:srgbClr val="08080A"/>
                </a:solidFill>
                <a:latin typeface="Times New Roman" panose="02020603050405020304" pitchFamily="18" charset="0"/>
                <a:cs typeface="Times New Roman" panose="02020603050405020304" pitchFamily="18" charset="0"/>
              </a:rPr>
              <a:t>On-</a:t>
            </a:r>
            <a:r>
              <a:rPr lang="en-GB" sz="2400" b="1" dirty="0" smtClean="0">
                <a:solidFill>
                  <a:srgbClr val="08080A"/>
                </a:solidFill>
                <a:latin typeface="Times New Roman" panose="02020603050405020304" pitchFamily="18" charset="0"/>
                <a:cs typeface="Times New Roman" panose="02020603050405020304" pitchFamily="18" charset="0"/>
              </a:rPr>
              <a:t>demand</a:t>
            </a:r>
            <a:r>
              <a:rPr lang="en-GB" sz="2400" b="1" spc="220" dirty="0" smtClean="0">
                <a:solidFill>
                  <a:srgbClr val="08080A"/>
                </a:solidFill>
                <a:latin typeface="Times New Roman" panose="02020603050405020304" pitchFamily="18" charset="0"/>
                <a:cs typeface="Times New Roman" panose="02020603050405020304" pitchFamily="18" charset="0"/>
              </a:rPr>
              <a:t>  </a:t>
            </a:r>
            <a:r>
              <a:rPr lang="en-GB" sz="2400" b="1" spc="-25" dirty="0" smtClean="0">
                <a:solidFill>
                  <a:srgbClr val="08080A"/>
                </a:solidFill>
                <a:latin typeface="Times New Roman" panose="02020603050405020304" pitchFamily="18" charset="0"/>
                <a:cs typeface="Times New Roman" panose="02020603050405020304" pitchFamily="18" charset="0"/>
              </a:rPr>
              <a:t>self-</a:t>
            </a:r>
            <a:r>
              <a:rPr lang="en-GB" sz="2400" b="1" dirty="0" smtClean="0">
                <a:solidFill>
                  <a:srgbClr val="08080A"/>
                </a:solidFill>
                <a:latin typeface="Times New Roman" panose="02020603050405020304" pitchFamily="18" charset="0"/>
                <a:cs typeface="Times New Roman" panose="02020603050405020304" pitchFamily="18" charset="0"/>
              </a:rPr>
              <a:t>service:</a:t>
            </a:r>
            <a:r>
              <a:rPr lang="en-GB" sz="2400" b="1" spc="155" dirty="0" smtClean="0">
                <a:solidFill>
                  <a:srgbClr val="08080A"/>
                </a:solidFill>
                <a:latin typeface="Times New Roman" panose="02020603050405020304" pitchFamily="18" charset="0"/>
                <a:cs typeface="Times New Roman" panose="02020603050405020304" pitchFamily="18" charset="0"/>
              </a:rPr>
              <a:t>  </a:t>
            </a:r>
            <a:r>
              <a:rPr lang="en-GB" sz="2400" spc="65" dirty="0" smtClean="0">
                <a:solidFill>
                  <a:srgbClr val="08080A"/>
                </a:solidFill>
                <a:latin typeface="Times New Roman" panose="02020603050405020304" pitchFamily="18" charset="0"/>
                <a:cs typeface="Times New Roman" panose="02020603050405020304" pitchFamily="18" charset="0"/>
              </a:rPr>
              <a:t>resources</a:t>
            </a:r>
            <a:r>
              <a:rPr lang="en-GB" sz="2400" spc="180" dirty="0" smtClean="0">
                <a:solidFill>
                  <a:srgbClr val="08080A"/>
                </a:solidFill>
                <a:latin typeface="Times New Roman" panose="02020603050405020304" pitchFamily="18" charset="0"/>
                <a:cs typeface="Times New Roman" panose="02020603050405020304" pitchFamily="18" charset="0"/>
              </a:rPr>
              <a:t>  </a:t>
            </a:r>
            <a:r>
              <a:rPr lang="en-GB" sz="2400" spc="95" dirty="0" smtClean="0">
                <a:solidFill>
                  <a:srgbClr val="08080A"/>
                </a:solidFill>
                <a:latin typeface="Times New Roman" panose="02020603050405020304" pitchFamily="18" charset="0"/>
                <a:cs typeface="Times New Roman" panose="02020603050405020304" pitchFamily="18" charset="0"/>
              </a:rPr>
              <a:t>can</a:t>
            </a:r>
            <a:r>
              <a:rPr lang="en-GB" sz="2400" spc="90" dirty="0" smtClean="0">
                <a:solidFill>
                  <a:srgbClr val="08080A"/>
                </a:solidFill>
                <a:latin typeface="Times New Roman" panose="02020603050405020304" pitchFamily="18" charset="0"/>
                <a:cs typeface="Times New Roman" panose="02020603050405020304" pitchFamily="18" charset="0"/>
              </a:rPr>
              <a:t>  </a:t>
            </a:r>
            <a:r>
              <a:rPr lang="en-GB" sz="2400" spc="95" dirty="0" smtClean="0">
                <a:solidFill>
                  <a:srgbClr val="08080A"/>
                </a:solidFill>
                <a:latin typeface="Times New Roman" panose="02020603050405020304" pitchFamily="18" charset="0"/>
                <a:cs typeface="Times New Roman" panose="02020603050405020304" pitchFamily="18" charset="0"/>
              </a:rPr>
              <a:t>be</a:t>
            </a:r>
            <a:r>
              <a:rPr lang="en-GB" sz="2400" spc="65" dirty="0" smtClean="0">
                <a:solidFill>
                  <a:srgbClr val="08080A"/>
                </a:solidFill>
                <a:latin typeface="Times New Roman" panose="02020603050405020304" pitchFamily="18" charset="0"/>
                <a:cs typeface="Times New Roman" panose="02020603050405020304" pitchFamily="18" charset="0"/>
              </a:rPr>
              <a:t>  </a:t>
            </a:r>
            <a:r>
              <a:rPr lang="en-GB" sz="2400" spc="70" dirty="0" smtClean="0">
                <a:solidFill>
                  <a:srgbClr val="08080A"/>
                </a:solidFill>
                <a:latin typeface="Times New Roman" panose="02020603050405020304" pitchFamily="18" charset="0"/>
                <a:cs typeface="Times New Roman" panose="02020603050405020304" pitchFamily="18" charset="0"/>
              </a:rPr>
              <a:t>acquired</a:t>
            </a:r>
            <a:r>
              <a:rPr lang="en-GB" sz="2400" spc="185" dirty="0" smtClean="0">
                <a:solidFill>
                  <a:srgbClr val="08080A"/>
                </a:solidFill>
                <a:latin typeface="Times New Roman" panose="02020603050405020304" pitchFamily="18" charset="0"/>
                <a:cs typeface="Times New Roman" panose="02020603050405020304" pitchFamily="18" charset="0"/>
              </a:rPr>
              <a:t>  </a:t>
            </a:r>
            <a:r>
              <a:rPr lang="en-GB" sz="2400" spc="75" dirty="0" smtClean="0">
                <a:solidFill>
                  <a:srgbClr val="08080A"/>
                </a:solidFill>
                <a:latin typeface="Times New Roman" panose="02020603050405020304" pitchFamily="18" charset="0"/>
                <a:cs typeface="Times New Roman" panose="02020603050405020304" pitchFamily="18" charset="0"/>
              </a:rPr>
              <a:t>and</a:t>
            </a:r>
            <a:r>
              <a:rPr lang="en-GB" sz="2400" spc="110" dirty="0" smtClean="0">
                <a:solidFill>
                  <a:srgbClr val="08080A"/>
                </a:solidFill>
                <a:latin typeface="Times New Roman" panose="02020603050405020304" pitchFamily="18" charset="0"/>
                <a:cs typeface="Times New Roman" panose="02020603050405020304" pitchFamily="18" charset="0"/>
              </a:rPr>
              <a:t>  </a:t>
            </a:r>
            <a:r>
              <a:rPr lang="en-GB" sz="2400" spc="75" dirty="0" smtClean="0">
                <a:solidFill>
                  <a:srgbClr val="08080A"/>
                </a:solidFill>
                <a:latin typeface="Times New Roman" panose="02020603050405020304" pitchFamily="18" charset="0"/>
                <a:cs typeface="Times New Roman" panose="02020603050405020304" pitchFamily="18" charset="0"/>
              </a:rPr>
              <a:t>used</a:t>
            </a:r>
            <a:r>
              <a:rPr lang="en-GB" sz="2400" spc="125" dirty="0" smtClean="0">
                <a:solidFill>
                  <a:srgbClr val="08080A"/>
                </a:solidFill>
                <a:latin typeface="Times New Roman" panose="02020603050405020304" pitchFamily="18" charset="0"/>
                <a:cs typeface="Times New Roman" panose="02020603050405020304" pitchFamily="18" charset="0"/>
              </a:rPr>
              <a:t>  </a:t>
            </a:r>
            <a:r>
              <a:rPr lang="en-GB" sz="2400" spc="100" dirty="0" smtClean="0">
                <a:solidFill>
                  <a:srgbClr val="08080A"/>
                </a:solidFill>
                <a:latin typeface="Times New Roman" panose="02020603050405020304" pitchFamily="18" charset="0"/>
                <a:cs typeface="Times New Roman" panose="02020603050405020304" pitchFamily="18" charset="0"/>
              </a:rPr>
              <a:t>at</a:t>
            </a:r>
            <a:r>
              <a:rPr lang="en-GB" sz="2400" spc="70" dirty="0" smtClean="0">
                <a:solidFill>
                  <a:srgbClr val="08080A"/>
                </a:solidFill>
                <a:latin typeface="Times New Roman" panose="02020603050405020304" pitchFamily="18" charset="0"/>
                <a:cs typeface="Times New Roman" panose="02020603050405020304" pitchFamily="18" charset="0"/>
              </a:rPr>
              <a:t>  </a:t>
            </a:r>
            <a:r>
              <a:rPr lang="en-GB" sz="2400" spc="95" dirty="0" smtClean="0">
                <a:solidFill>
                  <a:srgbClr val="08080A"/>
                </a:solidFill>
                <a:latin typeface="Times New Roman" panose="02020603050405020304" pitchFamily="18" charset="0"/>
                <a:cs typeface="Times New Roman" panose="02020603050405020304" pitchFamily="18" charset="0"/>
              </a:rPr>
              <a:t>any</a:t>
            </a:r>
            <a:r>
              <a:rPr lang="en-GB" sz="2400" spc="60" dirty="0" smtClean="0">
                <a:solidFill>
                  <a:srgbClr val="08080A"/>
                </a:solidFill>
                <a:latin typeface="Times New Roman" panose="02020603050405020304" pitchFamily="18" charset="0"/>
                <a:cs typeface="Times New Roman" panose="02020603050405020304" pitchFamily="18" charset="0"/>
              </a:rPr>
              <a:t>  </a:t>
            </a:r>
            <a:r>
              <a:rPr lang="en-GB" sz="2400" spc="70" dirty="0" smtClean="0">
                <a:solidFill>
                  <a:srgbClr val="08080A"/>
                </a:solidFill>
                <a:latin typeface="Times New Roman" panose="02020603050405020304" pitchFamily="18" charset="0"/>
                <a:cs typeface="Times New Roman" panose="02020603050405020304" pitchFamily="18" charset="0"/>
              </a:rPr>
              <a:t>time. </a:t>
            </a:r>
            <a:r>
              <a:rPr lang="en-GB" sz="2400" spc="80" dirty="0" smtClean="0">
                <a:solidFill>
                  <a:srgbClr val="08080A"/>
                </a:solidFill>
                <a:latin typeface="Times New Roman" panose="02020603050405020304" pitchFamily="18" charset="0"/>
                <a:cs typeface="Times New Roman" panose="02020603050405020304" pitchFamily="18" charset="0"/>
              </a:rPr>
              <a:t>Computing</a:t>
            </a:r>
            <a:r>
              <a:rPr lang="en-GB" sz="2400" spc="290" dirty="0" smtClean="0">
                <a:solidFill>
                  <a:srgbClr val="08080A"/>
                </a:solidFill>
                <a:latin typeface="Times New Roman" panose="02020603050405020304" pitchFamily="18" charset="0"/>
                <a:cs typeface="Times New Roman" panose="02020603050405020304" pitchFamily="18" charset="0"/>
              </a:rPr>
              <a:t> </a:t>
            </a:r>
            <a:r>
              <a:rPr lang="en-GB" sz="2400" spc="80" dirty="0" smtClean="0">
                <a:solidFill>
                  <a:srgbClr val="08080A"/>
                </a:solidFill>
                <a:latin typeface="Times New Roman" panose="02020603050405020304" pitchFamily="18" charset="0"/>
                <a:cs typeface="Times New Roman" panose="02020603050405020304" pitchFamily="18" charset="0"/>
              </a:rPr>
              <a:t>resources</a:t>
            </a:r>
            <a:r>
              <a:rPr lang="en-GB" sz="2400" spc="130" dirty="0" smtClean="0">
                <a:solidFill>
                  <a:srgbClr val="08080A"/>
                </a:solidFill>
                <a:latin typeface="Times New Roman" panose="02020603050405020304" pitchFamily="18" charset="0"/>
                <a:cs typeface="Times New Roman" panose="02020603050405020304" pitchFamily="18" charset="0"/>
              </a:rPr>
              <a:t> </a:t>
            </a:r>
            <a:r>
              <a:rPr lang="en-GB" sz="2400" spc="80" dirty="0" smtClean="0">
                <a:solidFill>
                  <a:srgbClr val="08080A"/>
                </a:solidFill>
                <a:latin typeface="Times New Roman" panose="02020603050405020304" pitchFamily="18" charset="0"/>
                <a:cs typeface="Times New Roman" panose="02020603050405020304" pitchFamily="18" charset="0"/>
              </a:rPr>
              <a:t>include</a:t>
            </a:r>
            <a:r>
              <a:rPr lang="en-GB" sz="2400" spc="170" dirty="0" smtClean="0">
                <a:solidFill>
                  <a:srgbClr val="08080A"/>
                </a:solidFill>
                <a:latin typeface="Times New Roman" panose="02020603050405020304" pitchFamily="18" charset="0"/>
                <a:cs typeface="Times New Roman" panose="02020603050405020304" pitchFamily="18" charset="0"/>
              </a:rPr>
              <a:t> </a:t>
            </a:r>
            <a:r>
              <a:rPr lang="en-GB" sz="2400" spc="70" dirty="0" smtClean="0">
                <a:solidFill>
                  <a:srgbClr val="08080A"/>
                </a:solidFill>
                <a:latin typeface="Times New Roman" panose="02020603050405020304" pitchFamily="18" charset="0"/>
                <a:cs typeface="Times New Roman" panose="02020603050405020304" pitchFamily="18" charset="0"/>
              </a:rPr>
              <a:t>processing</a:t>
            </a:r>
            <a:r>
              <a:rPr lang="en-GB" sz="2400" spc="295" dirty="0" smtClean="0">
                <a:solidFill>
                  <a:srgbClr val="08080A"/>
                </a:solidFill>
                <a:latin typeface="Times New Roman" panose="02020603050405020304" pitchFamily="18" charset="0"/>
                <a:cs typeface="Times New Roman" panose="02020603050405020304" pitchFamily="18" charset="0"/>
              </a:rPr>
              <a:t> </a:t>
            </a:r>
            <a:r>
              <a:rPr lang="en-GB" sz="2400" spc="95" dirty="0" smtClean="0">
                <a:solidFill>
                  <a:srgbClr val="08080A"/>
                </a:solidFill>
                <a:latin typeface="Times New Roman" panose="02020603050405020304" pitchFamily="18" charset="0"/>
                <a:cs typeface="Times New Roman" panose="02020603050405020304" pitchFamily="18" charset="0"/>
              </a:rPr>
              <a:t>power,</a:t>
            </a:r>
            <a:r>
              <a:rPr lang="en-GB" sz="2400" spc="90" dirty="0" smtClean="0">
                <a:solidFill>
                  <a:srgbClr val="08080A"/>
                </a:solidFill>
                <a:latin typeface="Times New Roman" panose="02020603050405020304" pitchFamily="18" charset="0"/>
                <a:cs typeface="Times New Roman" panose="02020603050405020304" pitchFamily="18" charset="0"/>
              </a:rPr>
              <a:t> </a:t>
            </a:r>
            <a:r>
              <a:rPr lang="en-GB" sz="2400" spc="80" dirty="0" smtClean="0">
                <a:solidFill>
                  <a:srgbClr val="08080A"/>
                </a:solidFill>
                <a:latin typeface="Times New Roman" panose="02020603050405020304" pitchFamily="18" charset="0"/>
                <a:cs typeface="Times New Roman" panose="02020603050405020304" pitchFamily="18" charset="0"/>
              </a:rPr>
              <a:t>storage,</a:t>
            </a:r>
            <a:r>
              <a:rPr lang="en-GB" sz="2400" spc="100" dirty="0" smtClean="0">
                <a:solidFill>
                  <a:srgbClr val="08080A"/>
                </a:solidFill>
                <a:latin typeface="Times New Roman" panose="02020603050405020304" pitchFamily="18" charset="0"/>
                <a:cs typeface="Times New Roman" panose="02020603050405020304" pitchFamily="18" charset="0"/>
              </a:rPr>
              <a:t> </a:t>
            </a:r>
            <a:r>
              <a:rPr lang="en-GB" sz="2400" spc="70" dirty="0" smtClean="0">
                <a:solidFill>
                  <a:srgbClr val="08080A"/>
                </a:solidFill>
                <a:latin typeface="Times New Roman" panose="02020603050405020304" pitchFamily="18" charset="0"/>
                <a:cs typeface="Times New Roman" panose="02020603050405020304" pitchFamily="18" charset="0"/>
              </a:rPr>
              <a:t>virtual</a:t>
            </a:r>
            <a:r>
              <a:rPr lang="en-GB" sz="2400" spc="95" dirty="0" smtClean="0">
                <a:solidFill>
                  <a:srgbClr val="08080A"/>
                </a:solidFill>
                <a:latin typeface="Times New Roman" panose="02020603050405020304" pitchFamily="18" charset="0"/>
                <a:cs typeface="Times New Roman" panose="02020603050405020304" pitchFamily="18" charset="0"/>
              </a:rPr>
              <a:t> </a:t>
            </a:r>
            <a:r>
              <a:rPr lang="en-GB" sz="2400" spc="70" dirty="0" smtClean="0">
                <a:solidFill>
                  <a:srgbClr val="08080A"/>
                </a:solidFill>
                <a:latin typeface="Times New Roman" panose="02020603050405020304" pitchFamily="18" charset="0"/>
                <a:cs typeface="Times New Roman" panose="02020603050405020304" pitchFamily="18" charset="0"/>
              </a:rPr>
              <a:t>machines</a:t>
            </a:r>
            <a:r>
              <a:rPr lang="en-GB" sz="2400" spc="350" dirty="0" smtClean="0">
                <a:solidFill>
                  <a:srgbClr val="08080A"/>
                </a:solidFill>
                <a:latin typeface="Times New Roman" panose="02020603050405020304" pitchFamily="18" charset="0"/>
                <a:cs typeface="Times New Roman" panose="02020603050405020304" pitchFamily="18" charset="0"/>
              </a:rPr>
              <a:t> </a:t>
            </a:r>
            <a:r>
              <a:rPr lang="en-GB" sz="2400" spc="80" dirty="0" smtClean="0">
                <a:solidFill>
                  <a:srgbClr val="08080A"/>
                </a:solidFill>
                <a:latin typeface="Times New Roman" panose="02020603050405020304" pitchFamily="18" charset="0"/>
                <a:cs typeface="Times New Roman" panose="02020603050405020304" pitchFamily="18" charset="0"/>
              </a:rPr>
              <a:t>etc.</a:t>
            </a:r>
          </a:p>
          <a:p>
            <a:pPr marL="13970" marR="15240" indent="0" algn="just">
              <a:lnSpc>
                <a:spcPct val="100000"/>
              </a:lnSpc>
              <a:spcBef>
                <a:spcPts val="220"/>
              </a:spcBef>
              <a:buNone/>
              <a:tabLst>
                <a:tab pos="1024255" algn="l"/>
              </a:tabLst>
            </a:pPr>
            <a:endParaRPr lang="en-GB" sz="2400" dirty="0" smtClean="0">
              <a:latin typeface="Times New Roman" panose="02020603050405020304" pitchFamily="18" charset="0"/>
              <a:cs typeface="Times New Roman" panose="02020603050405020304" pitchFamily="18" charset="0"/>
            </a:endParaRPr>
          </a:p>
          <a:p>
            <a:pPr marL="17781" marR="33655" indent="0" algn="just">
              <a:lnSpc>
                <a:spcPct val="100000"/>
              </a:lnSpc>
              <a:buNone/>
              <a:tabLst>
                <a:tab pos="1019175" algn="l"/>
                <a:tab pos="1022350" algn="l"/>
              </a:tabLst>
            </a:pPr>
            <a:r>
              <a:rPr lang="en-GB" sz="2400" b="1" dirty="0" smtClean="0">
                <a:solidFill>
                  <a:srgbClr val="08080A"/>
                </a:solidFill>
                <a:latin typeface="Times New Roman" panose="02020603050405020304" pitchFamily="18" charset="0"/>
                <a:cs typeface="Times New Roman" panose="02020603050405020304" pitchFamily="18" charset="0"/>
              </a:rPr>
              <a:t>Broad</a:t>
            </a:r>
            <a:r>
              <a:rPr lang="en-GB" sz="2400" b="1" spc="400" dirty="0" smtClean="0">
                <a:solidFill>
                  <a:srgbClr val="08080A"/>
                </a:solidFill>
                <a:latin typeface="Times New Roman" panose="02020603050405020304" pitchFamily="18" charset="0"/>
                <a:cs typeface="Times New Roman" panose="02020603050405020304" pitchFamily="18" charset="0"/>
              </a:rPr>
              <a:t> </a:t>
            </a:r>
            <a:r>
              <a:rPr lang="en-GB" sz="2400" b="1" dirty="0" smtClean="0">
                <a:solidFill>
                  <a:srgbClr val="08080A"/>
                </a:solidFill>
                <a:latin typeface="Times New Roman" panose="02020603050405020304" pitchFamily="18" charset="0"/>
                <a:cs typeface="Times New Roman" panose="02020603050405020304" pitchFamily="18" charset="0"/>
              </a:rPr>
              <a:t>network</a:t>
            </a:r>
            <a:r>
              <a:rPr lang="en-GB" sz="2400" b="1" spc="495" dirty="0" smtClean="0">
                <a:solidFill>
                  <a:srgbClr val="08080A"/>
                </a:solidFill>
                <a:latin typeface="Times New Roman" panose="02020603050405020304" pitchFamily="18" charset="0"/>
                <a:cs typeface="Times New Roman" panose="02020603050405020304" pitchFamily="18" charset="0"/>
              </a:rPr>
              <a:t> </a:t>
            </a:r>
            <a:r>
              <a:rPr lang="en-GB" sz="2400" b="1" dirty="0" smtClean="0">
                <a:solidFill>
                  <a:srgbClr val="08080A"/>
                </a:solidFill>
                <a:latin typeface="Times New Roman" panose="02020603050405020304" pitchFamily="18" charset="0"/>
                <a:cs typeface="Times New Roman" panose="02020603050405020304" pitchFamily="18" charset="0"/>
              </a:rPr>
              <a:t>access:</a:t>
            </a:r>
            <a:r>
              <a:rPr lang="en-GB" sz="2400" b="1" spc="465" dirty="0" smtClean="0">
                <a:solidFill>
                  <a:srgbClr val="08080A"/>
                </a:solidFill>
                <a:latin typeface="Times New Roman" panose="02020603050405020304" pitchFamily="18" charset="0"/>
                <a:cs typeface="Times New Roman" panose="02020603050405020304" pitchFamily="18" charset="0"/>
              </a:rPr>
              <a:t> </a:t>
            </a:r>
            <a:r>
              <a:rPr lang="en-GB" sz="2400" spc="70" dirty="0" smtClean="0">
                <a:solidFill>
                  <a:srgbClr val="08080A"/>
                </a:solidFill>
                <a:latin typeface="Times New Roman" panose="02020603050405020304" pitchFamily="18" charset="0"/>
                <a:cs typeface="Times New Roman" panose="02020603050405020304" pitchFamily="18" charset="0"/>
              </a:rPr>
              <a:t>Recourses</a:t>
            </a:r>
            <a:r>
              <a:rPr lang="en-GB" sz="2400" spc="520" dirty="0" smtClean="0">
                <a:solidFill>
                  <a:srgbClr val="08080A"/>
                </a:solidFill>
                <a:latin typeface="Times New Roman" panose="02020603050405020304" pitchFamily="18" charset="0"/>
                <a:cs typeface="Times New Roman" panose="02020603050405020304" pitchFamily="18" charset="0"/>
              </a:rPr>
              <a:t> </a:t>
            </a:r>
            <a:r>
              <a:rPr lang="en-GB" sz="2400" spc="80" dirty="0" smtClean="0">
                <a:solidFill>
                  <a:srgbClr val="08080A"/>
                </a:solidFill>
                <a:latin typeface="Times New Roman" panose="02020603050405020304" pitchFamily="18" charset="0"/>
                <a:cs typeface="Times New Roman" panose="02020603050405020304" pitchFamily="18" charset="0"/>
              </a:rPr>
              <a:t>are</a:t>
            </a:r>
            <a:r>
              <a:rPr lang="en-GB" sz="2400" spc="335" dirty="0" smtClean="0">
                <a:solidFill>
                  <a:srgbClr val="08080A"/>
                </a:solidFill>
                <a:latin typeface="Times New Roman" panose="02020603050405020304" pitchFamily="18" charset="0"/>
                <a:cs typeface="Times New Roman" panose="02020603050405020304" pitchFamily="18" charset="0"/>
              </a:rPr>
              <a:t> </a:t>
            </a:r>
            <a:r>
              <a:rPr lang="en-GB" sz="2400" spc="70" dirty="0" smtClean="0">
                <a:solidFill>
                  <a:srgbClr val="08080A"/>
                </a:solidFill>
                <a:latin typeface="Times New Roman" panose="02020603050405020304" pitchFamily="18" charset="0"/>
                <a:cs typeface="Times New Roman" panose="02020603050405020304" pitchFamily="18" charset="0"/>
              </a:rPr>
              <a:t>acquired</a:t>
            </a:r>
            <a:r>
              <a:rPr lang="en-GB" sz="2400" spc="475" dirty="0" smtClean="0">
                <a:solidFill>
                  <a:srgbClr val="08080A"/>
                </a:solidFill>
                <a:latin typeface="Times New Roman" panose="02020603050405020304" pitchFamily="18" charset="0"/>
                <a:cs typeface="Times New Roman" panose="02020603050405020304" pitchFamily="18" charset="0"/>
              </a:rPr>
              <a:t> </a:t>
            </a:r>
            <a:r>
              <a:rPr lang="en-GB" sz="2400" spc="90" dirty="0" smtClean="0">
                <a:solidFill>
                  <a:srgbClr val="08080A"/>
                </a:solidFill>
                <a:latin typeface="Times New Roman" panose="02020603050405020304" pitchFamily="18" charset="0"/>
                <a:cs typeface="Times New Roman" panose="02020603050405020304" pitchFamily="18" charset="0"/>
              </a:rPr>
              <a:t>over</a:t>
            </a:r>
            <a:r>
              <a:rPr lang="en-GB" sz="2400" spc="315" dirty="0" smtClean="0">
                <a:solidFill>
                  <a:srgbClr val="08080A"/>
                </a:solidFill>
                <a:latin typeface="Times New Roman" panose="02020603050405020304" pitchFamily="18" charset="0"/>
                <a:cs typeface="Times New Roman" panose="02020603050405020304" pitchFamily="18" charset="0"/>
              </a:rPr>
              <a:t> </a:t>
            </a:r>
            <a:r>
              <a:rPr lang="en-GB" sz="2400" spc="95" dirty="0" smtClean="0">
                <a:solidFill>
                  <a:srgbClr val="08080A"/>
                </a:solidFill>
                <a:latin typeface="Times New Roman" panose="02020603050405020304" pitchFamily="18" charset="0"/>
                <a:cs typeface="Times New Roman" panose="02020603050405020304" pitchFamily="18" charset="0"/>
              </a:rPr>
              <a:t>the</a:t>
            </a:r>
            <a:r>
              <a:rPr lang="en-GB" sz="2400" spc="295" dirty="0" smtClean="0">
                <a:solidFill>
                  <a:srgbClr val="08080A"/>
                </a:solidFill>
                <a:latin typeface="Times New Roman" panose="02020603050405020304" pitchFamily="18" charset="0"/>
                <a:cs typeface="Times New Roman" panose="02020603050405020304" pitchFamily="18" charset="0"/>
              </a:rPr>
              <a:t> </a:t>
            </a:r>
            <a:r>
              <a:rPr lang="en-GB" sz="2400" spc="75" dirty="0" smtClean="0">
                <a:solidFill>
                  <a:srgbClr val="08080A"/>
                </a:solidFill>
                <a:latin typeface="Times New Roman" panose="02020603050405020304" pitchFamily="18" charset="0"/>
                <a:cs typeface="Times New Roman" panose="02020603050405020304" pitchFamily="18" charset="0"/>
              </a:rPr>
              <a:t>network</a:t>
            </a:r>
            <a:r>
              <a:rPr lang="en-GB" sz="2400" spc="455" dirty="0" smtClean="0">
                <a:solidFill>
                  <a:srgbClr val="08080A"/>
                </a:solidFill>
                <a:latin typeface="Times New Roman" panose="02020603050405020304" pitchFamily="18" charset="0"/>
                <a:cs typeface="Times New Roman" panose="02020603050405020304" pitchFamily="18" charset="0"/>
              </a:rPr>
              <a:t> </a:t>
            </a:r>
            <a:r>
              <a:rPr lang="en-GB" sz="2400" spc="114" dirty="0" smtClean="0">
                <a:solidFill>
                  <a:srgbClr val="08080A"/>
                </a:solidFill>
                <a:latin typeface="Times New Roman" panose="02020603050405020304" pitchFamily="18" charset="0"/>
                <a:cs typeface="Times New Roman" panose="02020603050405020304" pitchFamily="18" charset="0"/>
              </a:rPr>
              <a:t>and</a:t>
            </a:r>
            <a:r>
              <a:rPr lang="en-GB" sz="2400" spc="295" dirty="0" smtClean="0">
                <a:solidFill>
                  <a:srgbClr val="08080A"/>
                </a:solidFill>
                <a:latin typeface="Times New Roman" panose="02020603050405020304" pitchFamily="18" charset="0"/>
                <a:cs typeface="Times New Roman" panose="02020603050405020304" pitchFamily="18" charset="0"/>
              </a:rPr>
              <a:t> </a:t>
            </a:r>
            <a:r>
              <a:rPr lang="en-GB" sz="2400" spc="80" dirty="0" smtClean="0">
                <a:solidFill>
                  <a:srgbClr val="08080A"/>
                </a:solidFill>
                <a:latin typeface="Times New Roman" panose="02020603050405020304" pitchFamily="18" charset="0"/>
                <a:cs typeface="Times New Roman" panose="02020603050405020304" pitchFamily="18" charset="0"/>
              </a:rPr>
              <a:t>accessed </a:t>
            </a:r>
            <a:r>
              <a:rPr lang="en-GB" sz="2400" spc="90" dirty="0" smtClean="0">
                <a:solidFill>
                  <a:srgbClr val="08080A"/>
                </a:solidFill>
                <a:latin typeface="Times New Roman" panose="02020603050405020304" pitchFamily="18" charset="0"/>
                <a:cs typeface="Times New Roman" panose="02020603050405020304" pitchFamily="18" charset="0"/>
              </a:rPr>
              <a:t>through</a:t>
            </a:r>
            <a:r>
              <a:rPr lang="en-GB" sz="2400" spc="85" dirty="0" smtClean="0">
                <a:solidFill>
                  <a:srgbClr val="08080A"/>
                </a:solidFill>
                <a:latin typeface="Times New Roman" panose="02020603050405020304" pitchFamily="18" charset="0"/>
                <a:cs typeface="Times New Roman" panose="02020603050405020304" pitchFamily="18" charset="0"/>
              </a:rPr>
              <a:t> </a:t>
            </a:r>
            <a:r>
              <a:rPr lang="en-GB" sz="2400" spc="70" dirty="0" smtClean="0">
                <a:solidFill>
                  <a:srgbClr val="08080A"/>
                </a:solidFill>
                <a:latin typeface="Times New Roman" panose="02020603050405020304" pitchFamily="18" charset="0"/>
                <a:cs typeface="Times New Roman" panose="02020603050405020304" pitchFamily="18" charset="0"/>
              </a:rPr>
              <a:t>standard</a:t>
            </a:r>
            <a:r>
              <a:rPr lang="en-GB" sz="2400" spc="340" dirty="0" smtClean="0">
                <a:solidFill>
                  <a:srgbClr val="08080A"/>
                </a:solidFill>
                <a:latin typeface="Times New Roman" panose="02020603050405020304" pitchFamily="18" charset="0"/>
                <a:cs typeface="Times New Roman" panose="02020603050405020304" pitchFamily="18" charset="0"/>
              </a:rPr>
              <a:t> </a:t>
            </a:r>
            <a:r>
              <a:rPr lang="en-GB" sz="2400" spc="65" dirty="0" smtClean="0">
                <a:solidFill>
                  <a:srgbClr val="08080A"/>
                </a:solidFill>
                <a:latin typeface="Times New Roman" panose="02020603050405020304" pitchFamily="18" charset="0"/>
                <a:cs typeface="Times New Roman" panose="02020603050405020304" pitchFamily="18" charset="0"/>
              </a:rPr>
              <a:t>devices</a:t>
            </a:r>
            <a:r>
              <a:rPr lang="en-GB" sz="2400" spc="114" dirty="0" smtClean="0">
                <a:solidFill>
                  <a:srgbClr val="08080A"/>
                </a:solidFill>
                <a:latin typeface="Times New Roman" panose="02020603050405020304" pitchFamily="18" charset="0"/>
                <a:cs typeface="Times New Roman" panose="02020603050405020304" pitchFamily="18" charset="0"/>
              </a:rPr>
              <a:t> </a:t>
            </a:r>
            <a:r>
              <a:rPr lang="en-GB" sz="2400" spc="110" dirty="0" smtClean="0">
                <a:solidFill>
                  <a:srgbClr val="08080A"/>
                </a:solidFill>
                <a:latin typeface="Times New Roman" panose="02020603050405020304" pitchFamily="18" charset="0"/>
                <a:cs typeface="Times New Roman" panose="02020603050405020304" pitchFamily="18" charset="0"/>
              </a:rPr>
              <a:t>such</a:t>
            </a:r>
            <a:r>
              <a:rPr lang="en-GB" sz="2400" spc="40" dirty="0" smtClean="0">
                <a:solidFill>
                  <a:srgbClr val="08080A"/>
                </a:solidFill>
                <a:latin typeface="Times New Roman" panose="02020603050405020304" pitchFamily="18" charset="0"/>
                <a:cs typeface="Times New Roman" panose="02020603050405020304" pitchFamily="18" charset="0"/>
              </a:rPr>
              <a:t> </a:t>
            </a:r>
            <a:r>
              <a:rPr lang="en-GB" sz="2400" spc="135" dirty="0" smtClean="0">
                <a:solidFill>
                  <a:srgbClr val="08080A"/>
                </a:solidFill>
                <a:latin typeface="Times New Roman" panose="02020603050405020304" pitchFamily="18" charset="0"/>
                <a:cs typeface="Times New Roman" panose="02020603050405020304" pitchFamily="18" charset="0"/>
              </a:rPr>
              <a:t>as</a:t>
            </a:r>
            <a:r>
              <a:rPr lang="en-GB" sz="2400" spc="60" dirty="0" smtClean="0">
                <a:solidFill>
                  <a:srgbClr val="08080A"/>
                </a:solidFill>
                <a:latin typeface="Times New Roman" panose="02020603050405020304" pitchFamily="18" charset="0"/>
                <a:cs typeface="Times New Roman" panose="02020603050405020304" pitchFamily="18" charset="0"/>
              </a:rPr>
              <a:t> </a:t>
            </a:r>
            <a:r>
              <a:rPr lang="en-GB" sz="2400" spc="80" dirty="0" smtClean="0">
                <a:solidFill>
                  <a:srgbClr val="08080A"/>
                </a:solidFill>
                <a:latin typeface="Times New Roman" panose="02020603050405020304" pitchFamily="18" charset="0"/>
                <a:cs typeface="Times New Roman" panose="02020603050405020304" pitchFamily="18" charset="0"/>
              </a:rPr>
              <a:t>laptops,</a:t>
            </a:r>
            <a:r>
              <a:rPr lang="en-GB" sz="2400" spc="75" dirty="0" smtClean="0">
                <a:solidFill>
                  <a:srgbClr val="08080A"/>
                </a:solidFill>
                <a:latin typeface="Times New Roman" panose="02020603050405020304" pitchFamily="18" charset="0"/>
                <a:cs typeface="Times New Roman" panose="02020603050405020304" pitchFamily="18" charset="0"/>
              </a:rPr>
              <a:t> </a:t>
            </a:r>
            <a:r>
              <a:rPr lang="en-GB" sz="2400" spc="70" dirty="0" smtClean="0">
                <a:solidFill>
                  <a:srgbClr val="08080A"/>
                </a:solidFill>
                <a:latin typeface="Times New Roman" panose="02020603050405020304" pitchFamily="18" charset="0"/>
                <a:cs typeface="Times New Roman" panose="02020603050405020304" pitchFamily="18" charset="0"/>
              </a:rPr>
              <a:t>tablets</a:t>
            </a:r>
            <a:r>
              <a:rPr lang="en-GB" sz="2400" spc="220" dirty="0" smtClean="0">
                <a:solidFill>
                  <a:srgbClr val="08080A"/>
                </a:solidFill>
                <a:latin typeface="Times New Roman" panose="02020603050405020304" pitchFamily="18" charset="0"/>
                <a:cs typeface="Times New Roman" panose="02020603050405020304" pitchFamily="18" charset="0"/>
              </a:rPr>
              <a:t> </a:t>
            </a:r>
            <a:r>
              <a:rPr lang="en-GB" sz="2400" spc="75" dirty="0" smtClean="0">
                <a:solidFill>
                  <a:srgbClr val="08080A"/>
                </a:solidFill>
                <a:latin typeface="Times New Roman" panose="02020603050405020304" pitchFamily="18" charset="0"/>
                <a:cs typeface="Times New Roman" panose="02020603050405020304" pitchFamily="18" charset="0"/>
              </a:rPr>
              <a:t>and</a:t>
            </a:r>
            <a:r>
              <a:rPr lang="en-GB" sz="2400" spc="155" dirty="0" smtClean="0">
                <a:solidFill>
                  <a:srgbClr val="08080A"/>
                </a:solidFill>
                <a:latin typeface="Times New Roman" panose="02020603050405020304" pitchFamily="18" charset="0"/>
                <a:cs typeface="Times New Roman" panose="02020603050405020304" pitchFamily="18" charset="0"/>
              </a:rPr>
              <a:t> </a:t>
            </a:r>
            <a:r>
              <a:rPr lang="en-GB" sz="2400" spc="70" dirty="0" smtClean="0">
                <a:solidFill>
                  <a:srgbClr val="08080A"/>
                </a:solidFill>
                <a:latin typeface="Times New Roman" panose="02020603050405020304" pitchFamily="18" charset="0"/>
                <a:cs typeface="Times New Roman" panose="02020603050405020304" pitchFamily="18" charset="0"/>
              </a:rPr>
              <a:t>mobile</a:t>
            </a:r>
            <a:r>
              <a:rPr lang="en-GB" sz="2400" spc="135" dirty="0" smtClean="0">
                <a:solidFill>
                  <a:srgbClr val="08080A"/>
                </a:solidFill>
                <a:latin typeface="Times New Roman" panose="02020603050405020304" pitchFamily="18" charset="0"/>
                <a:cs typeface="Times New Roman" panose="02020603050405020304" pitchFamily="18" charset="0"/>
              </a:rPr>
              <a:t> </a:t>
            </a:r>
            <a:r>
              <a:rPr lang="en-GB" sz="2400" spc="70" dirty="0" smtClean="0">
                <a:solidFill>
                  <a:srgbClr val="08080A"/>
                </a:solidFill>
                <a:latin typeface="Times New Roman" panose="02020603050405020304" pitchFamily="18" charset="0"/>
                <a:cs typeface="Times New Roman" panose="02020603050405020304" pitchFamily="18" charset="0"/>
              </a:rPr>
              <a:t>devices.</a:t>
            </a:r>
          </a:p>
          <a:p>
            <a:pPr marL="17781" marR="33655" indent="0" algn="just">
              <a:lnSpc>
                <a:spcPct val="100000"/>
              </a:lnSpc>
              <a:buNone/>
              <a:tabLst>
                <a:tab pos="1019175" algn="l"/>
                <a:tab pos="1022350" algn="l"/>
              </a:tabLst>
            </a:pPr>
            <a:endParaRPr lang="en-GB" sz="2400" dirty="0" smtClean="0">
              <a:latin typeface="Times New Roman" panose="02020603050405020304" pitchFamily="18" charset="0"/>
              <a:cs typeface="Times New Roman" panose="02020603050405020304" pitchFamily="18" charset="0"/>
            </a:endParaRPr>
          </a:p>
          <a:p>
            <a:pPr marL="0" indent="0">
              <a:lnSpc>
                <a:spcPct val="100000"/>
              </a:lnSpc>
              <a:buNone/>
            </a:pPr>
            <a:r>
              <a:rPr lang="en-GB" sz="2400" b="1" dirty="0" smtClean="0">
                <a:solidFill>
                  <a:srgbClr val="08080A"/>
                </a:solidFill>
                <a:latin typeface="Times New Roman"/>
                <a:cs typeface="Times New Roman"/>
              </a:rPr>
              <a:t>Rapid</a:t>
            </a:r>
            <a:r>
              <a:rPr lang="en-GB" sz="2400" b="1" spc="315" dirty="0" smtClean="0">
                <a:solidFill>
                  <a:srgbClr val="08080A"/>
                </a:solidFill>
                <a:latin typeface="Times New Roman"/>
                <a:cs typeface="Times New Roman"/>
              </a:rPr>
              <a:t> </a:t>
            </a:r>
            <a:r>
              <a:rPr lang="en-GB" sz="2400" b="1" dirty="0" smtClean="0">
                <a:solidFill>
                  <a:srgbClr val="08080A"/>
                </a:solidFill>
                <a:latin typeface="Times New Roman"/>
                <a:cs typeface="Times New Roman"/>
              </a:rPr>
              <a:t>elasticity:</a:t>
            </a:r>
            <a:r>
              <a:rPr lang="en-GB" sz="2400" b="1" spc="390" dirty="0" smtClean="0">
                <a:solidFill>
                  <a:srgbClr val="08080A"/>
                </a:solidFill>
                <a:latin typeface="Times New Roman"/>
                <a:cs typeface="Times New Roman"/>
              </a:rPr>
              <a:t> </a:t>
            </a:r>
            <a:r>
              <a:rPr lang="en-GB" sz="2400" spc="270" dirty="0" smtClean="0">
                <a:solidFill>
                  <a:srgbClr val="08080A"/>
                </a:solidFill>
                <a:latin typeface="Times New Roman"/>
                <a:cs typeface="Times New Roman"/>
              </a:rPr>
              <a:t>A</a:t>
            </a:r>
            <a:r>
              <a:rPr lang="en-GB" sz="2400" spc="190" dirty="0" smtClean="0">
                <a:solidFill>
                  <a:srgbClr val="08080A"/>
                </a:solidFill>
                <a:latin typeface="Times New Roman"/>
                <a:cs typeface="Times New Roman"/>
              </a:rPr>
              <a:t> </a:t>
            </a:r>
            <a:r>
              <a:rPr lang="en-GB" sz="2400" spc="65" dirty="0" smtClean="0">
                <a:solidFill>
                  <a:srgbClr val="08080A"/>
                </a:solidFill>
                <a:latin typeface="Times New Roman"/>
                <a:cs typeface="Times New Roman"/>
              </a:rPr>
              <a:t>user</a:t>
            </a:r>
            <a:r>
              <a:rPr lang="en-GB" sz="2400" spc="400" dirty="0" smtClean="0">
                <a:solidFill>
                  <a:srgbClr val="08080A"/>
                </a:solidFill>
                <a:latin typeface="Times New Roman"/>
                <a:cs typeface="Times New Roman"/>
              </a:rPr>
              <a:t> </a:t>
            </a:r>
            <a:r>
              <a:rPr lang="en-GB" sz="2400" spc="95" dirty="0" smtClean="0">
                <a:solidFill>
                  <a:srgbClr val="08080A"/>
                </a:solidFill>
                <a:latin typeface="Times New Roman"/>
                <a:cs typeface="Times New Roman"/>
              </a:rPr>
              <a:t>can</a:t>
            </a:r>
            <a:r>
              <a:rPr lang="en-GB" sz="2400" spc="229" dirty="0" smtClean="0">
                <a:solidFill>
                  <a:srgbClr val="08080A"/>
                </a:solidFill>
                <a:latin typeface="Times New Roman"/>
                <a:cs typeface="Times New Roman"/>
              </a:rPr>
              <a:t> </a:t>
            </a:r>
            <a:r>
              <a:rPr lang="en-GB" sz="2400" spc="70" dirty="0" smtClean="0">
                <a:solidFill>
                  <a:srgbClr val="08080A"/>
                </a:solidFill>
                <a:latin typeface="Times New Roman"/>
                <a:cs typeface="Times New Roman"/>
              </a:rPr>
              <a:t>quickly</a:t>
            </a:r>
            <a:r>
              <a:rPr lang="en-GB" sz="2400" spc="459" dirty="0" smtClean="0">
                <a:solidFill>
                  <a:srgbClr val="08080A"/>
                </a:solidFill>
                <a:latin typeface="Times New Roman"/>
                <a:cs typeface="Times New Roman"/>
              </a:rPr>
              <a:t> </a:t>
            </a:r>
            <a:r>
              <a:rPr lang="en-GB" sz="2400" spc="65" dirty="0" smtClean="0">
                <a:solidFill>
                  <a:srgbClr val="08080A"/>
                </a:solidFill>
                <a:latin typeface="Times New Roman"/>
                <a:cs typeface="Times New Roman"/>
              </a:rPr>
              <a:t>acquire</a:t>
            </a:r>
            <a:r>
              <a:rPr lang="en-GB" sz="2400" spc="465" dirty="0" smtClean="0">
                <a:solidFill>
                  <a:srgbClr val="08080A"/>
                </a:solidFill>
                <a:latin typeface="Times New Roman"/>
                <a:cs typeface="Times New Roman"/>
              </a:rPr>
              <a:t> </a:t>
            </a:r>
            <a:r>
              <a:rPr lang="en-GB" sz="2400" spc="100" dirty="0" smtClean="0">
                <a:solidFill>
                  <a:srgbClr val="08080A"/>
                </a:solidFill>
                <a:latin typeface="Times New Roman"/>
                <a:cs typeface="Times New Roman"/>
              </a:rPr>
              <a:t>more</a:t>
            </a:r>
            <a:r>
              <a:rPr lang="en-GB" sz="2400" spc="335" dirty="0" smtClean="0">
                <a:solidFill>
                  <a:srgbClr val="08080A"/>
                </a:solidFill>
                <a:latin typeface="Times New Roman"/>
                <a:cs typeface="Times New Roman"/>
              </a:rPr>
              <a:t> </a:t>
            </a:r>
            <a:r>
              <a:rPr lang="en-GB" sz="2400" spc="65" dirty="0" smtClean="0">
                <a:solidFill>
                  <a:srgbClr val="08080A"/>
                </a:solidFill>
                <a:latin typeface="Times New Roman"/>
                <a:cs typeface="Times New Roman"/>
              </a:rPr>
              <a:t>resources</a:t>
            </a:r>
            <a:r>
              <a:rPr lang="en-GB" sz="2400" spc="459" dirty="0" smtClean="0">
                <a:solidFill>
                  <a:srgbClr val="08080A"/>
                </a:solidFill>
                <a:latin typeface="Times New Roman"/>
                <a:cs typeface="Times New Roman"/>
              </a:rPr>
              <a:t> </a:t>
            </a:r>
            <a:r>
              <a:rPr lang="en-GB" sz="2400" spc="75" dirty="0" smtClean="0">
                <a:solidFill>
                  <a:srgbClr val="08080A"/>
                </a:solidFill>
                <a:latin typeface="Times New Roman"/>
                <a:cs typeface="Times New Roman"/>
              </a:rPr>
              <a:t>from</a:t>
            </a:r>
            <a:r>
              <a:rPr lang="en-GB" sz="2400" spc="310" dirty="0" smtClean="0">
                <a:solidFill>
                  <a:srgbClr val="08080A"/>
                </a:solidFill>
                <a:latin typeface="Times New Roman"/>
                <a:cs typeface="Times New Roman"/>
              </a:rPr>
              <a:t> </a:t>
            </a:r>
            <a:r>
              <a:rPr lang="en-GB" sz="2400" spc="95" dirty="0" smtClean="0">
                <a:solidFill>
                  <a:srgbClr val="08080A"/>
                </a:solidFill>
                <a:latin typeface="Times New Roman"/>
                <a:cs typeface="Times New Roman"/>
              </a:rPr>
              <a:t>the</a:t>
            </a:r>
            <a:r>
              <a:rPr lang="en-GB" sz="2400" spc="265" dirty="0" smtClean="0">
                <a:solidFill>
                  <a:srgbClr val="08080A"/>
                </a:solidFill>
                <a:latin typeface="Times New Roman"/>
                <a:cs typeface="Times New Roman"/>
              </a:rPr>
              <a:t> </a:t>
            </a:r>
            <a:r>
              <a:rPr lang="en-GB" sz="2400" spc="90" dirty="0" smtClean="0">
                <a:solidFill>
                  <a:srgbClr val="08080A"/>
                </a:solidFill>
                <a:latin typeface="Times New Roman"/>
                <a:cs typeface="Times New Roman"/>
              </a:rPr>
              <a:t>cloud</a:t>
            </a:r>
            <a:r>
              <a:rPr lang="en-GB" sz="2400" spc="360" dirty="0" smtClean="0">
                <a:solidFill>
                  <a:srgbClr val="08080A"/>
                </a:solidFill>
                <a:latin typeface="Times New Roman"/>
                <a:cs typeface="Times New Roman"/>
              </a:rPr>
              <a:t> </a:t>
            </a:r>
            <a:r>
              <a:rPr lang="en-GB" sz="2400" spc="95" dirty="0" smtClean="0">
                <a:solidFill>
                  <a:srgbClr val="08080A"/>
                </a:solidFill>
                <a:latin typeface="Times New Roman"/>
                <a:cs typeface="Times New Roman"/>
              </a:rPr>
              <a:t>by </a:t>
            </a:r>
            <a:r>
              <a:rPr lang="en-GB" sz="2400" spc="80" dirty="0" smtClean="0">
                <a:solidFill>
                  <a:srgbClr val="08080A"/>
                </a:solidFill>
                <a:latin typeface="Times New Roman"/>
                <a:cs typeface="Times New Roman"/>
              </a:rPr>
              <a:t>scaling</a:t>
            </a:r>
            <a:r>
              <a:rPr lang="en-GB" sz="2400" spc="530" dirty="0" smtClean="0">
                <a:solidFill>
                  <a:srgbClr val="08080A"/>
                </a:solidFill>
                <a:latin typeface="Times New Roman"/>
                <a:cs typeface="Times New Roman"/>
              </a:rPr>
              <a:t> </a:t>
            </a:r>
            <a:r>
              <a:rPr lang="en-GB" sz="2400" spc="75" dirty="0" smtClean="0">
                <a:solidFill>
                  <a:srgbClr val="08080A"/>
                </a:solidFill>
                <a:latin typeface="Times New Roman"/>
                <a:cs typeface="Times New Roman"/>
              </a:rPr>
              <a:t>out.</a:t>
            </a:r>
            <a:r>
              <a:rPr lang="en-GB" sz="2400" spc="490" dirty="0" smtClean="0">
                <a:solidFill>
                  <a:srgbClr val="08080A"/>
                </a:solidFill>
                <a:latin typeface="Times New Roman"/>
                <a:cs typeface="Times New Roman"/>
              </a:rPr>
              <a:t> </a:t>
            </a:r>
            <a:r>
              <a:rPr lang="en-GB" sz="2400" spc="105" dirty="0" smtClean="0">
                <a:solidFill>
                  <a:srgbClr val="08080A"/>
                </a:solidFill>
                <a:latin typeface="Times New Roman"/>
                <a:cs typeface="Times New Roman"/>
              </a:rPr>
              <a:t>They</a:t>
            </a:r>
            <a:r>
              <a:rPr lang="en-GB" sz="2400" spc="459" dirty="0" smtClean="0">
                <a:solidFill>
                  <a:srgbClr val="08080A"/>
                </a:solidFill>
                <a:latin typeface="Times New Roman"/>
                <a:cs typeface="Times New Roman"/>
              </a:rPr>
              <a:t> </a:t>
            </a:r>
            <a:r>
              <a:rPr lang="en-GB" sz="2400" spc="95" dirty="0" smtClean="0">
                <a:solidFill>
                  <a:srgbClr val="08080A"/>
                </a:solidFill>
                <a:latin typeface="Times New Roman"/>
                <a:cs typeface="Times New Roman"/>
              </a:rPr>
              <a:t>can</a:t>
            </a:r>
            <a:r>
              <a:rPr lang="en-GB" sz="2400" spc="484" dirty="0" smtClean="0">
                <a:solidFill>
                  <a:srgbClr val="08080A"/>
                </a:solidFill>
                <a:latin typeface="Times New Roman"/>
                <a:cs typeface="Times New Roman"/>
              </a:rPr>
              <a:t> </a:t>
            </a:r>
            <a:r>
              <a:rPr lang="en-GB" sz="2400" spc="95" dirty="0" smtClean="0">
                <a:solidFill>
                  <a:srgbClr val="08080A"/>
                </a:solidFill>
                <a:latin typeface="Times New Roman"/>
                <a:cs typeface="Times New Roman"/>
              </a:rPr>
              <a:t>scale</a:t>
            </a:r>
            <a:r>
              <a:rPr lang="en-GB" sz="2400" spc="495" dirty="0" smtClean="0">
                <a:solidFill>
                  <a:srgbClr val="08080A"/>
                </a:solidFill>
                <a:latin typeface="Times New Roman"/>
                <a:cs typeface="Times New Roman"/>
              </a:rPr>
              <a:t> </a:t>
            </a:r>
            <a:r>
              <a:rPr lang="en-GB" sz="2400" spc="95" dirty="0" smtClean="0">
                <a:solidFill>
                  <a:srgbClr val="08080A"/>
                </a:solidFill>
                <a:latin typeface="Times New Roman"/>
                <a:cs typeface="Times New Roman"/>
              </a:rPr>
              <a:t>back</a:t>
            </a:r>
            <a:r>
              <a:rPr lang="en-GB" sz="2400" spc="530" dirty="0" smtClean="0">
                <a:solidFill>
                  <a:srgbClr val="08080A"/>
                </a:solidFill>
                <a:latin typeface="Times New Roman"/>
                <a:cs typeface="Times New Roman"/>
              </a:rPr>
              <a:t> </a:t>
            </a:r>
            <a:r>
              <a:rPr lang="en-GB" sz="2400" spc="80" dirty="0" smtClean="0">
                <a:solidFill>
                  <a:srgbClr val="08080A"/>
                </a:solidFill>
                <a:latin typeface="Times New Roman"/>
                <a:cs typeface="Times New Roman"/>
              </a:rPr>
              <a:t>in</a:t>
            </a:r>
            <a:r>
              <a:rPr lang="en-GB" sz="2400" spc="415" dirty="0" smtClean="0">
                <a:solidFill>
                  <a:srgbClr val="08080A"/>
                </a:solidFill>
                <a:latin typeface="Times New Roman"/>
                <a:cs typeface="Times New Roman"/>
              </a:rPr>
              <a:t> </a:t>
            </a:r>
            <a:r>
              <a:rPr lang="en-GB" sz="2400" spc="165" dirty="0" smtClean="0">
                <a:solidFill>
                  <a:srgbClr val="08080A"/>
                </a:solidFill>
                <a:latin typeface="Times New Roman"/>
                <a:cs typeface="Times New Roman"/>
              </a:rPr>
              <a:t>by</a:t>
            </a:r>
            <a:r>
              <a:rPr lang="en-GB" sz="2400" spc="375" dirty="0" smtClean="0">
                <a:solidFill>
                  <a:srgbClr val="08080A"/>
                </a:solidFill>
                <a:latin typeface="Times New Roman"/>
                <a:cs typeface="Times New Roman"/>
              </a:rPr>
              <a:t> </a:t>
            </a:r>
            <a:r>
              <a:rPr lang="en-GB" sz="2400" spc="65" dirty="0" smtClean="0">
                <a:solidFill>
                  <a:srgbClr val="08080A"/>
                </a:solidFill>
                <a:latin typeface="Times New Roman"/>
                <a:cs typeface="Times New Roman"/>
              </a:rPr>
              <a:t>releasing</a:t>
            </a:r>
            <a:r>
              <a:rPr lang="en-GB" sz="2400" spc="605" dirty="0" smtClean="0">
                <a:solidFill>
                  <a:srgbClr val="08080A"/>
                </a:solidFill>
                <a:latin typeface="Times New Roman"/>
                <a:cs typeface="Times New Roman"/>
              </a:rPr>
              <a:t> </a:t>
            </a:r>
            <a:r>
              <a:rPr lang="en-GB" sz="2400" spc="80" dirty="0" smtClean="0">
                <a:solidFill>
                  <a:srgbClr val="08080A"/>
                </a:solidFill>
                <a:latin typeface="Times New Roman"/>
                <a:cs typeface="Times New Roman"/>
              </a:rPr>
              <a:t>those</a:t>
            </a:r>
            <a:r>
              <a:rPr lang="en-GB" sz="2400" spc="495" dirty="0" smtClean="0">
                <a:solidFill>
                  <a:srgbClr val="08080A"/>
                </a:solidFill>
                <a:latin typeface="Times New Roman"/>
                <a:cs typeface="Times New Roman"/>
              </a:rPr>
              <a:t> </a:t>
            </a:r>
            <a:r>
              <a:rPr lang="en-GB" sz="2400" spc="65" dirty="0" smtClean="0">
                <a:solidFill>
                  <a:srgbClr val="08080A"/>
                </a:solidFill>
                <a:latin typeface="Times New Roman"/>
                <a:cs typeface="Times New Roman"/>
              </a:rPr>
              <a:t>resources</a:t>
            </a:r>
            <a:r>
              <a:rPr lang="en-GB" sz="2400" spc="640" dirty="0" smtClean="0">
                <a:solidFill>
                  <a:srgbClr val="08080A"/>
                </a:solidFill>
                <a:latin typeface="Times New Roman"/>
                <a:cs typeface="Times New Roman"/>
              </a:rPr>
              <a:t> </a:t>
            </a:r>
            <a:r>
              <a:rPr lang="en-GB" sz="2400" spc="110" dirty="0" smtClean="0">
                <a:solidFill>
                  <a:srgbClr val="08080A"/>
                </a:solidFill>
                <a:latin typeface="Times New Roman"/>
                <a:cs typeface="Times New Roman"/>
              </a:rPr>
              <a:t>once</a:t>
            </a:r>
            <a:r>
              <a:rPr lang="en-GB" sz="2400" spc="475" dirty="0" smtClean="0">
                <a:solidFill>
                  <a:srgbClr val="08080A"/>
                </a:solidFill>
                <a:latin typeface="Times New Roman"/>
                <a:cs typeface="Times New Roman"/>
              </a:rPr>
              <a:t> </a:t>
            </a:r>
            <a:r>
              <a:rPr lang="en-GB" sz="2400" spc="85" dirty="0" smtClean="0">
                <a:solidFill>
                  <a:srgbClr val="08080A"/>
                </a:solidFill>
                <a:latin typeface="Times New Roman"/>
                <a:cs typeface="Times New Roman"/>
              </a:rPr>
              <a:t>they</a:t>
            </a:r>
            <a:r>
              <a:rPr lang="en-GB" sz="2400" spc="440" dirty="0" smtClean="0">
                <a:solidFill>
                  <a:srgbClr val="08080A"/>
                </a:solidFill>
                <a:latin typeface="Times New Roman"/>
                <a:cs typeface="Times New Roman"/>
              </a:rPr>
              <a:t> </a:t>
            </a:r>
            <a:r>
              <a:rPr lang="en-GB" sz="2400" spc="85" dirty="0" smtClean="0">
                <a:solidFill>
                  <a:srgbClr val="08080A"/>
                </a:solidFill>
                <a:latin typeface="Times New Roman"/>
                <a:cs typeface="Times New Roman"/>
              </a:rPr>
              <a:t>are </a:t>
            </a:r>
            <a:r>
              <a:rPr lang="en-GB" sz="2400" spc="165" dirty="0" smtClean="0">
                <a:solidFill>
                  <a:srgbClr val="08080A"/>
                </a:solidFill>
                <a:latin typeface="Times New Roman"/>
                <a:cs typeface="Times New Roman"/>
              </a:rPr>
              <a:t>no</a:t>
            </a:r>
            <a:r>
              <a:rPr lang="en-GB" sz="2400" dirty="0" smtClean="0">
                <a:solidFill>
                  <a:srgbClr val="08080A"/>
                </a:solidFill>
                <a:latin typeface="Times New Roman"/>
                <a:cs typeface="Times New Roman"/>
              </a:rPr>
              <a:t> </a:t>
            </a:r>
            <a:r>
              <a:rPr lang="en-GB" sz="2400" spc="85" dirty="0" smtClean="0">
                <a:solidFill>
                  <a:srgbClr val="08080A"/>
                </a:solidFill>
                <a:latin typeface="Times New Roman"/>
                <a:cs typeface="Times New Roman"/>
              </a:rPr>
              <a:t>longer</a:t>
            </a:r>
            <a:r>
              <a:rPr lang="en-GB" sz="2400" spc="90" dirty="0" smtClean="0">
                <a:solidFill>
                  <a:srgbClr val="08080A"/>
                </a:solidFill>
                <a:latin typeface="Times New Roman"/>
                <a:cs typeface="Times New Roman"/>
              </a:rPr>
              <a:t> </a:t>
            </a:r>
            <a:r>
              <a:rPr lang="en-GB" sz="2400" spc="55" dirty="0" smtClean="0">
                <a:solidFill>
                  <a:srgbClr val="08080A"/>
                </a:solidFill>
                <a:latin typeface="Times New Roman"/>
                <a:cs typeface="Times New Roman"/>
              </a:rPr>
              <a:t>required.</a:t>
            </a:r>
          </a:p>
          <a:p>
            <a:pPr marL="0" indent="0">
              <a:lnSpc>
                <a:spcPct val="100000"/>
              </a:lnSpc>
              <a:buNone/>
            </a:pPr>
            <a:endParaRPr lang="en-GB" sz="2400" spc="55" dirty="0" smtClean="0">
              <a:solidFill>
                <a:srgbClr val="08080A"/>
              </a:solidFill>
              <a:latin typeface="Times New Roman"/>
              <a:cs typeface="Times New Roman"/>
            </a:endParaRPr>
          </a:p>
          <a:p>
            <a:pPr marL="0" indent="0">
              <a:lnSpc>
                <a:spcPct val="100000"/>
              </a:lnSpc>
              <a:buNone/>
            </a:pPr>
            <a:r>
              <a:rPr lang="en-GB" sz="2400" b="1" dirty="0" smtClean="0">
                <a:solidFill>
                  <a:srgbClr val="08080A"/>
                </a:solidFill>
              </a:rPr>
              <a:t>Virtualized:</a:t>
            </a:r>
            <a:r>
              <a:rPr lang="en-GB" sz="2400" b="1" spc="910" dirty="0" smtClean="0">
                <a:solidFill>
                  <a:srgbClr val="08080A"/>
                </a:solidFill>
              </a:rPr>
              <a:t> </a:t>
            </a:r>
            <a:r>
              <a:rPr lang="en-GB" sz="2400" dirty="0" smtClean="0">
                <a:solidFill>
                  <a:srgbClr val="08080A"/>
                </a:solidFill>
              </a:rPr>
              <a:t>applications</a:t>
            </a:r>
            <a:r>
              <a:rPr lang="en-GB" sz="2400" spc="969" dirty="0" smtClean="0">
                <a:solidFill>
                  <a:srgbClr val="08080A"/>
                </a:solidFill>
              </a:rPr>
              <a:t> </a:t>
            </a:r>
            <a:r>
              <a:rPr lang="en-GB" sz="2400" spc="65" dirty="0" smtClean="0">
                <a:solidFill>
                  <a:srgbClr val="08080A"/>
                </a:solidFill>
              </a:rPr>
              <a:t>are</a:t>
            </a:r>
            <a:r>
              <a:rPr lang="en-GB" sz="2400" spc="615" dirty="0" smtClean="0">
                <a:solidFill>
                  <a:srgbClr val="08080A"/>
                </a:solidFill>
              </a:rPr>
              <a:t> </a:t>
            </a:r>
            <a:r>
              <a:rPr lang="en-GB" sz="2400" dirty="0" smtClean="0">
                <a:solidFill>
                  <a:srgbClr val="08080A"/>
                </a:solidFill>
              </a:rPr>
              <a:t>decoupled</a:t>
            </a:r>
            <a:r>
              <a:rPr lang="en-GB" sz="2400" spc="950" dirty="0" smtClean="0">
                <a:solidFill>
                  <a:srgbClr val="08080A"/>
                </a:solidFill>
              </a:rPr>
              <a:t> </a:t>
            </a:r>
            <a:r>
              <a:rPr lang="en-GB" sz="2400" spc="55" dirty="0" smtClean="0">
                <a:solidFill>
                  <a:srgbClr val="08080A"/>
                </a:solidFill>
              </a:rPr>
              <a:t>from</a:t>
            </a:r>
            <a:r>
              <a:rPr lang="en-GB" sz="2400" spc="740" dirty="0" smtClean="0">
                <a:solidFill>
                  <a:srgbClr val="08080A"/>
                </a:solidFill>
              </a:rPr>
              <a:t> </a:t>
            </a:r>
            <a:r>
              <a:rPr lang="en-GB" sz="2400" spc="80" dirty="0" smtClean="0">
                <a:solidFill>
                  <a:srgbClr val="08080A"/>
                </a:solidFill>
              </a:rPr>
              <a:t>the</a:t>
            </a:r>
            <a:r>
              <a:rPr lang="en-GB" sz="2400" spc="590" dirty="0" smtClean="0">
                <a:solidFill>
                  <a:srgbClr val="08080A"/>
                </a:solidFill>
              </a:rPr>
              <a:t> </a:t>
            </a:r>
            <a:r>
              <a:rPr lang="en-GB" sz="2400" spc="50" dirty="0" smtClean="0">
                <a:solidFill>
                  <a:srgbClr val="08080A"/>
                </a:solidFill>
              </a:rPr>
              <a:t>underlying</a:t>
            </a:r>
            <a:r>
              <a:rPr lang="en-GB" sz="2400" spc="885" dirty="0" smtClean="0">
                <a:solidFill>
                  <a:srgbClr val="08080A"/>
                </a:solidFill>
              </a:rPr>
              <a:t> </a:t>
            </a:r>
            <a:r>
              <a:rPr lang="en-GB" sz="2400" spc="-10" dirty="0" smtClean="0">
                <a:solidFill>
                  <a:srgbClr val="08080A"/>
                </a:solidFill>
              </a:rPr>
              <a:t>hardware. </a:t>
            </a:r>
            <a:r>
              <a:rPr lang="en-GB" sz="2400" dirty="0" smtClean="0">
                <a:solidFill>
                  <a:srgbClr val="08080A"/>
                </a:solidFill>
              </a:rPr>
              <a:t>Multiple</a:t>
            </a:r>
            <a:r>
              <a:rPr lang="en-GB" sz="2400" spc="229" dirty="0" smtClean="0">
                <a:solidFill>
                  <a:srgbClr val="08080A"/>
                </a:solidFill>
              </a:rPr>
              <a:t>  </a:t>
            </a:r>
            <a:r>
              <a:rPr lang="en-GB" sz="2400" dirty="0" smtClean="0">
                <a:solidFill>
                  <a:srgbClr val="08080A"/>
                </a:solidFill>
              </a:rPr>
              <a:t>applications</a:t>
            </a:r>
            <a:r>
              <a:rPr lang="en-GB" sz="2400" spc="290" dirty="0" smtClean="0">
                <a:solidFill>
                  <a:srgbClr val="08080A"/>
                </a:solidFill>
              </a:rPr>
              <a:t>  </a:t>
            </a:r>
            <a:r>
              <a:rPr lang="en-GB" sz="2400" spc="75" dirty="0" smtClean="0">
                <a:solidFill>
                  <a:srgbClr val="08080A"/>
                </a:solidFill>
              </a:rPr>
              <a:t>can</a:t>
            </a:r>
            <a:r>
              <a:rPr lang="en-GB" sz="2400" spc="190" dirty="0" smtClean="0">
                <a:solidFill>
                  <a:srgbClr val="08080A"/>
                </a:solidFill>
              </a:rPr>
              <a:t>  </a:t>
            </a:r>
            <a:r>
              <a:rPr lang="en-GB" sz="2400" spc="70" dirty="0" smtClean="0">
                <a:solidFill>
                  <a:srgbClr val="08080A"/>
                </a:solidFill>
              </a:rPr>
              <a:t>run</a:t>
            </a:r>
            <a:r>
              <a:rPr lang="en-GB" sz="2400" spc="150" dirty="0" smtClean="0">
                <a:solidFill>
                  <a:srgbClr val="08080A"/>
                </a:solidFill>
              </a:rPr>
              <a:t>  </a:t>
            </a:r>
            <a:r>
              <a:rPr lang="en-GB" sz="2400" spc="105" dirty="0" smtClean="0">
                <a:solidFill>
                  <a:srgbClr val="08080A"/>
                </a:solidFill>
              </a:rPr>
              <a:t>on  </a:t>
            </a:r>
            <a:r>
              <a:rPr lang="en-GB" sz="2400" spc="114" dirty="0" smtClean="0">
                <a:solidFill>
                  <a:srgbClr val="08080A"/>
                </a:solidFill>
              </a:rPr>
              <a:t>one</a:t>
            </a:r>
            <a:r>
              <a:rPr lang="en-GB" sz="2400" spc="545" dirty="0" smtClean="0">
                <a:solidFill>
                  <a:srgbClr val="08080A"/>
                </a:solidFill>
              </a:rPr>
              <a:t>   </a:t>
            </a:r>
            <a:r>
              <a:rPr lang="en-GB" sz="2400" spc="55" dirty="0" smtClean="0">
                <a:solidFill>
                  <a:srgbClr val="08080A"/>
                </a:solidFill>
              </a:rPr>
              <a:t>computer</a:t>
            </a:r>
            <a:r>
              <a:rPr lang="en-GB" sz="2400" spc="220" dirty="0" smtClean="0">
                <a:solidFill>
                  <a:srgbClr val="08080A"/>
                </a:solidFill>
              </a:rPr>
              <a:t>  </a:t>
            </a:r>
            <a:r>
              <a:rPr lang="en-GB" sz="2400" spc="60" dirty="0" smtClean="0">
                <a:solidFill>
                  <a:srgbClr val="08080A"/>
                </a:solidFill>
              </a:rPr>
              <a:t>(virtualization</a:t>
            </a:r>
            <a:r>
              <a:rPr lang="en-GB" sz="2400" spc="85" dirty="0" smtClean="0">
                <a:solidFill>
                  <a:srgbClr val="08080A"/>
                </a:solidFill>
              </a:rPr>
              <a:t>  </a:t>
            </a:r>
            <a:r>
              <a:rPr lang="en-GB" sz="2400" spc="70" dirty="0" smtClean="0">
                <a:solidFill>
                  <a:srgbClr val="08080A"/>
                </a:solidFill>
              </a:rPr>
              <a:t>a</a:t>
            </a:r>
            <a:r>
              <a:rPr lang="en-GB" sz="2400" spc="195" dirty="0" smtClean="0">
                <a:solidFill>
                  <a:srgbClr val="08080A"/>
                </a:solidFill>
              </a:rPr>
              <a:t>  </a:t>
            </a:r>
            <a:r>
              <a:rPr lang="en-GB" sz="2400" spc="45" dirty="0" smtClean="0">
                <a:solidFill>
                  <a:srgbClr val="08080A"/>
                </a:solidFill>
              </a:rPr>
              <a:t>la </a:t>
            </a:r>
            <a:r>
              <a:rPr lang="en-GB" sz="2400" dirty="0" smtClean="0">
                <a:solidFill>
                  <a:srgbClr val="08080A"/>
                </a:solidFill>
              </a:rPr>
              <a:t>VMWare)</a:t>
            </a:r>
            <a:r>
              <a:rPr lang="en-GB" sz="2400" spc="180" dirty="0" smtClean="0">
                <a:solidFill>
                  <a:srgbClr val="08080A"/>
                </a:solidFill>
              </a:rPr>
              <a:t> </a:t>
            </a:r>
            <a:r>
              <a:rPr lang="en-GB" sz="2400" spc="140" dirty="0" smtClean="0">
                <a:solidFill>
                  <a:srgbClr val="08080A"/>
                </a:solidFill>
              </a:rPr>
              <a:t>or</a:t>
            </a:r>
            <a:r>
              <a:rPr lang="en-GB" sz="2400" spc="-35" dirty="0" smtClean="0">
                <a:solidFill>
                  <a:srgbClr val="08080A"/>
                </a:solidFill>
              </a:rPr>
              <a:t> </a:t>
            </a:r>
            <a:r>
              <a:rPr lang="en-GB" sz="2400" dirty="0" smtClean="0">
                <a:solidFill>
                  <a:srgbClr val="08080A"/>
                </a:solidFill>
              </a:rPr>
              <a:t>multiple</a:t>
            </a:r>
            <a:r>
              <a:rPr lang="en-GB" sz="2400" spc="170" dirty="0" smtClean="0">
                <a:solidFill>
                  <a:srgbClr val="08080A"/>
                </a:solidFill>
              </a:rPr>
              <a:t> </a:t>
            </a:r>
            <a:r>
              <a:rPr lang="en-GB" sz="2400" spc="50" dirty="0" smtClean="0">
                <a:solidFill>
                  <a:srgbClr val="08080A"/>
                </a:solidFill>
              </a:rPr>
              <a:t>computers</a:t>
            </a:r>
            <a:r>
              <a:rPr lang="en-GB" sz="2400" spc="290" dirty="0" smtClean="0">
                <a:solidFill>
                  <a:srgbClr val="08080A"/>
                </a:solidFill>
              </a:rPr>
              <a:t> </a:t>
            </a:r>
            <a:r>
              <a:rPr lang="en-GB" sz="2400" spc="75" dirty="0" smtClean="0">
                <a:solidFill>
                  <a:srgbClr val="08080A"/>
                </a:solidFill>
              </a:rPr>
              <a:t>can</a:t>
            </a:r>
            <a:r>
              <a:rPr lang="en-GB" sz="2400" spc="50" dirty="0" smtClean="0">
                <a:solidFill>
                  <a:srgbClr val="08080A"/>
                </a:solidFill>
              </a:rPr>
              <a:t> </a:t>
            </a:r>
            <a:r>
              <a:rPr lang="en-GB" sz="2400" spc="114" dirty="0" smtClean="0">
                <a:solidFill>
                  <a:srgbClr val="08080A"/>
                </a:solidFill>
              </a:rPr>
              <a:t>be</a:t>
            </a:r>
            <a:r>
              <a:rPr lang="en-GB" sz="2400" spc="50" dirty="0" smtClean="0">
                <a:solidFill>
                  <a:srgbClr val="08080A"/>
                </a:solidFill>
              </a:rPr>
              <a:t> </a:t>
            </a:r>
            <a:r>
              <a:rPr lang="en-GB" sz="2400" spc="75" dirty="0" smtClean="0">
                <a:solidFill>
                  <a:srgbClr val="08080A"/>
                </a:solidFill>
              </a:rPr>
              <a:t>used</a:t>
            </a:r>
            <a:r>
              <a:rPr lang="en-GB" sz="2400" spc="155" dirty="0" smtClean="0">
                <a:solidFill>
                  <a:srgbClr val="08080A"/>
                </a:solidFill>
              </a:rPr>
              <a:t> </a:t>
            </a:r>
            <a:r>
              <a:rPr lang="en-GB" sz="2400" spc="80" dirty="0" smtClean="0">
                <a:solidFill>
                  <a:srgbClr val="08080A"/>
                </a:solidFill>
              </a:rPr>
              <a:t>to</a:t>
            </a:r>
            <a:r>
              <a:rPr lang="en-GB" sz="2400" spc="75" dirty="0" smtClean="0">
                <a:solidFill>
                  <a:srgbClr val="08080A"/>
                </a:solidFill>
              </a:rPr>
              <a:t> </a:t>
            </a:r>
            <a:r>
              <a:rPr lang="en-GB" sz="2400" spc="90" dirty="0" smtClean="0">
                <a:solidFill>
                  <a:srgbClr val="08080A"/>
                </a:solidFill>
              </a:rPr>
              <a:t>run</a:t>
            </a:r>
            <a:r>
              <a:rPr lang="en-GB" sz="2400" spc="35" dirty="0" smtClean="0">
                <a:solidFill>
                  <a:srgbClr val="08080A"/>
                </a:solidFill>
              </a:rPr>
              <a:t> </a:t>
            </a:r>
            <a:r>
              <a:rPr lang="en-GB" sz="2400" spc="75" dirty="0" smtClean="0">
                <a:solidFill>
                  <a:srgbClr val="08080A"/>
                </a:solidFill>
              </a:rPr>
              <a:t>one</a:t>
            </a:r>
            <a:r>
              <a:rPr lang="en-GB" sz="2400" spc="370" dirty="0" smtClean="0">
                <a:solidFill>
                  <a:srgbClr val="08080A"/>
                </a:solidFill>
              </a:rPr>
              <a:t> </a:t>
            </a:r>
            <a:r>
              <a:rPr lang="en-GB" sz="2400" spc="-10" dirty="0" smtClean="0">
                <a:solidFill>
                  <a:srgbClr val="08080A"/>
                </a:solidFill>
              </a:rPr>
              <a:t>application.</a:t>
            </a:r>
            <a:endParaRPr lang="en-GB" sz="2400" dirty="0" smtClean="0">
              <a:latin typeface="Times New Roman"/>
              <a:cs typeface="Times New Roman"/>
            </a:endParaRPr>
          </a:p>
          <a:p>
            <a:pPr>
              <a:lnSpc>
                <a:spcPct val="100000"/>
              </a:lnSpc>
            </a:pP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5852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sz="4000" b="1" dirty="0" smtClean="0">
                <a:latin typeface="Times New Roman" panose="02020603050405020304" pitchFamily="18" charset="0"/>
                <a:cs typeface="Times New Roman" panose="02020603050405020304" pitchFamily="18" charset="0"/>
              </a:rPr>
              <a:t>Architecture Of Cloud Computing</a:t>
            </a:r>
            <a:endParaRPr lang="en-GB" sz="40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3768884" y="2366682"/>
            <a:ext cx="5499738" cy="4235824"/>
          </a:xfrm>
          <a:prstGeom prst="rect">
            <a:avLst/>
          </a:prstGeom>
        </p:spPr>
      </p:pic>
    </p:spTree>
    <p:extLst>
      <p:ext uri="{BB962C8B-B14F-4D97-AF65-F5344CB8AC3E}">
        <p14:creationId xmlns:p14="http://schemas.microsoft.com/office/powerpoint/2010/main" val="3305291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sz="4000" b="1" dirty="0">
                <a:latin typeface="Times New Roman" panose="02020603050405020304" pitchFamily="18" charset="0"/>
                <a:cs typeface="Times New Roman" panose="02020603050405020304" pitchFamily="18" charset="0"/>
              </a:rPr>
              <a:t>Front End - Client </a:t>
            </a:r>
            <a:r>
              <a:rPr lang="en-GB" sz="4000" b="1" dirty="0" smtClean="0">
                <a:latin typeface="Times New Roman" panose="02020603050405020304" pitchFamily="18" charset="0"/>
                <a:cs typeface="Times New Roman" panose="02020603050405020304" pitchFamily="18" charset="0"/>
              </a:rPr>
              <a:t>Architecture</a:t>
            </a:r>
            <a:endParaRPr lang="en-GB"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GB" sz="2400" b="1" dirty="0"/>
              <a:t>Client Devices: </a:t>
            </a:r>
            <a:r>
              <a:rPr lang="en-GB" sz="2400" dirty="0"/>
              <a:t>These are the devices used by end-users to access cloud services. They can include personal computers, laptops, smartphones, tablets, and other internet-connected devices</a:t>
            </a:r>
            <a:r>
              <a:rPr lang="en-GB" sz="2400" dirty="0" smtClean="0"/>
              <a:t>.</a:t>
            </a:r>
          </a:p>
          <a:p>
            <a:endParaRPr lang="en-GB" sz="2400" dirty="0"/>
          </a:p>
          <a:p>
            <a:r>
              <a:rPr lang="en-GB" sz="2400" b="1" dirty="0"/>
              <a:t>User Interface: </a:t>
            </a:r>
            <a:r>
              <a:rPr lang="en-GB" sz="2400" dirty="0"/>
              <a:t>The front-end client interface, which can be a web browser or a dedicated application, allows users to interact with and access cloud-based services and applications.</a:t>
            </a:r>
          </a:p>
        </p:txBody>
      </p:sp>
    </p:spTree>
    <p:extLst>
      <p:ext uri="{BB962C8B-B14F-4D97-AF65-F5344CB8AC3E}">
        <p14:creationId xmlns:p14="http://schemas.microsoft.com/office/powerpoint/2010/main" val="936317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sz="4000" b="1" dirty="0">
                <a:latin typeface="Times New Roman" panose="02020603050405020304" pitchFamily="18" charset="0"/>
                <a:cs typeface="Times New Roman" panose="02020603050405020304" pitchFamily="18" charset="0"/>
              </a:rPr>
              <a:t>Back </a:t>
            </a:r>
            <a:r>
              <a:rPr lang="en-GB" sz="4000" b="1" dirty="0" smtClean="0">
                <a:latin typeface="Times New Roman" panose="02020603050405020304" pitchFamily="18" charset="0"/>
                <a:cs typeface="Times New Roman" panose="02020603050405020304" pitchFamily="18" charset="0"/>
              </a:rPr>
              <a:t>End</a:t>
            </a:r>
            <a:endParaRPr lang="en-GB"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GB" dirty="0" smtClean="0"/>
              <a:t>The </a:t>
            </a:r>
            <a:r>
              <a:rPr lang="en-GB" dirty="0"/>
              <a:t>back end of cloud architecture consists of various components:</a:t>
            </a:r>
          </a:p>
          <a:p>
            <a:endParaRPr lang="en-GB" dirty="0"/>
          </a:p>
          <a:p>
            <a:r>
              <a:rPr lang="en-GB" b="1" dirty="0"/>
              <a:t>Services: </a:t>
            </a:r>
            <a:r>
              <a:rPr lang="en-GB" dirty="0"/>
              <a:t>Cloud services are fundamental building blocks provided by the cloud provider. These services can encompass computing resources (e.g., virtual machines, containers), databases, networking, and specialized services like machine learning or analytics.</a:t>
            </a:r>
          </a:p>
          <a:p>
            <a:endParaRPr lang="en-GB" dirty="0"/>
          </a:p>
          <a:p>
            <a:r>
              <a:rPr lang="en-GB" b="1" dirty="0"/>
              <a:t>Applications: </a:t>
            </a:r>
            <a:r>
              <a:rPr lang="en-GB" dirty="0"/>
              <a:t>Cloud-based applications run on the cloud infrastructure and can serve various purposes, from web applications to enterprise software. These applications leverage cloud services and resources to function efficiently.</a:t>
            </a:r>
          </a:p>
          <a:p>
            <a:endParaRPr lang="en-GB" dirty="0"/>
          </a:p>
          <a:p>
            <a:endParaRPr lang="en-GB" dirty="0"/>
          </a:p>
        </p:txBody>
      </p:sp>
    </p:spTree>
    <p:extLst>
      <p:ext uri="{BB962C8B-B14F-4D97-AF65-F5344CB8AC3E}">
        <p14:creationId xmlns:p14="http://schemas.microsoft.com/office/powerpoint/2010/main" val="2934762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sz="4000" b="1" dirty="0" smtClean="0">
                <a:latin typeface="Times New Roman" panose="02020603050405020304" pitchFamily="18" charset="0"/>
                <a:cs typeface="Times New Roman" panose="02020603050405020304" pitchFamily="18" charset="0"/>
              </a:rPr>
              <a:t>Back End (Continue…)</a:t>
            </a:r>
            <a:endParaRPr lang="en-GB"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GB" sz="2000" b="1" dirty="0">
                <a:latin typeface="Times New Roman" panose="02020603050405020304" pitchFamily="18" charset="0"/>
                <a:cs typeface="Times New Roman" panose="02020603050405020304" pitchFamily="18" charset="0"/>
              </a:rPr>
              <a:t>Storage: </a:t>
            </a:r>
            <a:r>
              <a:rPr lang="en-GB" sz="2000" dirty="0">
                <a:latin typeface="Times New Roman" panose="02020603050405020304" pitchFamily="18" charset="0"/>
                <a:cs typeface="Times New Roman" panose="02020603050405020304" pitchFamily="18" charset="0"/>
              </a:rPr>
              <a:t>Cloud storage encompasses various storage options, such as object storage, file storage, and databases, allowing organizations to store and manage data in the cloud. Examples include Amazon S3, Google Cloud Storage, and Azure Blob Storage</a:t>
            </a:r>
            <a:r>
              <a:rPr lang="en-GB" sz="2000" dirty="0" smtClean="0">
                <a:latin typeface="Times New Roman" panose="02020603050405020304" pitchFamily="18" charset="0"/>
                <a:cs typeface="Times New Roman" panose="02020603050405020304" pitchFamily="18" charset="0"/>
              </a:rPr>
              <a:t>.</a:t>
            </a:r>
          </a:p>
          <a:p>
            <a:endParaRPr lang="en-GB" sz="2000" dirty="0">
              <a:latin typeface="Times New Roman" panose="02020603050405020304" pitchFamily="18" charset="0"/>
              <a:cs typeface="Times New Roman" panose="02020603050405020304" pitchFamily="18" charset="0"/>
            </a:endParaRPr>
          </a:p>
          <a:p>
            <a:r>
              <a:rPr lang="en-GB" sz="2000" b="1" dirty="0">
                <a:latin typeface="Times New Roman" panose="02020603050405020304" pitchFamily="18" charset="0"/>
                <a:cs typeface="Times New Roman" panose="02020603050405020304" pitchFamily="18" charset="0"/>
              </a:rPr>
              <a:t>Security: </a:t>
            </a:r>
            <a:r>
              <a:rPr lang="en-GB" sz="2000" dirty="0">
                <a:latin typeface="Times New Roman" panose="02020603050405020304" pitchFamily="18" charset="0"/>
                <a:cs typeface="Times New Roman" panose="02020603050405020304" pitchFamily="18" charset="0"/>
              </a:rPr>
              <a:t>Cloud security measures include authentication, access control, encryption, and other mechanisms to protect data and resources. Cloud providers offer security tools and services to enhance the security posture of cloud deployments.</a:t>
            </a:r>
          </a:p>
          <a:p>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4328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latin typeface="Times New Roman" panose="02020603050405020304" pitchFamily="18" charset="0"/>
                <a:cs typeface="Times New Roman" panose="02020603050405020304" pitchFamily="18" charset="0"/>
              </a:rPr>
              <a:t>Back End (Continue…)</a:t>
            </a:r>
            <a:endParaRPr lang="en-GB" dirty="0"/>
          </a:p>
        </p:txBody>
      </p:sp>
      <p:sp>
        <p:nvSpPr>
          <p:cNvPr id="3" name="Content Placeholder 2"/>
          <p:cNvSpPr>
            <a:spLocks noGrp="1"/>
          </p:cNvSpPr>
          <p:nvPr>
            <p:ph idx="1"/>
          </p:nvPr>
        </p:nvSpPr>
        <p:spPr/>
        <p:txBody>
          <a:bodyPr>
            <a:noAutofit/>
          </a:bodyPr>
          <a:lstStyle/>
          <a:p>
            <a:pPr marL="0" indent="0">
              <a:buNone/>
            </a:pPr>
            <a:endParaRPr lang="en-GB" sz="2000" dirty="0">
              <a:latin typeface="Times New Roman" panose="02020603050405020304" pitchFamily="18" charset="0"/>
              <a:cs typeface="Times New Roman" panose="02020603050405020304" pitchFamily="18" charset="0"/>
            </a:endParaRPr>
          </a:p>
          <a:p>
            <a:r>
              <a:rPr lang="en-GB" sz="2000" b="1" dirty="0">
                <a:latin typeface="Times New Roman" panose="02020603050405020304" pitchFamily="18" charset="0"/>
                <a:cs typeface="Times New Roman" panose="02020603050405020304" pitchFamily="18" charset="0"/>
              </a:rPr>
              <a:t>Infrastructure: </a:t>
            </a:r>
            <a:r>
              <a:rPr lang="en-GB" sz="2000" dirty="0">
                <a:latin typeface="Times New Roman" panose="02020603050405020304" pitchFamily="18" charset="0"/>
                <a:cs typeface="Times New Roman" panose="02020603050405020304" pitchFamily="18" charset="0"/>
              </a:rPr>
              <a:t>The cloud infrastructure includes the physical data </a:t>
            </a:r>
            <a:r>
              <a:rPr lang="en-GB" sz="2000" dirty="0" smtClean="0">
                <a:latin typeface="Times New Roman" panose="02020603050405020304" pitchFamily="18" charset="0"/>
                <a:cs typeface="Times New Roman" panose="02020603050405020304" pitchFamily="18" charset="0"/>
              </a:rPr>
              <a:t>centres, </a:t>
            </a:r>
            <a:r>
              <a:rPr lang="en-GB" sz="2000" dirty="0">
                <a:latin typeface="Times New Roman" panose="02020603050405020304" pitchFamily="18" charset="0"/>
                <a:cs typeface="Times New Roman" panose="02020603050405020304" pitchFamily="18" charset="0"/>
              </a:rPr>
              <a:t>servers, networking equipment, and storage devices managed by the cloud provider. This infrastructure is abstracted from users, who access it via cloud services and APIs</a:t>
            </a:r>
            <a:r>
              <a:rPr lang="en-GB" sz="2000" dirty="0" smtClean="0">
                <a:latin typeface="Times New Roman" panose="02020603050405020304" pitchFamily="18" charset="0"/>
                <a:cs typeface="Times New Roman" panose="02020603050405020304" pitchFamily="18" charset="0"/>
              </a:rPr>
              <a:t>.</a:t>
            </a:r>
          </a:p>
          <a:p>
            <a:endParaRPr lang="en-GB" sz="2000" dirty="0">
              <a:latin typeface="Times New Roman" panose="02020603050405020304" pitchFamily="18" charset="0"/>
              <a:cs typeface="Times New Roman" panose="02020603050405020304" pitchFamily="18" charset="0"/>
            </a:endParaRPr>
          </a:p>
          <a:p>
            <a:r>
              <a:rPr lang="en-GB" sz="2000" b="1" dirty="0">
                <a:latin typeface="Times New Roman" panose="02020603050405020304" pitchFamily="18" charset="0"/>
                <a:cs typeface="Times New Roman" panose="02020603050405020304" pitchFamily="18" charset="0"/>
              </a:rPr>
              <a:t>Management: </a:t>
            </a:r>
            <a:r>
              <a:rPr lang="en-GB" sz="2000" dirty="0">
                <a:latin typeface="Times New Roman" panose="02020603050405020304" pitchFamily="18" charset="0"/>
                <a:cs typeface="Times New Roman" panose="02020603050405020304" pitchFamily="18" charset="0"/>
              </a:rPr>
              <a:t>Cloud management tools and platforms facilitate the provisioning, monitoring, and management of cloud resources. These tools help organizations optimize resource usage and automate tasks.</a:t>
            </a:r>
          </a:p>
          <a:p>
            <a:endParaRPr lang="en-GB" sz="2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0249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latin typeface="Times New Roman" panose="02020603050405020304" pitchFamily="18" charset="0"/>
                <a:cs typeface="Times New Roman" panose="02020603050405020304" pitchFamily="18" charset="0"/>
              </a:rPr>
              <a:t>Back End (Continue…)</a:t>
            </a:r>
            <a:endParaRPr lang="en-GB" dirty="0"/>
          </a:p>
        </p:txBody>
      </p:sp>
      <p:sp>
        <p:nvSpPr>
          <p:cNvPr id="3" name="Content Placeholder 2"/>
          <p:cNvSpPr>
            <a:spLocks noGrp="1"/>
          </p:cNvSpPr>
          <p:nvPr>
            <p:ph idx="1"/>
          </p:nvPr>
        </p:nvSpPr>
        <p:spPr/>
        <p:txBody>
          <a:bodyPr>
            <a:normAutofit/>
          </a:bodyPr>
          <a:lstStyle/>
          <a:p>
            <a:r>
              <a:rPr lang="en-GB" sz="2400" b="1" dirty="0" smtClean="0">
                <a:latin typeface="Times New Roman" panose="02020603050405020304" pitchFamily="18" charset="0"/>
                <a:cs typeface="Times New Roman" panose="02020603050405020304" pitchFamily="18" charset="0"/>
              </a:rPr>
              <a:t>Cloud </a:t>
            </a:r>
            <a:r>
              <a:rPr lang="en-GB" sz="2400" b="1" dirty="0">
                <a:latin typeface="Times New Roman" panose="02020603050405020304" pitchFamily="18" charset="0"/>
                <a:cs typeface="Times New Roman" panose="02020603050405020304" pitchFamily="18" charset="0"/>
              </a:rPr>
              <a:t>Runtime: </a:t>
            </a:r>
            <a:r>
              <a:rPr lang="en-GB" sz="2400" dirty="0">
                <a:latin typeface="Times New Roman" panose="02020603050405020304" pitchFamily="18" charset="0"/>
                <a:cs typeface="Times New Roman" panose="02020603050405020304" pitchFamily="18" charset="0"/>
              </a:rPr>
              <a:t>Cloud runtime refers to the execution environment for applications and services. It includes the runtime environments, containers, and </a:t>
            </a:r>
            <a:r>
              <a:rPr lang="en-GB" sz="2400" dirty="0" smtClean="0">
                <a:latin typeface="Times New Roman" panose="02020603050405020304" pitchFamily="18" charset="0"/>
                <a:cs typeface="Times New Roman" panose="02020603050405020304" pitchFamily="18" charset="0"/>
              </a:rPr>
              <a:t>server less </a:t>
            </a:r>
            <a:r>
              <a:rPr lang="en-GB" sz="2400" dirty="0">
                <a:latin typeface="Times New Roman" panose="02020603050405020304" pitchFamily="18" charset="0"/>
                <a:cs typeface="Times New Roman" panose="02020603050405020304" pitchFamily="18" charset="0"/>
              </a:rPr>
              <a:t>platforms where applications run and process data.</a:t>
            </a:r>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3374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Architecture of Cloud Computing - GeeksforGeek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9257" y="1062318"/>
            <a:ext cx="7630770" cy="6432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8195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sz="4800" b="1" dirty="0" smtClean="0">
                <a:latin typeface="Times New Roman" panose="02020603050405020304" pitchFamily="18" charset="0"/>
                <a:cs typeface="Times New Roman" panose="02020603050405020304" pitchFamily="18" charset="0"/>
              </a:rPr>
              <a:t>Characteristics</a:t>
            </a:r>
            <a:endParaRPr lang="en-GB"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GB" dirty="0" smtClean="0"/>
              <a:t>Cost Reduction</a:t>
            </a:r>
          </a:p>
          <a:p>
            <a:r>
              <a:rPr lang="en-GB" dirty="0" smtClean="0"/>
              <a:t>Device and Location Independence</a:t>
            </a:r>
          </a:p>
          <a:p>
            <a:r>
              <a:rPr lang="en-GB" dirty="0" smtClean="0"/>
              <a:t>Maintenance </a:t>
            </a:r>
          </a:p>
          <a:p>
            <a:r>
              <a:rPr lang="en-GB" dirty="0" smtClean="0"/>
              <a:t>On Demand Self Service</a:t>
            </a:r>
          </a:p>
          <a:p>
            <a:r>
              <a:rPr lang="en-GB" dirty="0" smtClean="0"/>
              <a:t>Security</a:t>
            </a:r>
          </a:p>
          <a:p>
            <a:r>
              <a:rPr lang="en-GB" dirty="0" smtClean="0"/>
              <a:t>Reliability</a:t>
            </a:r>
            <a:endParaRPr lang="en-GB" dirty="0"/>
          </a:p>
        </p:txBody>
      </p:sp>
    </p:spTree>
    <p:extLst>
      <p:ext uri="{BB962C8B-B14F-4D97-AF65-F5344CB8AC3E}">
        <p14:creationId xmlns:p14="http://schemas.microsoft.com/office/powerpoint/2010/main" val="2063837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sz="4800" b="1" dirty="0" smtClean="0">
                <a:latin typeface="Times New Roman" panose="02020603050405020304" pitchFamily="18" charset="0"/>
                <a:cs typeface="Times New Roman" panose="02020603050405020304" pitchFamily="18" charset="0"/>
              </a:rPr>
              <a:t>Cost Reduction</a:t>
            </a:r>
            <a:endParaRPr lang="en-GB"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GB" sz="2400" b="1" dirty="0" smtClean="0">
                <a:latin typeface="Times New Roman" panose="02020603050405020304" pitchFamily="18" charset="0"/>
                <a:cs typeface="Times New Roman" panose="02020603050405020304" pitchFamily="18" charset="0"/>
              </a:rPr>
              <a:t>No Need for Hardware Procurement and Maintenance: </a:t>
            </a:r>
            <a:r>
              <a:rPr lang="en-GB" sz="2400" dirty="0" smtClean="0">
                <a:latin typeface="Times New Roman" panose="02020603050405020304" pitchFamily="18" charset="0"/>
                <a:cs typeface="Times New Roman" panose="02020603050405020304" pitchFamily="18" charset="0"/>
              </a:rPr>
              <a:t>Traditional IT infrastructure requires purchasing and maintaining hardware, which can be expensive and resource-intensive. In the cloud, you can avoid these costs as the cloud provider handles hardware provisioning, maintenance, and upgrades. This frees up resources and reduces capital expenditure.</a:t>
            </a:r>
          </a:p>
          <a:p>
            <a:r>
              <a:rPr lang="en-GB" sz="2400" b="1" dirty="0" smtClean="0">
                <a:latin typeface="Times New Roman" panose="02020603050405020304" pitchFamily="18" charset="0"/>
                <a:cs typeface="Times New Roman" panose="02020603050405020304" pitchFamily="18" charset="0"/>
              </a:rPr>
              <a:t>Pay-as-You-Go Pricing Model: </a:t>
            </a:r>
            <a:r>
              <a:rPr lang="en-GB" sz="2400" dirty="0" smtClean="0">
                <a:latin typeface="Times New Roman" panose="02020603050405020304" pitchFamily="18" charset="0"/>
                <a:cs typeface="Times New Roman" panose="02020603050405020304" pitchFamily="18" charset="0"/>
              </a:rPr>
              <a:t>Cloud services often follow a pay-as-you-go or pay-for-what-you-use pricing model. This means you only pay for the computing resources you consume, whether it's storage, processing power, or data transfer. This cost-effective approach eliminates the need for upfront capital investments in hardware and software.</a:t>
            </a:r>
          </a:p>
        </p:txBody>
      </p:sp>
    </p:spTree>
    <p:extLst>
      <p:ext uri="{BB962C8B-B14F-4D97-AF65-F5344CB8AC3E}">
        <p14:creationId xmlns:p14="http://schemas.microsoft.com/office/powerpoint/2010/main" val="2780261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sz="4800" b="1" dirty="0" smtClean="0">
                <a:latin typeface="Times New Roman" panose="02020603050405020304" pitchFamily="18" charset="0"/>
                <a:cs typeface="Times New Roman" panose="02020603050405020304" pitchFamily="18" charset="0"/>
              </a:rPr>
              <a:t>Cost Reduction (Continue…)</a:t>
            </a:r>
            <a:endParaRPr lang="en-GB"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094566"/>
            <a:ext cx="10515600" cy="4351338"/>
          </a:xfrm>
        </p:spPr>
        <p:txBody>
          <a:bodyPr>
            <a:normAutofit/>
          </a:bodyPr>
          <a:lstStyle/>
          <a:p>
            <a:r>
              <a:rPr lang="en-GB" sz="2400" b="1" dirty="0" smtClean="0">
                <a:latin typeface="Times New Roman" panose="02020603050405020304" pitchFamily="18" charset="0"/>
                <a:cs typeface="Times New Roman" panose="02020603050405020304" pitchFamily="18" charset="0"/>
              </a:rPr>
              <a:t>Reduced Energy and Cooling Costs: </a:t>
            </a:r>
            <a:r>
              <a:rPr lang="en-GB" sz="2400" dirty="0" smtClean="0">
                <a:latin typeface="Times New Roman" panose="02020603050405020304" pitchFamily="18" charset="0"/>
                <a:cs typeface="Times New Roman" panose="02020603050405020304" pitchFamily="18" charset="0"/>
              </a:rPr>
              <a:t>Running on-premises data </a:t>
            </a:r>
            <a:r>
              <a:rPr lang="en-GB" sz="2400" dirty="0" err="1" smtClean="0">
                <a:latin typeface="Times New Roman" panose="02020603050405020304" pitchFamily="18" charset="0"/>
                <a:cs typeface="Times New Roman" panose="02020603050405020304" pitchFamily="18" charset="0"/>
              </a:rPr>
              <a:t>centers</a:t>
            </a:r>
            <a:r>
              <a:rPr lang="en-GB" sz="2400" dirty="0" smtClean="0">
                <a:latin typeface="Times New Roman" panose="02020603050405020304" pitchFamily="18" charset="0"/>
                <a:cs typeface="Times New Roman" panose="02020603050405020304" pitchFamily="18" charset="0"/>
              </a:rPr>
              <a:t> consumes a significant amount of electricity and cooling to keep servers operational. Cloud providers invest in energy-efficient infrastructure and distribute the environmental costs across their facilities, leading to lower energy bills for users.</a:t>
            </a:r>
          </a:p>
          <a:p>
            <a:r>
              <a:rPr lang="en-GB" sz="2400" b="1" dirty="0" smtClean="0">
                <a:latin typeface="Times New Roman" panose="02020603050405020304" pitchFamily="18" charset="0"/>
                <a:cs typeface="Times New Roman" panose="02020603050405020304" pitchFamily="18" charset="0"/>
              </a:rPr>
              <a:t>Lower Personnel Costs: </a:t>
            </a:r>
            <a:r>
              <a:rPr lang="en-GB" sz="2400" dirty="0" smtClean="0">
                <a:latin typeface="Times New Roman" panose="02020603050405020304" pitchFamily="18" charset="0"/>
                <a:cs typeface="Times New Roman" panose="02020603050405020304" pitchFamily="18" charset="0"/>
              </a:rPr>
              <a:t>Managing on-premises infrastructure often requires a dedicated IT team for maintenance, security, and support. In the cloud, many of these tasks are handled by the provider, reducing the need for a large IT staff</a:t>
            </a:r>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4911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sz="4800" b="1" dirty="0" smtClean="0">
                <a:latin typeface="Times New Roman" panose="02020603050405020304" pitchFamily="18" charset="0"/>
                <a:cs typeface="Times New Roman" panose="02020603050405020304" pitchFamily="18" charset="0"/>
              </a:rPr>
              <a:t>Device And Location Independence</a:t>
            </a:r>
            <a:endParaRPr lang="en-GB"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r>
              <a:rPr lang="en-GB" b="1" dirty="0" smtClean="0"/>
              <a:t>Access from Anywhere: </a:t>
            </a:r>
            <a:r>
              <a:rPr lang="en-GB" dirty="0" smtClean="0"/>
              <a:t>Cloud computing allows users to access their data and applications from any location with an internet connection.</a:t>
            </a:r>
          </a:p>
          <a:p>
            <a:endParaRPr lang="en-GB" dirty="0" smtClean="0"/>
          </a:p>
          <a:p>
            <a:r>
              <a:rPr lang="en-GB" b="1" dirty="0" smtClean="0"/>
              <a:t>Multiple Device Compatibility: </a:t>
            </a:r>
            <a:r>
              <a:rPr lang="en-GB" dirty="0" smtClean="0"/>
              <a:t>Users can use various devices such as laptops, smartphones, and tablets to access cloud services.</a:t>
            </a:r>
          </a:p>
          <a:p>
            <a:endParaRPr lang="en-GB" dirty="0" smtClean="0"/>
          </a:p>
          <a:p>
            <a:r>
              <a:rPr lang="en-GB" b="1" dirty="0" smtClean="0"/>
              <a:t>Flexibility: </a:t>
            </a:r>
            <a:r>
              <a:rPr lang="en-GB" dirty="0" smtClean="0"/>
              <a:t>Device and location independence provide flexibility for remote work and on-the-go productivity.</a:t>
            </a:r>
          </a:p>
          <a:p>
            <a:endParaRPr lang="en-GB" dirty="0" smtClean="0"/>
          </a:p>
          <a:p>
            <a:r>
              <a:rPr lang="en-GB" b="1" dirty="0" smtClean="0"/>
              <a:t>Reduced Hardware Dependency: </a:t>
            </a:r>
            <a:r>
              <a:rPr lang="en-GB" dirty="0" smtClean="0"/>
              <a:t>Users don't need to rely on specific devices or hardware configurations, reducing hardware-related limitations.</a:t>
            </a:r>
          </a:p>
          <a:p>
            <a:endParaRPr lang="en-GB" dirty="0" smtClean="0"/>
          </a:p>
        </p:txBody>
      </p:sp>
    </p:spTree>
    <p:extLst>
      <p:ext uri="{BB962C8B-B14F-4D97-AF65-F5344CB8AC3E}">
        <p14:creationId xmlns:p14="http://schemas.microsoft.com/office/powerpoint/2010/main" val="2129474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sz="3600" b="1" dirty="0" smtClean="0">
                <a:latin typeface="Times New Roman" panose="02020603050405020304" pitchFamily="18" charset="0"/>
                <a:cs typeface="Times New Roman" panose="02020603050405020304" pitchFamily="18" charset="0"/>
              </a:rPr>
              <a:t>Device And Location Independence (Continue…)</a:t>
            </a:r>
            <a:endParaRPr lang="en-GB" sz="3600" dirty="0"/>
          </a:p>
        </p:txBody>
      </p:sp>
      <p:sp>
        <p:nvSpPr>
          <p:cNvPr id="3" name="Content Placeholder 2"/>
          <p:cNvSpPr>
            <a:spLocks noGrp="1"/>
          </p:cNvSpPr>
          <p:nvPr>
            <p:ph idx="1"/>
          </p:nvPr>
        </p:nvSpPr>
        <p:spPr/>
        <p:txBody>
          <a:bodyPr/>
          <a:lstStyle/>
          <a:p>
            <a:r>
              <a:rPr lang="en-GB" b="1" dirty="0" smtClean="0"/>
              <a:t>Enhanced Collaboration: </a:t>
            </a:r>
            <a:r>
              <a:rPr lang="en-GB" dirty="0" smtClean="0"/>
              <a:t>Users can collaborate seamlessly with others, regardless of their physical location or the device they use.</a:t>
            </a:r>
          </a:p>
          <a:p>
            <a:endParaRPr lang="en-GB" dirty="0" smtClean="0"/>
          </a:p>
          <a:p>
            <a:r>
              <a:rPr lang="en-GB" b="1" dirty="0" smtClean="0"/>
              <a:t>Scalability: </a:t>
            </a:r>
            <a:r>
              <a:rPr lang="en-GB" dirty="0" smtClean="0"/>
              <a:t>Cloud services can be scaled up or down to accommodate users' changing device and location requirements.</a:t>
            </a:r>
          </a:p>
          <a:p>
            <a:endParaRPr lang="en-GB" dirty="0" smtClean="0"/>
          </a:p>
          <a:p>
            <a:r>
              <a:rPr lang="en-GB" b="1" dirty="0" smtClean="0"/>
              <a:t>Global Accessibility: </a:t>
            </a:r>
            <a:r>
              <a:rPr lang="en-GB" dirty="0" smtClean="0"/>
              <a:t>Cloud services are accessible globally, making them ideal for international businesses and remote teams.</a:t>
            </a:r>
          </a:p>
          <a:p>
            <a:endParaRPr lang="en-GB" dirty="0"/>
          </a:p>
        </p:txBody>
      </p:sp>
    </p:spTree>
    <p:extLst>
      <p:ext uri="{BB962C8B-B14F-4D97-AF65-F5344CB8AC3E}">
        <p14:creationId xmlns:p14="http://schemas.microsoft.com/office/powerpoint/2010/main" val="2746025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sz="4800" b="1" dirty="0" smtClean="0">
                <a:latin typeface="Times New Roman" panose="02020603050405020304" pitchFamily="18" charset="0"/>
                <a:cs typeface="Times New Roman" panose="02020603050405020304" pitchFamily="18" charset="0"/>
              </a:rPr>
              <a:t>Maintenance</a:t>
            </a:r>
            <a:endParaRPr lang="en-GB"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r>
              <a:rPr lang="en-GB" b="1" dirty="0" smtClean="0"/>
              <a:t>Security Patching: </a:t>
            </a:r>
            <a:r>
              <a:rPr lang="en-GB" dirty="0" smtClean="0"/>
              <a:t>Regularly applying security updates and patches to the cloud infrastructure and software to protect against vulnerabilities and threats.</a:t>
            </a:r>
          </a:p>
          <a:p>
            <a:endParaRPr lang="en-GB" b="1" dirty="0" smtClean="0"/>
          </a:p>
          <a:p>
            <a:r>
              <a:rPr lang="en-GB" b="1" dirty="0" smtClean="0"/>
              <a:t>Performance Optimization: </a:t>
            </a:r>
            <a:r>
              <a:rPr lang="en-GB" dirty="0" smtClean="0"/>
              <a:t>Monitoring and fine-tuning cloud resources to ensure optimal performance and resource utilization.</a:t>
            </a:r>
          </a:p>
          <a:p>
            <a:endParaRPr lang="en-GB" dirty="0" smtClean="0"/>
          </a:p>
          <a:p>
            <a:r>
              <a:rPr lang="en-GB" b="1" dirty="0" smtClean="0"/>
              <a:t>Data Backups: </a:t>
            </a:r>
            <a:r>
              <a:rPr lang="en-GB" dirty="0" smtClean="0"/>
              <a:t>Implementing and managing data backup and recovery processes to safeguard against data loss.</a:t>
            </a:r>
          </a:p>
          <a:p>
            <a:endParaRPr lang="en-GB" dirty="0" smtClean="0"/>
          </a:p>
          <a:p>
            <a:r>
              <a:rPr lang="en-GB" b="1" dirty="0" smtClean="0"/>
              <a:t>Resource Scaling: </a:t>
            </a:r>
            <a:r>
              <a:rPr lang="en-GB" dirty="0" smtClean="0"/>
              <a:t>Adjusting the allocation of computing resources based on changing demands to optimize costs and performance.</a:t>
            </a:r>
            <a:endParaRPr lang="en-GB" dirty="0"/>
          </a:p>
        </p:txBody>
      </p:sp>
    </p:spTree>
    <p:extLst>
      <p:ext uri="{BB962C8B-B14F-4D97-AF65-F5344CB8AC3E}">
        <p14:creationId xmlns:p14="http://schemas.microsoft.com/office/powerpoint/2010/main" val="2663612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sz="4800" b="1" dirty="0" smtClean="0">
                <a:latin typeface="Times New Roman" panose="02020603050405020304" pitchFamily="18" charset="0"/>
                <a:cs typeface="Times New Roman" panose="02020603050405020304" pitchFamily="18" charset="0"/>
              </a:rPr>
              <a:t>Security</a:t>
            </a:r>
            <a:endParaRPr lang="en-GB"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r>
              <a:rPr lang="en-GB" b="1" dirty="0" smtClean="0"/>
              <a:t>Data Encryption: </a:t>
            </a:r>
            <a:r>
              <a:rPr lang="en-GB" dirty="0" smtClean="0"/>
              <a:t>Encrypting data both in transit and at rest to protect it from unauthorized access or interception.</a:t>
            </a:r>
          </a:p>
          <a:p>
            <a:endParaRPr lang="en-GB" dirty="0" smtClean="0"/>
          </a:p>
          <a:p>
            <a:r>
              <a:rPr lang="en-GB" b="1" dirty="0" smtClean="0"/>
              <a:t>Identity and Access Management (IAM): </a:t>
            </a:r>
            <a:r>
              <a:rPr lang="en-GB" dirty="0" smtClean="0"/>
              <a:t>Implementing strict access controls and authentication mechanisms to ensure that only authorized users can access resources.</a:t>
            </a:r>
          </a:p>
          <a:p>
            <a:endParaRPr lang="en-GB" b="1" dirty="0" smtClean="0"/>
          </a:p>
          <a:p>
            <a:r>
              <a:rPr lang="en-GB" b="1" dirty="0" smtClean="0"/>
              <a:t>Multi-Factor Authentication (MFA): </a:t>
            </a:r>
            <a:r>
              <a:rPr lang="en-GB" dirty="0" smtClean="0"/>
              <a:t>Enhancing security by requiring multiple forms of authentication before granting access.</a:t>
            </a:r>
          </a:p>
          <a:p>
            <a:endParaRPr lang="en-GB" dirty="0" smtClean="0"/>
          </a:p>
          <a:p>
            <a:r>
              <a:rPr lang="en-GB" b="1" dirty="0" smtClean="0"/>
              <a:t>Security Patching: </a:t>
            </a:r>
            <a:r>
              <a:rPr lang="en-GB" dirty="0" smtClean="0"/>
              <a:t>Regularly applying security updates and patches to cloud infrastructure and software to address known vulnerabilities.</a:t>
            </a:r>
            <a:endParaRPr lang="en-GB" dirty="0"/>
          </a:p>
        </p:txBody>
      </p:sp>
    </p:spTree>
    <p:extLst>
      <p:ext uri="{BB962C8B-B14F-4D97-AF65-F5344CB8AC3E}">
        <p14:creationId xmlns:p14="http://schemas.microsoft.com/office/powerpoint/2010/main" val="1314129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sz="4800" b="1" dirty="0" smtClean="0">
                <a:latin typeface="Times New Roman" panose="02020603050405020304" pitchFamily="18" charset="0"/>
                <a:cs typeface="Times New Roman" panose="02020603050405020304" pitchFamily="18" charset="0"/>
              </a:rPr>
              <a:t>Reliability</a:t>
            </a:r>
            <a:endParaRPr lang="en-GB"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GB" sz="2000" b="1" dirty="0" smtClean="0">
                <a:latin typeface="Times New Roman" panose="02020603050405020304" pitchFamily="18" charset="0"/>
                <a:cs typeface="Times New Roman" panose="02020603050405020304" pitchFamily="18" charset="0"/>
              </a:rPr>
              <a:t>High Availability: </a:t>
            </a:r>
            <a:r>
              <a:rPr lang="en-GB" sz="2000" dirty="0" smtClean="0">
                <a:latin typeface="Times New Roman" panose="02020603050405020304" pitchFamily="18" charset="0"/>
                <a:cs typeface="Times New Roman" panose="02020603050405020304" pitchFamily="18" charset="0"/>
              </a:rPr>
              <a:t>Reliability is closely linked to high availability. Cloud providers design their infrastructure to minimize downtime and ensure that services are accessible when needed.</a:t>
            </a:r>
          </a:p>
          <a:p>
            <a:r>
              <a:rPr lang="en-GB" sz="2000" b="1" dirty="0" smtClean="0">
                <a:latin typeface="Times New Roman" panose="02020603050405020304" pitchFamily="18" charset="0"/>
                <a:cs typeface="Times New Roman" panose="02020603050405020304" pitchFamily="18" charset="0"/>
              </a:rPr>
              <a:t>Redundancy: </a:t>
            </a:r>
            <a:r>
              <a:rPr lang="en-GB" sz="2000" dirty="0" smtClean="0">
                <a:latin typeface="Times New Roman" panose="02020603050405020304" pitchFamily="18" charset="0"/>
                <a:cs typeface="Times New Roman" panose="02020603050405020304" pitchFamily="18" charset="0"/>
              </a:rPr>
              <a:t>Cloud providers often implement redundancy by replicating data and services across multiple data </a:t>
            </a:r>
            <a:r>
              <a:rPr lang="en-GB" sz="2000" dirty="0" err="1" smtClean="0">
                <a:latin typeface="Times New Roman" panose="02020603050405020304" pitchFamily="18" charset="0"/>
                <a:cs typeface="Times New Roman" panose="02020603050405020304" pitchFamily="18" charset="0"/>
              </a:rPr>
              <a:t>centers</a:t>
            </a:r>
            <a:r>
              <a:rPr lang="en-GB" sz="2000" dirty="0" smtClean="0">
                <a:latin typeface="Times New Roman" panose="02020603050405020304" pitchFamily="18" charset="0"/>
                <a:cs typeface="Times New Roman" panose="02020603050405020304" pitchFamily="18" charset="0"/>
              </a:rPr>
              <a:t> or availability zones. This redundancy ensures that if one component fails, another takes over seamlessly.</a:t>
            </a:r>
          </a:p>
          <a:p>
            <a:r>
              <a:rPr lang="en-GB" sz="2000" b="1" dirty="0" smtClean="0">
                <a:latin typeface="Times New Roman" panose="02020603050405020304" pitchFamily="18" charset="0"/>
                <a:cs typeface="Times New Roman" panose="02020603050405020304" pitchFamily="18" charset="0"/>
              </a:rPr>
              <a:t>Service Level Agreements (SLAs): </a:t>
            </a:r>
            <a:r>
              <a:rPr lang="en-GB" sz="2000" dirty="0" smtClean="0">
                <a:latin typeface="Times New Roman" panose="02020603050405020304" pitchFamily="18" charset="0"/>
                <a:cs typeface="Times New Roman" panose="02020603050405020304" pitchFamily="18" charset="0"/>
              </a:rPr>
              <a:t>Cloud providers typically offer SLAs that specify the level of service reliability they commit to. SLAs include uptime guarantees and response times for addressing issues.</a:t>
            </a:r>
          </a:p>
          <a:p>
            <a:r>
              <a:rPr lang="en-GB" sz="2000" b="1" dirty="0" smtClean="0">
                <a:latin typeface="Times New Roman" panose="02020603050405020304" pitchFamily="18" charset="0"/>
                <a:cs typeface="Times New Roman" panose="02020603050405020304" pitchFamily="18" charset="0"/>
              </a:rPr>
              <a:t>Disaster Recovery: </a:t>
            </a:r>
            <a:r>
              <a:rPr lang="en-GB" sz="2000" dirty="0" smtClean="0">
                <a:latin typeface="Times New Roman" panose="02020603050405020304" pitchFamily="18" charset="0"/>
                <a:cs typeface="Times New Roman" panose="02020603050405020304" pitchFamily="18" charset="0"/>
              </a:rPr>
              <a:t>Cloud providers often have disaster recovery plans and mechanisms in place to recover from catastrophic events swiftly. This helps ensure service continuity even in the face of unexpected disasters.</a:t>
            </a:r>
          </a:p>
          <a:p>
            <a:endParaRPr lang="en-GB"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31543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39</TotalTime>
  <Words>1342</Words>
  <Application>Microsoft Office PowerPoint</Application>
  <PresentationFormat>Widescreen</PresentationFormat>
  <Paragraphs>97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Century Gothic</vt:lpstr>
      <vt:lpstr>Times New Roman</vt:lpstr>
      <vt:lpstr>Wingdings 3</vt:lpstr>
      <vt:lpstr>Ion Boardroom</vt:lpstr>
      <vt:lpstr>Characteristics of Cloud Computing</vt:lpstr>
      <vt:lpstr>Characteristics</vt:lpstr>
      <vt:lpstr>Cost Reduction</vt:lpstr>
      <vt:lpstr>Cost Reduction (Continue…)</vt:lpstr>
      <vt:lpstr>Device And Location Independence</vt:lpstr>
      <vt:lpstr>Device And Location Independence (Continue…)</vt:lpstr>
      <vt:lpstr>Maintenance</vt:lpstr>
      <vt:lpstr>Security</vt:lpstr>
      <vt:lpstr>Reliability</vt:lpstr>
      <vt:lpstr>Reliability (Continue..)</vt:lpstr>
      <vt:lpstr>Scalability</vt:lpstr>
      <vt:lpstr>Other Characteristics</vt:lpstr>
      <vt:lpstr>Architecture Of Cloud Computing</vt:lpstr>
      <vt:lpstr>Front End - Client Architecture</vt:lpstr>
      <vt:lpstr>Back End</vt:lpstr>
      <vt:lpstr>Back End (Continue…)</vt:lpstr>
      <vt:lpstr>Back End (Continue…)</vt:lpstr>
      <vt:lpstr>Back End (Continue…)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Characteristics of Cloud Computing</dc:title>
  <dc:creator>Microsoft account</dc:creator>
  <cp:lastModifiedBy>Microsoft account</cp:lastModifiedBy>
  <cp:revision>6</cp:revision>
  <dcterms:created xsi:type="dcterms:W3CDTF">2023-09-16T21:58:25Z</dcterms:created>
  <dcterms:modified xsi:type="dcterms:W3CDTF">2023-09-16T22:37:55Z</dcterms:modified>
</cp:coreProperties>
</file>