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69" r:id="rId3"/>
    <p:sldId id="268" r:id="rId4"/>
    <p:sldId id="270" r:id="rId5"/>
    <p:sldId id="277" r:id="rId6"/>
    <p:sldId id="271" r:id="rId7"/>
    <p:sldId id="272" r:id="rId8"/>
    <p:sldId id="273" r:id="rId9"/>
    <p:sldId id="274" r:id="rId10"/>
    <p:sldId id="256" r:id="rId11"/>
    <p:sldId id="257" r:id="rId12"/>
    <p:sldId id="259" r:id="rId13"/>
    <p:sldId id="266" r:id="rId14"/>
    <p:sldId id="260" r:id="rId15"/>
    <p:sldId id="261" r:id="rId16"/>
    <p:sldId id="262" r:id="rId17"/>
    <p:sldId id="263" r:id="rId18"/>
    <p:sldId id="264" r:id="rId19"/>
    <p:sldId id="265"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BA5D787-CE10-427C-8DD1-DAC0EDD2F4A9}" type="datetimeFigureOut">
              <a:rPr lang="en-GB" smtClean="0"/>
              <a:t>03/10/2023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A5C19B-D741-4AC4-BEA3-6E4E42BB7E56}" type="slidenum">
              <a:rPr lang="en-GB" smtClean="0"/>
              <a:t>‹#›</a:t>
            </a:fld>
            <a:endParaRPr lang="en-GB"/>
          </a:p>
        </p:txBody>
      </p:sp>
    </p:spTree>
    <p:extLst>
      <p:ext uri="{BB962C8B-B14F-4D97-AF65-F5344CB8AC3E}">
        <p14:creationId xmlns:p14="http://schemas.microsoft.com/office/powerpoint/2010/main" val="277519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BA5D787-CE10-427C-8DD1-DAC0EDD2F4A9}" type="datetimeFigureOut">
              <a:rPr lang="en-GB" smtClean="0"/>
              <a:t>03/10/2023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A5C19B-D741-4AC4-BEA3-6E4E42BB7E56}" type="slidenum">
              <a:rPr lang="en-GB" smtClean="0"/>
              <a:t>‹#›</a:t>
            </a:fld>
            <a:endParaRPr lang="en-GB"/>
          </a:p>
        </p:txBody>
      </p:sp>
    </p:spTree>
    <p:extLst>
      <p:ext uri="{BB962C8B-B14F-4D97-AF65-F5344CB8AC3E}">
        <p14:creationId xmlns:p14="http://schemas.microsoft.com/office/powerpoint/2010/main" val="3413260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BA5D787-CE10-427C-8DD1-DAC0EDD2F4A9}" type="datetimeFigureOut">
              <a:rPr lang="en-GB" smtClean="0"/>
              <a:t>03/10/2023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A5C19B-D741-4AC4-BEA3-6E4E42BB7E56}" type="slidenum">
              <a:rPr lang="en-GB" smtClean="0"/>
              <a:t>‹#›</a:t>
            </a:fld>
            <a:endParaRPr lang="en-GB"/>
          </a:p>
        </p:txBody>
      </p:sp>
    </p:spTree>
    <p:extLst>
      <p:ext uri="{BB962C8B-B14F-4D97-AF65-F5344CB8AC3E}">
        <p14:creationId xmlns:p14="http://schemas.microsoft.com/office/powerpoint/2010/main" val="1805924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BA5D787-CE10-427C-8DD1-DAC0EDD2F4A9}" type="datetimeFigureOut">
              <a:rPr lang="en-GB" smtClean="0"/>
              <a:t>03/10/2023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A5C19B-D741-4AC4-BEA3-6E4E42BB7E56}" type="slidenum">
              <a:rPr lang="en-GB" smtClean="0"/>
              <a:t>‹#›</a:t>
            </a:fld>
            <a:endParaRPr lang="en-GB"/>
          </a:p>
        </p:txBody>
      </p:sp>
    </p:spTree>
    <p:extLst>
      <p:ext uri="{BB962C8B-B14F-4D97-AF65-F5344CB8AC3E}">
        <p14:creationId xmlns:p14="http://schemas.microsoft.com/office/powerpoint/2010/main" val="2990743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A5D787-CE10-427C-8DD1-DAC0EDD2F4A9}" type="datetimeFigureOut">
              <a:rPr lang="en-GB" smtClean="0"/>
              <a:t>03/10/2023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A5C19B-D741-4AC4-BEA3-6E4E42BB7E56}" type="slidenum">
              <a:rPr lang="en-GB" smtClean="0"/>
              <a:t>‹#›</a:t>
            </a:fld>
            <a:endParaRPr lang="en-GB"/>
          </a:p>
        </p:txBody>
      </p:sp>
    </p:spTree>
    <p:extLst>
      <p:ext uri="{BB962C8B-B14F-4D97-AF65-F5344CB8AC3E}">
        <p14:creationId xmlns:p14="http://schemas.microsoft.com/office/powerpoint/2010/main" val="1114833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BA5D787-CE10-427C-8DD1-DAC0EDD2F4A9}" type="datetimeFigureOut">
              <a:rPr lang="en-GB" smtClean="0"/>
              <a:t>03/10/2023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2A5C19B-D741-4AC4-BEA3-6E4E42BB7E56}" type="slidenum">
              <a:rPr lang="en-GB" smtClean="0"/>
              <a:t>‹#›</a:t>
            </a:fld>
            <a:endParaRPr lang="en-GB"/>
          </a:p>
        </p:txBody>
      </p:sp>
    </p:spTree>
    <p:extLst>
      <p:ext uri="{BB962C8B-B14F-4D97-AF65-F5344CB8AC3E}">
        <p14:creationId xmlns:p14="http://schemas.microsoft.com/office/powerpoint/2010/main" val="182130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BA5D787-CE10-427C-8DD1-DAC0EDD2F4A9}" type="datetimeFigureOut">
              <a:rPr lang="en-GB" smtClean="0"/>
              <a:t>03/10/2023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2A5C19B-D741-4AC4-BEA3-6E4E42BB7E56}" type="slidenum">
              <a:rPr lang="en-GB" smtClean="0"/>
              <a:t>‹#›</a:t>
            </a:fld>
            <a:endParaRPr lang="en-GB"/>
          </a:p>
        </p:txBody>
      </p:sp>
    </p:spTree>
    <p:extLst>
      <p:ext uri="{BB962C8B-B14F-4D97-AF65-F5344CB8AC3E}">
        <p14:creationId xmlns:p14="http://schemas.microsoft.com/office/powerpoint/2010/main" val="80814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BA5D787-CE10-427C-8DD1-DAC0EDD2F4A9}" type="datetimeFigureOut">
              <a:rPr lang="en-GB" smtClean="0"/>
              <a:t>03/10/2023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2A5C19B-D741-4AC4-BEA3-6E4E42BB7E56}" type="slidenum">
              <a:rPr lang="en-GB" smtClean="0"/>
              <a:t>‹#›</a:t>
            </a:fld>
            <a:endParaRPr lang="en-GB"/>
          </a:p>
        </p:txBody>
      </p:sp>
    </p:spTree>
    <p:extLst>
      <p:ext uri="{BB962C8B-B14F-4D97-AF65-F5344CB8AC3E}">
        <p14:creationId xmlns:p14="http://schemas.microsoft.com/office/powerpoint/2010/main" val="2642275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A5D787-CE10-427C-8DD1-DAC0EDD2F4A9}" type="datetimeFigureOut">
              <a:rPr lang="en-GB" smtClean="0"/>
              <a:t>03/10/2023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2A5C19B-D741-4AC4-BEA3-6E4E42BB7E56}" type="slidenum">
              <a:rPr lang="en-GB" smtClean="0"/>
              <a:t>‹#›</a:t>
            </a:fld>
            <a:endParaRPr lang="en-GB"/>
          </a:p>
        </p:txBody>
      </p:sp>
    </p:spTree>
    <p:extLst>
      <p:ext uri="{BB962C8B-B14F-4D97-AF65-F5344CB8AC3E}">
        <p14:creationId xmlns:p14="http://schemas.microsoft.com/office/powerpoint/2010/main" val="2930656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A5D787-CE10-427C-8DD1-DAC0EDD2F4A9}" type="datetimeFigureOut">
              <a:rPr lang="en-GB" smtClean="0"/>
              <a:t>03/10/2023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2A5C19B-D741-4AC4-BEA3-6E4E42BB7E56}" type="slidenum">
              <a:rPr lang="en-GB" smtClean="0"/>
              <a:t>‹#›</a:t>
            </a:fld>
            <a:endParaRPr lang="en-GB"/>
          </a:p>
        </p:txBody>
      </p:sp>
    </p:spTree>
    <p:extLst>
      <p:ext uri="{BB962C8B-B14F-4D97-AF65-F5344CB8AC3E}">
        <p14:creationId xmlns:p14="http://schemas.microsoft.com/office/powerpoint/2010/main" val="2040322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A5D787-CE10-427C-8DD1-DAC0EDD2F4A9}" type="datetimeFigureOut">
              <a:rPr lang="en-GB" smtClean="0"/>
              <a:t>03/10/2023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2A5C19B-D741-4AC4-BEA3-6E4E42BB7E56}" type="slidenum">
              <a:rPr lang="en-GB" smtClean="0"/>
              <a:t>‹#›</a:t>
            </a:fld>
            <a:endParaRPr lang="en-GB"/>
          </a:p>
        </p:txBody>
      </p:sp>
    </p:spTree>
    <p:extLst>
      <p:ext uri="{BB962C8B-B14F-4D97-AF65-F5344CB8AC3E}">
        <p14:creationId xmlns:p14="http://schemas.microsoft.com/office/powerpoint/2010/main" val="2706905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A5D787-CE10-427C-8DD1-DAC0EDD2F4A9}" type="datetimeFigureOut">
              <a:rPr lang="en-GB" smtClean="0"/>
              <a:t>03/10/2023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A5C19B-D741-4AC4-BEA3-6E4E42BB7E56}" type="slidenum">
              <a:rPr lang="en-GB" smtClean="0"/>
              <a:t>‹#›</a:t>
            </a:fld>
            <a:endParaRPr lang="en-GB"/>
          </a:p>
        </p:txBody>
      </p:sp>
    </p:spTree>
    <p:extLst>
      <p:ext uri="{BB962C8B-B14F-4D97-AF65-F5344CB8AC3E}">
        <p14:creationId xmlns:p14="http://schemas.microsoft.com/office/powerpoint/2010/main" val="537394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javatpoint.com/cloud-service-models#PaaS" TargetMode="External"/><Relationship Id="rId2" Type="http://schemas.openxmlformats.org/officeDocument/2006/relationships/hyperlink" Target="https://www.javatpoint.com/cloud-service-models#IaaS" TargetMode="External"/><Relationship Id="rId1" Type="http://schemas.openxmlformats.org/officeDocument/2006/relationships/slideLayout" Target="../slideLayouts/slideLayout2.xml"/><Relationship Id="rId4" Type="http://schemas.openxmlformats.org/officeDocument/2006/relationships/hyperlink" Target="https://www.javatpoint.com/cloud-service-models#SaaS"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latin typeface="Times New Roman" panose="02020603050405020304" pitchFamily="18" charset="0"/>
                <a:cs typeface="Times New Roman" panose="02020603050405020304" pitchFamily="18" charset="0"/>
              </a:rPr>
              <a:t>Legal Issues in Cloud Computing</a:t>
            </a:r>
            <a:endParaRPr lang="en-GB" dirty="0"/>
          </a:p>
        </p:txBody>
      </p:sp>
      <p:sp>
        <p:nvSpPr>
          <p:cNvPr id="4" name="Subtitle 2"/>
          <p:cNvSpPr>
            <a:spLocks noGrp="1"/>
          </p:cNvSpPr>
          <p:nvPr>
            <p:ph type="subTitle" idx="1"/>
          </p:nvPr>
        </p:nvSpPr>
        <p:spPr>
          <a:xfrm>
            <a:off x="1524000" y="4287838"/>
            <a:ext cx="9144000" cy="1655762"/>
          </a:xfrm>
        </p:spPr>
        <p:txBody>
          <a:bodyPr>
            <a:normAutofit lnSpcReduction="10000"/>
          </a:bodyPr>
          <a:lstStyle/>
          <a:p>
            <a:r>
              <a:rPr lang="en-GB" dirty="0" smtClean="0"/>
              <a:t>By</a:t>
            </a:r>
          </a:p>
          <a:p>
            <a:endParaRPr lang="en-GB" dirty="0"/>
          </a:p>
          <a:p>
            <a:endParaRPr lang="en-GB" dirty="0" smtClean="0"/>
          </a:p>
          <a:p>
            <a:pPr algn="r"/>
            <a:r>
              <a:rPr lang="en-GB" b="1" dirty="0" err="1" smtClean="0"/>
              <a:t>Tabinda</a:t>
            </a:r>
            <a:r>
              <a:rPr lang="en-GB" b="1" dirty="0" smtClean="0"/>
              <a:t> Ali Shah </a:t>
            </a:r>
            <a:r>
              <a:rPr lang="en-GB" b="1" dirty="0" err="1" smtClean="0"/>
              <a:t>Zaman</a:t>
            </a:r>
            <a:endParaRPr lang="en-GB" b="1" dirty="0"/>
          </a:p>
        </p:txBody>
      </p:sp>
    </p:spTree>
    <p:extLst>
      <p:ext uri="{BB962C8B-B14F-4D97-AF65-F5344CB8AC3E}">
        <p14:creationId xmlns:p14="http://schemas.microsoft.com/office/powerpoint/2010/main" val="1080386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latin typeface="Times New Roman" panose="02020603050405020304" pitchFamily="18" charset="0"/>
                <a:cs typeface="Times New Roman" panose="02020603050405020304" pitchFamily="18" charset="0"/>
              </a:rPr>
              <a:t>Cloud Services Models</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7887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latin typeface="Times New Roman" panose="02020603050405020304" pitchFamily="18" charset="0"/>
                <a:cs typeface="Times New Roman" panose="02020603050405020304" pitchFamily="18" charset="0"/>
              </a:rPr>
              <a:t>Cloud Service Models</a:t>
            </a:r>
            <a:br>
              <a:rPr lang="en-GB" b="1" dirty="0">
                <a:latin typeface="Times New Roman" panose="02020603050405020304" pitchFamily="18" charset="0"/>
                <a:cs typeface="Times New Roman" panose="02020603050405020304" pitchFamily="18" charset="0"/>
              </a:rPr>
            </a:b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506662"/>
            <a:ext cx="10515600" cy="4351338"/>
          </a:xfrm>
        </p:spPr>
        <p:txBody>
          <a:bodyPr/>
          <a:lstStyle/>
          <a:p>
            <a:r>
              <a:rPr lang="en-GB" dirty="0"/>
              <a:t>There are the following three types of cloud service models -</a:t>
            </a:r>
          </a:p>
          <a:p>
            <a:r>
              <a:rPr lang="en-GB" dirty="0">
                <a:hlinkClick r:id="rId2"/>
              </a:rPr>
              <a:t>Infrastructure as a Service (</a:t>
            </a:r>
            <a:r>
              <a:rPr lang="en-GB" dirty="0" err="1">
                <a:hlinkClick r:id="rId2"/>
              </a:rPr>
              <a:t>IaaS</a:t>
            </a:r>
            <a:r>
              <a:rPr lang="en-GB" dirty="0">
                <a:hlinkClick r:id="rId2"/>
              </a:rPr>
              <a:t>)</a:t>
            </a:r>
            <a:endParaRPr lang="en-GB" dirty="0"/>
          </a:p>
          <a:p>
            <a:r>
              <a:rPr lang="en-GB" dirty="0">
                <a:hlinkClick r:id="rId3"/>
              </a:rPr>
              <a:t>Platform as a Service (</a:t>
            </a:r>
            <a:r>
              <a:rPr lang="en-GB" dirty="0" err="1">
                <a:hlinkClick r:id="rId3"/>
              </a:rPr>
              <a:t>PaaS</a:t>
            </a:r>
            <a:r>
              <a:rPr lang="en-GB" dirty="0">
                <a:hlinkClick r:id="rId3"/>
              </a:rPr>
              <a:t>)</a:t>
            </a:r>
            <a:endParaRPr lang="en-GB" dirty="0"/>
          </a:p>
          <a:p>
            <a:r>
              <a:rPr lang="en-GB" dirty="0">
                <a:hlinkClick r:id="rId4"/>
              </a:rPr>
              <a:t>Software as a Service (SaaS)</a:t>
            </a:r>
            <a:endParaRPr lang="en-GB" dirty="0"/>
          </a:p>
          <a:p>
            <a:endParaRPr lang="en-GB" dirty="0"/>
          </a:p>
        </p:txBody>
      </p:sp>
    </p:spTree>
    <p:extLst>
      <p:ext uri="{BB962C8B-B14F-4D97-AF65-F5344CB8AC3E}">
        <p14:creationId xmlns:p14="http://schemas.microsoft.com/office/powerpoint/2010/main" val="175113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oud Service Model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4637" y="914400"/>
            <a:ext cx="5560800" cy="496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969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e Cloud Service Model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02859" y="415126"/>
            <a:ext cx="6891952" cy="6124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937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latin typeface="Times New Roman" panose="02020603050405020304" pitchFamily="18" charset="0"/>
                <a:cs typeface="Times New Roman" panose="02020603050405020304" pitchFamily="18" charset="0"/>
              </a:rPr>
              <a:t>Infrastructure as a Service (</a:t>
            </a:r>
            <a:r>
              <a:rPr lang="en-GB" b="1" dirty="0" err="1" smtClean="0">
                <a:latin typeface="Times New Roman" panose="02020603050405020304" pitchFamily="18" charset="0"/>
                <a:cs typeface="Times New Roman" panose="02020603050405020304" pitchFamily="18" charset="0"/>
              </a:rPr>
              <a:t>IaaS</a:t>
            </a:r>
            <a:r>
              <a:rPr lang="en-GB" b="1" dirty="0" smtClean="0">
                <a:latin typeface="Times New Roman" panose="02020603050405020304" pitchFamily="18" charset="0"/>
                <a:cs typeface="Times New Roman" panose="02020603050405020304" pitchFamily="18" charset="0"/>
              </a:rPr>
              <a:t>)</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GB" dirty="0" err="1" smtClean="0"/>
              <a:t>IaaS</a:t>
            </a:r>
            <a:r>
              <a:rPr lang="en-GB" dirty="0" smtClean="0"/>
              <a:t> is also known as </a:t>
            </a:r>
            <a:r>
              <a:rPr lang="en-GB" b="1" dirty="0" smtClean="0"/>
              <a:t>Hardware as a Service (</a:t>
            </a:r>
            <a:r>
              <a:rPr lang="en-GB" b="1" dirty="0" err="1" smtClean="0"/>
              <a:t>HaaS</a:t>
            </a:r>
            <a:r>
              <a:rPr lang="en-GB" b="1" dirty="0" smtClean="0"/>
              <a:t>)</a:t>
            </a:r>
            <a:r>
              <a:rPr lang="en-GB" dirty="0" smtClean="0"/>
              <a:t>. It is a computing infrastructure managed over the internet. The main advantage of using </a:t>
            </a:r>
            <a:r>
              <a:rPr lang="en-GB" dirty="0" err="1" smtClean="0"/>
              <a:t>IaaS</a:t>
            </a:r>
            <a:r>
              <a:rPr lang="en-GB" dirty="0" smtClean="0"/>
              <a:t> is that it helps users to avoid the cost and complexity of purchasing and managing the physical servers.</a:t>
            </a:r>
          </a:p>
          <a:p>
            <a:pPr marL="0" indent="0">
              <a:buNone/>
            </a:pPr>
            <a:endParaRPr lang="en-GB" dirty="0" smtClean="0"/>
          </a:p>
          <a:p>
            <a:pPr marL="0" indent="0">
              <a:buNone/>
            </a:pPr>
            <a:r>
              <a:rPr lang="en-GB" b="1" dirty="0" smtClean="0"/>
              <a:t>Example:</a:t>
            </a:r>
            <a:r>
              <a:rPr lang="en-GB" dirty="0" smtClean="0"/>
              <a:t> </a:t>
            </a:r>
            <a:r>
              <a:rPr lang="en-GB" dirty="0" err="1" smtClean="0"/>
              <a:t>DigitalOcean</a:t>
            </a:r>
            <a:r>
              <a:rPr lang="en-GB" dirty="0" smtClean="0"/>
              <a:t>, </a:t>
            </a:r>
            <a:r>
              <a:rPr lang="en-GB" dirty="0" err="1" smtClean="0"/>
              <a:t>Linode</a:t>
            </a:r>
            <a:r>
              <a:rPr lang="en-GB" dirty="0" smtClean="0"/>
              <a:t>, Amazon Web Services (AWS), Microsoft Azure, Google Compute Engine (GCE), </a:t>
            </a:r>
            <a:r>
              <a:rPr lang="en-GB" dirty="0" err="1" smtClean="0"/>
              <a:t>Rackspace</a:t>
            </a:r>
            <a:r>
              <a:rPr lang="en-GB" dirty="0" smtClean="0"/>
              <a:t>, and Cisco </a:t>
            </a:r>
            <a:r>
              <a:rPr lang="en-GB" dirty="0" err="1" smtClean="0"/>
              <a:t>Metacloud</a:t>
            </a:r>
            <a:r>
              <a:rPr lang="en-GB" dirty="0" smtClean="0"/>
              <a:t>.</a:t>
            </a:r>
          </a:p>
          <a:p>
            <a:pPr marL="0" indent="0">
              <a:buNone/>
            </a:pPr>
            <a:endParaRPr lang="en-GB" dirty="0" smtClean="0"/>
          </a:p>
          <a:p>
            <a:endParaRPr lang="en-GB" dirty="0"/>
          </a:p>
        </p:txBody>
      </p:sp>
    </p:spTree>
    <p:extLst>
      <p:ext uri="{BB962C8B-B14F-4D97-AF65-F5344CB8AC3E}">
        <p14:creationId xmlns:p14="http://schemas.microsoft.com/office/powerpoint/2010/main" val="1437618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latin typeface="Times New Roman" panose="02020603050405020304" pitchFamily="18" charset="0"/>
                <a:cs typeface="Times New Roman" panose="02020603050405020304" pitchFamily="18" charset="0"/>
              </a:rPr>
              <a:t>Characteristics of </a:t>
            </a:r>
            <a:r>
              <a:rPr lang="en-GB" b="1" dirty="0" err="1" smtClean="0">
                <a:latin typeface="Times New Roman" panose="02020603050405020304" pitchFamily="18" charset="0"/>
                <a:cs typeface="Times New Roman" panose="02020603050405020304" pitchFamily="18" charset="0"/>
              </a:rPr>
              <a:t>IaaS</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GB" dirty="0" smtClean="0"/>
              <a:t>There </a:t>
            </a:r>
            <a:r>
              <a:rPr lang="en-GB" dirty="0"/>
              <a:t>are the following characteristics of </a:t>
            </a:r>
            <a:r>
              <a:rPr lang="en-GB" dirty="0" err="1"/>
              <a:t>IaaS</a:t>
            </a:r>
            <a:r>
              <a:rPr lang="en-GB" dirty="0"/>
              <a:t> -</a:t>
            </a:r>
          </a:p>
          <a:p>
            <a:r>
              <a:rPr lang="en-GB" dirty="0"/>
              <a:t>Resources are available as a service</a:t>
            </a:r>
          </a:p>
          <a:p>
            <a:r>
              <a:rPr lang="en-GB" dirty="0"/>
              <a:t>Services are highly scalable</a:t>
            </a:r>
          </a:p>
          <a:p>
            <a:r>
              <a:rPr lang="en-GB" dirty="0"/>
              <a:t>Dynamic and flexible</a:t>
            </a:r>
          </a:p>
          <a:p>
            <a:r>
              <a:rPr lang="en-GB" dirty="0"/>
              <a:t>GUI and API-based access</a:t>
            </a:r>
          </a:p>
          <a:p>
            <a:r>
              <a:rPr lang="en-GB" dirty="0"/>
              <a:t>Automated administrative </a:t>
            </a:r>
            <a:r>
              <a:rPr lang="en-GB" dirty="0" smtClean="0"/>
              <a:t>tasks</a:t>
            </a:r>
            <a:endParaRPr lang="en-GB" dirty="0"/>
          </a:p>
        </p:txBody>
      </p:sp>
    </p:spTree>
    <p:extLst>
      <p:ext uri="{BB962C8B-B14F-4D97-AF65-F5344CB8AC3E}">
        <p14:creationId xmlns:p14="http://schemas.microsoft.com/office/powerpoint/2010/main" val="1212353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latin typeface="Times New Roman" panose="02020603050405020304" pitchFamily="18" charset="0"/>
                <a:cs typeface="Times New Roman" panose="02020603050405020304" pitchFamily="18" charset="0"/>
              </a:rPr>
              <a:t>Platform as a Service (</a:t>
            </a:r>
            <a:r>
              <a:rPr lang="en-GB" b="1" dirty="0" err="1" smtClean="0">
                <a:latin typeface="Times New Roman" panose="02020603050405020304" pitchFamily="18" charset="0"/>
                <a:cs typeface="Times New Roman" panose="02020603050405020304" pitchFamily="18" charset="0"/>
              </a:rPr>
              <a:t>PaaS</a:t>
            </a:r>
            <a:r>
              <a:rPr lang="en-GB" b="1" dirty="0" smtClean="0">
                <a:latin typeface="Times New Roman" panose="02020603050405020304" pitchFamily="18" charset="0"/>
                <a:cs typeface="Times New Roman" panose="02020603050405020304" pitchFamily="18" charset="0"/>
              </a:rPr>
              <a:t>)</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GB" dirty="0" err="1" smtClean="0"/>
              <a:t>PaaS</a:t>
            </a:r>
            <a:r>
              <a:rPr lang="en-GB" dirty="0" smtClean="0"/>
              <a:t> </a:t>
            </a:r>
            <a:r>
              <a:rPr lang="en-GB" dirty="0"/>
              <a:t>cloud computing platform is created for the programmer to develop, test, run, and manage the </a:t>
            </a:r>
            <a:r>
              <a:rPr lang="en-GB" dirty="0" smtClean="0"/>
              <a:t>applications.</a:t>
            </a:r>
          </a:p>
          <a:p>
            <a:pPr marL="0" indent="0">
              <a:buNone/>
            </a:pPr>
            <a:r>
              <a:rPr lang="en-GB" dirty="0"/>
              <a:t>Platform-as-a-Service (</a:t>
            </a:r>
            <a:r>
              <a:rPr lang="en-GB" dirty="0" err="1"/>
              <a:t>PaaS</a:t>
            </a:r>
            <a:r>
              <a:rPr lang="en-GB" dirty="0"/>
              <a:t>) provides a cloud computing framework for software application creation and deployment. It is a platform for the deployment and management of software apps. This flexible cloud computing model scales up automatically on demand. It also manages the servers, storage, and networking, while the developers manage only the application part. It offers a runtime environment for application development and deployment tools.</a:t>
            </a:r>
          </a:p>
          <a:p>
            <a:pPr marL="0" lvl="0" indent="0">
              <a:buNone/>
            </a:pPr>
            <a:endParaRPr kumimoji="0" lang="en-US" b="1" i="0" u="none" strike="noStrike" cap="none" normalizeH="0" baseline="0" dirty="0" smtClean="0">
              <a:ln>
                <a:noFill/>
              </a:ln>
              <a:solidFill>
                <a:srgbClr val="333333"/>
              </a:solidFill>
              <a:effectLst/>
              <a:latin typeface="inter-bold"/>
            </a:endParaRPr>
          </a:p>
          <a:p>
            <a:pPr marL="0" lvl="0" indent="0">
              <a:buNone/>
            </a:pPr>
            <a:r>
              <a:rPr kumimoji="0" lang="en-US" b="1" i="0" u="none" strike="noStrike" cap="none" normalizeH="0" baseline="0" dirty="0" smtClean="0">
                <a:ln>
                  <a:noFill/>
                </a:ln>
                <a:solidFill>
                  <a:srgbClr val="333333"/>
                </a:solidFill>
                <a:effectLst/>
                <a:latin typeface="inter-bold"/>
              </a:rPr>
              <a:t>Example:</a:t>
            </a:r>
            <a:r>
              <a:rPr kumimoji="0" lang="en-US" b="0" i="0" u="none" strike="noStrike" cap="none" normalizeH="0" baseline="0" dirty="0" smtClean="0">
                <a:ln>
                  <a:noFill/>
                </a:ln>
                <a:solidFill>
                  <a:srgbClr val="333333"/>
                </a:solidFill>
                <a:effectLst/>
                <a:latin typeface="inter-regular"/>
              </a:rPr>
              <a:t> AWS Elastic Beanstalk, Windows Azure, </a:t>
            </a:r>
            <a:r>
              <a:rPr kumimoji="0" lang="en-US" b="0" i="0" u="none" strike="noStrike" cap="none" normalizeH="0" baseline="0" dirty="0" err="1" smtClean="0">
                <a:ln>
                  <a:noFill/>
                </a:ln>
                <a:solidFill>
                  <a:srgbClr val="333333"/>
                </a:solidFill>
                <a:effectLst/>
                <a:latin typeface="inter-regular"/>
              </a:rPr>
              <a:t>Heroku</a:t>
            </a:r>
            <a:r>
              <a:rPr kumimoji="0" lang="en-US" b="0" i="0" u="none" strike="noStrike" cap="none" normalizeH="0" baseline="0" dirty="0" smtClean="0">
                <a:ln>
                  <a:noFill/>
                </a:ln>
                <a:solidFill>
                  <a:srgbClr val="333333"/>
                </a:solidFill>
                <a:effectLst/>
                <a:latin typeface="inter-regular"/>
              </a:rPr>
              <a:t>, Force.com, Google App Engine, Apache </a:t>
            </a:r>
            <a:r>
              <a:rPr kumimoji="0" lang="en-US" b="0" i="0" u="none" strike="noStrike" cap="none" normalizeH="0" baseline="0" dirty="0" err="1" smtClean="0">
                <a:ln>
                  <a:noFill/>
                </a:ln>
                <a:solidFill>
                  <a:srgbClr val="333333"/>
                </a:solidFill>
                <a:effectLst/>
                <a:latin typeface="inter-regular"/>
              </a:rPr>
              <a:t>Stratos</a:t>
            </a:r>
            <a:r>
              <a:rPr kumimoji="0" lang="en-US" b="0" i="0" u="none" strike="noStrike" cap="none" normalizeH="0" baseline="0" dirty="0" smtClean="0">
                <a:ln>
                  <a:noFill/>
                </a:ln>
                <a:solidFill>
                  <a:srgbClr val="333333"/>
                </a:solidFill>
                <a:effectLst/>
                <a:latin typeface="inter-regular"/>
              </a:rPr>
              <a:t>, </a:t>
            </a:r>
            <a:r>
              <a:rPr kumimoji="0" lang="en-US" b="0" i="0" u="none" strike="noStrike" cap="none" normalizeH="0" baseline="0" dirty="0" err="1" smtClean="0">
                <a:ln>
                  <a:noFill/>
                </a:ln>
                <a:solidFill>
                  <a:srgbClr val="333333"/>
                </a:solidFill>
                <a:effectLst/>
                <a:latin typeface="inter-regular"/>
              </a:rPr>
              <a:t>Magento</a:t>
            </a:r>
            <a:r>
              <a:rPr kumimoji="0" lang="en-US" b="0" i="0" u="none" strike="noStrike" cap="none" normalizeH="0" baseline="0" dirty="0" smtClean="0">
                <a:ln>
                  <a:noFill/>
                </a:ln>
                <a:solidFill>
                  <a:srgbClr val="333333"/>
                </a:solidFill>
                <a:effectLst/>
                <a:latin typeface="inter-regular"/>
              </a:rPr>
              <a:t> Commerce Cloud, and </a:t>
            </a:r>
            <a:r>
              <a:rPr kumimoji="0" lang="en-US" b="0" i="0" u="none" strike="noStrike" cap="none" normalizeH="0" baseline="0" dirty="0" err="1" smtClean="0">
                <a:ln>
                  <a:noFill/>
                </a:ln>
                <a:solidFill>
                  <a:srgbClr val="333333"/>
                </a:solidFill>
                <a:effectLst/>
                <a:latin typeface="inter-regular"/>
              </a:rPr>
              <a:t>OpenShift</a:t>
            </a:r>
            <a:r>
              <a:rPr kumimoji="0" lang="en-US" b="0" i="0" u="none" strike="noStrike" cap="none" normalizeH="0" baseline="0" dirty="0" smtClean="0">
                <a:ln>
                  <a:noFill/>
                </a:ln>
                <a:solidFill>
                  <a:srgbClr val="333333"/>
                </a:solidFill>
                <a:effectLst/>
                <a:latin typeface="inter-regular"/>
              </a:rPr>
              <a:t>.</a:t>
            </a:r>
            <a:endParaRPr kumimoji="0" lang="en-US" sz="4000" b="0" i="0" u="none" strike="noStrike" cap="none" normalizeH="0" baseline="0" dirty="0" smtClean="0">
              <a:ln>
                <a:noFill/>
              </a:ln>
              <a:solidFill>
                <a:schemeClr val="tx1"/>
              </a:solidFill>
              <a:effectLst/>
              <a:latin typeface="Arial" panose="020B0604020202020204" pitchFamily="34" charset="0"/>
            </a:endParaRPr>
          </a:p>
          <a:p>
            <a:endParaRPr lang="en-GB" dirty="0"/>
          </a:p>
        </p:txBody>
      </p:sp>
    </p:spTree>
    <p:extLst>
      <p:ext uri="{BB962C8B-B14F-4D97-AF65-F5344CB8AC3E}">
        <p14:creationId xmlns:p14="http://schemas.microsoft.com/office/powerpoint/2010/main" val="2252725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b="1" dirty="0">
                <a:solidFill>
                  <a:srgbClr val="333333"/>
                </a:solidFill>
                <a:latin typeface="Times New Roman" panose="02020603050405020304" pitchFamily="18" charset="0"/>
                <a:cs typeface="Times New Roman" panose="02020603050405020304" pitchFamily="18" charset="0"/>
              </a:rPr>
              <a:t>C</a:t>
            </a:r>
            <a:r>
              <a:rPr kumimoji="0" lang="en-US"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haracteristics of </a:t>
            </a:r>
            <a:r>
              <a:rPr kumimoji="0" lang="en-US" b="1"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PaaS</a:t>
            </a:r>
            <a:r>
              <a:rPr kumimoji="0" lang="en-US"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endParaRPr lang="en-GB" b="1"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940582" y="2622126"/>
            <a:ext cx="10072559"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inter-regular"/>
              </a:rPr>
              <a:t>There are the following characteristics of </a:t>
            </a:r>
            <a:r>
              <a:rPr kumimoji="0" lang="en-US" sz="2400" b="0" i="0" u="none" strike="noStrike" cap="none" normalizeH="0" baseline="0" dirty="0" err="1" smtClean="0">
                <a:ln>
                  <a:noFill/>
                </a:ln>
                <a:solidFill>
                  <a:srgbClr val="333333"/>
                </a:solidFill>
                <a:effectLst/>
                <a:latin typeface="inter-regular"/>
              </a:rPr>
              <a:t>PaaS</a:t>
            </a:r>
            <a:r>
              <a:rPr kumimoji="0" lang="en-US" sz="2400" b="0" i="0" u="none" strike="noStrike" cap="none" normalizeH="0" baseline="0" dirty="0" smtClean="0">
                <a:ln>
                  <a:noFill/>
                </a:ln>
                <a:solidFill>
                  <a:srgbClr val="333333"/>
                </a:solidFill>
                <a:effectLst/>
                <a:latin typeface="inter-regular"/>
              </a:rPr>
              <a:t> -</a:t>
            </a:r>
            <a:endParaRPr kumimoji="0" lang="en-US"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inter-regular"/>
              </a:rPr>
              <a:t>Accessible to various users via the same development application.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inter-regular"/>
              </a:rPr>
              <a:t>Integrates with web services and databases.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inter-regular"/>
              </a:rPr>
              <a:t>Builds on virtualization technology, so resources can easily be scaled up or down as per the organization's need.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inter-regular"/>
              </a:rPr>
              <a:t>Support multiple languages and frameworks.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inter-regular"/>
              </a:rPr>
              <a:t>Provides an ability to "</a:t>
            </a:r>
            <a:r>
              <a:rPr kumimoji="0" lang="en-US" sz="2400" b="1" i="0" u="none" strike="noStrike" cap="none" normalizeH="0" baseline="0" dirty="0" smtClean="0">
                <a:ln>
                  <a:noFill/>
                </a:ln>
                <a:solidFill>
                  <a:srgbClr val="000000"/>
                </a:solidFill>
                <a:effectLst/>
                <a:latin typeface="inter-bold"/>
              </a:rPr>
              <a:t>Auto-scale</a:t>
            </a:r>
            <a:r>
              <a:rPr kumimoji="0" lang="en-US" sz="2400" b="0" i="0" u="none" strike="noStrike" cap="none" normalizeH="0" baseline="0" dirty="0" smtClean="0">
                <a:ln>
                  <a:noFill/>
                </a:ln>
                <a:solidFill>
                  <a:srgbClr val="000000"/>
                </a:solidFill>
                <a:effectLst/>
                <a:latin typeface="inter-regular"/>
              </a:rPr>
              <a:t>".</a:t>
            </a:r>
            <a:endParaRPr kumimoji="0" lang="en-US" sz="2400" b="0" i="0" u="none" strike="noStrike" cap="none" normalizeH="0" baseline="0" dirty="0" smtClean="0">
              <a:ln>
                <a:noFill/>
              </a:ln>
              <a:solidFill>
                <a:srgbClr val="333333"/>
              </a:solidFill>
              <a:effectLst/>
              <a:latin typeface="inter-regular"/>
            </a:endParaRPr>
          </a:p>
        </p:txBody>
      </p:sp>
    </p:spTree>
    <p:extLst>
      <p:ext uri="{BB962C8B-B14F-4D97-AF65-F5344CB8AC3E}">
        <p14:creationId xmlns:p14="http://schemas.microsoft.com/office/powerpoint/2010/main" val="10408271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latin typeface="Times New Roman" panose="02020603050405020304" pitchFamily="18" charset="0"/>
                <a:cs typeface="Times New Roman" panose="02020603050405020304" pitchFamily="18" charset="0"/>
              </a:rPr>
              <a:t>Software as a Service (SaaS</a:t>
            </a:r>
            <a:r>
              <a:rPr lang="en-GB" b="1" dirty="0" smtClean="0">
                <a:latin typeface="Times New Roman" panose="02020603050405020304" pitchFamily="18" charset="0"/>
                <a:cs typeface="Times New Roman" panose="02020603050405020304" pitchFamily="18" charset="0"/>
              </a:rPr>
              <a:t>)</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GB" dirty="0"/>
              <a:t>SaaS is also known as "</a:t>
            </a:r>
            <a:r>
              <a:rPr lang="en-GB" b="1" dirty="0"/>
              <a:t>on-demand software</a:t>
            </a:r>
            <a:r>
              <a:rPr lang="en-GB" dirty="0"/>
              <a:t>". It is a software in which the applications are hosted by a cloud service provider. Users can access these applications with the help of internet connection and web browser</a:t>
            </a:r>
            <a:r>
              <a:rPr lang="en-GB" dirty="0" smtClean="0"/>
              <a:t>.</a:t>
            </a:r>
          </a:p>
          <a:p>
            <a:pPr marL="0" indent="0">
              <a:buNone/>
            </a:pPr>
            <a:r>
              <a:rPr lang="en-GB" dirty="0"/>
              <a:t>Software as a Service (SaaS) is a web-based deployment model that makes the software accessible through a web browser. SaaS software users don’t need to care where the software is hosted, which operating system it uses, or even which programming language it is written in. The SaaS software is accessible from any device with an internet connection.</a:t>
            </a:r>
            <a:endParaRPr lang="en-GB" dirty="0" smtClean="0"/>
          </a:p>
          <a:p>
            <a:endParaRPr lang="en-GB" dirty="0"/>
          </a:p>
          <a:p>
            <a:pPr marL="0" indent="0">
              <a:buNone/>
            </a:pPr>
            <a:r>
              <a:rPr lang="en-GB" b="1" dirty="0"/>
              <a:t>Example:</a:t>
            </a:r>
            <a:r>
              <a:rPr lang="en-GB" dirty="0"/>
              <a:t> </a:t>
            </a:r>
            <a:r>
              <a:rPr lang="en-GB" dirty="0" err="1"/>
              <a:t>BigCommerce</a:t>
            </a:r>
            <a:r>
              <a:rPr lang="en-GB" dirty="0"/>
              <a:t>, Google Apps, Salesforce, Dropbox, </a:t>
            </a:r>
            <a:r>
              <a:rPr lang="en-GB" dirty="0" err="1"/>
              <a:t>ZenDesk</a:t>
            </a:r>
            <a:r>
              <a:rPr lang="en-GB" dirty="0"/>
              <a:t>, Cisco WebEx, </a:t>
            </a:r>
            <a:r>
              <a:rPr lang="en-GB" dirty="0" err="1"/>
              <a:t>ZenDesk</a:t>
            </a:r>
            <a:r>
              <a:rPr lang="en-GB" dirty="0"/>
              <a:t>, Slack, and GoToMeeting.</a:t>
            </a:r>
          </a:p>
        </p:txBody>
      </p:sp>
    </p:spTree>
    <p:extLst>
      <p:ext uri="{BB962C8B-B14F-4D97-AF65-F5344CB8AC3E}">
        <p14:creationId xmlns:p14="http://schemas.microsoft.com/office/powerpoint/2010/main" val="3258115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latin typeface="Times New Roman" panose="02020603050405020304" pitchFamily="18" charset="0"/>
                <a:cs typeface="Times New Roman" panose="02020603050405020304" pitchFamily="18" charset="0"/>
              </a:rPr>
              <a:t>Characteristics of </a:t>
            </a:r>
            <a:r>
              <a:rPr lang="en-GB" b="1" dirty="0" smtClean="0">
                <a:latin typeface="Times New Roman" panose="02020603050405020304" pitchFamily="18" charset="0"/>
                <a:cs typeface="Times New Roman" panose="02020603050405020304" pitchFamily="18" charset="0"/>
              </a:rPr>
              <a:t>SaaS</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GB" dirty="0"/>
              <a:t>There are the following characteristics of SaaS -</a:t>
            </a:r>
          </a:p>
          <a:p>
            <a:r>
              <a:rPr lang="en-GB" dirty="0"/>
              <a:t>Managed from a central location</a:t>
            </a:r>
          </a:p>
          <a:p>
            <a:r>
              <a:rPr lang="en-GB" dirty="0"/>
              <a:t>Hosted on a remote server</a:t>
            </a:r>
          </a:p>
          <a:p>
            <a:r>
              <a:rPr lang="en-GB" dirty="0"/>
              <a:t>Accessible over the internet</a:t>
            </a:r>
          </a:p>
          <a:p>
            <a:r>
              <a:rPr lang="en-GB" dirty="0"/>
              <a:t>Users are not responsible for hardware and software updates. Updates are applied automatically.</a:t>
            </a:r>
          </a:p>
          <a:p>
            <a:r>
              <a:rPr lang="en-GB" dirty="0"/>
              <a:t>The services are purchased on the pay-as-per-use basis</a:t>
            </a:r>
          </a:p>
          <a:p>
            <a:endParaRPr lang="en-GB" dirty="0"/>
          </a:p>
        </p:txBody>
      </p:sp>
    </p:spTree>
    <p:extLst>
      <p:ext uri="{BB962C8B-B14F-4D97-AF65-F5344CB8AC3E}">
        <p14:creationId xmlns:p14="http://schemas.microsoft.com/office/powerpoint/2010/main" val="3796291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latin typeface="Times New Roman" panose="02020603050405020304" pitchFamily="18" charset="0"/>
                <a:cs typeface="Times New Roman" panose="02020603050405020304" pitchFamily="18" charset="0"/>
              </a:rPr>
              <a:t>Legal Issues in Cloud Computing</a:t>
            </a:r>
            <a:endParaRPr lang="en-GB" dirty="0"/>
          </a:p>
        </p:txBody>
      </p:sp>
      <p:sp>
        <p:nvSpPr>
          <p:cNvPr id="3" name="Content Placeholder 2"/>
          <p:cNvSpPr>
            <a:spLocks noGrp="1"/>
          </p:cNvSpPr>
          <p:nvPr>
            <p:ph idx="1"/>
          </p:nvPr>
        </p:nvSpPr>
        <p:spPr/>
        <p:txBody>
          <a:bodyPr>
            <a:normAutofit/>
          </a:bodyPr>
          <a:lstStyle/>
          <a:p>
            <a:r>
              <a:rPr lang="en-GB" b="1" dirty="0" smtClean="0"/>
              <a:t>Data Privacy: </a:t>
            </a:r>
            <a:r>
              <a:rPr lang="en-GB" dirty="0" smtClean="0"/>
              <a:t>Cloud computing raises concerns about data privacy as users may not have direct control over the physical storage of their data. Ensuring compliance with data protection regulations becomes crucial to safeguard user information.</a:t>
            </a:r>
          </a:p>
          <a:p>
            <a:endParaRPr lang="en-GB" dirty="0" smtClean="0"/>
          </a:p>
          <a:p>
            <a:r>
              <a:rPr lang="en-GB" b="1" dirty="0" smtClean="0"/>
              <a:t>Liability: </a:t>
            </a:r>
            <a:r>
              <a:rPr lang="en-GB" dirty="0" smtClean="0"/>
              <a:t>Determining liability in case of data breaches or service disruptions is complex in cloud computing. Clear contractual agreements and service-level agreements (SLAs) are essential to define responsibilities and mitigate legal risks.</a:t>
            </a:r>
          </a:p>
          <a:p>
            <a:endParaRPr lang="en-GB" dirty="0" smtClean="0"/>
          </a:p>
        </p:txBody>
      </p:sp>
    </p:spTree>
    <p:extLst>
      <p:ext uri="{BB962C8B-B14F-4D97-AF65-F5344CB8AC3E}">
        <p14:creationId xmlns:p14="http://schemas.microsoft.com/office/powerpoint/2010/main" val="1972331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Business Model: Infrastructure-as-a-Service | Reason Stre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4293" y="470647"/>
            <a:ext cx="8553554" cy="5957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26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latin typeface="Times New Roman" panose="02020603050405020304" pitchFamily="18" charset="0"/>
                <a:cs typeface="Times New Roman" panose="02020603050405020304" pitchFamily="18" charset="0"/>
              </a:rPr>
              <a:t>Legal Issues in Cloud Computing</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GB" b="1" dirty="0" smtClean="0"/>
              <a:t>Copyright: </a:t>
            </a:r>
            <a:r>
              <a:rPr lang="en-GB" dirty="0" smtClean="0"/>
              <a:t>Cloud computing involves the storage and processing of data, raising concerns about copyright infringement. Users and providers need to address copyright issues related to data ownership, sharing, and usage within the cloud environment.</a:t>
            </a:r>
          </a:p>
          <a:p>
            <a:endParaRPr lang="en-GB" dirty="0" smtClean="0"/>
          </a:p>
          <a:p>
            <a:r>
              <a:rPr lang="en-GB" b="1" dirty="0" smtClean="0"/>
              <a:t>Data Portability: </a:t>
            </a:r>
            <a:r>
              <a:rPr lang="en-GB" dirty="0" smtClean="0"/>
              <a:t>Ensuring data portability between different cloud service providers is a significant concern. Users must have the ability to transfer their data seamlessly, avoiding vendor lock-in and promoting interoperability.</a:t>
            </a:r>
            <a:endParaRPr lang="en-GB" dirty="0"/>
          </a:p>
        </p:txBody>
      </p:sp>
    </p:spTree>
    <p:extLst>
      <p:ext uri="{BB962C8B-B14F-4D97-AF65-F5344CB8AC3E}">
        <p14:creationId xmlns:p14="http://schemas.microsoft.com/office/powerpoint/2010/main" val="290069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latin typeface="Times New Roman" panose="02020603050405020304" pitchFamily="18" charset="0"/>
                <a:cs typeface="Times New Roman" panose="02020603050405020304" pitchFamily="18" charset="0"/>
              </a:rPr>
              <a:t>Legal Issues in Cloud Computing</a:t>
            </a:r>
            <a:endParaRPr lang="en-GB" dirty="0"/>
          </a:p>
        </p:txBody>
      </p:sp>
      <p:sp>
        <p:nvSpPr>
          <p:cNvPr id="3" name="Content Placeholder 2"/>
          <p:cNvSpPr>
            <a:spLocks noGrp="1"/>
          </p:cNvSpPr>
          <p:nvPr>
            <p:ph idx="1"/>
          </p:nvPr>
        </p:nvSpPr>
        <p:spPr/>
        <p:txBody>
          <a:bodyPr/>
          <a:lstStyle/>
          <a:p>
            <a:r>
              <a:rPr lang="en-GB" b="1" dirty="0" smtClean="0"/>
              <a:t>Law and Jurisdiction: </a:t>
            </a:r>
            <a:r>
              <a:rPr lang="en-GB" dirty="0" smtClean="0"/>
              <a:t>Cloud services often operate across multiple jurisdictions, creating challenges in defining applicable laws and jurisdiction in case of legal disputes. Establishing clear legal frameworks becomes essential to address cross-border legal issues.</a:t>
            </a:r>
          </a:p>
          <a:p>
            <a:endParaRPr lang="en-GB" dirty="0"/>
          </a:p>
        </p:txBody>
      </p:sp>
    </p:spTree>
    <p:extLst>
      <p:ext uri="{BB962C8B-B14F-4D97-AF65-F5344CB8AC3E}">
        <p14:creationId xmlns:p14="http://schemas.microsoft.com/office/powerpoint/2010/main" val="570473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0895" y="1956080"/>
            <a:ext cx="9144000" cy="2387600"/>
          </a:xfrm>
        </p:spPr>
        <p:txBody>
          <a:bodyPr/>
          <a:lstStyle/>
          <a:p>
            <a:r>
              <a:rPr lang="en-GB" b="1" dirty="0" smtClean="0">
                <a:latin typeface="Times New Roman" panose="02020603050405020304" pitchFamily="18" charset="0"/>
                <a:cs typeface="Times New Roman" panose="02020603050405020304" pitchFamily="18" charset="0"/>
              </a:rPr>
              <a:t>Challenges in Cloud Computing</a:t>
            </a:r>
            <a:endParaRPr lang="en-GB" dirty="0"/>
          </a:p>
        </p:txBody>
      </p:sp>
    </p:spTree>
    <p:extLst>
      <p:ext uri="{BB962C8B-B14F-4D97-AF65-F5344CB8AC3E}">
        <p14:creationId xmlns:p14="http://schemas.microsoft.com/office/powerpoint/2010/main" val="4042595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latin typeface="Times New Roman" panose="02020603050405020304" pitchFamily="18" charset="0"/>
                <a:cs typeface="Times New Roman" panose="02020603050405020304" pitchFamily="18" charset="0"/>
              </a:rPr>
              <a:t>Challenges in </a:t>
            </a:r>
            <a:r>
              <a:rPr lang="en-GB" b="1" dirty="0">
                <a:latin typeface="Times New Roman" panose="02020603050405020304" pitchFamily="18" charset="0"/>
                <a:cs typeface="Times New Roman" panose="02020603050405020304" pitchFamily="18" charset="0"/>
              </a:rPr>
              <a:t>C</a:t>
            </a:r>
            <a:r>
              <a:rPr lang="en-GB" b="1" dirty="0" smtClean="0">
                <a:latin typeface="Times New Roman" panose="02020603050405020304" pitchFamily="18" charset="0"/>
                <a:cs typeface="Times New Roman" panose="02020603050405020304" pitchFamily="18" charset="0"/>
              </a:rPr>
              <a:t>loud Computing</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GB" b="1" dirty="0" smtClean="0"/>
              <a:t>Cost: </a:t>
            </a:r>
            <a:r>
              <a:rPr lang="en-GB" dirty="0" smtClean="0"/>
              <a:t>Managing cloud computing costs can be challenging due to the dynamic nature of resource usage. Organizations need effective cost-monitoring strategies to optimize expenses and prevent unexpected financial burdens.</a:t>
            </a:r>
          </a:p>
          <a:p>
            <a:endParaRPr lang="en-GB" b="1" dirty="0" smtClean="0"/>
          </a:p>
          <a:p>
            <a:r>
              <a:rPr lang="en-GB" b="1" dirty="0" smtClean="0"/>
              <a:t>Portability: </a:t>
            </a:r>
            <a:r>
              <a:rPr lang="en-GB" dirty="0" smtClean="0"/>
              <a:t>Ensuring seamless data and application portability across different cloud environments is a challenge. Avoiding vendor lock-in and enabling easy migration between cloud platforms require careful planning and standardization.</a:t>
            </a:r>
            <a:endParaRPr lang="en-GB" dirty="0"/>
          </a:p>
        </p:txBody>
      </p:sp>
    </p:spTree>
    <p:extLst>
      <p:ext uri="{BB962C8B-B14F-4D97-AF65-F5344CB8AC3E}">
        <p14:creationId xmlns:p14="http://schemas.microsoft.com/office/powerpoint/2010/main" val="3514243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latin typeface="Times New Roman" panose="02020603050405020304" pitchFamily="18" charset="0"/>
                <a:cs typeface="Times New Roman" panose="02020603050405020304" pitchFamily="18" charset="0"/>
              </a:rPr>
              <a:t>Challenges in Cloud Computing</a:t>
            </a:r>
            <a:endParaRPr lang="en-GB" dirty="0"/>
          </a:p>
        </p:txBody>
      </p:sp>
      <p:sp>
        <p:nvSpPr>
          <p:cNvPr id="3" name="Content Placeholder 2"/>
          <p:cNvSpPr>
            <a:spLocks noGrp="1"/>
          </p:cNvSpPr>
          <p:nvPr>
            <p:ph idx="1"/>
          </p:nvPr>
        </p:nvSpPr>
        <p:spPr/>
        <p:txBody>
          <a:bodyPr/>
          <a:lstStyle/>
          <a:p>
            <a:r>
              <a:rPr lang="en-GB" b="1" dirty="0" smtClean="0"/>
              <a:t>Reliability: </a:t>
            </a:r>
            <a:r>
              <a:rPr lang="en-GB" dirty="0" smtClean="0"/>
              <a:t>While cloud services aim for high availability, occasional service outages can impact business operations. Achieving consistent reliability requires redundancy measures, backup strategies, and robust disaster recovery plans.</a:t>
            </a:r>
          </a:p>
          <a:p>
            <a:endParaRPr lang="en-GB" dirty="0" smtClean="0"/>
          </a:p>
          <a:p>
            <a:r>
              <a:rPr lang="en-GB" b="1" dirty="0" smtClean="0"/>
              <a:t>Service Quality: </a:t>
            </a:r>
            <a:r>
              <a:rPr lang="en-GB" dirty="0" smtClean="0"/>
              <a:t>Maintaining consistent service quality is crucial for user satisfaction. Cloud providers need to meet performance expectations, offer scalable solutions, and provide responsive customer support to ensure a positive user experience.</a:t>
            </a:r>
            <a:endParaRPr lang="en-GB" dirty="0"/>
          </a:p>
        </p:txBody>
      </p:sp>
    </p:spTree>
    <p:extLst>
      <p:ext uri="{BB962C8B-B14F-4D97-AF65-F5344CB8AC3E}">
        <p14:creationId xmlns:p14="http://schemas.microsoft.com/office/powerpoint/2010/main" val="3045268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latin typeface="Times New Roman" panose="02020603050405020304" pitchFamily="18" charset="0"/>
                <a:cs typeface="Times New Roman" panose="02020603050405020304" pitchFamily="18" charset="0"/>
              </a:rPr>
              <a:t>Challenges in Cloud Computing</a:t>
            </a:r>
            <a:endParaRPr lang="en-GB" dirty="0"/>
          </a:p>
        </p:txBody>
      </p:sp>
      <p:sp>
        <p:nvSpPr>
          <p:cNvPr id="3" name="Content Placeholder 2"/>
          <p:cNvSpPr>
            <a:spLocks noGrp="1"/>
          </p:cNvSpPr>
          <p:nvPr>
            <p:ph idx="1"/>
          </p:nvPr>
        </p:nvSpPr>
        <p:spPr/>
        <p:txBody>
          <a:bodyPr/>
          <a:lstStyle/>
          <a:p>
            <a:r>
              <a:rPr lang="en-GB" b="1" dirty="0" smtClean="0"/>
              <a:t>Downtime: </a:t>
            </a:r>
            <a:r>
              <a:rPr lang="en-GB" dirty="0" smtClean="0"/>
              <a:t>Unplanned downtime, whether due to system failures or maintenance activities, can disrupt operations. Minimizing downtime through effective planning, redundancy, and failover mechanisms is essential for business continuity.</a:t>
            </a:r>
          </a:p>
          <a:p>
            <a:endParaRPr lang="en-GB" dirty="0" smtClean="0"/>
          </a:p>
          <a:p>
            <a:r>
              <a:rPr lang="en-GB" b="1" dirty="0" smtClean="0"/>
              <a:t>Performance: </a:t>
            </a:r>
            <a:r>
              <a:rPr lang="en-GB" dirty="0" smtClean="0"/>
              <a:t>Achieving optimal performance in the cloud can be challenging, especially with fluctuating workloads. Fine-tuning resource allocation, optimizing configurations, and employing performance monitoring tools are key to enhancing cloud performance.</a:t>
            </a:r>
            <a:endParaRPr lang="en-GB" dirty="0"/>
          </a:p>
        </p:txBody>
      </p:sp>
    </p:spTree>
    <p:extLst>
      <p:ext uri="{BB962C8B-B14F-4D97-AF65-F5344CB8AC3E}">
        <p14:creationId xmlns:p14="http://schemas.microsoft.com/office/powerpoint/2010/main" val="3663071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latin typeface="Times New Roman" panose="02020603050405020304" pitchFamily="18" charset="0"/>
                <a:cs typeface="Times New Roman" panose="02020603050405020304" pitchFamily="18" charset="0"/>
              </a:rPr>
              <a:t>Challenges in Cloud Computing</a:t>
            </a:r>
            <a:endParaRPr lang="en-GB" dirty="0"/>
          </a:p>
        </p:txBody>
      </p:sp>
      <p:sp>
        <p:nvSpPr>
          <p:cNvPr id="3" name="Content Placeholder 2"/>
          <p:cNvSpPr>
            <a:spLocks noGrp="1"/>
          </p:cNvSpPr>
          <p:nvPr>
            <p:ph idx="1"/>
          </p:nvPr>
        </p:nvSpPr>
        <p:spPr/>
        <p:txBody>
          <a:bodyPr/>
          <a:lstStyle/>
          <a:p>
            <a:r>
              <a:rPr lang="en-GB" b="1" dirty="0"/>
              <a:t>Security:</a:t>
            </a:r>
            <a:r>
              <a:rPr lang="en-GB" dirty="0"/>
              <a:t> Cloud security concerns include data breaches, unauthorized access, and compliance issues. Implementing robust security measures, encryption, access controls, and regular audits are critical for safeguarding sensitive information.</a:t>
            </a:r>
          </a:p>
          <a:p>
            <a:r>
              <a:rPr lang="en-GB" b="1" dirty="0"/>
              <a:t>Data Privacy:</a:t>
            </a:r>
            <a:r>
              <a:rPr lang="en-GB" dirty="0"/>
              <a:t> Cloud computing involves storing and processing vast amounts of data, raising privacy concerns. Compliance with data protection regulations, transparent privacy policies, and secure data handling practices are essential to maintain user trust</a:t>
            </a:r>
            <a:r>
              <a:rPr lang="en-GB" dirty="0" smtClean="0"/>
              <a:t>.</a:t>
            </a:r>
            <a:endParaRPr lang="en-GB" dirty="0"/>
          </a:p>
        </p:txBody>
      </p:sp>
    </p:spTree>
    <p:extLst>
      <p:ext uri="{BB962C8B-B14F-4D97-AF65-F5344CB8AC3E}">
        <p14:creationId xmlns:p14="http://schemas.microsoft.com/office/powerpoint/2010/main" val="2635884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919</Words>
  <Application>Microsoft Office PowerPoint</Application>
  <PresentationFormat>Widescreen</PresentationFormat>
  <Paragraphs>72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inter-bold</vt:lpstr>
      <vt:lpstr>inter-regular</vt:lpstr>
      <vt:lpstr>Times New Roman</vt:lpstr>
      <vt:lpstr>Office Theme</vt:lpstr>
      <vt:lpstr>Legal Issues in Cloud Computing</vt:lpstr>
      <vt:lpstr>Legal Issues in Cloud Computing</vt:lpstr>
      <vt:lpstr>Legal Issues in Cloud Computing</vt:lpstr>
      <vt:lpstr>Legal Issues in Cloud Computing</vt:lpstr>
      <vt:lpstr>Challenges in Cloud Computing</vt:lpstr>
      <vt:lpstr>Challenges in Cloud Computing</vt:lpstr>
      <vt:lpstr>Challenges in Cloud Computing</vt:lpstr>
      <vt:lpstr>Challenges in Cloud Computing</vt:lpstr>
      <vt:lpstr>Challenges in Cloud Computing</vt:lpstr>
      <vt:lpstr>Cloud Services Models</vt:lpstr>
      <vt:lpstr>Cloud Service Models </vt:lpstr>
      <vt:lpstr>PowerPoint Presentation</vt:lpstr>
      <vt:lpstr>PowerPoint Presentation</vt:lpstr>
      <vt:lpstr>Infrastructure as a Service (IaaS)</vt:lpstr>
      <vt:lpstr>Characteristics of IaaS</vt:lpstr>
      <vt:lpstr>Platform as a Service (PaaS)</vt:lpstr>
      <vt:lpstr>Characteristics of PaaS </vt:lpstr>
      <vt:lpstr>Software as a Service (SaaS)</vt:lpstr>
      <vt:lpstr>Characteristics of SaaS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Services Models</dc:title>
  <dc:creator>Microsoft account</dc:creator>
  <cp:lastModifiedBy>Microsoft account</cp:lastModifiedBy>
  <cp:revision>5</cp:revision>
  <dcterms:created xsi:type="dcterms:W3CDTF">2023-10-01T17:41:58Z</dcterms:created>
  <dcterms:modified xsi:type="dcterms:W3CDTF">2023-10-03T20:43:38Z</dcterms:modified>
</cp:coreProperties>
</file>