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6" r:id="rId3"/>
    <p:sldId id="291" r:id="rId4"/>
    <p:sldId id="260" r:id="rId5"/>
    <p:sldId id="261" r:id="rId6"/>
    <p:sldId id="262" r:id="rId7"/>
    <p:sldId id="263" r:id="rId8"/>
    <p:sldId id="264" r:id="rId9"/>
    <p:sldId id="265" r:id="rId10"/>
    <p:sldId id="293" r:id="rId11"/>
    <p:sldId id="272" r:id="rId12"/>
    <p:sldId id="273" r:id="rId13"/>
    <p:sldId id="266" r:id="rId14"/>
    <p:sldId id="267" r:id="rId15"/>
    <p:sldId id="268" r:id="rId16"/>
    <p:sldId id="269" r:id="rId17"/>
    <p:sldId id="290" r:id="rId18"/>
  </p:sldIdLst>
  <p:sldSz cx="20104100" cy="15081250"/>
  <p:notesSz cx="20104100" cy="1508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32" d="100"/>
          <a:sy n="32" d="100"/>
        </p:scale>
        <p:origin x="13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6961" y="7892429"/>
            <a:ext cx="618436" cy="35339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9588" y="7931695"/>
            <a:ext cx="569354" cy="31412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6087" y="7774632"/>
            <a:ext cx="235594" cy="35339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5809" y="8039676"/>
            <a:ext cx="9551410" cy="67144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6961" y="6999132"/>
            <a:ext cx="618436" cy="35339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6961" y="6115651"/>
            <a:ext cx="618436" cy="35339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3259" y="6056752"/>
            <a:ext cx="539905" cy="42210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6961" y="5232170"/>
            <a:ext cx="618436" cy="35339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47411" y="1796411"/>
            <a:ext cx="3200164" cy="154118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50050" y="1845493"/>
            <a:ext cx="1501917" cy="108962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01050" y="2198885"/>
            <a:ext cx="628253" cy="72641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90676" y="1865126"/>
            <a:ext cx="1177974" cy="106017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47182" y="2198885"/>
            <a:ext cx="638069" cy="72641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573600" y="2198885"/>
            <a:ext cx="638069" cy="72641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19651" y="1816044"/>
            <a:ext cx="804949" cy="110925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66340" y="1855310"/>
            <a:ext cx="2473746" cy="10798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138252" y="1845493"/>
            <a:ext cx="530088" cy="804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8982" y="5710981"/>
            <a:ext cx="9592310" cy="179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835D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16161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835D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16161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835D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835D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5507" y="1700135"/>
            <a:ext cx="3042920" cy="1256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835D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4909" y="4808537"/>
            <a:ext cx="16734281" cy="487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16161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jpg"/><Relationship Id="rId18" Type="http://schemas.openxmlformats.org/officeDocument/2006/relationships/image" Target="../media/image135.jpg"/><Relationship Id="rId26" Type="http://schemas.openxmlformats.org/officeDocument/2006/relationships/image" Target="../media/image143.jpg"/><Relationship Id="rId3" Type="http://schemas.openxmlformats.org/officeDocument/2006/relationships/image" Target="../media/image120.jpg"/><Relationship Id="rId21" Type="http://schemas.openxmlformats.org/officeDocument/2006/relationships/image" Target="../media/image138.jp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jpg"/><Relationship Id="rId25" Type="http://schemas.openxmlformats.org/officeDocument/2006/relationships/image" Target="../media/image142.png"/><Relationship Id="rId2" Type="http://schemas.openxmlformats.org/officeDocument/2006/relationships/image" Target="../media/image119.png"/><Relationship Id="rId16" Type="http://schemas.openxmlformats.org/officeDocument/2006/relationships/image" Target="../media/image133.jpg"/><Relationship Id="rId20" Type="http://schemas.openxmlformats.org/officeDocument/2006/relationships/image" Target="../media/image137.jpg"/><Relationship Id="rId29" Type="http://schemas.openxmlformats.org/officeDocument/2006/relationships/image" Target="../media/image14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11" Type="http://schemas.openxmlformats.org/officeDocument/2006/relationships/image" Target="../media/image128.jpg"/><Relationship Id="rId24" Type="http://schemas.openxmlformats.org/officeDocument/2006/relationships/image" Target="../media/image141.jpg"/><Relationship Id="rId5" Type="http://schemas.openxmlformats.org/officeDocument/2006/relationships/image" Target="../media/image122.png"/><Relationship Id="rId15" Type="http://schemas.openxmlformats.org/officeDocument/2006/relationships/image" Target="../media/image132.jpg"/><Relationship Id="rId23" Type="http://schemas.openxmlformats.org/officeDocument/2006/relationships/image" Target="../media/image140.jpg"/><Relationship Id="rId28" Type="http://schemas.openxmlformats.org/officeDocument/2006/relationships/image" Target="../media/image145.jpg"/><Relationship Id="rId10" Type="http://schemas.openxmlformats.org/officeDocument/2006/relationships/image" Target="../media/image127.jpg"/><Relationship Id="rId19" Type="http://schemas.openxmlformats.org/officeDocument/2006/relationships/image" Target="../media/image136.jp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jpg"/><Relationship Id="rId22" Type="http://schemas.openxmlformats.org/officeDocument/2006/relationships/image" Target="../media/image139.jpg"/><Relationship Id="rId27" Type="http://schemas.openxmlformats.org/officeDocument/2006/relationships/image" Target="../media/image144.jpg"/><Relationship Id="rId30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jpg"/><Relationship Id="rId18" Type="http://schemas.openxmlformats.org/officeDocument/2006/relationships/image" Target="../media/image164.jpg"/><Relationship Id="rId3" Type="http://schemas.openxmlformats.org/officeDocument/2006/relationships/image" Target="../media/image149.png"/><Relationship Id="rId21" Type="http://schemas.openxmlformats.org/officeDocument/2006/relationships/image" Target="../media/image167.jp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jpg"/><Relationship Id="rId25" Type="http://schemas.openxmlformats.org/officeDocument/2006/relationships/image" Target="../media/image171.png"/><Relationship Id="rId2" Type="http://schemas.openxmlformats.org/officeDocument/2006/relationships/image" Target="../media/image148.png"/><Relationship Id="rId16" Type="http://schemas.openxmlformats.org/officeDocument/2006/relationships/image" Target="../media/image162.jpg"/><Relationship Id="rId20" Type="http://schemas.openxmlformats.org/officeDocument/2006/relationships/image" Target="../media/image16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jpg"/><Relationship Id="rId5" Type="http://schemas.openxmlformats.org/officeDocument/2006/relationships/image" Target="../media/image151.png"/><Relationship Id="rId15" Type="http://schemas.openxmlformats.org/officeDocument/2006/relationships/image" Target="../media/image161.jpg"/><Relationship Id="rId23" Type="http://schemas.openxmlformats.org/officeDocument/2006/relationships/image" Target="../media/image169.jpg"/><Relationship Id="rId10" Type="http://schemas.openxmlformats.org/officeDocument/2006/relationships/image" Target="../media/image156.jp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jpg"/><Relationship Id="rId18" Type="http://schemas.openxmlformats.org/officeDocument/2006/relationships/image" Target="../media/image40.jpg"/><Relationship Id="rId3" Type="http://schemas.openxmlformats.org/officeDocument/2006/relationships/image" Target="../media/image25.png"/><Relationship Id="rId21" Type="http://schemas.openxmlformats.org/officeDocument/2006/relationships/image" Target="../media/image43.jpg"/><Relationship Id="rId7" Type="http://schemas.openxmlformats.org/officeDocument/2006/relationships/image" Target="../media/image29.png"/><Relationship Id="rId12" Type="http://schemas.openxmlformats.org/officeDocument/2006/relationships/image" Target="../media/image34.jpg"/><Relationship Id="rId17" Type="http://schemas.openxmlformats.org/officeDocument/2006/relationships/image" Target="../media/image39.jpg"/><Relationship Id="rId2" Type="http://schemas.openxmlformats.org/officeDocument/2006/relationships/image" Target="../media/image24.jpg"/><Relationship Id="rId16" Type="http://schemas.openxmlformats.org/officeDocument/2006/relationships/image" Target="../media/image38.jpg"/><Relationship Id="rId20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24" Type="http://schemas.openxmlformats.org/officeDocument/2006/relationships/image" Target="../media/image46.jpg"/><Relationship Id="rId5" Type="http://schemas.openxmlformats.org/officeDocument/2006/relationships/image" Target="../media/image27.jpg"/><Relationship Id="rId15" Type="http://schemas.openxmlformats.org/officeDocument/2006/relationships/image" Target="../media/image37.jpg"/><Relationship Id="rId23" Type="http://schemas.openxmlformats.org/officeDocument/2006/relationships/image" Target="../media/image45.jpg"/><Relationship Id="rId10" Type="http://schemas.openxmlformats.org/officeDocument/2006/relationships/image" Target="../media/image32.jpg"/><Relationship Id="rId19" Type="http://schemas.openxmlformats.org/officeDocument/2006/relationships/image" Target="../media/image41.jp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Relationship Id="rId22" Type="http://schemas.openxmlformats.org/officeDocument/2006/relationships/image" Target="../media/image44.jp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jpg"/><Relationship Id="rId21" Type="http://schemas.openxmlformats.org/officeDocument/2006/relationships/image" Target="../media/image66.png"/><Relationship Id="rId34" Type="http://schemas.openxmlformats.org/officeDocument/2006/relationships/image" Target="../media/image79.jpg"/><Relationship Id="rId42" Type="http://schemas.openxmlformats.org/officeDocument/2006/relationships/image" Target="../media/image87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jpg"/><Relationship Id="rId37" Type="http://schemas.openxmlformats.org/officeDocument/2006/relationships/image" Target="../media/image82.jpg"/><Relationship Id="rId40" Type="http://schemas.openxmlformats.org/officeDocument/2006/relationships/image" Target="../media/image85.jp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jp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jpg"/><Relationship Id="rId35" Type="http://schemas.openxmlformats.org/officeDocument/2006/relationships/image" Target="../media/image80.jp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jpg"/><Relationship Id="rId33" Type="http://schemas.openxmlformats.org/officeDocument/2006/relationships/image" Target="../media/image78.jpg"/><Relationship Id="rId38" Type="http://schemas.openxmlformats.org/officeDocument/2006/relationships/image" Target="../media/image8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jpg"/><Relationship Id="rId3" Type="http://schemas.openxmlformats.org/officeDocument/2006/relationships/image" Target="../media/image91.png"/><Relationship Id="rId21" Type="http://schemas.openxmlformats.org/officeDocument/2006/relationships/image" Target="../media/image109.jpg"/><Relationship Id="rId7" Type="http://schemas.openxmlformats.org/officeDocument/2006/relationships/image" Target="../media/image95.jpg"/><Relationship Id="rId12" Type="http://schemas.openxmlformats.org/officeDocument/2006/relationships/image" Target="../media/image100.png"/><Relationship Id="rId17" Type="http://schemas.openxmlformats.org/officeDocument/2006/relationships/image" Target="../media/image105.jpg"/><Relationship Id="rId25" Type="http://schemas.openxmlformats.org/officeDocument/2006/relationships/image" Target="../media/image113.jpg"/><Relationship Id="rId2" Type="http://schemas.openxmlformats.org/officeDocument/2006/relationships/image" Target="../media/image90.jpg"/><Relationship Id="rId16" Type="http://schemas.openxmlformats.org/officeDocument/2006/relationships/image" Target="../media/image104.png"/><Relationship Id="rId20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jpg"/><Relationship Id="rId5" Type="http://schemas.openxmlformats.org/officeDocument/2006/relationships/image" Target="../media/image93.jpg"/><Relationship Id="rId15" Type="http://schemas.openxmlformats.org/officeDocument/2006/relationships/image" Target="../media/image103.png"/><Relationship Id="rId23" Type="http://schemas.openxmlformats.org/officeDocument/2006/relationships/image" Target="../media/image111.jpg"/><Relationship Id="rId10" Type="http://schemas.openxmlformats.org/officeDocument/2006/relationships/image" Target="../media/image98.jp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jpg"/><Relationship Id="rId22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388C11-BF35-69BF-91AC-7224F2650899}"/>
              </a:ext>
            </a:extLst>
          </p:cNvPr>
          <p:cNvSpPr txBox="1"/>
          <p:nvPr/>
        </p:nvSpPr>
        <p:spPr>
          <a:xfrm>
            <a:off x="1746250" y="4568825"/>
            <a:ext cx="169926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Tabinda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 Shah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Zaman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B55C8168-2A75-9D45-F43E-C9031F43373A}"/>
              </a:ext>
            </a:extLst>
          </p:cNvPr>
          <p:cNvCxnSpPr/>
          <p:nvPr/>
        </p:nvCxnSpPr>
        <p:spPr>
          <a:xfrm>
            <a:off x="4641850" y="6016625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6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539" y="1063625"/>
            <a:ext cx="13030200" cy="1107996"/>
          </a:xfrm>
        </p:spPr>
        <p:txBody>
          <a:bodyPr/>
          <a:lstStyle/>
          <a:p>
            <a:pPr algn="ctr"/>
            <a:r>
              <a:rPr lang="en-GB" sz="7200" b="1" dirty="0" smtClean="0"/>
              <a:t>Life Cycle Of Virtual Machine</a:t>
            </a:r>
            <a:endParaRPr lang="en-GB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49" y="3502025"/>
            <a:ext cx="15372769" cy="99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6239" y="5183088"/>
            <a:ext cx="2562094" cy="6577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4841" y="1796411"/>
            <a:ext cx="3612455" cy="1138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9404" y="1865126"/>
            <a:ext cx="9060588" cy="14626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08973" y="4974059"/>
            <a:ext cx="16492855" cy="76060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21690" marR="106045" indent="-808990" algn="just">
              <a:lnSpc>
                <a:spcPts val="6340"/>
              </a:lnSpc>
              <a:spcBef>
                <a:spcPts val="434"/>
              </a:spcBef>
            </a:pPr>
            <a:r>
              <a:rPr sz="5400" spc="145" dirty="0">
                <a:solidFill>
                  <a:srgbClr val="803821"/>
                </a:solidFill>
                <a:latin typeface="Cambria"/>
                <a:cs typeface="Cambria"/>
              </a:rPr>
              <a:t>ca</a:t>
            </a:r>
            <a:r>
              <a:rPr sz="5400" spc="30" dirty="0">
                <a:solidFill>
                  <a:srgbClr val="803821"/>
                </a:solidFill>
                <a:latin typeface="Cambria"/>
                <a:cs typeface="Cambria"/>
              </a:rPr>
              <a:t> </a:t>
            </a:r>
            <a:r>
              <a:rPr sz="5400" spc="200" dirty="0">
                <a:solidFill>
                  <a:srgbClr val="262626"/>
                </a:solidFill>
                <a:latin typeface="Cambria"/>
                <a:cs typeface="Cambria"/>
              </a:rPr>
              <a:t>A</a:t>
            </a:r>
            <a:r>
              <a:rPr sz="5400" spc="530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5400" dirty="0">
                <a:solidFill>
                  <a:srgbClr val="232323"/>
                </a:solidFill>
                <a:latin typeface="Cambria"/>
                <a:cs typeface="Cambria"/>
              </a:rPr>
              <a:t>hypervisor</a:t>
            </a:r>
            <a:r>
              <a:rPr sz="5400" spc="52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00" dirty="0">
                <a:solidFill>
                  <a:srgbClr val="1F1F1F"/>
                </a:solidFill>
                <a:latin typeface="Cambria"/>
                <a:cs typeface="Cambria"/>
              </a:rPr>
              <a:t>or</a:t>
            </a:r>
            <a:r>
              <a:rPr sz="5400" spc="17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00" spc="695" dirty="0">
                <a:solidFill>
                  <a:srgbClr val="242424"/>
                </a:solidFill>
                <a:latin typeface="Cambria"/>
                <a:cs typeface="Cambria"/>
              </a:rPr>
              <a:t>virlal</a:t>
            </a:r>
            <a:r>
              <a:rPr sz="5400" spc="55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5400" spc="75" dirty="0">
                <a:solidFill>
                  <a:srgbClr val="242424"/>
                </a:solidFill>
                <a:latin typeface="Cambria"/>
                <a:cs typeface="Cambria"/>
              </a:rPr>
              <a:t>machine</a:t>
            </a:r>
            <a:r>
              <a:rPr sz="5400" spc="390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5400" spc="45" dirty="0">
                <a:solidFill>
                  <a:srgbClr val="242424"/>
                </a:solidFill>
                <a:latin typeface="Cambria"/>
                <a:cs typeface="Cambria"/>
              </a:rPr>
              <a:t>monitor</a:t>
            </a:r>
            <a:r>
              <a:rPr sz="5400" spc="495" dirty="0">
                <a:solidFill>
                  <a:srgbClr val="242424"/>
                </a:solidFill>
                <a:latin typeface="Cambria"/>
                <a:cs typeface="Cambria"/>
              </a:rPr>
              <a:t>  </a:t>
            </a:r>
            <a:r>
              <a:rPr sz="5400" spc="75" dirty="0">
                <a:solidFill>
                  <a:srgbClr val="242424"/>
                </a:solidFill>
                <a:latin typeface="Cambria"/>
                <a:cs typeface="Cambria"/>
              </a:rPr>
              <a:t>VMM</a:t>
            </a:r>
            <a:r>
              <a:rPr sz="5400" spc="640" dirty="0">
                <a:solidFill>
                  <a:srgbClr val="242424"/>
                </a:solidFill>
                <a:latin typeface="Cambria"/>
                <a:cs typeface="Cambria"/>
              </a:rPr>
              <a:t>   </a:t>
            </a:r>
            <a:r>
              <a:rPr sz="5400" spc="-25" dirty="0">
                <a:solidFill>
                  <a:srgbClr val="212121"/>
                </a:solidFill>
                <a:latin typeface="Cambria"/>
                <a:cs typeface="Cambria"/>
              </a:rPr>
              <a:t>is </a:t>
            </a:r>
            <a:r>
              <a:rPr sz="5450" dirty="0">
                <a:solidFill>
                  <a:srgbClr val="232323"/>
                </a:solidFill>
                <a:latin typeface="Cambria"/>
                <a:cs typeface="Cambria"/>
              </a:rPr>
              <a:t>a</a:t>
            </a:r>
            <a:r>
              <a:rPr sz="5450" spc="-28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piece</a:t>
            </a:r>
            <a:r>
              <a:rPr sz="5450" spc="-16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32323"/>
                </a:solidFill>
                <a:latin typeface="Cambria"/>
                <a:cs typeface="Cambria"/>
              </a:rPr>
              <a:t>of</a:t>
            </a:r>
            <a:r>
              <a:rPr sz="5450" spc="-1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81818"/>
                </a:solidFill>
                <a:latin typeface="Cambria"/>
                <a:cs typeface="Cambria"/>
              </a:rPr>
              <a:t>computer</a:t>
            </a:r>
            <a:r>
              <a:rPr sz="5450" spc="7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software,</a:t>
            </a:r>
            <a:r>
              <a:rPr sz="5450" spc="-7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firmware</a:t>
            </a:r>
            <a:r>
              <a:rPr sz="5450" spc="1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or</a:t>
            </a:r>
            <a:r>
              <a:rPr sz="5450" spc="-18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F1F1F"/>
                </a:solidFill>
                <a:latin typeface="Cambria"/>
                <a:cs typeface="Cambria"/>
              </a:rPr>
              <a:t>hardware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lhat</a:t>
            </a:r>
            <a:r>
              <a:rPr sz="5450" spc="4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spc="-60" dirty="0">
                <a:solidFill>
                  <a:srgbClr val="1C1C1C"/>
                </a:solidFill>
                <a:latin typeface="Cambria"/>
                <a:cs typeface="Cambria"/>
              </a:rPr>
              <a:t>creates</a:t>
            </a:r>
            <a:r>
              <a:rPr sz="5450" spc="15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32323"/>
                </a:solidFill>
                <a:latin typeface="Cambria"/>
                <a:cs typeface="Cambria"/>
              </a:rPr>
              <a:t>and</a:t>
            </a:r>
            <a:r>
              <a:rPr sz="5450" spc="3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runs</a:t>
            </a:r>
            <a:r>
              <a:rPr sz="5450" spc="8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spc="60" dirty="0">
                <a:solidFill>
                  <a:srgbClr val="232323"/>
                </a:solidFill>
                <a:latin typeface="Cambria"/>
                <a:cs typeface="Cambria"/>
              </a:rPr>
              <a:t>virtual</a:t>
            </a:r>
            <a:r>
              <a:rPr sz="5450" spc="8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F1F1F"/>
                </a:solidFill>
                <a:latin typeface="Cambria"/>
                <a:cs typeface="Cambria"/>
              </a:rPr>
              <a:t>machines.</a:t>
            </a:r>
            <a:endParaRPr sz="5450">
              <a:latin typeface="Cambria"/>
              <a:cs typeface="Cambria"/>
            </a:endParaRPr>
          </a:p>
          <a:p>
            <a:pPr marL="12700" algn="just">
              <a:lnSpc>
                <a:spcPts val="6345"/>
              </a:lnSpc>
              <a:spcBef>
                <a:spcPts val="855"/>
              </a:spcBef>
            </a:pPr>
            <a:r>
              <a:rPr sz="5450" spc="95" dirty="0">
                <a:solidFill>
                  <a:srgbClr val="853821"/>
                </a:solidFill>
                <a:latin typeface="Cambria"/>
                <a:cs typeface="Cambria"/>
              </a:rPr>
              <a:t>ca</a:t>
            </a:r>
            <a:r>
              <a:rPr sz="5450" spc="-95" dirty="0">
                <a:solidFill>
                  <a:srgbClr val="853821"/>
                </a:solidFill>
                <a:latin typeface="Cambria"/>
                <a:cs typeface="Cambria"/>
              </a:rPr>
              <a:t> </a:t>
            </a:r>
            <a:r>
              <a:rPr sz="5450" spc="135" dirty="0">
                <a:solidFill>
                  <a:srgbClr val="262626"/>
                </a:solidFill>
                <a:latin typeface="Cambria"/>
                <a:cs typeface="Cambria"/>
              </a:rPr>
              <a:t>A</a:t>
            </a:r>
            <a:r>
              <a:rPr sz="5450" spc="260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computer</a:t>
            </a:r>
            <a:r>
              <a:rPr sz="5450" spc="254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spc="85" dirty="0">
                <a:solidFill>
                  <a:srgbClr val="232323"/>
                </a:solidFill>
                <a:latin typeface="Cambria"/>
                <a:cs typeface="Cambria"/>
              </a:rPr>
              <a:t>on</a:t>
            </a:r>
            <a:r>
              <a:rPr sz="5450" spc="-7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32323"/>
                </a:solidFill>
                <a:latin typeface="Cambria"/>
                <a:cs typeface="Cambria"/>
              </a:rPr>
              <a:t>which</a:t>
            </a:r>
            <a:r>
              <a:rPr sz="5450" spc="-1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32323"/>
                </a:solidFill>
                <a:latin typeface="Cambria"/>
                <a:cs typeface="Cambria"/>
              </a:rPr>
              <a:t>a</a:t>
            </a:r>
            <a:r>
              <a:rPr sz="5450" spc="-10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hypervisor</a:t>
            </a:r>
            <a:r>
              <a:rPr sz="5450" spc="37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5450" spc="-1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A1A1A"/>
                </a:solidFill>
                <a:latin typeface="Cambria"/>
                <a:cs typeface="Cambria"/>
              </a:rPr>
              <a:t>running</a:t>
            </a:r>
            <a:r>
              <a:rPr sz="5450" spc="26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one</a:t>
            </a:r>
            <a:r>
              <a:rPr sz="5450" spc="1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spc="-25" dirty="0">
                <a:solidFill>
                  <a:srgbClr val="1F1F1F"/>
                </a:solidFill>
                <a:latin typeface="Cambria"/>
                <a:cs typeface="Cambria"/>
              </a:rPr>
              <a:t>or</a:t>
            </a:r>
            <a:endParaRPr sz="5450">
              <a:latin typeface="Cambria"/>
              <a:cs typeface="Cambria"/>
            </a:endParaRPr>
          </a:p>
          <a:p>
            <a:pPr marL="814069" algn="just">
              <a:lnSpc>
                <a:spcPts val="6409"/>
              </a:lnSpc>
            </a:pPr>
            <a:r>
              <a:rPr sz="5600" spc="-40" dirty="0">
                <a:solidFill>
                  <a:srgbClr val="1F1F1F"/>
                </a:solidFill>
                <a:latin typeface="Cambria"/>
                <a:cs typeface="Cambria"/>
              </a:rPr>
              <a:t>more</a:t>
            </a:r>
            <a:r>
              <a:rPr sz="5600" spc="-27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600" spc="-30" dirty="0">
                <a:solidFill>
                  <a:srgbClr val="1F1F1F"/>
                </a:solidFill>
                <a:latin typeface="Cambria"/>
                <a:cs typeface="Cambria"/>
              </a:rPr>
              <a:t>virtual</a:t>
            </a:r>
            <a:r>
              <a:rPr sz="5600" spc="-204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600" spc="-85" dirty="0">
                <a:solidFill>
                  <a:srgbClr val="1F1F1F"/>
                </a:solidFill>
                <a:latin typeface="Cambria"/>
                <a:cs typeface="Cambria"/>
              </a:rPr>
              <a:t>machines</a:t>
            </a:r>
            <a:r>
              <a:rPr sz="5600" spc="3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600" dirty="0">
                <a:solidFill>
                  <a:srgbClr val="232323"/>
                </a:solidFill>
                <a:latin typeface="Cambria"/>
                <a:cs typeface="Cambria"/>
              </a:rPr>
              <a:t>is</a:t>
            </a:r>
            <a:r>
              <a:rPr sz="5600" spc="-30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600" spc="-10" dirty="0">
                <a:solidFill>
                  <a:srgbClr val="1C1C1C"/>
                </a:solidFill>
                <a:latin typeface="Cambria"/>
                <a:cs typeface="Cambria"/>
              </a:rPr>
              <a:t>defined</a:t>
            </a:r>
            <a:r>
              <a:rPr sz="5600" spc="2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600" spc="-20" dirty="0">
                <a:solidFill>
                  <a:srgbClr val="212121"/>
                </a:solidFill>
                <a:latin typeface="Cambria"/>
                <a:cs typeface="Cambria"/>
              </a:rPr>
              <a:t>as</a:t>
            </a:r>
            <a:r>
              <a:rPr sz="5600" spc="-29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600" spc="50" dirty="0">
                <a:solidFill>
                  <a:srgbClr val="232323"/>
                </a:solidFill>
                <a:latin typeface="Cambria"/>
                <a:cs typeface="Cambria"/>
              </a:rPr>
              <a:t>a</a:t>
            </a:r>
            <a:r>
              <a:rPr sz="5600" spc="-31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600" spc="-625" dirty="0">
                <a:solidFill>
                  <a:srgbClr val="1A1A1A"/>
                </a:solidFill>
                <a:latin typeface="Cambria"/>
                <a:cs typeface="Cambria"/>
              </a:rPr>
              <a:t>hos/</a:t>
            </a:r>
            <a:r>
              <a:rPr sz="5600" spc="15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600" spc="-10" dirty="0">
                <a:solidFill>
                  <a:srgbClr val="1F1F1F"/>
                </a:solidFill>
                <a:latin typeface="Cambria"/>
                <a:cs typeface="Cambria"/>
              </a:rPr>
              <a:t>aaeh?ae.</a:t>
            </a:r>
            <a:endParaRPr sz="5600">
              <a:latin typeface="Cambria"/>
              <a:cs typeface="Cambria"/>
            </a:endParaRPr>
          </a:p>
          <a:p>
            <a:pPr marL="802005" algn="just">
              <a:lnSpc>
                <a:spcPts val="6425"/>
              </a:lnSpc>
            </a:pPr>
            <a:r>
              <a:rPr sz="5450" spc="50" dirty="0">
                <a:solidFill>
                  <a:srgbClr val="212121"/>
                </a:solidFill>
                <a:latin typeface="Cambria"/>
                <a:cs typeface="Cambria"/>
              </a:rPr>
              <a:t>Each</a:t>
            </a:r>
            <a:r>
              <a:rPr sz="5450" spc="-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A1A1A"/>
                </a:solidFill>
                <a:latin typeface="Cambria"/>
                <a:cs typeface="Cambria"/>
              </a:rPr>
              <a:t>virtual</a:t>
            </a:r>
            <a:r>
              <a:rPr sz="5450" spc="13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machine</a:t>
            </a:r>
            <a:r>
              <a:rPr sz="5450" spc="28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spc="55" dirty="0">
                <a:solidFill>
                  <a:srgbClr val="1F1F1F"/>
                </a:solidFill>
                <a:latin typeface="Cambria"/>
                <a:cs typeface="Cambria"/>
              </a:rPr>
              <a:t>is</a:t>
            </a:r>
            <a:r>
              <a:rPr sz="5450" spc="-23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called</a:t>
            </a:r>
            <a:r>
              <a:rPr sz="5450" spc="10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spc="130" dirty="0">
                <a:solidFill>
                  <a:srgbClr val="232323"/>
                </a:solidFill>
                <a:latin typeface="Cambria"/>
                <a:cs typeface="Cambria"/>
              </a:rPr>
              <a:t>a</a:t>
            </a:r>
            <a:r>
              <a:rPr sz="5450" spc="-30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spc="-254" dirty="0">
                <a:solidFill>
                  <a:srgbClr val="131313"/>
                </a:solidFill>
                <a:latin typeface="Cambria"/>
                <a:cs typeface="Cambria"/>
              </a:rPr>
              <a:t>guesf</a:t>
            </a:r>
            <a:r>
              <a:rPr sz="5450" spc="465" dirty="0">
                <a:solidFill>
                  <a:srgbClr val="131313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61616"/>
                </a:solidFill>
                <a:latin typeface="Cambria"/>
                <a:cs typeface="Cambria"/>
              </a:rPr>
              <a:t>inarhiae</a:t>
            </a:r>
            <a:endParaRPr sz="5450">
              <a:latin typeface="Cambria"/>
              <a:cs typeface="Cambria"/>
            </a:endParaRPr>
          </a:p>
          <a:p>
            <a:pPr marL="814705" marR="217804" indent="-800735">
              <a:lnSpc>
                <a:spcPts val="6340"/>
              </a:lnSpc>
              <a:spcBef>
                <a:spcPts val="1375"/>
              </a:spcBef>
              <a:tabLst>
                <a:tab pos="12123420" algn="l"/>
              </a:tabLst>
            </a:pPr>
            <a:r>
              <a:rPr sz="5450" spc="-355" dirty="0">
                <a:solidFill>
                  <a:srgbClr val="903B26"/>
                </a:solidFill>
                <a:latin typeface="Cambria"/>
                <a:cs typeface="Cambria"/>
              </a:rPr>
              <a:t>‹in</a:t>
            </a:r>
            <a:r>
              <a:rPr sz="5450" spc="-200" dirty="0">
                <a:solidFill>
                  <a:srgbClr val="903B26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81818"/>
                </a:solidFill>
                <a:latin typeface="Cambria"/>
                <a:cs typeface="Cambria"/>
              </a:rPr>
              <a:t>Hypervisor</a:t>
            </a:r>
            <a:r>
              <a:rPr sz="5450" spc="33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is</a:t>
            </a:r>
            <a:r>
              <a:rPr sz="5450" spc="-7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A2A2A"/>
                </a:solidFill>
                <a:latin typeface="Cambria"/>
                <a:cs typeface="Cambria"/>
              </a:rPr>
              <a:t>a</a:t>
            </a:r>
            <a:r>
              <a:rPr sz="5450" spc="-9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5450" spc="-25" dirty="0">
                <a:solidFill>
                  <a:srgbClr val="1C1C1C"/>
                </a:solidFill>
                <a:latin typeface="Cambria"/>
                <a:cs typeface="Cambria"/>
              </a:rPr>
              <a:t>bare</a:t>
            </a:r>
            <a:r>
              <a:rPr sz="5450" spc="1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metal</a:t>
            </a:r>
            <a:r>
              <a:rPr sz="5450" spc="16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C1C1C"/>
                </a:solidFill>
                <a:latin typeface="Cambria"/>
                <a:cs typeface="Cambria"/>
              </a:rPr>
              <a:t>approach;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	</a:t>
            </a:r>
            <a:r>
              <a:rPr sz="5450" spc="-114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5450" spc="-28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installed</a:t>
            </a:r>
            <a:r>
              <a:rPr sz="5450" spc="11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spc="85" dirty="0">
                <a:solidFill>
                  <a:srgbClr val="1D1D1D"/>
                </a:solidFill>
                <a:latin typeface="Cambria"/>
                <a:cs typeface="Cambria"/>
              </a:rPr>
              <a:t>on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the</a:t>
            </a:r>
            <a:r>
              <a:rPr sz="5450" spc="-17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spc="-25" dirty="0">
                <a:solidFill>
                  <a:srgbClr val="1A1A1A"/>
                </a:solidFill>
                <a:latin typeface="Cambria"/>
                <a:cs typeface="Cambria"/>
              </a:rPr>
              <a:t>bare</a:t>
            </a:r>
            <a:r>
              <a:rPr sz="5450" spc="-17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metal</a:t>
            </a:r>
            <a:r>
              <a:rPr sz="5450" spc="-5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and</a:t>
            </a:r>
            <a:r>
              <a:rPr sz="5450" spc="-5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then</a:t>
            </a:r>
            <a:r>
              <a:rPr sz="5450" spc="-5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32323"/>
                </a:solidFill>
                <a:latin typeface="Cambria"/>
                <a:cs typeface="Cambria"/>
              </a:rPr>
              <a:t>the</a:t>
            </a:r>
            <a:r>
              <a:rPr sz="5450" spc="-11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C1C1C"/>
                </a:solidFill>
                <a:latin typeface="Cambria"/>
                <a:cs typeface="Cambria"/>
              </a:rPr>
              <a:t>operating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	</a:t>
            </a:r>
            <a:r>
              <a:rPr sz="5450" spc="-20" dirty="0">
                <a:solidFill>
                  <a:srgbClr val="131313"/>
                </a:solidFill>
                <a:latin typeface="Cambria"/>
                <a:cs typeface="Cambria"/>
              </a:rPr>
              <a:t>systems</a:t>
            </a:r>
            <a:r>
              <a:rPr sz="5450" spc="-250" dirty="0">
                <a:solidFill>
                  <a:srgbClr val="131313"/>
                </a:solidFill>
                <a:latin typeface="Cambria"/>
                <a:cs typeface="Cambria"/>
              </a:rPr>
              <a:t> </a:t>
            </a:r>
            <a:r>
              <a:rPr sz="5450" spc="-25" dirty="0">
                <a:solidFill>
                  <a:srgbClr val="212121"/>
                </a:solidFill>
                <a:latin typeface="Cambria"/>
                <a:cs typeface="Cambria"/>
              </a:rPr>
              <a:t>is </a:t>
            </a:r>
            <a:r>
              <a:rPr sz="5450" dirty="0">
                <a:solidFill>
                  <a:srgbClr val="212121"/>
                </a:solidFill>
                <a:latin typeface="Cambria"/>
                <a:cs typeface="Cambria"/>
              </a:rPr>
              <a:t>installed</a:t>
            </a:r>
            <a:r>
              <a:rPr sz="5450" spc="6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50" spc="-295" dirty="0">
                <a:solidFill>
                  <a:srgbClr val="1D1D1D"/>
                </a:solidFill>
                <a:latin typeface="Cambria"/>
                <a:cs typeface="Cambria"/>
              </a:rPr>
              <a:t>(</a:t>
            </a:r>
            <a:r>
              <a:rPr sz="5450" spc="-1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para</a:t>
            </a:r>
            <a:r>
              <a:rPr sz="5450" spc="8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D1D1D"/>
                </a:solidFill>
                <a:latin typeface="Cambria"/>
                <a:cs typeface="Cambria"/>
              </a:rPr>
              <a:t>virtualized)</a:t>
            </a:r>
            <a:endParaRPr sz="5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575" y="9669208"/>
            <a:ext cx="363208" cy="31118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4847" y="10719568"/>
            <a:ext cx="5595379" cy="20221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031" y="9649575"/>
            <a:ext cx="2807506" cy="10209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1619" y="9649575"/>
            <a:ext cx="2758423" cy="10209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670486" y="9649575"/>
            <a:ext cx="5624830" cy="3102610"/>
            <a:chOff x="10670486" y="9649575"/>
            <a:chExt cx="5624830" cy="31026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0486" y="10670486"/>
              <a:ext cx="5624828" cy="20810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0486" y="9649575"/>
              <a:ext cx="2316683" cy="1020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26435" y="9649575"/>
              <a:ext cx="3268879" cy="102091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22929" y="9649575"/>
            <a:ext cx="382841" cy="300383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36252" y="8628664"/>
            <a:ext cx="1570632" cy="9620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44315" y="8628664"/>
            <a:ext cx="1541183" cy="9620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42562" y="8628664"/>
            <a:ext cx="363208" cy="87366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83480" y="4829695"/>
            <a:ext cx="215962" cy="27486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23385" y="4672632"/>
            <a:ext cx="343575" cy="58898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65126" y="4829695"/>
            <a:ext cx="323943" cy="4319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77417" y="4819879"/>
            <a:ext cx="225778" cy="45155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62094" y="4721714"/>
            <a:ext cx="196329" cy="53990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46771" y="4829695"/>
            <a:ext cx="284677" cy="4319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219797" y="4633366"/>
            <a:ext cx="304310" cy="62825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83480" y="3337594"/>
            <a:ext cx="215962" cy="26504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23385" y="3170714"/>
            <a:ext cx="314126" cy="58898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16044" y="3327778"/>
            <a:ext cx="255227" cy="43192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18518" y="3327778"/>
            <a:ext cx="176696" cy="43192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63930" y="3327778"/>
            <a:ext cx="294493" cy="43192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27139" y="3494658"/>
            <a:ext cx="186512" cy="687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01999" y="3170714"/>
            <a:ext cx="520272" cy="59880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20436" y="3327778"/>
            <a:ext cx="304310" cy="43192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83645" y="3219797"/>
            <a:ext cx="206145" cy="53990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368322" y="3327778"/>
            <a:ext cx="274860" cy="43192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188612" y="10935530"/>
            <a:ext cx="804949" cy="392658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569837" y="9732177"/>
            <a:ext cx="1151255" cy="2269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00" spc="-350" dirty="0">
                <a:latin typeface="Calibri"/>
                <a:cs typeface="Calibri"/>
              </a:rPr>
              <a:t>Guesl</a:t>
            </a:r>
            <a:endParaRPr sz="4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600">
              <a:latin typeface="Calibri"/>
              <a:cs typeface="Calibri"/>
            </a:endParaRPr>
          </a:p>
          <a:p>
            <a:pPr marL="257810">
              <a:lnSpc>
                <a:spcPct val="100000"/>
              </a:lnSpc>
            </a:pPr>
            <a:r>
              <a:rPr sz="3350" spc="-140" dirty="0">
                <a:solidFill>
                  <a:srgbClr val="0C0C0C"/>
                </a:solidFill>
                <a:latin typeface="Calibri"/>
                <a:cs typeface="Calibri"/>
              </a:rPr>
              <a:t>!3OS!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53717" y="8637506"/>
            <a:ext cx="1119505" cy="724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50" spc="-470" dirty="0">
                <a:solidFill>
                  <a:srgbClr val="131313"/>
                </a:solidFill>
                <a:latin typeface="Calibri"/>
                <a:cs typeface="Calibri"/>
              </a:rPr>
              <a:t>Guest</a:t>
            </a:r>
            <a:endParaRPr sz="4550">
              <a:latin typeface="Calibri"/>
              <a:cs typeface="Calibri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45577"/>
              </p:ext>
            </p:extLst>
          </p:nvPr>
        </p:nvGraphicFramePr>
        <p:xfrm>
          <a:off x="2054697" y="6852997"/>
          <a:ext cx="593936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9367"/>
              </a:tblGrid>
              <a:tr h="0">
                <a:tc>
                  <a:txBody>
                    <a:bodyPr/>
                    <a:lstStyle/>
                    <a:p>
                      <a:r>
                        <a:rPr lang="en-GB" sz="5400" dirty="0" smtClean="0"/>
                        <a:t>Bare-Meta (Type 1)</a:t>
                      </a:r>
                      <a:endParaRPr lang="en-GB" sz="5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94791"/>
              </p:ext>
            </p:extLst>
          </p:nvPr>
        </p:nvGraphicFramePr>
        <p:xfrm>
          <a:off x="10670486" y="7006191"/>
          <a:ext cx="586316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316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5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Hosted (Type 2)</a:t>
                      </a:r>
                      <a:endParaRPr lang="en-GB" sz="5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7100" y="8559948"/>
            <a:ext cx="834398" cy="500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20372" y="8559948"/>
            <a:ext cx="569354" cy="500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76239" y="8726828"/>
            <a:ext cx="294493" cy="333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52278" y="7754999"/>
            <a:ext cx="834398" cy="500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94511" y="7931695"/>
            <a:ext cx="294493" cy="3239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75600" y="7754999"/>
            <a:ext cx="569354" cy="500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7474" y="6950050"/>
            <a:ext cx="157063" cy="6675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43511" y="7116929"/>
            <a:ext cx="323943" cy="3435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66961" y="6272714"/>
            <a:ext cx="618436" cy="353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45575" y="6203999"/>
            <a:ext cx="932563" cy="4319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84284" y="6145100"/>
            <a:ext cx="1835677" cy="4908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66961" y="5310702"/>
            <a:ext cx="618436" cy="3533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31449" y="1953474"/>
            <a:ext cx="2130170" cy="12172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40151" y="2238151"/>
            <a:ext cx="510455" cy="5889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38955" y="2238151"/>
            <a:ext cx="431924" cy="58898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63537" y="2238151"/>
            <a:ext cx="588987" cy="58898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11423" y="1924025"/>
            <a:ext cx="392658" cy="89329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18208" y="1953474"/>
            <a:ext cx="2846771" cy="8834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023879" y="2238151"/>
            <a:ext cx="549721" cy="58898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632499" y="1924025"/>
            <a:ext cx="294493" cy="89329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290201" y="1963291"/>
            <a:ext cx="1099442" cy="8638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68176" y="2238151"/>
            <a:ext cx="539905" cy="58898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066980" y="2238151"/>
            <a:ext cx="471189" cy="58898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587252" y="1914208"/>
            <a:ext cx="2346132" cy="92274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502521" y="4978694"/>
            <a:ext cx="7178040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300" spc="75" dirty="0">
                <a:solidFill>
                  <a:srgbClr val="1C1C1C"/>
                </a:solidFill>
                <a:latin typeface="Cambria"/>
                <a:cs typeface="Cambria"/>
              </a:rPr>
              <a:t>System</a:t>
            </a:r>
            <a:r>
              <a:rPr sz="5300" spc="30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300" spc="95" dirty="0">
                <a:solidFill>
                  <a:srgbClr val="1C1C1C"/>
                </a:solidFill>
                <a:latin typeface="Cambria"/>
                <a:cs typeface="Cambria"/>
              </a:rPr>
              <a:t>virlual</a:t>
            </a:r>
            <a:r>
              <a:rPr sz="5300" spc="22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300" spc="-10" dirty="0">
                <a:solidFill>
                  <a:srgbClr val="1C1C1C"/>
                </a:solidFill>
                <a:latin typeface="Cambria"/>
                <a:cs typeface="Cambria"/>
              </a:rPr>
              <a:t>machine: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502978" y="5956639"/>
            <a:ext cx="12392660" cy="85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70350" algn="l"/>
                <a:tab pos="6976745" algn="l"/>
              </a:tabLst>
            </a:pPr>
            <a:r>
              <a:rPr sz="5450" spc="-280" dirty="0">
                <a:solidFill>
                  <a:srgbClr val="1D1D1D"/>
                </a:solidFill>
                <a:latin typeface="Cambria"/>
                <a:cs typeface="Cambria"/>
              </a:rPr>
              <a:t>sys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	</a:t>
            </a:r>
            <a:r>
              <a:rPr lang="en-GB" sz="545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lang="en-GB" sz="5450" dirty="0" smtClean="0">
                <a:solidFill>
                  <a:srgbClr val="1A1A1A"/>
                </a:solidFill>
                <a:latin typeface="Cambria"/>
                <a:cs typeface="Cambria"/>
              </a:rPr>
              <a:t>(</a:t>
            </a:r>
            <a:r>
              <a:rPr sz="5450" dirty="0" smtClean="0">
                <a:solidFill>
                  <a:srgbClr val="1A1A1A"/>
                </a:solidFill>
                <a:latin typeface="Cambria"/>
                <a:cs typeface="Cambria"/>
              </a:rPr>
              <a:t>also</a:t>
            </a:r>
            <a:r>
              <a:rPr sz="5450" spc="30" dirty="0" smtClean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212121"/>
                </a:solidFill>
                <a:latin typeface="Cambria"/>
                <a:cs typeface="Cambria"/>
              </a:rPr>
              <a:t>known</a:t>
            </a:r>
            <a:r>
              <a:rPr sz="5450" spc="1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A1A1A"/>
                </a:solidFill>
                <a:latin typeface="Cambria"/>
                <a:cs typeface="Cambria"/>
              </a:rPr>
              <a:t>as</a:t>
            </a:r>
            <a:r>
              <a:rPr sz="5450" spc="-10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450" spc="85" dirty="0">
                <a:solidFill>
                  <a:srgbClr val="1A1A1A"/>
                </a:solidFill>
                <a:latin typeface="Cambria"/>
                <a:cs typeface="Cambria"/>
              </a:rPr>
              <a:t>full</a:t>
            </a:r>
            <a:endParaRPr sz="5450" dirty="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4106" y="6745792"/>
            <a:ext cx="14794865" cy="32562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1275">
              <a:lnSpc>
                <a:spcPts val="6330"/>
              </a:lnSpc>
              <a:spcBef>
                <a:spcPts val="120"/>
              </a:spcBef>
              <a:tabLst>
                <a:tab pos="6021070" algn="l"/>
                <a:tab pos="9014460" algn="l"/>
              </a:tabLst>
            </a:pPr>
            <a:r>
              <a:rPr sz="5350" spc="60" dirty="0">
                <a:solidFill>
                  <a:srgbClr val="1D1D1D"/>
                </a:solidFill>
                <a:latin typeface="Cambria"/>
                <a:cs typeface="Cambria"/>
              </a:rPr>
              <a:t>virtualization</a:t>
            </a:r>
            <a:r>
              <a:rPr sz="5350" spc="1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350" spc="300" dirty="0">
                <a:solidFill>
                  <a:srgbClr val="1A1A1A"/>
                </a:solidFill>
                <a:latin typeface="Cambria"/>
                <a:cs typeface="Cambria"/>
              </a:rPr>
              <a:t>VMs</a:t>
            </a:r>
            <a:r>
              <a:rPr sz="5350" dirty="0">
                <a:solidFill>
                  <a:srgbClr val="1A1A1A"/>
                </a:solidFill>
                <a:latin typeface="Cambria"/>
                <a:cs typeface="Cambria"/>
              </a:rPr>
              <a:t>	</a:t>
            </a:r>
            <a:r>
              <a:rPr sz="5350" spc="35" dirty="0">
                <a:solidFill>
                  <a:srgbClr val="1C1C1C"/>
                </a:solidFill>
                <a:latin typeface="Cambria"/>
                <a:cs typeface="Cambria"/>
              </a:rPr>
              <a:t>provide</a:t>
            </a:r>
            <a:r>
              <a:rPr sz="5350" dirty="0">
                <a:solidFill>
                  <a:srgbClr val="1C1C1C"/>
                </a:solidFill>
                <a:latin typeface="Cambria"/>
                <a:cs typeface="Cambria"/>
              </a:rPr>
              <a:t>	</a:t>
            </a:r>
            <a:r>
              <a:rPr sz="5350" dirty="0">
                <a:solidFill>
                  <a:srgbClr val="1D1D1D"/>
                </a:solidFill>
                <a:latin typeface="Cambria"/>
                <a:cs typeface="Cambria"/>
              </a:rPr>
              <a:t>complete</a:t>
            </a:r>
            <a:r>
              <a:rPr sz="5350" spc="434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350" spc="-30" dirty="0">
                <a:solidFill>
                  <a:srgbClr val="161616"/>
                </a:solidFill>
                <a:latin typeface="Cambria"/>
                <a:cs typeface="Cambria"/>
              </a:rPr>
              <a:t>substitute</a:t>
            </a:r>
            <a:endParaRPr sz="5350" dirty="0">
              <a:latin typeface="Cambria"/>
              <a:cs typeface="Cambria"/>
            </a:endParaRPr>
          </a:p>
          <a:p>
            <a:pPr marL="12700" marR="2814955" indent="1035050">
              <a:lnSpc>
                <a:spcPct val="96600"/>
              </a:lnSpc>
              <a:spcBef>
                <a:spcPts val="135"/>
              </a:spcBef>
              <a:tabLst>
                <a:tab pos="5955030" algn="l"/>
                <a:tab pos="7743190" algn="l"/>
                <a:tab pos="10559415" algn="l"/>
              </a:tabLst>
            </a:pPr>
            <a:r>
              <a:rPr sz="5450" dirty="0">
                <a:solidFill>
                  <a:srgbClr val="161616"/>
                </a:solidFill>
                <a:latin typeface="Cambria"/>
                <a:cs typeface="Cambria"/>
              </a:rPr>
              <a:t>lhe</a:t>
            </a:r>
            <a:r>
              <a:rPr sz="5450" spc="-90" dirty="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sz="5450" spc="-40" dirty="0">
                <a:solidFill>
                  <a:srgbClr val="1C1C1C"/>
                </a:solidFill>
                <a:latin typeface="Cambria"/>
                <a:cs typeface="Cambria"/>
              </a:rPr>
              <a:t>targeted</a:t>
            </a:r>
            <a:r>
              <a:rPr sz="5450" spc="8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real</a:t>
            </a:r>
            <a:r>
              <a:rPr sz="5450" spc="-17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machine</a:t>
            </a:r>
            <a:r>
              <a:rPr sz="5450" spc="16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spc="-25" dirty="0">
                <a:solidFill>
                  <a:srgbClr val="232323"/>
                </a:solidFill>
                <a:latin typeface="Cambria"/>
                <a:cs typeface="Cambria"/>
              </a:rPr>
              <a:t>and</a:t>
            </a:r>
            <a:r>
              <a:rPr sz="5450" dirty="0">
                <a:solidFill>
                  <a:srgbClr val="232323"/>
                </a:solidFill>
                <a:latin typeface="Cambria"/>
                <a:cs typeface="Cambria"/>
              </a:rPr>
              <a:t>	</a:t>
            </a:r>
            <a:r>
              <a:rPr sz="5450" spc="-10" dirty="0">
                <a:solidFill>
                  <a:srgbClr val="242424"/>
                </a:solidFill>
                <a:latin typeface="Cambria"/>
                <a:cs typeface="Cambria"/>
              </a:rPr>
              <a:t>level 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functionality</a:t>
            </a:r>
            <a:r>
              <a:rPr sz="5450" spc="22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212121"/>
                </a:solidFill>
                <a:latin typeface="Cambria"/>
                <a:cs typeface="Cambria"/>
              </a:rPr>
              <a:t>required</a:t>
            </a:r>
            <a:r>
              <a:rPr sz="5450" dirty="0">
                <a:solidFill>
                  <a:srgbClr val="212121"/>
                </a:solidFill>
                <a:latin typeface="Cambria"/>
                <a:cs typeface="Cambria"/>
              </a:rPr>
              <a:t>	lhe</a:t>
            </a:r>
            <a:r>
              <a:rPr sz="5450" spc="14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D1D1D"/>
                </a:solidFill>
                <a:latin typeface="Cambria"/>
                <a:cs typeface="Cambria"/>
              </a:rPr>
              <a:t>execulion </a:t>
            </a:r>
            <a:r>
              <a:rPr sz="5450" dirty="0">
                <a:solidFill>
                  <a:srgbClr val="1D1D1D"/>
                </a:solidFill>
                <a:latin typeface="Cambria"/>
                <a:cs typeface="Cambria"/>
              </a:rPr>
              <a:t>complete</a:t>
            </a:r>
            <a:r>
              <a:rPr sz="5450" spc="-13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C1C1C"/>
                </a:solidFill>
                <a:latin typeface="Cambria"/>
                <a:cs typeface="Cambria"/>
              </a:rPr>
              <a:t>operating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	</a:t>
            </a:r>
            <a:r>
              <a:rPr sz="5450" spc="-10" dirty="0">
                <a:latin typeface="Cambria"/>
                <a:cs typeface="Cambria"/>
              </a:rPr>
              <a:t>syslem.</a:t>
            </a:r>
            <a:endParaRPr sz="54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5078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575" y="1953474"/>
            <a:ext cx="4024746" cy="8834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4081" y="1914208"/>
            <a:ext cx="3818601" cy="9227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66258" y="1914208"/>
            <a:ext cx="4662816" cy="92274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89250" y="4492625"/>
            <a:ext cx="15240000" cy="66652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process virtual machine</a:t>
            </a: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a single process to run as an application on a host machine, providing a platform-independent programming environment by masking the information of the underlying hardware or operating system. An example of a process VM is the Java Virtual Machine, which enables any operating system to run Java applications as if they were native to that system.   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5078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170" y="1855310"/>
            <a:ext cx="6498493" cy="14724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37757" y="4940656"/>
            <a:ext cx="16144240" cy="6520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84860" marR="5080" indent="-772795">
              <a:lnSpc>
                <a:spcPct val="92100"/>
              </a:lnSpc>
              <a:spcBef>
                <a:spcPts val="660"/>
              </a:spcBef>
              <a:tabLst>
                <a:tab pos="796290" algn="l"/>
                <a:tab pos="10233660" algn="l"/>
              </a:tabLst>
            </a:pPr>
            <a:r>
              <a:rPr sz="5650" dirty="0">
                <a:solidFill>
                  <a:srgbClr val="873423"/>
                </a:solidFill>
                <a:latin typeface="Cambria"/>
                <a:cs typeface="Cambria"/>
              </a:rPr>
              <a:t>		</a:t>
            </a:r>
            <a:r>
              <a:rPr sz="5650" dirty="0">
                <a:solidFill>
                  <a:srgbClr val="1F1F1F"/>
                </a:solidFill>
                <a:latin typeface="Cambria"/>
                <a:cs typeface="Cambria"/>
              </a:rPr>
              <a:t>Virtual</a:t>
            </a:r>
            <a:r>
              <a:rPr sz="5650" spc="-31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650" spc="-85" dirty="0">
                <a:solidFill>
                  <a:srgbClr val="1F1F1F"/>
                </a:solidFill>
                <a:latin typeface="Cambria"/>
                <a:cs typeface="Cambria"/>
              </a:rPr>
              <a:t>machines</a:t>
            </a:r>
            <a:r>
              <a:rPr sz="5650" spc="-6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650" spc="-125" dirty="0">
                <a:solidFill>
                  <a:srgbClr val="212121"/>
                </a:solidFill>
                <a:latin typeface="Cambria"/>
                <a:cs typeface="Cambria"/>
              </a:rPr>
              <a:t>are</a:t>
            </a:r>
            <a:r>
              <a:rPr sz="5650" spc="-19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650" dirty="0">
                <a:solidFill>
                  <a:srgbClr val="262626"/>
                </a:solidFill>
                <a:latin typeface="Cambria"/>
                <a:cs typeface="Cambria"/>
              </a:rPr>
              <a:t>a</a:t>
            </a:r>
            <a:r>
              <a:rPr sz="5650" spc="-310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5650" spc="-80" dirty="0">
                <a:solidFill>
                  <a:srgbClr val="212121"/>
                </a:solidFill>
                <a:latin typeface="Cambria"/>
                <a:cs typeface="Cambria"/>
              </a:rPr>
              <a:t>number</a:t>
            </a:r>
            <a:r>
              <a:rPr sz="5650" spc="-1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650" dirty="0">
                <a:solidFill>
                  <a:srgbClr val="232323"/>
                </a:solidFill>
                <a:latin typeface="Cambria"/>
                <a:cs typeface="Cambria"/>
              </a:rPr>
              <a:t>of</a:t>
            </a:r>
            <a:r>
              <a:rPr sz="5650" spc="1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650" spc="-135" dirty="0">
                <a:solidFill>
                  <a:srgbClr val="1A1A1A"/>
                </a:solidFill>
                <a:latin typeface="Cambria"/>
                <a:cs typeface="Cambria"/>
              </a:rPr>
              <a:t>discrete</a:t>
            </a:r>
            <a:r>
              <a:rPr sz="5650" spc="-6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650" spc="-10" dirty="0">
                <a:solidFill>
                  <a:srgbClr val="1F1F1F"/>
                </a:solidFill>
                <a:latin typeface="Cambria"/>
                <a:cs typeface="Cambria"/>
              </a:rPr>
              <a:t>identical </a:t>
            </a:r>
            <a:r>
              <a:rPr sz="5750" spc="-165" dirty="0">
                <a:solidFill>
                  <a:srgbClr val="1D1D1D"/>
                </a:solidFill>
                <a:latin typeface="Cambria"/>
                <a:cs typeface="Cambria"/>
              </a:rPr>
              <a:t>execution</a:t>
            </a:r>
            <a:r>
              <a:rPr sz="5750" spc="-15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750" spc="-185" dirty="0">
                <a:solidFill>
                  <a:srgbClr val="161616"/>
                </a:solidFill>
                <a:latin typeface="Cambria"/>
                <a:cs typeface="Cambria"/>
              </a:rPr>
              <a:t>environments</a:t>
            </a:r>
            <a:r>
              <a:rPr sz="5750" spc="140" dirty="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sz="5750" dirty="0">
                <a:solidFill>
                  <a:srgbClr val="232323"/>
                </a:solidFill>
                <a:latin typeface="Cambria"/>
                <a:cs typeface="Cambria"/>
              </a:rPr>
              <a:t>on</a:t>
            </a:r>
            <a:r>
              <a:rPr sz="5750" spc="-31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50" dirty="0">
                <a:solidFill>
                  <a:srgbClr val="1F1F1F"/>
                </a:solidFill>
                <a:latin typeface="Cambria"/>
                <a:cs typeface="Cambria"/>
              </a:rPr>
              <a:t>a</a:t>
            </a:r>
            <a:r>
              <a:rPr sz="5750" spc="-32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50" spc="-114" dirty="0">
                <a:solidFill>
                  <a:srgbClr val="212121"/>
                </a:solidFill>
                <a:latin typeface="Cambria"/>
                <a:cs typeface="Cambria"/>
              </a:rPr>
              <a:t>single</a:t>
            </a:r>
            <a:r>
              <a:rPr sz="5750" spc="-2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750" spc="-130" dirty="0">
                <a:solidFill>
                  <a:srgbClr val="212121"/>
                </a:solidFill>
                <a:latin typeface="Cambria"/>
                <a:cs typeface="Cambria"/>
              </a:rPr>
              <a:t>computer,</a:t>
            </a:r>
            <a:r>
              <a:rPr sz="5750" spc="-6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750" spc="-20" dirty="0">
                <a:solidFill>
                  <a:srgbClr val="1D1D1D"/>
                </a:solidFill>
                <a:latin typeface="Cambria"/>
                <a:cs typeface="Cambria"/>
              </a:rPr>
              <a:t>each </a:t>
            </a:r>
            <a:r>
              <a:rPr sz="5700" dirty="0">
                <a:solidFill>
                  <a:srgbClr val="242424"/>
                </a:solidFill>
                <a:latin typeface="Cambria"/>
                <a:cs typeface="Cambria"/>
              </a:rPr>
              <a:t>of</a:t>
            </a:r>
            <a:r>
              <a:rPr sz="5700" spc="-165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5700" spc="-25" dirty="0">
                <a:solidFill>
                  <a:srgbClr val="232323"/>
                </a:solidFill>
                <a:latin typeface="Cambria"/>
                <a:cs typeface="Cambria"/>
              </a:rPr>
              <a:t>which</a:t>
            </a:r>
            <a:r>
              <a:rPr sz="5700" spc="-29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00" spc="-45" dirty="0">
                <a:solidFill>
                  <a:srgbClr val="212121"/>
                </a:solidFill>
                <a:latin typeface="Cambria"/>
                <a:cs typeface="Cambria"/>
              </a:rPr>
              <a:t>runs</a:t>
            </a:r>
            <a:r>
              <a:rPr sz="5700" spc="-2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242424"/>
                </a:solidFill>
                <a:latin typeface="Cambria"/>
                <a:cs typeface="Cambria"/>
              </a:rPr>
              <a:t>an</a:t>
            </a:r>
            <a:r>
              <a:rPr sz="5700" spc="-315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5700" spc="-105" dirty="0">
                <a:solidFill>
                  <a:srgbClr val="1F1F1F"/>
                </a:solidFill>
                <a:latin typeface="Cambria"/>
                <a:cs typeface="Cambria"/>
              </a:rPr>
              <a:t>operating</a:t>
            </a:r>
            <a:r>
              <a:rPr sz="5700" spc="2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00" spc="-90" dirty="0">
                <a:solidFill>
                  <a:srgbClr val="1C1C1C"/>
                </a:solidFill>
                <a:latin typeface="Cambria"/>
                <a:cs typeface="Cambria"/>
              </a:rPr>
              <a:t>system.</a:t>
            </a:r>
            <a:r>
              <a:rPr sz="5700" spc="-1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00" spc="-65" dirty="0">
                <a:solidFill>
                  <a:srgbClr val="1D1D1D"/>
                </a:solidFill>
                <a:latin typeface="Cambria"/>
                <a:cs typeface="Cambria"/>
              </a:rPr>
              <a:t>This</a:t>
            </a:r>
            <a:r>
              <a:rPr sz="5700" spc="-25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232323"/>
                </a:solidFill>
                <a:latin typeface="Cambria"/>
                <a:cs typeface="Cambria"/>
              </a:rPr>
              <a:t>can</a:t>
            </a:r>
            <a:r>
              <a:rPr sz="5700" spc="-31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00" spc="-20" dirty="0">
                <a:solidFill>
                  <a:srgbClr val="212121"/>
                </a:solidFill>
                <a:latin typeface="Cambria"/>
                <a:cs typeface="Cambria"/>
              </a:rPr>
              <a:t>allow </a:t>
            </a:r>
            <a:r>
              <a:rPr sz="5700" spc="-105" dirty="0">
                <a:solidFill>
                  <a:srgbClr val="1A1A1A"/>
                </a:solidFill>
                <a:latin typeface="Cambria"/>
                <a:cs typeface="Cambria"/>
              </a:rPr>
              <a:t>applications</a:t>
            </a:r>
            <a:r>
              <a:rPr sz="5700" spc="-1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700" spc="-155" dirty="0">
                <a:solidFill>
                  <a:srgbClr val="1C1C1C"/>
                </a:solidFill>
                <a:latin typeface="Cambria"/>
                <a:cs typeface="Cambria"/>
              </a:rPr>
              <a:t>written</a:t>
            </a:r>
            <a:r>
              <a:rPr sz="5700" spc="-16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1F1F1F"/>
                </a:solidFill>
                <a:latin typeface="Cambria"/>
                <a:cs typeface="Cambria"/>
              </a:rPr>
              <a:t>for</a:t>
            </a:r>
            <a:r>
              <a:rPr sz="5700" spc="-19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00" spc="-130" dirty="0">
                <a:solidFill>
                  <a:srgbClr val="212121"/>
                </a:solidFill>
                <a:latin typeface="Cambria"/>
                <a:cs typeface="Cambria"/>
              </a:rPr>
              <a:t>one</a:t>
            </a:r>
            <a:r>
              <a:rPr sz="5700" spc="-18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700" spc="-25" dirty="0">
                <a:solidFill>
                  <a:srgbClr val="1F1F1F"/>
                </a:solidFill>
                <a:latin typeface="Cambria"/>
                <a:cs typeface="Cambria"/>
              </a:rPr>
              <a:t>OS</a:t>
            </a:r>
            <a:r>
              <a:rPr sz="5700" dirty="0">
                <a:solidFill>
                  <a:srgbClr val="1F1F1F"/>
                </a:solidFill>
                <a:latin typeface="Cambria"/>
                <a:cs typeface="Cambria"/>
              </a:rPr>
              <a:t>	</a:t>
            </a:r>
            <a:r>
              <a:rPr sz="5700" spc="-150" dirty="0">
                <a:solidFill>
                  <a:srgbClr val="232323"/>
                </a:solidFill>
                <a:latin typeface="Cambria"/>
                <a:cs typeface="Cambria"/>
              </a:rPr>
              <a:t>to</a:t>
            </a:r>
            <a:r>
              <a:rPr sz="5700" spc="-16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00" spc="-145" dirty="0">
                <a:solidFill>
                  <a:srgbClr val="242424"/>
                </a:solidFill>
                <a:latin typeface="Cambria"/>
                <a:cs typeface="Cambria"/>
              </a:rPr>
              <a:t>be</a:t>
            </a:r>
            <a:r>
              <a:rPr sz="5700" spc="-170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5700" spc="-110" dirty="0">
                <a:solidFill>
                  <a:srgbClr val="1F1F1F"/>
                </a:solidFill>
                <a:latin typeface="Cambria"/>
                <a:cs typeface="Cambria"/>
              </a:rPr>
              <a:t>executed</a:t>
            </a:r>
            <a:r>
              <a:rPr sz="5700" spc="-7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1D1D1D"/>
                </a:solidFill>
                <a:latin typeface="Cambria"/>
                <a:cs typeface="Cambria"/>
              </a:rPr>
              <a:t>on</a:t>
            </a:r>
            <a:r>
              <a:rPr sz="5700" spc="-22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700" spc="-50" dirty="0">
                <a:solidFill>
                  <a:srgbClr val="212121"/>
                </a:solidFill>
                <a:latin typeface="Cambria"/>
                <a:cs typeface="Cambria"/>
              </a:rPr>
              <a:t>a </a:t>
            </a:r>
            <a:r>
              <a:rPr sz="5750" spc="-140" dirty="0">
                <a:solidFill>
                  <a:srgbClr val="181818"/>
                </a:solidFill>
                <a:latin typeface="Cambria"/>
                <a:cs typeface="Cambria"/>
              </a:rPr>
              <a:t>machine</a:t>
            </a:r>
            <a:r>
              <a:rPr sz="5750" spc="-165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750" spc="-90" dirty="0">
                <a:solidFill>
                  <a:srgbClr val="1C1C1C"/>
                </a:solidFill>
                <a:latin typeface="Cambria"/>
                <a:cs typeface="Cambria"/>
              </a:rPr>
              <a:t>which</a:t>
            </a:r>
            <a:r>
              <a:rPr sz="5750" spc="-229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50" spc="-114" dirty="0">
                <a:solidFill>
                  <a:srgbClr val="212121"/>
                </a:solidFill>
                <a:latin typeface="Cambria"/>
                <a:cs typeface="Cambria"/>
              </a:rPr>
              <a:t>runs</a:t>
            </a:r>
            <a:r>
              <a:rPr sz="5750" spc="-2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750" dirty="0">
                <a:solidFill>
                  <a:srgbClr val="1F1F1F"/>
                </a:solidFill>
                <a:latin typeface="Cambria"/>
                <a:cs typeface="Cambria"/>
              </a:rPr>
              <a:t>a</a:t>
            </a:r>
            <a:r>
              <a:rPr sz="5750" spc="-29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50" spc="-160" dirty="0">
                <a:solidFill>
                  <a:srgbClr val="1F1F1F"/>
                </a:solidFill>
                <a:latin typeface="Cambria"/>
                <a:cs typeface="Cambria"/>
              </a:rPr>
              <a:t>different</a:t>
            </a:r>
            <a:r>
              <a:rPr sz="5750" spc="8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50" spc="290" dirty="0">
                <a:solidFill>
                  <a:srgbClr val="232323"/>
                </a:solidFill>
                <a:latin typeface="Cambria"/>
                <a:cs typeface="Cambria"/>
              </a:rPr>
              <a:t>OS</a:t>
            </a:r>
            <a:r>
              <a:rPr sz="5750" spc="-31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50" spc="-80" dirty="0">
                <a:solidFill>
                  <a:srgbClr val="1A1A1A"/>
                </a:solidFill>
                <a:latin typeface="Cambria"/>
                <a:cs typeface="Cambria"/>
              </a:rPr>
              <a:t>which</a:t>
            </a:r>
            <a:r>
              <a:rPr sz="5750" spc="-23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750" spc="-95" dirty="0">
                <a:solidFill>
                  <a:srgbClr val="1C1C1C"/>
                </a:solidFill>
                <a:latin typeface="Cambria"/>
                <a:cs typeface="Cambria"/>
              </a:rPr>
              <a:t>provide</a:t>
            </a:r>
            <a:r>
              <a:rPr sz="5750" spc="3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50" spc="-50" dirty="0">
                <a:solidFill>
                  <a:srgbClr val="232323"/>
                </a:solidFill>
                <a:latin typeface="Cambria"/>
                <a:cs typeface="Cambria"/>
              </a:rPr>
              <a:t>a </a:t>
            </a:r>
            <a:r>
              <a:rPr sz="5750" spc="-265" dirty="0">
                <a:solidFill>
                  <a:srgbClr val="181818"/>
                </a:solidFill>
                <a:latin typeface="Cambria"/>
                <a:cs typeface="Cambria"/>
              </a:rPr>
              <a:t>greater</a:t>
            </a:r>
            <a:r>
              <a:rPr sz="5750" spc="-5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750" spc="-70" dirty="0">
                <a:solidFill>
                  <a:srgbClr val="212121"/>
                </a:solidFill>
                <a:latin typeface="Cambria"/>
                <a:cs typeface="Cambria"/>
              </a:rPr>
              <a:t>level</a:t>
            </a:r>
            <a:r>
              <a:rPr sz="5750" spc="-2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750" dirty="0">
                <a:solidFill>
                  <a:srgbClr val="262626"/>
                </a:solidFill>
                <a:latin typeface="Cambria"/>
                <a:cs typeface="Cambria"/>
              </a:rPr>
              <a:t>of</a:t>
            </a:r>
            <a:r>
              <a:rPr sz="5750" spc="-30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5750" spc="-120" dirty="0">
                <a:solidFill>
                  <a:srgbClr val="1F1F1F"/>
                </a:solidFill>
                <a:latin typeface="Cambria"/>
                <a:cs typeface="Cambria"/>
              </a:rPr>
              <a:t>isolation</a:t>
            </a:r>
            <a:r>
              <a:rPr sz="575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50" spc="-220" dirty="0">
                <a:solidFill>
                  <a:srgbClr val="1F1F1F"/>
                </a:solidFill>
                <a:latin typeface="Cambria"/>
                <a:cs typeface="Cambria"/>
              </a:rPr>
              <a:t>between</a:t>
            </a:r>
            <a:r>
              <a:rPr sz="5750" spc="-9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50" spc="-204" dirty="0">
                <a:solidFill>
                  <a:srgbClr val="1A1A1A"/>
                </a:solidFill>
                <a:latin typeface="Cambria"/>
                <a:cs typeface="Cambria"/>
              </a:rPr>
              <a:t>processes</a:t>
            </a:r>
            <a:r>
              <a:rPr sz="5750" spc="2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750" spc="-165" dirty="0">
                <a:solidFill>
                  <a:srgbClr val="232323"/>
                </a:solidFill>
                <a:latin typeface="Cambria"/>
                <a:cs typeface="Cambria"/>
              </a:rPr>
              <a:t>than</a:t>
            </a:r>
            <a:r>
              <a:rPr sz="5750" spc="-1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50" spc="-25" dirty="0">
                <a:solidFill>
                  <a:srgbClr val="232323"/>
                </a:solidFill>
                <a:latin typeface="Cambria"/>
                <a:cs typeface="Cambria"/>
              </a:rPr>
              <a:t>is </a:t>
            </a:r>
            <a:r>
              <a:rPr sz="5750" spc="-130" dirty="0">
                <a:solidFill>
                  <a:srgbClr val="1A1A1A"/>
                </a:solidFill>
                <a:latin typeface="Cambria"/>
                <a:cs typeface="Cambria"/>
              </a:rPr>
              <a:t>achieved</a:t>
            </a:r>
            <a:r>
              <a:rPr sz="5750" spc="16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750" spc="-150" dirty="0">
                <a:solidFill>
                  <a:srgbClr val="111111"/>
                </a:solidFill>
                <a:latin typeface="Cambria"/>
                <a:cs typeface="Cambria"/>
              </a:rPr>
              <a:t>when</a:t>
            </a:r>
            <a:r>
              <a:rPr sz="5750" spc="-1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5750" spc="-445" dirty="0">
                <a:solidFill>
                  <a:srgbClr val="161616"/>
                </a:solidFill>
                <a:latin typeface="Cambria"/>
                <a:cs typeface="Cambria"/>
              </a:rPr>
              <a:t>rur+ning</a:t>
            </a:r>
            <a:r>
              <a:rPr sz="5750" spc="180" dirty="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sz="5750" spc="-45" dirty="0">
                <a:solidFill>
                  <a:srgbClr val="232323"/>
                </a:solidFill>
                <a:latin typeface="Cambria"/>
                <a:cs typeface="Cambria"/>
              </a:rPr>
              <a:t>mulliple</a:t>
            </a:r>
            <a:r>
              <a:rPr sz="5750" spc="10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50" spc="-275" dirty="0">
                <a:solidFill>
                  <a:srgbClr val="1C1C1C"/>
                </a:solidFill>
                <a:latin typeface="Cambria"/>
                <a:cs typeface="Cambria"/>
              </a:rPr>
              <a:t>processes</a:t>
            </a:r>
            <a:r>
              <a:rPr sz="5750" spc="4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50" dirty="0">
                <a:solidFill>
                  <a:srgbClr val="1C1C1C"/>
                </a:solidFill>
                <a:latin typeface="Cambria"/>
                <a:cs typeface="Cambria"/>
              </a:rPr>
              <a:t>on</a:t>
            </a:r>
            <a:r>
              <a:rPr sz="5750" spc="-18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50" spc="-295" dirty="0">
                <a:solidFill>
                  <a:srgbClr val="1F1F1F"/>
                </a:solidFill>
                <a:latin typeface="Cambria"/>
                <a:cs typeface="Cambria"/>
              </a:rPr>
              <a:t>the </a:t>
            </a:r>
            <a:r>
              <a:rPr sz="5700" spc="-145" dirty="0">
                <a:solidFill>
                  <a:srgbClr val="1F1F1F"/>
                </a:solidFill>
                <a:latin typeface="Cambria"/>
                <a:cs typeface="Cambria"/>
              </a:rPr>
              <a:t>same</a:t>
            </a:r>
            <a:r>
              <a:rPr sz="5700" spc="-17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00" spc="-135" dirty="0">
                <a:solidFill>
                  <a:srgbClr val="232323"/>
                </a:solidFill>
                <a:latin typeface="Cambria"/>
                <a:cs typeface="Cambria"/>
              </a:rPr>
              <a:t>instance</a:t>
            </a:r>
            <a:r>
              <a:rPr sz="5700" spc="-18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1F1F1F"/>
                </a:solidFill>
                <a:latin typeface="Cambria"/>
                <a:cs typeface="Cambria"/>
              </a:rPr>
              <a:t>of</a:t>
            </a:r>
            <a:r>
              <a:rPr sz="5700" spc="8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00" spc="-65" dirty="0">
                <a:solidFill>
                  <a:srgbClr val="212121"/>
                </a:solidFill>
                <a:latin typeface="Cambria"/>
                <a:cs typeface="Cambria"/>
              </a:rPr>
              <a:t>an</a:t>
            </a:r>
            <a:r>
              <a:rPr sz="5700" spc="-26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700" spc="175" dirty="0">
                <a:solidFill>
                  <a:srgbClr val="1F1F1F"/>
                </a:solidFill>
                <a:latin typeface="Cambria"/>
                <a:cs typeface="Cambria"/>
              </a:rPr>
              <a:t>OS.</a:t>
            </a:r>
            <a:endParaRPr sz="57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3898" y="9394347"/>
            <a:ext cx="873664" cy="43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0075" y="1796411"/>
            <a:ext cx="3612455" cy="1138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4638" y="1816044"/>
            <a:ext cx="10709752" cy="1109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6583" y="4913388"/>
            <a:ext cx="16208375" cy="785558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7305" marR="479425" indent="15240">
              <a:lnSpc>
                <a:spcPct val="88800"/>
              </a:lnSpc>
              <a:spcBef>
                <a:spcPts val="780"/>
              </a:spcBef>
            </a:pPr>
            <a:r>
              <a:rPr sz="4900" spc="75" dirty="0">
                <a:solidFill>
                  <a:srgbClr val="1C1C1C"/>
                </a:solidFill>
                <a:latin typeface="Cambria"/>
                <a:cs typeface="Cambria"/>
              </a:rPr>
              <a:t>Virtualization</a:t>
            </a:r>
            <a:r>
              <a:rPr sz="4900" spc="-27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4900" spc="80" dirty="0">
                <a:solidFill>
                  <a:srgbClr val="1F1F1F"/>
                </a:solidFill>
                <a:latin typeface="Cambria"/>
                <a:cs typeface="Cambria"/>
              </a:rPr>
              <a:t>is</a:t>
            </a:r>
            <a:r>
              <a:rPr sz="4900" spc="-4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1F1F1F"/>
                </a:solidFill>
                <a:latin typeface="Cambria"/>
                <a:cs typeface="Cambria"/>
              </a:rPr>
              <a:t>defined</a:t>
            </a:r>
            <a:r>
              <a:rPr sz="4900" spc="23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1F1F1F"/>
                </a:solidFill>
                <a:latin typeface="Cambria"/>
                <a:cs typeface="Cambria"/>
              </a:rPr>
              <a:t>as</a:t>
            </a:r>
            <a:r>
              <a:rPr sz="4900" spc="2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1A1A1A"/>
                </a:solidFill>
                <a:latin typeface="Cambria"/>
                <a:cs typeface="Cambria"/>
              </a:rPr>
              <a:t>the</a:t>
            </a:r>
            <a:r>
              <a:rPr sz="4900" spc="9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4900" spc="-10" dirty="0">
                <a:solidFill>
                  <a:srgbClr val="1D1D1D"/>
                </a:solidFill>
                <a:latin typeface="Cambria"/>
                <a:cs typeface="Cambria"/>
              </a:rPr>
              <a:t>abstraction</a:t>
            </a:r>
            <a:r>
              <a:rPr sz="4900" spc="254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1F1F1F"/>
                </a:solidFill>
                <a:latin typeface="Cambria"/>
                <a:cs typeface="Cambria"/>
              </a:rPr>
              <a:t>of</a:t>
            </a:r>
            <a:r>
              <a:rPr sz="4900" spc="38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4900" spc="-10" dirty="0">
                <a:solidFill>
                  <a:srgbClr val="161616"/>
                </a:solidFill>
                <a:latin typeface="Cambria"/>
                <a:cs typeface="Cambria"/>
              </a:rPr>
              <a:t>objects </a:t>
            </a:r>
            <a:r>
              <a:rPr sz="4850" dirty="0">
                <a:solidFill>
                  <a:srgbClr val="1A1A1A"/>
                </a:solidFill>
                <a:latin typeface="Cambria"/>
                <a:cs typeface="Cambria"/>
              </a:rPr>
              <a:t>("things”),</a:t>
            </a:r>
            <a:r>
              <a:rPr sz="4850" spc="30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1D1D1D"/>
                </a:solidFill>
                <a:latin typeface="Cambria"/>
                <a:cs typeface="Cambria"/>
              </a:rPr>
              <a:t>creating</a:t>
            </a:r>
            <a:r>
              <a:rPr sz="4850" spc="38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4850" spc="70" dirty="0">
                <a:solidFill>
                  <a:srgbClr val="232323"/>
                </a:solidFill>
                <a:latin typeface="Cambria"/>
                <a:cs typeface="Cambria"/>
              </a:rPr>
              <a:t>a</a:t>
            </a:r>
            <a:r>
              <a:rPr sz="4850" spc="2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1F1F1F"/>
                </a:solidFill>
                <a:latin typeface="Cambria"/>
                <a:cs typeface="Cambria"/>
              </a:rPr>
              <a:t>virtual</a:t>
            </a:r>
            <a:r>
              <a:rPr sz="4850" spc="16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4850" spc="-25" dirty="0">
                <a:solidFill>
                  <a:srgbClr val="212121"/>
                </a:solidFill>
                <a:latin typeface="Cambria"/>
                <a:cs typeface="Cambria"/>
              </a:rPr>
              <a:t>(rather</a:t>
            </a:r>
            <a:r>
              <a:rPr sz="4850" spc="3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1C1C1C"/>
                </a:solidFill>
                <a:latin typeface="Cambria"/>
                <a:cs typeface="Cambria"/>
              </a:rPr>
              <a:t>than</a:t>
            </a:r>
            <a:r>
              <a:rPr sz="4850" spc="2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1A1A1A"/>
                </a:solidFill>
                <a:latin typeface="Cambria"/>
                <a:cs typeface="Cambria"/>
              </a:rPr>
              <a:t>actual)</a:t>
            </a:r>
            <a:r>
              <a:rPr sz="4850" spc="229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0F0F0F"/>
                </a:solidFill>
                <a:latin typeface="Cambria"/>
                <a:cs typeface="Cambria"/>
              </a:rPr>
              <a:t>version</a:t>
            </a:r>
            <a:r>
              <a:rPr sz="4850" spc="45" dirty="0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sz="4850" spc="-25" dirty="0">
                <a:solidFill>
                  <a:srgbClr val="1F1F1F"/>
                </a:solidFill>
                <a:latin typeface="Cambria"/>
                <a:cs typeface="Cambria"/>
              </a:rPr>
              <a:t>of </a:t>
            </a:r>
            <a:r>
              <a:rPr sz="4950" spc="-35" dirty="0">
                <a:solidFill>
                  <a:srgbClr val="1F1F1F"/>
                </a:solidFill>
                <a:latin typeface="Cambria"/>
                <a:cs typeface="Cambria"/>
              </a:rPr>
              <a:t>objects </a:t>
            </a:r>
            <a:r>
              <a:rPr sz="4950" spc="65" dirty="0">
                <a:solidFill>
                  <a:srgbClr val="1F1F1F"/>
                </a:solidFill>
                <a:latin typeface="Cambria"/>
                <a:cs typeface="Cambria"/>
              </a:rPr>
              <a:t>such</a:t>
            </a:r>
            <a:r>
              <a:rPr sz="4950" spc="-16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4950" dirty="0">
                <a:solidFill>
                  <a:srgbClr val="212121"/>
                </a:solidFill>
                <a:latin typeface="Cambria"/>
                <a:cs typeface="Cambria"/>
              </a:rPr>
              <a:t>as</a:t>
            </a:r>
            <a:r>
              <a:rPr sz="4950" spc="-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4950" dirty="0">
                <a:solidFill>
                  <a:srgbClr val="262626"/>
                </a:solidFill>
                <a:latin typeface="Cambria"/>
                <a:cs typeface="Cambria"/>
              </a:rPr>
              <a:t>a</a:t>
            </a:r>
            <a:r>
              <a:rPr sz="4950" spc="-105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4950" spc="-20" dirty="0">
                <a:solidFill>
                  <a:srgbClr val="1D1D1D"/>
                </a:solidFill>
                <a:latin typeface="Cambria"/>
                <a:cs typeface="Cambria"/>
              </a:rPr>
              <a:t>server</a:t>
            </a:r>
            <a:r>
              <a:rPr sz="4950" spc="12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4950" dirty="0">
                <a:solidFill>
                  <a:srgbClr val="232323"/>
                </a:solidFill>
                <a:latin typeface="Cambria"/>
                <a:cs typeface="Cambria"/>
              </a:rPr>
              <a:t>or</a:t>
            </a:r>
            <a:r>
              <a:rPr sz="4950" spc="-3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4950" dirty="0">
                <a:solidFill>
                  <a:srgbClr val="1A1A1A"/>
                </a:solidFill>
                <a:latin typeface="Cambria"/>
                <a:cs typeface="Cambria"/>
              </a:rPr>
              <a:t>storage</a:t>
            </a:r>
            <a:r>
              <a:rPr sz="4950" spc="1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4950" spc="-10" dirty="0">
                <a:solidFill>
                  <a:srgbClr val="181818"/>
                </a:solidFill>
                <a:latin typeface="Cambria"/>
                <a:cs typeface="Cambria"/>
              </a:rPr>
              <a:t>device.</a:t>
            </a:r>
            <a:endParaRPr sz="4950" dirty="0">
              <a:latin typeface="Cambria"/>
              <a:cs typeface="Cambria"/>
            </a:endParaRPr>
          </a:p>
          <a:p>
            <a:pPr marL="27305" marR="326390" indent="-15240">
              <a:lnSpc>
                <a:spcPts val="5220"/>
              </a:lnSpc>
              <a:spcBef>
                <a:spcPts val="1210"/>
              </a:spcBef>
              <a:tabLst>
                <a:tab pos="3764915" algn="l"/>
                <a:tab pos="5734050" algn="l"/>
              </a:tabLst>
            </a:pP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For</a:t>
            </a:r>
            <a:r>
              <a:rPr sz="5000" spc="2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31313"/>
                </a:solidFill>
                <a:latin typeface="Cambria"/>
                <a:cs typeface="Cambria"/>
              </a:rPr>
              <a:t>example,</a:t>
            </a:r>
            <a:r>
              <a:rPr sz="5000" spc="229" dirty="0">
                <a:solidFill>
                  <a:srgbClr val="131313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232323"/>
                </a:solidFill>
                <a:latin typeface="Cambria"/>
                <a:cs typeface="Cambria"/>
              </a:rPr>
              <a:t>when</a:t>
            </a:r>
            <a:r>
              <a:rPr sz="5000" spc="1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you</a:t>
            </a:r>
            <a:r>
              <a:rPr sz="5000" spc="-4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A1A1A"/>
                </a:solidFill>
                <a:latin typeface="Cambria"/>
                <a:cs typeface="Cambria"/>
              </a:rPr>
              <a:t>partition</a:t>
            </a:r>
            <a:r>
              <a:rPr sz="5000" spc="5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000" spc="70" dirty="0">
                <a:solidFill>
                  <a:srgbClr val="242424"/>
                </a:solidFill>
                <a:latin typeface="Cambria"/>
                <a:cs typeface="Cambria"/>
              </a:rPr>
              <a:t>a</a:t>
            </a:r>
            <a:r>
              <a:rPr sz="5000" spc="-120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hard</a:t>
            </a:r>
            <a:r>
              <a:rPr sz="5000" spc="11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drive</a:t>
            </a:r>
            <a:r>
              <a:rPr sz="5000" spc="13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C1C1C"/>
                </a:solidFill>
                <a:latin typeface="Cambria"/>
                <a:cs typeface="Cambria"/>
              </a:rPr>
              <a:t>into</a:t>
            </a:r>
            <a:r>
              <a:rPr sz="5000" spc="-1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000" spc="-25" dirty="0">
                <a:solidFill>
                  <a:srgbClr val="212121"/>
                </a:solidFill>
                <a:latin typeface="Cambria"/>
                <a:cs typeface="Cambria"/>
              </a:rPr>
              <a:t>two </a:t>
            </a:r>
            <a:r>
              <a:rPr sz="4850" dirty="0">
                <a:solidFill>
                  <a:srgbClr val="0E0E0E"/>
                </a:solidFill>
                <a:latin typeface="Cambria"/>
                <a:cs typeface="Cambria"/>
              </a:rPr>
              <a:t>partitions</a:t>
            </a:r>
            <a:r>
              <a:rPr sz="4850" spc="2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1A1A1A"/>
                </a:solidFill>
                <a:latin typeface="Cambria"/>
                <a:cs typeface="Cambria"/>
              </a:rPr>
              <a:t>-</a:t>
            </a:r>
            <a:r>
              <a:rPr sz="4850" spc="12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4850" spc="-50" dirty="0">
                <a:solidFill>
                  <a:srgbClr val="242424"/>
                </a:solidFill>
                <a:latin typeface="Cambria"/>
                <a:cs typeface="Cambria"/>
              </a:rPr>
              <a:t>C</a:t>
            </a:r>
            <a:r>
              <a:rPr sz="4850" dirty="0">
                <a:solidFill>
                  <a:srgbClr val="242424"/>
                </a:solidFill>
                <a:latin typeface="Cambria"/>
                <a:cs typeface="Cambria"/>
              </a:rPr>
              <a:t>	</a:t>
            </a:r>
            <a:r>
              <a:rPr sz="4850" spc="125" dirty="0">
                <a:solidFill>
                  <a:srgbClr val="1C1C1C"/>
                </a:solidFill>
                <a:latin typeface="Cambria"/>
                <a:cs typeface="Cambria"/>
              </a:rPr>
              <a:t>and</a:t>
            </a:r>
            <a:r>
              <a:rPr sz="4850" spc="-2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4850" spc="75" dirty="0">
                <a:solidFill>
                  <a:srgbClr val="242424"/>
                </a:solidFill>
                <a:latin typeface="Cambria"/>
                <a:cs typeface="Cambria"/>
              </a:rPr>
              <a:t>D,</a:t>
            </a:r>
            <a:r>
              <a:rPr sz="4850" dirty="0">
                <a:solidFill>
                  <a:srgbClr val="242424"/>
                </a:solidFill>
                <a:latin typeface="Cambria"/>
                <a:cs typeface="Cambria"/>
              </a:rPr>
              <a:t>	</a:t>
            </a:r>
            <a:r>
              <a:rPr sz="4850" dirty="0">
                <a:solidFill>
                  <a:srgbClr val="161616"/>
                </a:solidFill>
                <a:latin typeface="Cambria"/>
                <a:cs typeface="Cambria"/>
              </a:rPr>
              <a:t>say</a:t>
            </a:r>
            <a:r>
              <a:rPr sz="4850" spc="204" dirty="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181818"/>
                </a:solidFill>
                <a:latin typeface="Cambria"/>
                <a:cs typeface="Cambria"/>
              </a:rPr>
              <a:t>-</a:t>
            </a:r>
            <a:r>
              <a:rPr sz="4850" spc="32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4850" spc="150" dirty="0">
                <a:solidFill>
                  <a:srgbClr val="1C1C1C"/>
                </a:solidFill>
                <a:latin typeface="Cambria"/>
                <a:cs typeface="Cambria"/>
              </a:rPr>
              <a:t>you</a:t>
            </a:r>
            <a:r>
              <a:rPr sz="4850" spc="7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232323"/>
                </a:solidFill>
                <a:latin typeface="Cambria"/>
                <a:cs typeface="Cambria"/>
              </a:rPr>
              <a:t>create</a:t>
            </a:r>
            <a:r>
              <a:rPr sz="4850" spc="4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212121"/>
                </a:solidFill>
                <a:latin typeface="Cambria"/>
                <a:cs typeface="Cambria"/>
              </a:rPr>
              <a:t>virtual</a:t>
            </a:r>
            <a:r>
              <a:rPr sz="4850" spc="30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212121"/>
                </a:solidFill>
                <a:latin typeface="Cambria"/>
                <a:cs typeface="Cambria"/>
              </a:rPr>
              <a:t>drives</a:t>
            </a:r>
            <a:r>
              <a:rPr sz="4850" spc="2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232323"/>
                </a:solidFill>
                <a:latin typeface="Cambria"/>
                <a:cs typeface="Cambria"/>
              </a:rPr>
              <a:t>but</a:t>
            </a:r>
            <a:r>
              <a:rPr sz="4850" spc="3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4850" spc="-25" dirty="0">
                <a:solidFill>
                  <a:srgbClr val="1F1F1F"/>
                </a:solidFill>
                <a:latin typeface="Cambria"/>
                <a:cs typeface="Cambria"/>
              </a:rPr>
              <a:t>the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physical</a:t>
            </a:r>
            <a:r>
              <a:rPr sz="5000" spc="17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hard</a:t>
            </a:r>
            <a:r>
              <a:rPr sz="5000" spc="8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212121"/>
                </a:solidFill>
                <a:latin typeface="Cambria"/>
                <a:cs typeface="Cambria"/>
              </a:rPr>
              <a:t>drive</a:t>
            </a:r>
            <a:r>
              <a:rPr sz="5000" spc="14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F1F1F"/>
                </a:solidFill>
                <a:latin typeface="Cambria"/>
                <a:cs typeface="Cambria"/>
              </a:rPr>
              <a:t>has</a:t>
            </a:r>
            <a:r>
              <a:rPr sz="5000" spc="-16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A1A1A"/>
                </a:solidFill>
                <a:latin typeface="Cambria"/>
                <a:cs typeface="Cambria"/>
              </a:rPr>
              <a:t>not</a:t>
            </a:r>
            <a:r>
              <a:rPr sz="5000" spc="3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000" spc="-10" dirty="0">
                <a:solidFill>
                  <a:srgbClr val="161616"/>
                </a:solidFill>
                <a:latin typeface="Cambria"/>
                <a:cs typeface="Cambria"/>
              </a:rPr>
              <a:t>changed.</a:t>
            </a:r>
            <a:endParaRPr sz="5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350" dirty="0">
              <a:latin typeface="Cambria"/>
              <a:cs typeface="Cambria"/>
            </a:endParaRPr>
          </a:p>
          <a:p>
            <a:pPr marL="26034" marR="5080" indent="17145">
              <a:lnSpc>
                <a:spcPct val="88100"/>
              </a:lnSpc>
              <a:spcBef>
                <a:spcPts val="5"/>
              </a:spcBef>
            </a:pPr>
            <a:r>
              <a:rPr sz="5000" dirty="0">
                <a:solidFill>
                  <a:srgbClr val="1C1C1C"/>
                </a:solidFill>
                <a:latin typeface="Cambria"/>
                <a:cs typeface="Cambria"/>
              </a:rPr>
              <a:t>Virtualization</a:t>
            </a:r>
            <a:r>
              <a:rPr sz="5000" spc="-204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A1A1A"/>
                </a:solidFill>
                <a:latin typeface="Cambria"/>
                <a:cs typeface="Cambria"/>
              </a:rPr>
              <a:t>is</a:t>
            </a:r>
            <a:r>
              <a:rPr sz="5000" spc="-8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a</a:t>
            </a:r>
            <a:r>
              <a:rPr sz="5000" spc="2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technology</a:t>
            </a:r>
            <a:r>
              <a:rPr sz="5000" spc="42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C1C1C"/>
                </a:solidFill>
                <a:latin typeface="Cambria"/>
                <a:cs typeface="Cambria"/>
              </a:rPr>
              <a:t>to</a:t>
            </a:r>
            <a:r>
              <a:rPr sz="5000" spc="-16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F1F1F"/>
                </a:solidFill>
                <a:latin typeface="Cambria"/>
                <a:cs typeface="Cambria"/>
              </a:rPr>
              <a:t>run</a:t>
            </a:r>
            <a:r>
              <a:rPr sz="5000" spc="-114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multiple</a:t>
            </a:r>
            <a:r>
              <a:rPr sz="5000" spc="17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C1C1C"/>
                </a:solidFill>
                <a:latin typeface="Cambria"/>
                <a:cs typeface="Cambria"/>
              </a:rPr>
              <a:t>same</a:t>
            </a:r>
            <a:r>
              <a:rPr sz="5000" spc="5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000" spc="-25" dirty="0">
                <a:solidFill>
                  <a:srgbClr val="232323"/>
                </a:solidFill>
                <a:latin typeface="Cambria"/>
                <a:cs typeface="Cambria"/>
              </a:rPr>
              <a:t>or </a:t>
            </a:r>
            <a:r>
              <a:rPr sz="4950" dirty="0">
                <a:solidFill>
                  <a:srgbClr val="1A1A1A"/>
                </a:solidFill>
                <a:latin typeface="Cambria"/>
                <a:cs typeface="Cambria"/>
              </a:rPr>
              <a:t>different</a:t>
            </a:r>
            <a:r>
              <a:rPr sz="4950" spc="30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4950" dirty="0">
                <a:solidFill>
                  <a:srgbClr val="1C1C1C"/>
                </a:solidFill>
                <a:latin typeface="Cambria"/>
                <a:cs typeface="Cambria"/>
              </a:rPr>
              <a:t>operating</a:t>
            </a:r>
            <a:r>
              <a:rPr sz="4950" spc="13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4950" dirty="0">
                <a:solidFill>
                  <a:srgbClr val="0A0A0A"/>
                </a:solidFill>
                <a:latin typeface="Cambria"/>
                <a:cs typeface="Cambria"/>
              </a:rPr>
              <a:t>systems</a:t>
            </a:r>
            <a:r>
              <a:rPr sz="4950" spc="235" dirty="0">
                <a:solidFill>
                  <a:srgbClr val="0A0A0A"/>
                </a:solidFill>
                <a:latin typeface="Cambria"/>
                <a:cs typeface="Cambria"/>
              </a:rPr>
              <a:t> </a:t>
            </a:r>
            <a:r>
              <a:rPr sz="4950" spc="70" dirty="0">
                <a:solidFill>
                  <a:srgbClr val="212121"/>
                </a:solidFill>
                <a:latin typeface="Cambria"/>
                <a:cs typeface="Cambria"/>
              </a:rPr>
              <a:t>which</a:t>
            </a:r>
            <a:r>
              <a:rPr sz="4950" spc="-6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4950" spc="65" dirty="0">
                <a:solidFill>
                  <a:srgbClr val="1F1F1F"/>
                </a:solidFill>
                <a:latin typeface="Cambria"/>
                <a:cs typeface="Cambria"/>
              </a:rPr>
              <a:t>is</a:t>
            </a:r>
            <a:r>
              <a:rPr sz="4950" spc="-254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4950" dirty="0">
                <a:solidFill>
                  <a:srgbClr val="212121"/>
                </a:solidFill>
                <a:latin typeface="Cambria"/>
                <a:cs typeface="Cambria"/>
              </a:rPr>
              <a:t>completely</a:t>
            </a:r>
            <a:r>
              <a:rPr sz="4950" spc="3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4950" spc="-10" dirty="0">
                <a:solidFill>
                  <a:srgbClr val="1A1A1A"/>
                </a:solidFill>
                <a:latin typeface="Cambria"/>
                <a:cs typeface="Cambria"/>
              </a:rPr>
              <a:t>isolated </a:t>
            </a:r>
            <a:r>
              <a:rPr sz="4900" spc="70" dirty="0">
                <a:solidFill>
                  <a:srgbClr val="1C1C1C"/>
                </a:solidFill>
                <a:latin typeface="Cambria"/>
                <a:cs typeface="Cambria"/>
              </a:rPr>
              <a:t>from</a:t>
            </a:r>
            <a:r>
              <a:rPr sz="4900" spc="-1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1D1D1D"/>
                </a:solidFill>
                <a:latin typeface="Cambria"/>
                <a:cs typeface="Cambria"/>
              </a:rPr>
              <a:t>each</a:t>
            </a:r>
            <a:r>
              <a:rPr sz="4900" spc="2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212121"/>
                </a:solidFill>
                <a:latin typeface="Cambria"/>
                <a:cs typeface="Cambria"/>
              </a:rPr>
              <a:t>other</a:t>
            </a:r>
            <a:r>
              <a:rPr sz="4900" spc="3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1D1D1D"/>
                </a:solidFill>
                <a:latin typeface="Cambria"/>
                <a:cs typeface="Cambria"/>
              </a:rPr>
              <a:t>.</a:t>
            </a:r>
            <a:r>
              <a:rPr sz="4900" spc="26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4900" spc="180" dirty="0">
                <a:solidFill>
                  <a:srgbClr val="1D1D1D"/>
                </a:solidFill>
                <a:latin typeface="Cambria"/>
                <a:cs typeface="Cambria"/>
              </a:rPr>
              <a:t>”Ex:</a:t>
            </a:r>
            <a:r>
              <a:rPr sz="4900" spc="-2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4900" spc="190" dirty="0">
                <a:solidFill>
                  <a:srgbClr val="212121"/>
                </a:solidFill>
                <a:latin typeface="Cambria"/>
                <a:cs typeface="Cambria"/>
              </a:rPr>
              <a:t>Run</a:t>
            </a:r>
            <a:r>
              <a:rPr sz="49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232323"/>
                </a:solidFill>
                <a:latin typeface="Cambria"/>
                <a:cs typeface="Cambria"/>
              </a:rPr>
              <a:t>both</a:t>
            </a:r>
            <a:r>
              <a:rPr sz="4900" spc="10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4900" spc="80" dirty="0">
                <a:solidFill>
                  <a:srgbClr val="1A1A1A"/>
                </a:solidFill>
                <a:latin typeface="Cambria"/>
                <a:cs typeface="Cambria"/>
              </a:rPr>
              <a:t>Windows</a:t>
            </a:r>
            <a:r>
              <a:rPr sz="4900" spc="39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4900" spc="75" dirty="0">
                <a:solidFill>
                  <a:srgbClr val="232323"/>
                </a:solidFill>
                <a:latin typeface="Cambria"/>
                <a:cs typeface="Cambria"/>
              </a:rPr>
              <a:t>and</a:t>
            </a:r>
            <a:r>
              <a:rPr sz="4900" spc="-1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4900" spc="135" dirty="0">
                <a:solidFill>
                  <a:srgbClr val="1A1A1A"/>
                </a:solidFill>
                <a:latin typeface="Cambria"/>
                <a:cs typeface="Cambria"/>
              </a:rPr>
              <a:t>Linux</a:t>
            </a:r>
            <a:r>
              <a:rPr sz="4900" spc="32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4900" spc="130" dirty="0">
                <a:solidFill>
                  <a:srgbClr val="242424"/>
                </a:solidFill>
                <a:latin typeface="Cambria"/>
                <a:cs typeface="Cambria"/>
              </a:rPr>
              <a:t>on</a:t>
            </a:r>
            <a:r>
              <a:rPr sz="4900" spc="35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4900" spc="-25" dirty="0">
                <a:solidFill>
                  <a:srgbClr val="212121"/>
                </a:solidFill>
                <a:latin typeface="Cambria"/>
                <a:cs typeface="Cambria"/>
              </a:rPr>
              <a:t>the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same</a:t>
            </a:r>
            <a:r>
              <a:rPr sz="5000" spc="-17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spc="-10" dirty="0">
                <a:solidFill>
                  <a:srgbClr val="1D1D1D"/>
                </a:solidFill>
                <a:latin typeface="Cambria"/>
                <a:cs typeface="Cambria"/>
              </a:rPr>
              <a:t>machine.</a:t>
            </a:r>
            <a:endParaRPr sz="5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09029" y="4940656"/>
            <a:ext cx="16579850" cy="3176126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813435" marR="5080" indent="-785495">
              <a:lnSpc>
                <a:spcPct val="92300"/>
              </a:lnSpc>
              <a:spcBef>
                <a:spcPts val="645"/>
              </a:spcBef>
              <a:tabLst>
                <a:tab pos="15549880" algn="l"/>
              </a:tabLst>
            </a:pPr>
            <a:r>
              <a:rPr sz="5650" i="1" spc="-85" dirty="0" smtClean="0">
                <a:solidFill>
                  <a:srgbClr val="803A23"/>
                </a:solidFill>
                <a:latin typeface="Times New Roman"/>
                <a:cs typeface="Times New Roman"/>
              </a:rPr>
              <a:t> </a:t>
            </a:r>
            <a:r>
              <a:rPr sz="5650" dirty="0">
                <a:solidFill>
                  <a:srgbClr val="232323"/>
                </a:solidFill>
                <a:latin typeface="Cambria"/>
                <a:cs typeface="Cambria"/>
              </a:rPr>
              <a:t>:-</a:t>
            </a:r>
            <a:r>
              <a:rPr lang="en-US" sz="5400" b="0" i="0" dirty="0">
                <a:solidFill>
                  <a:srgbClr val="4D5156"/>
                </a:solidFill>
                <a:effectLst/>
                <a:latin typeface="Cambria" panose="02040503050406030204" pitchFamily="18" charset="0"/>
              </a:rPr>
              <a:t>In computing, virtualization or  is the act of creating a virtual version of something at the same abstraction level, including virtual computer hardware platforms, storage devices, and computer network resources.</a:t>
            </a:r>
            <a:endParaRPr sz="5400" dirty="0">
              <a:latin typeface="Cambria" panose="02040503050406030204" pitchFamily="18" charset="0"/>
              <a:cs typeface="Cambr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06CC34-C04E-9DA5-A595-4104F540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0" y="2435225"/>
            <a:ext cx="9266723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3733" y="1806227"/>
            <a:ext cx="4682449" cy="11288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7923" y="1806227"/>
            <a:ext cx="5683727" cy="1119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9029" y="4940656"/>
            <a:ext cx="16579850" cy="58781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813435" marR="5080" indent="-785495">
              <a:lnSpc>
                <a:spcPct val="92300"/>
              </a:lnSpc>
              <a:spcBef>
                <a:spcPts val="645"/>
              </a:spcBef>
              <a:tabLst>
                <a:tab pos="15549880" algn="l"/>
              </a:tabLst>
            </a:pPr>
            <a:r>
              <a:rPr sz="5650" i="1" spc="-695" dirty="0">
                <a:solidFill>
                  <a:srgbClr val="803A23"/>
                </a:solidFill>
                <a:latin typeface="Times New Roman"/>
                <a:cs typeface="Times New Roman"/>
              </a:rPr>
              <a:t>c«t</a:t>
            </a:r>
            <a:r>
              <a:rPr sz="5650" i="1" spc="-85" dirty="0">
                <a:solidFill>
                  <a:srgbClr val="803A23"/>
                </a:solidFill>
                <a:latin typeface="Times New Roman"/>
                <a:cs typeface="Times New Roman"/>
              </a:rPr>
              <a:t> </a:t>
            </a:r>
            <a:r>
              <a:rPr sz="5650" dirty="0">
                <a:solidFill>
                  <a:srgbClr val="232323"/>
                </a:solidFill>
                <a:latin typeface="Cambria"/>
                <a:cs typeface="Cambria"/>
              </a:rPr>
              <a:t>:-</a:t>
            </a:r>
            <a:r>
              <a:rPr sz="5650" spc="-28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650" spc="70" dirty="0">
                <a:solidFill>
                  <a:srgbClr val="242424"/>
                </a:solidFill>
                <a:latin typeface="Cambria"/>
                <a:cs typeface="Cambria"/>
              </a:rPr>
              <a:t>A</a:t>
            </a:r>
            <a:r>
              <a:rPr sz="5650" spc="300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5650" spc="-35" dirty="0">
                <a:solidFill>
                  <a:srgbClr val="1C1C1C"/>
                </a:solidFill>
                <a:latin typeface="Cambria"/>
                <a:cs typeface="Cambria"/>
              </a:rPr>
              <a:t>virtual</a:t>
            </a:r>
            <a:r>
              <a:rPr sz="5650" spc="5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650" spc="-75" dirty="0">
                <a:solidFill>
                  <a:srgbClr val="1A1A1A"/>
                </a:solidFill>
                <a:latin typeface="Cambria"/>
                <a:cs typeface="Cambria"/>
              </a:rPr>
              <a:t>machine</a:t>
            </a:r>
            <a:r>
              <a:rPr sz="5650" spc="24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650" dirty="0">
                <a:solidFill>
                  <a:srgbClr val="161616"/>
                </a:solidFill>
                <a:latin typeface="Cambria"/>
                <a:cs typeface="Cambria"/>
              </a:rPr>
              <a:t>(VM)</a:t>
            </a:r>
            <a:r>
              <a:rPr sz="5650" spc="-90" dirty="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sz="5650" dirty="0">
                <a:solidFill>
                  <a:srgbClr val="212121"/>
                </a:solidFill>
                <a:latin typeface="Cambria"/>
                <a:cs typeface="Cambria"/>
              </a:rPr>
              <a:t>is</a:t>
            </a:r>
            <a:r>
              <a:rPr sz="5650" spc="-2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650" dirty="0">
                <a:solidFill>
                  <a:srgbClr val="232323"/>
                </a:solidFill>
                <a:latin typeface="Cambria"/>
                <a:cs typeface="Cambria"/>
              </a:rPr>
              <a:t>a</a:t>
            </a:r>
            <a:r>
              <a:rPr sz="5650" spc="-9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650" spc="-10" dirty="0">
                <a:solidFill>
                  <a:srgbClr val="181818"/>
                </a:solidFill>
                <a:latin typeface="Cambria"/>
                <a:cs typeface="Cambria"/>
              </a:rPr>
              <a:t>software </a:t>
            </a:r>
            <a:r>
              <a:rPr sz="5750" spc="-150" dirty="0">
                <a:solidFill>
                  <a:srgbClr val="1D1D1D"/>
                </a:solidFill>
                <a:latin typeface="Cambria"/>
                <a:cs typeface="Cambria"/>
              </a:rPr>
              <a:t>implementation</a:t>
            </a:r>
            <a:r>
              <a:rPr sz="5750" spc="-17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750" dirty="0">
                <a:solidFill>
                  <a:srgbClr val="1F1F1F"/>
                </a:solidFill>
                <a:latin typeface="Cambria"/>
                <a:cs typeface="Cambria"/>
              </a:rPr>
              <a:t>of</a:t>
            </a:r>
            <a:r>
              <a:rPr sz="5750" spc="-4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50" dirty="0">
                <a:solidFill>
                  <a:srgbClr val="262626"/>
                </a:solidFill>
                <a:latin typeface="Cambria"/>
                <a:cs typeface="Cambria"/>
              </a:rPr>
              <a:t>a</a:t>
            </a:r>
            <a:r>
              <a:rPr sz="5750" spc="-305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5750" spc="-110" dirty="0">
                <a:solidFill>
                  <a:srgbClr val="1C1C1C"/>
                </a:solidFill>
                <a:latin typeface="Cambria"/>
                <a:cs typeface="Cambria"/>
              </a:rPr>
              <a:t>machine</a:t>
            </a:r>
            <a:r>
              <a:rPr sz="5750" spc="10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50" spc="-254" dirty="0">
                <a:solidFill>
                  <a:srgbClr val="1F1F1F"/>
                </a:solidFill>
                <a:latin typeface="Cambria"/>
                <a:cs typeface="Cambria"/>
              </a:rPr>
              <a:t>that</a:t>
            </a:r>
            <a:r>
              <a:rPr sz="5750" spc="-6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50" spc="-180" dirty="0">
                <a:solidFill>
                  <a:srgbClr val="1F1F1F"/>
                </a:solidFill>
                <a:latin typeface="Cambria"/>
                <a:cs typeface="Cambria"/>
              </a:rPr>
              <a:t>executes</a:t>
            </a:r>
            <a:r>
              <a:rPr sz="5750" spc="-3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50" spc="-90" dirty="0">
                <a:solidFill>
                  <a:srgbClr val="161616"/>
                </a:solidFill>
                <a:latin typeface="Cambria"/>
                <a:cs typeface="Cambria"/>
              </a:rPr>
              <a:t>programs </a:t>
            </a:r>
            <a:r>
              <a:rPr sz="5800" spc="-50" dirty="0">
                <a:solidFill>
                  <a:srgbClr val="1F1F1F"/>
                </a:solidFill>
                <a:latin typeface="Cambria"/>
                <a:cs typeface="Cambria"/>
              </a:rPr>
              <a:t>like</a:t>
            </a:r>
            <a:r>
              <a:rPr sz="5800" spc="-27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800" dirty="0">
                <a:solidFill>
                  <a:srgbClr val="1C1C1C"/>
                </a:solidFill>
                <a:latin typeface="Cambria"/>
                <a:cs typeface="Cambria"/>
              </a:rPr>
              <a:t>a</a:t>
            </a:r>
            <a:r>
              <a:rPr sz="5800" spc="-32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800" spc="-110" dirty="0">
                <a:solidFill>
                  <a:srgbClr val="1A1A1A"/>
                </a:solidFill>
                <a:latin typeface="Cambria"/>
                <a:cs typeface="Cambria"/>
              </a:rPr>
              <a:t>physical</a:t>
            </a:r>
            <a:r>
              <a:rPr sz="5800" spc="-16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800" spc="-135" dirty="0">
                <a:solidFill>
                  <a:srgbClr val="1F1F1F"/>
                </a:solidFill>
                <a:latin typeface="Cambria"/>
                <a:cs typeface="Cambria"/>
              </a:rPr>
              <a:t>machine.</a:t>
            </a:r>
            <a:r>
              <a:rPr sz="5800" spc="5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800" dirty="0">
                <a:solidFill>
                  <a:srgbClr val="262626"/>
                </a:solidFill>
                <a:latin typeface="Cambria"/>
                <a:cs typeface="Cambria"/>
              </a:rPr>
              <a:t>It</a:t>
            </a:r>
            <a:r>
              <a:rPr sz="5800" spc="-170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5800" spc="-275" dirty="0">
                <a:solidFill>
                  <a:srgbClr val="181818"/>
                </a:solidFill>
                <a:latin typeface="Cambria"/>
                <a:cs typeface="Cambria"/>
              </a:rPr>
              <a:t>shares</a:t>
            </a:r>
            <a:r>
              <a:rPr sz="5800" spc="-45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800" spc="-110" dirty="0">
                <a:solidFill>
                  <a:srgbClr val="1C1C1C"/>
                </a:solidFill>
                <a:latin typeface="Cambria"/>
                <a:cs typeface="Cambria"/>
              </a:rPr>
              <a:t>physical</a:t>
            </a:r>
            <a:r>
              <a:rPr sz="5800" spc="-9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800" spc="-80" dirty="0">
                <a:solidFill>
                  <a:srgbClr val="1C1C1C"/>
                </a:solidFill>
                <a:latin typeface="Cambria"/>
                <a:cs typeface="Cambria"/>
              </a:rPr>
              <a:t>hardware </a:t>
            </a:r>
            <a:r>
              <a:rPr sz="5600" spc="-135" dirty="0">
                <a:solidFill>
                  <a:srgbClr val="181818"/>
                </a:solidFill>
                <a:latin typeface="Cambria"/>
                <a:cs typeface="Cambria"/>
              </a:rPr>
              <a:t>resources</a:t>
            </a:r>
            <a:r>
              <a:rPr sz="5600" spc="-175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600" dirty="0">
                <a:solidFill>
                  <a:srgbClr val="1F1F1F"/>
                </a:solidFill>
                <a:latin typeface="Cambria"/>
                <a:cs typeface="Cambria"/>
              </a:rPr>
              <a:t>with</a:t>
            </a:r>
            <a:r>
              <a:rPr sz="5600" spc="-31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600" spc="-80" dirty="0">
                <a:solidFill>
                  <a:srgbClr val="232323"/>
                </a:solidFill>
                <a:latin typeface="Cambria"/>
                <a:cs typeface="Cambria"/>
              </a:rPr>
              <a:t>the</a:t>
            </a:r>
            <a:r>
              <a:rPr sz="5600" spc="-22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600" spc="-110" dirty="0">
                <a:solidFill>
                  <a:srgbClr val="1F1F1F"/>
                </a:solidFill>
                <a:latin typeface="Cambria"/>
                <a:cs typeface="Cambria"/>
              </a:rPr>
              <a:t>other</a:t>
            </a:r>
            <a:r>
              <a:rPr sz="5600" spc="-2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600" spc="-95" dirty="0">
                <a:solidFill>
                  <a:srgbClr val="1D1D1D"/>
                </a:solidFill>
                <a:latin typeface="Cambria"/>
                <a:cs typeface="Cambria"/>
              </a:rPr>
              <a:t>users</a:t>
            </a:r>
            <a:r>
              <a:rPr sz="5600" spc="-19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600" dirty="0">
                <a:solidFill>
                  <a:srgbClr val="262626"/>
                </a:solidFill>
                <a:latin typeface="Cambria"/>
                <a:cs typeface="Cambria"/>
              </a:rPr>
              <a:t>but</a:t>
            </a:r>
            <a:r>
              <a:rPr sz="5600" spc="-215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5600" spc="-80" dirty="0">
                <a:solidFill>
                  <a:srgbClr val="0C0C0C"/>
                </a:solidFill>
                <a:latin typeface="Cambria"/>
                <a:cs typeface="Cambria"/>
              </a:rPr>
              <a:t>isolates</a:t>
            </a:r>
            <a:r>
              <a:rPr sz="5600" spc="-50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5600" spc="-135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5600" spc="-17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600" spc="-25" dirty="0">
                <a:solidFill>
                  <a:srgbClr val="232323"/>
                </a:solidFill>
                <a:latin typeface="Cambria"/>
                <a:cs typeface="Cambria"/>
              </a:rPr>
              <a:t>OS</a:t>
            </a:r>
            <a:r>
              <a:rPr sz="5600" dirty="0">
                <a:solidFill>
                  <a:srgbClr val="232323"/>
                </a:solidFill>
                <a:latin typeface="Cambria"/>
                <a:cs typeface="Cambria"/>
              </a:rPr>
              <a:t>	</a:t>
            </a:r>
            <a:r>
              <a:rPr sz="5600" spc="-25" dirty="0">
                <a:solidFill>
                  <a:srgbClr val="232323"/>
                </a:solidFill>
                <a:latin typeface="Cambria"/>
                <a:cs typeface="Cambria"/>
              </a:rPr>
              <a:t>or </a:t>
            </a:r>
            <a:r>
              <a:rPr sz="5700" spc="-80" dirty="0">
                <a:solidFill>
                  <a:srgbClr val="1F1F1F"/>
                </a:solidFill>
                <a:latin typeface="Cambria"/>
                <a:cs typeface="Cambria"/>
              </a:rPr>
              <a:t>application</a:t>
            </a:r>
            <a:r>
              <a:rPr sz="5700" spc="-15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00" spc="-85" dirty="0">
                <a:solidFill>
                  <a:srgbClr val="1C1C1C"/>
                </a:solidFill>
                <a:latin typeface="Cambria"/>
                <a:cs typeface="Cambria"/>
              </a:rPr>
              <a:t>to</a:t>
            </a:r>
            <a:r>
              <a:rPr sz="5700" spc="-229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232323"/>
                </a:solidFill>
                <a:latin typeface="Cambria"/>
                <a:cs typeface="Cambria"/>
              </a:rPr>
              <a:t>avoid</a:t>
            </a:r>
            <a:r>
              <a:rPr sz="5700" spc="-29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00" spc="-20" dirty="0">
                <a:solidFill>
                  <a:srgbClr val="1D1D1D"/>
                </a:solidFill>
                <a:latin typeface="Cambria"/>
                <a:cs typeface="Cambria"/>
              </a:rPr>
              <a:t>changing</a:t>
            </a:r>
            <a:r>
              <a:rPr sz="5700" spc="110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700" spc="-180" dirty="0">
                <a:solidFill>
                  <a:srgbClr val="1C1C1C"/>
                </a:solidFill>
                <a:latin typeface="Cambria"/>
                <a:cs typeface="Cambria"/>
              </a:rPr>
              <a:t>the</a:t>
            </a:r>
            <a:r>
              <a:rPr sz="5700" spc="-13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00" spc="-180" dirty="0">
                <a:solidFill>
                  <a:srgbClr val="151515"/>
                </a:solidFill>
                <a:latin typeface="Cambria"/>
                <a:cs typeface="Cambria"/>
              </a:rPr>
              <a:t>end-</a:t>
            </a:r>
            <a:r>
              <a:rPr sz="5700" spc="-20" dirty="0">
                <a:solidFill>
                  <a:srgbClr val="151515"/>
                </a:solidFill>
                <a:latin typeface="Cambria"/>
                <a:cs typeface="Cambria"/>
              </a:rPr>
              <a:t>user </a:t>
            </a:r>
            <a:r>
              <a:rPr sz="5750" spc="-114" dirty="0">
                <a:solidFill>
                  <a:srgbClr val="181818"/>
                </a:solidFill>
                <a:latin typeface="Cambria"/>
                <a:cs typeface="Cambria"/>
              </a:rPr>
              <a:t>experience.</a:t>
            </a:r>
            <a:endParaRPr sz="57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5700" spc="-50" dirty="0">
                <a:solidFill>
                  <a:srgbClr val="893823"/>
                </a:solidFill>
                <a:latin typeface="Cambria"/>
                <a:cs typeface="Cambria"/>
              </a:rPr>
              <a:t>«a</a:t>
            </a:r>
            <a:r>
              <a:rPr sz="5700" spc="-265" dirty="0">
                <a:solidFill>
                  <a:srgbClr val="893823"/>
                </a:solidFill>
                <a:latin typeface="Cambria"/>
                <a:cs typeface="Cambria"/>
              </a:rPr>
              <a:t> </a:t>
            </a:r>
            <a:r>
              <a:rPr sz="5700" spc="-35" dirty="0">
                <a:solidFill>
                  <a:srgbClr val="232323"/>
                </a:solidFill>
                <a:latin typeface="Cambria"/>
                <a:cs typeface="Cambria"/>
              </a:rPr>
              <a:t>Virtual</a:t>
            </a:r>
            <a:r>
              <a:rPr sz="5700" spc="-28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00" spc="-20" dirty="0">
                <a:solidFill>
                  <a:srgbClr val="1F1F1F"/>
                </a:solidFill>
                <a:latin typeface="Cambria"/>
                <a:cs typeface="Cambria"/>
              </a:rPr>
              <a:t>Machine</a:t>
            </a:r>
            <a:r>
              <a:rPr sz="5700" spc="-12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232323"/>
                </a:solidFill>
                <a:latin typeface="Cambria"/>
                <a:cs typeface="Cambria"/>
              </a:rPr>
              <a:t>is</a:t>
            </a:r>
            <a:r>
              <a:rPr sz="5700" spc="-31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700" spc="-13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5700" spc="-18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700" spc="-85" dirty="0">
                <a:solidFill>
                  <a:srgbClr val="1C1C1C"/>
                </a:solidFill>
                <a:latin typeface="Cambria"/>
                <a:cs typeface="Cambria"/>
              </a:rPr>
              <a:t>part</a:t>
            </a:r>
            <a:r>
              <a:rPr sz="5700" spc="-9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262626"/>
                </a:solidFill>
                <a:latin typeface="Cambria"/>
                <a:cs typeface="Cambria"/>
              </a:rPr>
              <a:t>of</a:t>
            </a:r>
            <a:r>
              <a:rPr sz="5700" spc="-80" dirty="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sz="5700" dirty="0">
                <a:solidFill>
                  <a:srgbClr val="1F1F1F"/>
                </a:solidFill>
                <a:latin typeface="Cambria"/>
                <a:cs typeface="Cambria"/>
              </a:rPr>
              <a:t>cloud</a:t>
            </a:r>
            <a:r>
              <a:rPr sz="5700" spc="-26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700" spc="-10" dirty="0">
                <a:solidFill>
                  <a:srgbClr val="161616"/>
                </a:solidFill>
                <a:latin typeface="Cambria"/>
                <a:cs typeface="Cambria"/>
              </a:rPr>
              <a:t>computing.</a:t>
            </a:r>
            <a:endParaRPr sz="57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2294" y="4895255"/>
            <a:ext cx="7622540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300" dirty="0">
                <a:solidFill>
                  <a:srgbClr val="212121"/>
                </a:solidFill>
                <a:latin typeface="Cambria"/>
                <a:cs typeface="Cambria"/>
              </a:rPr>
              <a:t>Where</a:t>
            </a:r>
            <a:r>
              <a:rPr sz="5300" spc="30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300" dirty="0">
                <a:solidFill>
                  <a:srgbClr val="232323"/>
                </a:solidFill>
                <a:latin typeface="Cambria"/>
                <a:cs typeface="Cambria"/>
              </a:rPr>
              <a:t>are</a:t>
            </a:r>
            <a:r>
              <a:rPr sz="5300" spc="254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300" dirty="0">
                <a:solidFill>
                  <a:srgbClr val="1D1D1D"/>
                </a:solidFill>
                <a:latin typeface="Cambria"/>
                <a:cs typeface="Cambria"/>
              </a:rPr>
              <a:t>your</a:t>
            </a:r>
            <a:r>
              <a:rPr sz="5300" spc="18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300" spc="65" dirty="0">
                <a:solidFill>
                  <a:srgbClr val="1F1F1F"/>
                </a:solidFill>
                <a:latin typeface="Cambria"/>
                <a:cs typeface="Cambria"/>
              </a:rPr>
              <a:t>Machine?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8982" y="5710981"/>
            <a:ext cx="9592310" cy="17970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55"/>
              </a:spcBef>
              <a:tabLst>
                <a:tab pos="5555615" algn="l"/>
              </a:tabLst>
            </a:pP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Who</a:t>
            </a:r>
            <a:r>
              <a:rPr sz="5450" spc="7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dirty="0">
                <a:solidFill>
                  <a:srgbClr val="1F1F1F"/>
                </a:solidFill>
                <a:latin typeface="Cambria"/>
                <a:cs typeface="Cambria"/>
              </a:rPr>
              <a:t>has</a:t>
            </a:r>
            <a:r>
              <a:rPr sz="5450" spc="19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C1C1C"/>
                </a:solidFill>
                <a:latin typeface="Cambria"/>
                <a:cs typeface="Cambria"/>
              </a:rPr>
              <a:t>access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	</a:t>
            </a:r>
            <a:r>
              <a:rPr sz="5450" spc="-30" dirty="0">
                <a:solidFill>
                  <a:srgbClr val="212121"/>
                </a:solidFill>
                <a:latin typeface="Cambria"/>
                <a:cs typeface="Cambria"/>
              </a:rPr>
              <a:t>łhese</a:t>
            </a:r>
            <a:r>
              <a:rPr sz="5450" spc="-2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50" spc="-40" dirty="0">
                <a:solidFill>
                  <a:srgbClr val="1F1F1F"/>
                </a:solidFill>
                <a:latin typeface="Cambria"/>
                <a:cs typeface="Cambria"/>
              </a:rPr>
              <a:t>system?</a:t>
            </a:r>
            <a:endParaRPr sz="5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5400" spc="280" dirty="0">
                <a:solidFill>
                  <a:srgbClr val="1C1C1C"/>
                </a:solidFill>
                <a:latin typeface="Cambria"/>
                <a:cs typeface="Cambria"/>
              </a:rPr>
              <a:t>How</a:t>
            </a:r>
            <a:r>
              <a:rPr sz="5400" spc="18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400" dirty="0">
                <a:solidFill>
                  <a:srgbClr val="232323"/>
                </a:solidFill>
                <a:latin typeface="Cambria"/>
                <a:cs typeface="Cambria"/>
              </a:rPr>
              <a:t>are</a:t>
            </a:r>
            <a:r>
              <a:rPr sz="5400" spc="6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400" dirty="0">
                <a:solidFill>
                  <a:srgbClr val="1F1F1F"/>
                </a:solidFill>
                <a:latin typeface="Cambria"/>
                <a:cs typeface="Cambria"/>
              </a:rPr>
              <a:t>they</a:t>
            </a:r>
            <a:r>
              <a:rPr sz="5400" spc="11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00" spc="-10" dirty="0">
                <a:solidFill>
                  <a:srgbClr val="1C1C1C"/>
                </a:solidFill>
                <a:latin typeface="Cambria"/>
                <a:cs typeface="Cambria"/>
              </a:rPr>
              <a:t>managed?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2294" y="7555514"/>
            <a:ext cx="746315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08650" algn="l"/>
              </a:tabLst>
            </a:pPr>
            <a:r>
              <a:rPr sz="5300" dirty="0">
                <a:solidFill>
                  <a:srgbClr val="212121"/>
                </a:solidFill>
                <a:latin typeface="Cambria"/>
                <a:cs typeface="Cambria"/>
              </a:rPr>
              <a:t>What</a:t>
            </a:r>
            <a:r>
              <a:rPr sz="5300" spc="3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300" dirty="0">
                <a:solidFill>
                  <a:srgbClr val="1A1A1A"/>
                </a:solidFill>
                <a:latin typeface="Cambria"/>
                <a:cs typeface="Cambria"/>
              </a:rPr>
              <a:t>security</a:t>
            </a:r>
            <a:r>
              <a:rPr sz="5300" spc="495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300" spc="-25" dirty="0">
                <a:solidFill>
                  <a:srgbClr val="1A1A1A"/>
                </a:solidFill>
                <a:latin typeface="Cambria"/>
                <a:cs typeface="Cambria"/>
              </a:rPr>
              <a:t>is</a:t>
            </a:r>
            <a:r>
              <a:rPr sz="5300" dirty="0">
                <a:solidFill>
                  <a:srgbClr val="1A1A1A"/>
                </a:solidFill>
                <a:latin typeface="Cambria"/>
                <a:cs typeface="Cambria"/>
              </a:rPr>
              <a:t>	</a:t>
            </a:r>
            <a:r>
              <a:rPr sz="5300" spc="90" dirty="0">
                <a:solidFill>
                  <a:srgbClr val="1A1A1A"/>
                </a:solidFill>
                <a:latin typeface="Cambria"/>
                <a:cs typeface="Cambria"/>
              </a:rPr>
              <a:t>place.</a:t>
            </a:r>
            <a:endParaRPr sz="5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075" y="8049493"/>
            <a:ext cx="628253" cy="3533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9784" y="8717012"/>
            <a:ext cx="559537" cy="500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1816" y="8088758"/>
            <a:ext cx="1295772" cy="3239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87727" y="8088758"/>
            <a:ext cx="8049493" cy="68224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9075" y="7087480"/>
            <a:ext cx="628253" cy="3533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33841" y="6007670"/>
            <a:ext cx="471189" cy="4711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9075" y="5310702"/>
            <a:ext cx="628253" cy="3533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15487" y="1845493"/>
            <a:ext cx="1492101" cy="10896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56670" y="2198885"/>
            <a:ext cx="638069" cy="7264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46297" y="1865126"/>
            <a:ext cx="1079810" cy="10405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34088" y="2198885"/>
            <a:ext cx="716601" cy="7264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02246" y="1865126"/>
            <a:ext cx="1050360" cy="10601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11505" y="2198885"/>
            <a:ext cx="363208" cy="7067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433613" y="2198885"/>
            <a:ext cx="539905" cy="7067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032417" y="1982923"/>
            <a:ext cx="1335037" cy="9423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455803" y="2198885"/>
            <a:ext cx="667518" cy="7264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192037" y="1816044"/>
            <a:ext cx="363208" cy="108962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633777" y="2198885"/>
            <a:ext cx="373025" cy="70678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065701" y="2218518"/>
            <a:ext cx="677335" cy="68715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841201" y="2198885"/>
            <a:ext cx="667518" cy="7264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577435" y="1874942"/>
            <a:ext cx="863848" cy="10503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529631" y="2198885"/>
            <a:ext cx="716601" cy="7264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314948" y="2198885"/>
            <a:ext cx="854031" cy="706784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94070" y="4964379"/>
            <a:ext cx="15402560" cy="165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490"/>
              </a:lnSpc>
              <a:spcBef>
                <a:spcPts val="95"/>
              </a:spcBef>
              <a:tabLst>
                <a:tab pos="1283970" algn="l"/>
                <a:tab pos="4303395" algn="l"/>
                <a:tab pos="7772400" algn="l"/>
              </a:tabLst>
            </a:pPr>
            <a:r>
              <a:rPr sz="5450" spc="125" dirty="0">
                <a:solidFill>
                  <a:srgbClr val="242424"/>
                </a:solidFill>
                <a:latin typeface="Cambria"/>
                <a:cs typeface="Cambria"/>
              </a:rPr>
              <a:t>VM</a:t>
            </a:r>
            <a:r>
              <a:rPr sz="5450" dirty="0">
                <a:solidFill>
                  <a:srgbClr val="242424"/>
                </a:solidFill>
                <a:latin typeface="Cambria"/>
                <a:cs typeface="Cambria"/>
              </a:rPr>
              <a:t>	</a:t>
            </a:r>
            <a:r>
              <a:rPr sz="5450" spc="-30" dirty="0">
                <a:solidFill>
                  <a:srgbClr val="1F1F1F"/>
                </a:solidFill>
                <a:latin typeface="Cambria"/>
                <a:cs typeface="Cambria"/>
              </a:rPr>
              <a:t>share</a:t>
            </a:r>
            <a:r>
              <a:rPr sz="5450" spc="-12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450" spc="-25" dirty="0">
                <a:solidFill>
                  <a:srgbClr val="181818"/>
                </a:solidFill>
                <a:latin typeface="Cambria"/>
                <a:cs typeface="Cambria"/>
              </a:rPr>
              <a:t>the</a:t>
            </a:r>
            <a:r>
              <a:rPr sz="5450" dirty="0">
                <a:solidFill>
                  <a:srgbClr val="181818"/>
                </a:solidFill>
                <a:latin typeface="Cambria"/>
                <a:cs typeface="Cambria"/>
              </a:rPr>
              <a:t>	</a:t>
            </a:r>
            <a:r>
              <a:rPr sz="5450" spc="-10" dirty="0">
                <a:solidFill>
                  <a:srgbClr val="1C1C1C"/>
                </a:solidFill>
                <a:latin typeface="Cambria"/>
                <a:cs typeface="Cambria"/>
              </a:rPr>
              <a:t>centralized</a:t>
            </a:r>
            <a:r>
              <a:rPr sz="5450" dirty="0">
                <a:solidFill>
                  <a:srgbClr val="1C1C1C"/>
                </a:solidFill>
                <a:latin typeface="Cambria"/>
                <a:cs typeface="Cambria"/>
              </a:rPr>
              <a:t>	</a:t>
            </a:r>
            <a:r>
              <a:rPr sz="5450" spc="-70" dirty="0">
                <a:solidFill>
                  <a:srgbClr val="181818"/>
                </a:solidFill>
                <a:latin typeface="Cambria"/>
                <a:cs typeface="Cambria"/>
              </a:rPr>
              <a:t>server</a:t>
            </a:r>
            <a:r>
              <a:rPr sz="5450" spc="-16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450" spc="-50" dirty="0">
                <a:solidFill>
                  <a:srgbClr val="131313"/>
                </a:solidFill>
                <a:latin typeface="Cambria"/>
                <a:cs typeface="Cambria"/>
              </a:rPr>
              <a:t>processor,</a:t>
            </a:r>
            <a:r>
              <a:rPr sz="5450" spc="-60" dirty="0">
                <a:solidFill>
                  <a:srgbClr val="131313"/>
                </a:solidFill>
                <a:latin typeface="Cambria"/>
                <a:cs typeface="Cambria"/>
              </a:rPr>
              <a:t> </a:t>
            </a:r>
            <a:r>
              <a:rPr sz="5450" spc="-10" dirty="0">
                <a:solidFill>
                  <a:srgbClr val="1C1C1C"/>
                </a:solidFill>
                <a:latin typeface="Cambria"/>
                <a:cs typeface="Cambria"/>
              </a:rPr>
              <a:t>memory</a:t>
            </a:r>
            <a:endParaRPr sz="5450">
              <a:latin typeface="Cambria"/>
              <a:cs typeface="Cambria"/>
            </a:endParaRPr>
          </a:p>
          <a:p>
            <a:pPr marL="685165">
              <a:lnSpc>
                <a:spcPts val="6370"/>
              </a:lnSpc>
            </a:pPr>
            <a:r>
              <a:rPr sz="5350" spc="-10" dirty="0">
                <a:solidFill>
                  <a:srgbClr val="1A1A1A"/>
                </a:solidFill>
                <a:latin typeface="Cambria"/>
                <a:cs typeface="Cambria"/>
              </a:rPr>
              <a:t>storage.</a:t>
            </a:r>
            <a:endParaRPr sz="53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1477" y="6607461"/>
            <a:ext cx="15688944" cy="27559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5300" dirty="0">
                <a:solidFill>
                  <a:srgbClr val="232323"/>
                </a:solidFill>
                <a:latin typeface="Cambria"/>
                <a:cs typeface="Cambria"/>
              </a:rPr>
              <a:t>Earlier</a:t>
            </a:r>
            <a:r>
              <a:rPr sz="5300" spc="16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300" spc="-300" dirty="0">
                <a:solidFill>
                  <a:srgbClr val="232323"/>
                </a:solidFill>
                <a:latin typeface="Cambria"/>
                <a:cs typeface="Cambria"/>
              </a:rPr>
              <a:t>800</a:t>
            </a:r>
            <a:r>
              <a:rPr sz="5300" spc="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300" spc="150" dirty="0">
                <a:solidFill>
                  <a:srgbClr val="212121"/>
                </a:solidFill>
                <a:latin typeface="Cambria"/>
                <a:cs typeface="Cambria"/>
              </a:rPr>
              <a:t>Million </a:t>
            </a:r>
            <a:r>
              <a:rPr sz="5300" spc="70" dirty="0">
                <a:solidFill>
                  <a:srgbClr val="151515"/>
                </a:solidFill>
                <a:latin typeface="Cambria"/>
                <a:cs typeface="Cambria"/>
              </a:rPr>
              <a:t>unique</a:t>
            </a:r>
            <a:r>
              <a:rPr sz="5300" spc="295" dirty="0">
                <a:solidFill>
                  <a:srgbClr val="151515"/>
                </a:solidFill>
                <a:latin typeface="Cambria"/>
                <a:cs typeface="Cambria"/>
              </a:rPr>
              <a:t> </a:t>
            </a:r>
            <a:r>
              <a:rPr sz="5300" dirty="0">
                <a:solidFill>
                  <a:srgbClr val="1C1C1C"/>
                </a:solidFill>
                <a:latin typeface="Cambria"/>
                <a:cs typeface="Cambria"/>
              </a:rPr>
              <a:t>server</a:t>
            </a:r>
            <a:r>
              <a:rPr sz="5300" spc="330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5300" spc="70" dirty="0">
                <a:solidFill>
                  <a:srgbClr val="131313"/>
                </a:solidFill>
                <a:latin typeface="Cambria"/>
                <a:cs typeface="Cambria"/>
              </a:rPr>
              <a:t>is</a:t>
            </a:r>
            <a:r>
              <a:rPr sz="5300" spc="-60" dirty="0">
                <a:solidFill>
                  <a:srgbClr val="131313"/>
                </a:solidFill>
                <a:latin typeface="Cambria"/>
                <a:cs typeface="Cambria"/>
              </a:rPr>
              <a:t> </a:t>
            </a:r>
            <a:r>
              <a:rPr sz="5300" spc="60" dirty="0">
                <a:solidFill>
                  <a:srgbClr val="1F1F1F"/>
                </a:solidFill>
                <a:latin typeface="Cambria"/>
                <a:cs typeface="Cambria"/>
              </a:rPr>
              <a:t>working.</a:t>
            </a:r>
            <a:endParaRPr sz="5300">
              <a:latin typeface="Cambria"/>
              <a:cs typeface="Cambria"/>
            </a:endParaRPr>
          </a:p>
          <a:p>
            <a:pPr marL="22225">
              <a:lnSpc>
                <a:spcPts val="6375"/>
              </a:lnSpc>
              <a:spcBef>
                <a:spcPts val="1165"/>
              </a:spcBef>
              <a:tabLst>
                <a:tab pos="2722880" algn="l"/>
                <a:tab pos="5534025" algn="l"/>
                <a:tab pos="14765019" algn="l"/>
              </a:tabLst>
            </a:pPr>
            <a:r>
              <a:rPr sz="5350" spc="-25" dirty="0">
                <a:solidFill>
                  <a:srgbClr val="212121"/>
                </a:solidFill>
                <a:latin typeface="Cambria"/>
                <a:cs typeface="Cambria"/>
              </a:rPr>
              <a:t>But</a:t>
            </a:r>
            <a:r>
              <a:rPr sz="5350" dirty="0">
                <a:solidFill>
                  <a:srgbClr val="212121"/>
                </a:solidFill>
                <a:latin typeface="Cambria"/>
                <a:cs typeface="Cambria"/>
              </a:rPr>
              <a:t>	</a:t>
            </a:r>
            <a:r>
              <a:rPr sz="5350" spc="70" dirty="0">
                <a:solidFill>
                  <a:srgbClr val="212121"/>
                </a:solidFill>
                <a:latin typeface="Cambria"/>
                <a:cs typeface="Cambria"/>
              </a:rPr>
              <a:t>with</a:t>
            </a:r>
            <a:r>
              <a:rPr sz="5350" spc="17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350" spc="85" dirty="0">
                <a:solidFill>
                  <a:srgbClr val="232323"/>
                </a:solidFill>
                <a:latin typeface="Cambria"/>
                <a:cs typeface="Cambria"/>
              </a:rPr>
              <a:t>VM</a:t>
            </a:r>
            <a:r>
              <a:rPr sz="5350" dirty="0">
                <a:solidFill>
                  <a:srgbClr val="232323"/>
                </a:solidFill>
                <a:latin typeface="Cambria"/>
                <a:cs typeface="Cambria"/>
              </a:rPr>
              <a:t>	</a:t>
            </a:r>
            <a:r>
              <a:rPr sz="5350" dirty="0">
                <a:solidFill>
                  <a:srgbClr val="161616"/>
                </a:solidFill>
                <a:latin typeface="Cambria"/>
                <a:cs typeface="Cambria"/>
              </a:rPr>
              <a:t>only</a:t>
            </a:r>
            <a:r>
              <a:rPr sz="5350" spc="204" dirty="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sz="5350" spc="-245" dirty="0">
                <a:solidFill>
                  <a:srgbClr val="232323"/>
                </a:solidFill>
                <a:latin typeface="Cambria"/>
                <a:cs typeface="Cambria"/>
              </a:rPr>
              <a:t>60</a:t>
            </a:r>
            <a:r>
              <a:rPr sz="5350" spc="-12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350" spc="130" dirty="0">
                <a:solidFill>
                  <a:srgbClr val="212121"/>
                </a:solidFill>
                <a:latin typeface="Cambria"/>
                <a:cs typeface="Cambria"/>
              </a:rPr>
              <a:t>Million</a:t>
            </a:r>
            <a:r>
              <a:rPr sz="5350" spc="3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350" dirty="0">
                <a:solidFill>
                  <a:srgbClr val="1A1A1A"/>
                </a:solidFill>
                <a:latin typeface="Cambria"/>
                <a:cs typeface="Cambria"/>
              </a:rPr>
              <a:t>server</a:t>
            </a:r>
            <a:r>
              <a:rPr sz="5350" spc="17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350" spc="50" dirty="0">
                <a:solidFill>
                  <a:srgbClr val="242424"/>
                </a:solidFill>
                <a:latin typeface="Cambria"/>
                <a:cs typeface="Cambria"/>
              </a:rPr>
              <a:t>is</a:t>
            </a:r>
            <a:r>
              <a:rPr sz="5350" spc="55" dirty="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sz="5350" spc="75" dirty="0">
                <a:solidFill>
                  <a:srgbClr val="1C1C1C"/>
                </a:solidFill>
                <a:latin typeface="Cambria"/>
                <a:cs typeface="Cambria"/>
              </a:rPr>
              <a:t>doin</a:t>
            </a:r>
            <a:r>
              <a:rPr sz="5350" dirty="0">
                <a:solidFill>
                  <a:srgbClr val="1C1C1C"/>
                </a:solidFill>
                <a:latin typeface="Cambria"/>
                <a:cs typeface="Cambria"/>
              </a:rPr>
              <a:t>	</a:t>
            </a:r>
            <a:r>
              <a:rPr sz="5350" spc="-55" dirty="0">
                <a:solidFill>
                  <a:srgbClr val="1F1F1F"/>
                </a:solidFill>
                <a:latin typeface="Cambria"/>
                <a:cs typeface="Cambria"/>
              </a:rPr>
              <a:t>the</a:t>
            </a:r>
            <a:endParaRPr sz="5350">
              <a:latin typeface="Cambria"/>
              <a:cs typeface="Cambria"/>
            </a:endParaRPr>
          </a:p>
          <a:p>
            <a:pPr marL="30480">
              <a:lnSpc>
                <a:spcPts val="6434"/>
              </a:lnSpc>
              <a:tabLst>
                <a:tab pos="4206875" algn="l"/>
              </a:tabLst>
            </a:pPr>
            <a:r>
              <a:rPr sz="5400" dirty="0">
                <a:solidFill>
                  <a:srgbClr val="1D1D1D"/>
                </a:solidFill>
                <a:latin typeface="Cambria"/>
                <a:cs typeface="Cambria"/>
              </a:rPr>
              <a:t>same</a:t>
            </a:r>
            <a:r>
              <a:rPr sz="5400" spc="7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400" spc="-20" dirty="0">
                <a:solidFill>
                  <a:srgbClr val="212121"/>
                </a:solidFill>
                <a:latin typeface="Cambria"/>
                <a:cs typeface="Cambria"/>
              </a:rPr>
              <a:t>work</a:t>
            </a:r>
            <a:r>
              <a:rPr sz="5400" dirty="0">
                <a:solidFill>
                  <a:srgbClr val="212121"/>
                </a:solidFill>
                <a:latin typeface="Cambria"/>
                <a:cs typeface="Cambria"/>
              </a:rPr>
              <a:t>	</a:t>
            </a:r>
            <a:r>
              <a:rPr sz="5400" spc="-305" dirty="0">
                <a:solidFill>
                  <a:srgbClr val="212121"/>
                </a:solidFill>
                <a:latin typeface="Cambria"/>
                <a:cs typeface="Cambria"/>
              </a:rPr>
              <a:t>800</a:t>
            </a:r>
            <a:r>
              <a:rPr sz="5400" spc="-7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00" spc="130" dirty="0">
                <a:solidFill>
                  <a:srgbClr val="212121"/>
                </a:solidFill>
                <a:latin typeface="Cambria"/>
                <a:cs typeface="Cambria"/>
              </a:rPr>
              <a:t>Million</a:t>
            </a:r>
            <a:r>
              <a:rPr sz="5400" spc="2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5400" spc="-10" dirty="0">
                <a:solidFill>
                  <a:srgbClr val="1C1C1C"/>
                </a:solidFill>
                <a:latin typeface="Cambria"/>
                <a:cs typeface="Cambria"/>
              </a:rPr>
              <a:t>server.</a:t>
            </a:r>
            <a:endParaRPr sz="5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031" y="13968815"/>
            <a:ext cx="166879" cy="5104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0993" y="14076796"/>
            <a:ext cx="255227" cy="3043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120" y="13968815"/>
            <a:ext cx="166879" cy="5104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7411" y="13988448"/>
            <a:ext cx="304310" cy="3926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0803" y="14076796"/>
            <a:ext cx="274860" cy="30431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024746" y="14076796"/>
            <a:ext cx="569595" cy="304800"/>
            <a:chOff x="4024746" y="14076796"/>
            <a:chExt cx="569595" cy="30480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4746" y="14076796"/>
              <a:ext cx="255227" cy="304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9240" y="14076796"/>
              <a:ext cx="274860" cy="30431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97214" y="14076796"/>
            <a:ext cx="255227" cy="3043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25467" y="14076796"/>
            <a:ext cx="422107" cy="3043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96657" y="14076796"/>
            <a:ext cx="255227" cy="3043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37202" y="14076796"/>
            <a:ext cx="255227" cy="3043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41512" y="14076796"/>
            <a:ext cx="265044" cy="3043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455803" y="13968815"/>
            <a:ext cx="166879" cy="51045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681581" y="13968815"/>
            <a:ext cx="265044" cy="4122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005524" y="13978632"/>
            <a:ext cx="147246" cy="49082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68733" y="13988448"/>
            <a:ext cx="451556" cy="39265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595790" y="14076796"/>
            <a:ext cx="255227" cy="30431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233859" y="14076796"/>
            <a:ext cx="422107" cy="30431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4705049" y="13968815"/>
            <a:ext cx="835025" cy="412750"/>
            <a:chOff x="14705049" y="13968815"/>
            <a:chExt cx="835025" cy="412750"/>
          </a:xfrm>
        </p:grpSpPr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05049" y="14076796"/>
              <a:ext cx="255227" cy="3043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99543" y="14076796"/>
              <a:ext cx="245411" cy="30431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284220" y="13968815"/>
              <a:ext cx="255227" cy="412291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745593" y="14076796"/>
            <a:ext cx="245411" cy="30431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049904" y="14086613"/>
            <a:ext cx="255227" cy="28467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120354" y="4525385"/>
            <a:ext cx="4142544" cy="842251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341429" y="10071682"/>
            <a:ext cx="814765" cy="46137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313259" y="9679024"/>
            <a:ext cx="863848" cy="31412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492512" y="9679024"/>
            <a:ext cx="471189" cy="32394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052050" y="9413980"/>
            <a:ext cx="775499" cy="38284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984613" y="4525385"/>
            <a:ext cx="7381974" cy="842251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967126" y="1835677"/>
            <a:ext cx="1600082" cy="150191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645740" y="2198885"/>
            <a:ext cx="530088" cy="7264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264176" y="1982923"/>
            <a:ext cx="441740" cy="94237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764815" y="2198885"/>
            <a:ext cx="628253" cy="72641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471600" y="2198885"/>
            <a:ext cx="1295772" cy="7067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0179663" y="1865126"/>
            <a:ext cx="1364487" cy="106017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632499" y="2198885"/>
            <a:ext cx="706784" cy="72641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2466897" y="1816044"/>
            <a:ext cx="804949" cy="110925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3360195" y="2198885"/>
            <a:ext cx="638069" cy="72641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4076796" y="1816044"/>
            <a:ext cx="363208" cy="108962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38169" y="2198885"/>
            <a:ext cx="530088" cy="72641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2898821" y="13988448"/>
            <a:ext cx="2768240" cy="382841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201255" y="7142268"/>
            <a:ext cx="1891664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spc="-10" dirty="0">
                <a:solidFill>
                  <a:srgbClr val="0F0F0F"/>
                </a:solidFill>
                <a:latin typeface="Calibri"/>
                <a:cs typeface="Calibri"/>
              </a:rPr>
              <a:t>processes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85879" y="10857115"/>
            <a:ext cx="121539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40" dirty="0">
                <a:solidFill>
                  <a:srgbClr val="131313"/>
                </a:solidFill>
                <a:latin typeface="Calibri"/>
                <a:cs typeface="Calibri"/>
              </a:rPr>
              <a:t>kernel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92988" y="13776283"/>
            <a:ext cx="300482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9195" algn="l"/>
                <a:tab pos="2292350" algn="l"/>
              </a:tabLst>
            </a:pPr>
            <a:r>
              <a:rPr sz="4550" spc="-20" dirty="0">
                <a:latin typeface="Calibri"/>
                <a:cs typeface="Calibri"/>
              </a:rPr>
              <a:t>irtu</a:t>
            </a:r>
            <a:r>
              <a:rPr sz="4550" dirty="0">
                <a:latin typeface="Calibri"/>
                <a:cs typeface="Calibri"/>
              </a:rPr>
              <a:t>	</a:t>
            </a:r>
            <a:r>
              <a:rPr sz="4550" spc="-50" dirty="0">
                <a:latin typeface="Calibri"/>
                <a:cs typeface="Calibri"/>
              </a:rPr>
              <a:t>I</a:t>
            </a:r>
            <a:r>
              <a:rPr sz="4550" dirty="0">
                <a:latin typeface="Calibri"/>
                <a:cs typeface="Calibri"/>
              </a:rPr>
              <a:t>	</a:t>
            </a:r>
            <a:r>
              <a:rPr sz="4550" spc="-25" dirty="0">
                <a:latin typeface="Calibri"/>
                <a:cs typeface="Calibri"/>
              </a:rPr>
              <a:t>chi</a:t>
            </a:r>
            <a:endParaRPr sz="45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54582" y="9443409"/>
            <a:ext cx="1807210" cy="10439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544830">
              <a:lnSpc>
                <a:spcPts val="3829"/>
              </a:lnSpc>
              <a:spcBef>
                <a:spcPts val="530"/>
              </a:spcBef>
            </a:pPr>
            <a:r>
              <a:rPr sz="3500" spc="50" dirty="0">
                <a:solidFill>
                  <a:srgbClr val="0E0E0E"/>
                </a:solidFill>
                <a:latin typeface="Calibri"/>
                <a:cs typeface="Calibri"/>
              </a:rPr>
              <a:t>rammi </a:t>
            </a:r>
            <a:r>
              <a:rPr sz="3500" spc="-10" dirty="0">
                <a:solidFill>
                  <a:srgbClr val="131313"/>
                </a:solidFill>
                <a:latin typeface="Calibri"/>
                <a:cs typeface="Calibri"/>
              </a:rPr>
              <a:t>interface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220946" y="4599943"/>
            <a:ext cx="18910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-35" dirty="0">
                <a:solidFill>
                  <a:srgbClr val="0A0A0A"/>
                </a:solidFill>
                <a:latin typeface="Calibri"/>
                <a:cs typeface="Calibri"/>
              </a:rPr>
              <a:t>processes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607051" y="5826727"/>
            <a:ext cx="189103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0" dirty="0">
                <a:latin typeface="Calibri"/>
                <a:cs typeface="Calibri"/>
              </a:rPr>
              <a:t>processes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011729" y="7142268"/>
            <a:ext cx="1891664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spc="-10" dirty="0">
                <a:solidFill>
                  <a:srgbClr val="0F0F0F"/>
                </a:solidFill>
                <a:latin typeface="Calibri"/>
                <a:cs typeface="Calibri"/>
              </a:rPr>
              <a:t>processes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674997" y="9713362"/>
            <a:ext cx="121412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40" dirty="0">
                <a:solidFill>
                  <a:srgbClr val="0E0E0E"/>
                </a:solidFill>
                <a:latin typeface="Calibri"/>
                <a:cs typeface="Calibri"/>
              </a:rPr>
              <a:t>kernel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089845" y="9713362"/>
            <a:ext cx="121412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40" dirty="0">
                <a:solidFill>
                  <a:srgbClr val="111111"/>
                </a:solidFill>
                <a:latin typeface="Calibri"/>
                <a:cs typeface="Calibri"/>
              </a:rPr>
              <a:t>kernel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086446" y="10539214"/>
            <a:ext cx="3001010" cy="165353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73990" algn="ctr">
              <a:lnSpc>
                <a:spcPct val="100000"/>
              </a:lnSpc>
              <a:spcBef>
                <a:spcPts val="575"/>
              </a:spcBef>
            </a:pPr>
            <a:r>
              <a:rPr sz="3200" spc="100" dirty="0">
                <a:solidFill>
                  <a:srgbClr val="181818"/>
                </a:solidFill>
                <a:latin typeface="Courier New"/>
                <a:cs typeface="Courier New"/>
              </a:rPr>
              <a:t>VM2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879"/>
              </a:lnSpc>
              <a:spcBef>
                <a:spcPts val="555"/>
              </a:spcBef>
            </a:pPr>
            <a:r>
              <a:rPr sz="3600" dirty="0">
                <a:solidFill>
                  <a:srgbClr val="0F0F0F"/>
                </a:solidFill>
                <a:latin typeface="Arial MT"/>
                <a:cs typeface="Arial MT"/>
              </a:rPr>
              <a:t>virtual</a:t>
            </a:r>
            <a:r>
              <a:rPr sz="3600" spc="-16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31313"/>
                </a:solidFill>
                <a:latin typeface="Arial MT"/>
                <a:cs typeface="Arial MT"/>
              </a:rPr>
              <a:t>machine</a:t>
            </a:r>
            <a:endParaRPr sz="3600">
              <a:latin typeface="Arial MT"/>
              <a:cs typeface="Arial MT"/>
            </a:endParaRPr>
          </a:p>
          <a:p>
            <a:pPr marL="179705" algn="ctr">
              <a:lnSpc>
                <a:spcPts val="4060"/>
              </a:lnSpc>
            </a:pPr>
            <a:r>
              <a:rPr sz="3750" spc="-80" dirty="0">
                <a:solidFill>
                  <a:srgbClr val="0E0E0E"/>
                </a:solidFill>
                <a:latin typeface="Arial MT"/>
                <a:cs typeface="Arial MT"/>
              </a:rPr>
              <a:t>manager</a:t>
            </a:r>
            <a:endParaRPr sz="37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543959" y="9713362"/>
            <a:ext cx="1214120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40" dirty="0">
                <a:solidFill>
                  <a:srgbClr val="0C0C0C"/>
                </a:solidFill>
                <a:latin typeface="Calibri"/>
                <a:cs typeface="Calibri"/>
              </a:rPr>
              <a:t>kernel</a:t>
            </a:r>
            <a:endParaRPr sz="3500">
              <a:latin typeface="Calibri"/>
              <a:cs typeface="Calibri"/>
            </a:endParaRPr>
          </a:p>
          <a:p>
            <a:pPr marL="176530">
              <a:lnSpc>
                <a:spcPct val="100000"/>
              </a:lnSpc>
              <a:spcBef>
                <a:spcPts val="3075"/>
              </a:spcBef>
              <a:tabLst>
                <a:tab pos="742950" algn="l"/>
              </a:tabLst>
            </a:pPr>
            <a:r>
              <a:rPr sz="2950" spc="114" dirty="0">
                <a:solidFill>
                  <a:srgbClr val="181818"/>
                </a:solidFill>
                <a:latin typeface="Calibri"/>
                <a:cs typeface="Calibri"/>
              </a:rPr>
              <a:t>V</a:t>
            </a:r>
            <a:r>
              <a:rPr sz="2950" dirty="0">
                <a:solidFill>
                  <a:srgbClr val="181818"/>
                </a:solidFill>
                <a:latin typeface="Calibri"/>
                <a:cs typeface="Calibri"/>
              </a:rPr>
              <a:t>	</a:t>
            </a:r>
            <a:r>
              <a:rPr sz="2950" spc="95" dirty="0">
                <a:solidFill>
                  <a:srgbClr val="181818"/>
                </a:solidFill>
                <a:latin typeface="Calibri"/>
                <a:cs typeface="Calibri"/>
              </a:rPr>
              <a:t>3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360" y="1197607"/>
            <a:ext cx="5801524" cy="10798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4626" y="1158341"/>
            <a:ext cx="8285088" cy="11092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05869" y="14637153"/>
            <a:ext cx="14698344" cy="0"/>
          </a:xfrm>
          <a:custGeom>
            <a:avLst/>
            <a:gdLst/>
            <a:ahLst/>
            <a:cxnLst/>
            <a:rect l="l" t="t" r="r" b="b"/>
            <a:pathLst>
              <a:path w="14698344">
                <a:moveTo>
                  <a:pt x="0" y="0"/>
                </a:moveTo>
                <a:lnTo>
                  <a:pt x="14698175" y="0"/>
                </a:lnTo>
              </a:path>
            </a:pathLst>
          </a:custGeom>
          <a:ln w="20614">
            <a:solidFill>
              <a:srgbClr val="875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5869" y="4809738"/>
            <a:ext cx="14698344" cy="9838055"/>
            <a:chOff x="2805869" y="4809738"/>
            <a:chExt cx="14698344" cy="9838055"/>
          </a:xfrm>
        </p:grpSpPr>
        <p:sp>
          <p:nvSpPr>
            <p:cNvPr id="6" name="object 6"/>
            <p:cNvSpPr/>
            <p:nvPr/>
          </p:nvSpPr>
          <p:spPr>
            <a:xfrm>
              <a:off x="2805869" y="4809738"/>
              <a:ext cx="14698344" cy="9838055"/>
            </a:xfrm>
            <a:custGeom>
              <a:avLst/>
              <a:gdLst/>
              <a:ahLst/>
              <a:cxnLst/>
              <a:rect l="l" t="t" r="r" b="b"/>
              <a:pathLst>
                <a:path w="14698344" h="9838055">
                  <a:moveTo>
                    <a:pt x="0" y="10307"/>
                  </a:moveTo>
                  <a:lnTo>
                    <a:pt x="14698175" y="10307"/>
                  </a:lnTo>
                </a:path>
                <a:path w="14698344" h="9838055">
                  <a:moveTo>
                    <a:pt x="10307" y="9837722"/>
                  </a:moveTo>
                  <a:lnTo>
                    <a:pt x="10307" y="0"/>
                  </a:lnTo>
                </a:path>
              </a:pathLst>
            </a:custGeom>
            <a:ln w="20614">
              <a:solidFill>
                <a:srgbClr val="875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93737" y="4809738"/>
              <a:ext cx="0" cy="9838055"/>
            </a:xfrm>
            <a:custGeom>
              <a:avLst/>
              <a:gdLst/>
              <a:ahLst/>
              <a:cxnLst/>
              <a:rect l="l" t="t" r="r" b="b"/>
              <a:pathLst>
                <a:path h="9838055">
                  <a:moveTo>
                    <a:pt x="0" y="9837722"/>
                  </a:moveTo>
                  <a:lnTo>
                    <a:pt x="0" y="0"/>
                  </a:lnTo>
                </a:path>
              </a:pathLst>
            </a:custGeom>
            <a:ln w="20614">
              <a:solidFill>
                <a:srgbClr val="875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56261" y="4869285"/>
          <a:ext cx="14658974" cy="969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6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3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86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6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937894">
                        <a:lnSpc>
                          <a:spcPct val="100000"/>
                        </a:lnSpc>
                      </a:pPr>
                      <a:r>
                        <a:rPr sz="2950" spc="-10" dirty="0">
                          <a:latin typeface="Arial MT"/>
                          <a:cs typeface="Arial MT"/>
                        </a:rPr>
                        <a:t>application</a:t>
                      </a:r>
                      <a:endParaRPr sz="295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28575">
                      <a:solidFill>
                        <a:srgbClr val="875728"/>
                      </a:solidFill>
                      <a:prstDash val="solid"/>
                    </a:lnL>
                    <a:lnT w="28575">
                      <a:solidFill>
                        <a:srgbClr val="875728"/>
                      </a:solidFill>
                      <a:prstDash val="solid"/>
                    </a:lnT>
                    <a:lnB w="28575">
                      <a:solidFill>
                        <a:srgbClr val="8757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804545">
                        <a:lnSpc>
                          <a:spcPct val="100000"/>
                        </a:lnSpc>
                        <a:tabLst>
                          <a:tab pos="4446270" algn="l"/>
                          <a:tab pos="8147050" algn="l"/>
                        </a:tabLst>
                      </a:pPr>
                      <a:r>
                        <a:rPr sz="2950" spc="-10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29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95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295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900" spc="-60" dirty="0">
                          <a:latin typeface="Arial MT"/>
                          <a:cs typeface="Arial MT"/>
                        </a:rPr>
                        <a:t>appl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R="76200"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100455" marR="30480" indent="-678180">
                        <a:lnSpc>
                          <a:spcPts val="3010"/>
                        </a:lnSpc>
                        <a:spcBef>
                          <a:spcPts val="2485"/>
                        </a:spcBef>
                        <a:tabLst>
                          <a:tab pos="4074160" algn="l"/>
                          <a:tab pos="4752340" algn="l"/>
                          <a:tab pos="7755890" algn="l"/>
                          <a:tab pos="8423910" algn="l"/>
                        </a:tabLst>
                      </a:pPr>
                      <a:r>
                        <a:rPr sz="3000" spc="-55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guest</a:t>
                      </a:r>
                      <a:r>
                        <a:rPr sz="3000" spc="-13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300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9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guest</a:t>
                      </a:r>
                      <a:r>
                        <a:rPr sz="3000" spc="-1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151515"/>
                          </a:solidFill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3000" dirty="0">
                          <a:solidFill>
                            <a:srgbClr val="151515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10" dirty="0">
                          <a:solidFill>
                            <a:srgbClr val="070707"/>
                          </a:solidFill>
                          <a:latin typeface="Arial MT"/>
                          <a:cs typeface="Arial MT"/>
                        </a:rPr>
                        <a:t>guest </a:t>
                      </a:r>
                      <a:r>
                        <a:rPr sz="300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300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		</a:t>
                      </a:r>
                      <a:r>
                        <a:rPr sz="30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300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		</a:t>
                      </a:r>
                      <a:r>
                        <a:rPr sz="3000" spc="-105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sy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marL="452755" marR="76200" algn="just">
                        <a:lnSpc>
                          <a:spcPct val="100000"/>
                        </a:lnSpc>
                        <a:spcBef>
                          <a:spcPts val="1210"/>
                        </a:spcBef>
                        <a:tabLst>
                          <a:tab pos="4104640" algn="l"/>
                          <a:tab pos="7785734" algn="l"/>
                        </a:tabLst>
                      </a:pPr>
                      <a:r>
                        <a:rPr sz="275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(free</a:t>
                      </a:r>
                      <a:r>
                        <a:rPr sz="2750" spc="18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750" spc="-2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BSD)</a:t>
                      </a:r>
                      <a:r>
                        <a:rPr sz="275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	(Windows</a:t>
                      </a:r>
                      <a:r>
                        <a:rPr sz="2750" spc="45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750" spc="-25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NT)</a:t>
                      </a:r>
                      <a:r>
                        <a:rPr sz="275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750" spc="-21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(Windo</a:t>
                      </a:r>
                      <a:endParaRPr sz="2750">
                        <a:latin typeface="Arial MT"/>
                        <a:cs typeface="Arial MT"/>
                      </a:endParaRPr>
                    </a:p>
                    <a:p>
                      <a:pPr marL="459105" marR="80645" algn="just">
                        <a:lnSpc>
                          <a:spcPct val="78500"/>
                        </a:lnSpc>
                        <a:spcBef>
                          <a:spcPts val="1945"/>
                        </a:spcBef>
                        <a:tabLst>
                          <a:tab pos="4101465" algn="l"/>
                          <a:tab pos="7782559" algn="l"/>
                        </a:tabLst>
                      </a:pPr>
                      <a:r>
                        <a:rPr sz="3200" spc="-17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3200" spc="-2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32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CPU</a:t>
                      </a:r>
                      <a:r>
                        <a:rPr sz="320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200" spc="-15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3200" spc="-4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37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CPU</a:t>
                      </a:r>
                      <a:r>
                        <a:rPr sz="3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200" spc="-16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virtual </a:t>
                      </a:r>
                      <a:r>
                        <a:rPr sz="3200" spc="-165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3200" spc="-35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28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memory</a:t>
                      </a:r>
                      <a:r>
                        <a:rPr sz="320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200" spc="-16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3200" spc="-2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280" dirty="0">
                          <a:solidFill>
                            <a:srgbClr val="151515"/>
                          </a:solidFill>
                          <a:latin typeface="Arial MT"/>
                          <a:cs typeface="Arial MT"/>
                        </a:rPr>
                        <a:t>memory</a:t>
                      </a:r>
                      <a:r>
                        <a:rPr sz="3200" dirty="0">
                          <a:solidFill>
                            <a:srgbClr val="151515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200" spc="-16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virtual </a:t>
                      </a:r>
                      <a:r>
                        <a:rPr sz="3200" spc="-160" dirty="0">
                          <a:solidFill>
                            <a:srgbClr val="050505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3200" spc="-45" dirty="0">
                          <a:solidFill>
                            <a:srgbClr val="05050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1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devices</a:t>
                      </a:r>
                      <a:r>
                        <a:rPr sz="320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200" spc="-16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3200" spc="-35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2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devices</a:t>
                      </a:r>
                      <a:r>
                        <a:rPr sz="320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200" spc="-160" dirty="0">
                          <a:solidFill>
                            <a:srgbClr val="070707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endParaRPr sz="3200">
                        <a:latin typeface="Arial MT"/>
                        <a:cs typeface="Arial MT"/>
                      </a:endParaRPr>
                    </a:p>
                    <a:p>
                      <a:pPr marR="76200">
                        <a:lnSpc>
                          <a:spcPct val="100000"/>
                        </a:lnSpc>
                      </a:pPr>
                      <a:endParaRPr sz="5350">
                        <a:latin typeface="Times New Roman"/>
                        <a:cs typeface="Times New Roman"/>
                      </a:endParaRPr>
                    </a:p>
                    <a:p>
                      <a:pPr marL="4091940" marR="76200">
                        <a:lnSpc>
                          <a:spcPct val="100000"/>
                        </a:lnSpc>
                      </a:pPr>
                      <a:r>
                        <a:rPr sz="2950" spc="-4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virtualization</a:t>
                      </a:r>
                      <a:r>
                        <a:rPr sz="2950" spc="-1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5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layer</a:t>
                      </a:r>
                      <a:endParaRPr sz="295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T w="28575">
                      <a:solidFill>
                        <a:srgbClr val="875728"/>
                      </a:solidFill>
                      <a:prstDash val="solid"/>
                    </a:lnT>
                    <a:lnB w="28575">
                      <a:solidFill>
                        <a:srgbClr val="8757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ication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38100" marR="645160" indent="-32384">
                        <a:lnSpc>
                          <a:spcPts val="3010"/>
                        </a:lnSpc>
                        <a:spcBef>
                          <a:spcPts val="2605"/>
                        </a:spcBef>
                      </a:pPr>
                      <a:r>
                        <a:rPr sz="3000" spc="-105" dirty="0">
                          <a:solidFill>
                            <a:srgbClr val="0A0A0A"/>
                          </a:solidFill>
                          <a:latin typeface="Arial MT"/>
                          <a:cs typeface="Arial MT"/>
                        </a:rPr>
                        <a:t>operating </a:t>
                      </a:r>
                      <a:r>
                        <a:rPr sz="3000" spc="-2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stem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75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ws</a:t>
                      </a:r>
                      <a:r>
                        <a:rPr sz="2750" spc="35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750" spc="-25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XP)</a:t>
                      </a:r>
                      <a:endParaRPr sz="2750">
                        <a:latin typeface="Arial MT"/>
                        <a:cs typeface="Arial MT"/>
                      </a:endParaRPr>
                    </a:p>
                    <a:p>
                      <a:pPr marL="106045">
                        <a:lnSpc>
                          <a:spcPts val="3425"/>
                        </a:lnSpc>
                        <a:spcBef>
                          <a:spcPts val="1120"/>
                        </a:spcBef>
                      </a:pPr>
                      <a:r>
                        <a:rPr sz="3200" spc="-32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CPU</a:t>
                      </a:r>
                      <a:endParaRPr sz="3200">
                        <a:latin typeface="Arial MT"/>
                        <a:cs typeface="Arial MT"/>
                      </a:endParaRPr>
                    </a:p>
                    <a:p>
                      <a:pPr marL="102870" marR="741680" indent="-3810">
                        <a:lnSpc>
                          <a:spcPct val="78500"/>
                        </a:lnSpc>
                        <a:spcBef>
                          <a:spcPts val="409"/>
                        </a:spcBef>
                      </a:pPr>
                      <a:r>
                        <a:rPr sz="3200" spc="-265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memory </a:t>
                      </a:r>
                      <a:r>
                        <a:rPr sz="3200" spc="-114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devices</a:t>
                      </a:r>
                      <a:endParaRPr sz="32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R w="28575">
                      <a:solidFill>
                        <a:srgbClr val="875728"/>
                      </a:solidFill>
                      <a:prstDash val="solid"/>
                    </a:lnR>
                    <a:lnT w="28575">
                      <a:solidFill>
                        <a:srgbClr val="875728"/>
                      </a:solidFill>
                      <a:prstDash val="solid"/>
                    </a:lnT>
                    <a:lnB w="28575">
                      <a:solidFill>
                        <a:srgbClr val="87572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5570">
                <a:tc gridSpan="3">
                  <a:txBody>
                    <a:bodyPr/>
                    <a:lstStyle/>
                    <a:p>
                      <a:pPr marR="33655" algn="ctr">
                        <a:lnSpc>
                          <a:spcPts val="3160"/>
                        </a:lnSpc>
                        <a:spcBef>
                          <a:spcPts val="2040"/>
                        </a:spcBef>
                      </a:pPr>
                      <a:r>
                        <a:rPr sz="280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host</a:t>
                      </a:r>
                      <a:r>
                        <a:rPr sz="2800" spc="-3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2800" spc="14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system</a:t>
                      </a:r>
                      <a:endParaRPr sz="2800">
                        <a:latin typeface="Arial MT"/>
                        <a:cs typeface="Arial MT"/>
                      </a:endParaRPr>
                    </a:p>
                    <a:p>
                      <a:pPr marR="41910" algn="ctr">
                        <a:lnSpc>
                          <a:spcPts val="3220"/>
                        </a:lnSpc>
                      </a:pPr>
                      <a:r>
                        <a:rPr sz="2850" spc="-10" dirty="0">
                          <a:latin typeface="Arial MT"/>
                          <a:cs typeface="Arial MT"/>
                        </a:rPr>
                        <a:t>(Linux)</a:t>
                      </a:r>
                      <a:endParaRPr sz="2850">
                        <a:latin typeface="Arial MT"/>
                        <a:cs typeface="Arial MT"/>
                      </a:endParaRPr>
                    </a:p>
                  </a:txBody>
                  <a:tcPr marL="0" marR="0" marT="259080" marB="0">
                    <a:lnL w="28575">
                      <a:solidFill>
                        <a:srgbClr val="875728"/>
                      </a:solidFill>
                      <a:prstDash val="solid"/>
                    </a:lnL>
                    <a:lnR w="28575">
                      <a:solidFill>
                        <a:srgbClr val="875728"/>
                      </a:solidFill>
                      <a:prstDash val="solid"/>
                    </a:lnR>
                    <a:lnT w="28575">
                      <a:solidFill>
                        <a:srgbClr val="875728"/>
                      </a:solidFill>
                      <a:prstDash val="solid"/>
                    </a:lnT>
                    <a:lnB w="28575">
                      <a:solidFill>
                        <a:srgbClr val="8757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73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75728"/>
                      </a:solidFill>
                      <a:prstDash val="solid"/>
                    </a:lnL>
                    <a:lnR w="28575">
                      <a:solidFill>
                        <a:srgbClr val="875728"/>
                      </a:solidFill>
                      <a:prstDash val="solid"/>
                    </a:lnR>
                    <a:lnT w="28575">
                      <a:solidFill>
                        <a:srgbClr val="875728"/>
                      </a:solidFill>
                      <a:prstDash val="solid"/>
                    </a:lnT>
                    <a:lnB w="28575">
                      <a:solidFill>
                        <a:srgbClr val="8757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R="415290" algn="r">
                        <a:lnSpc>
                          <a:spcPct val="100000"/>
                        </a:lnSpc>
                        <a:tabLst>
                          <a:tab pos="498475" algn="l"/>
                        </a:tabLst>
                      </a:pPr>
                      <a:r>
                        <a:rPr sz="3750" spc="8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375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3750" spc="7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endParaRPr sz="3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875728"/>
                      </a:solidFill>
                      <a:prstDash val="solid"/>
                    </a:lnL>
                    <a:lnT w="28575">
                      <a:solidFill>
                        <a:srgbClr val="875728"/>
                      </a:solidFill>
                      <a:prstDash val="solid"/>
                    </a:lnT>
                    <a:lnB w="28575">
                      <a:solidFill>
                        <a:srgbClr val="87572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40398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3000" spc="-1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hardware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  <a:spcBef>
                          <a:spcPts val="1115"/>
                        </a:spcBef>
                        <a:tabLst>
                          <a:tab pos="4585335" algn="l"/>
                          <a:tab pos="5822315" algn="l"/>
                        </a:tabLst>
                      </a:pPr>
                      <a:r>
                        <a:rPr sz="3000" spc="-25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ego</a:t>
                      </a:r>
                      <a:r>
                        <a:rPr sz="300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90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2900" spc="-15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2900" spc="-11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25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290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900" spc="-25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ces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R w="28575">
                      <a:solidFill>
                        <a:srgbClr val="875728"/>
                      </a:solidFill>
                      <a:prstDash val="solid"/>
                    </a:lnR>
                    <a:lnT w="28575">
                      <a:solidFill>
                        <a:srgbClr val="875728"/>
                      </a:solidFill>
                      <a:prstDash val="solid"/>
                    </a:lnT>
                    <a:lnB w="28575">
                      <a:solidFill>
                        <a:srgbClr val="8757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626" y="11985891"/>
            <a:ext cx="559537" cy="3239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5759" y="11887727"/>
            <a:ext cx="333759" cy="43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70486" y="11936809"/>
            <a:ext cx="500639" cy="3828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626" y="10366176"/>
            <a:ext cx="569354" cy="3239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99379" y="10405442"/>
            <a:ext cx="520272" cy="2846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7512" y="9433613"/>
            <a:ext cx="618436" cy="353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34563" y="9364898"/>
            <a:ext cx="245411" cy="43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77664" y="8393069"/>
            <a:ext cx="755867" cy="4613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40626" y="7774632"/>
            <a:ext cx="559537" cy="3239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21240" y="7656834"/>
            <a:ext cx="2395215" cy="4515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004246" y="7656834"/>
            <a:ext cx="1325221" cy="6184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525796" y="7676467"/>
            <a:ext cx="363208" cy="4319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40626" y="6154917"/>
            <a:ext cx="559537" cy="32394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740480" y="6194183"/>
            <a:ext cx="1315404" cy="29449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106245" y="6194183"/>
            <a:ext cx="677335" cy="29449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37512" y="5222354"/>
            <a:ext cx="618436" cy="3533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03196" y="5124189"/>
            <a:ext cx="1177974" cy="46137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740069" y="5153638"/>
            <a:ext cx="245411" cy="4319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13816" y="1717879"/>
            <a:ext cx="1069993" cy="10405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381974" y="2051639"/>
            <a:ext cx="638069" cy="71660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069126" y="1649164"/>
            <a:ext cx="2228335" cy="11190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356360" y="1717879"/>
            <a:ext cx="863848" cy="105036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308556" y="2051639"/>
            <a:ext cx="706784" cy="71660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93872" y="2051639"/>
            <a:ext cx="854031" cy="70678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006802" y="2051639"/>
            <a:ext cx="530088" cy="716601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113236" y="4804725"/>
            <a:ext cx="5572125" cy="9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50" i="1" spc="-90" dirty="0">
                <a:solidFill>
                  <a:srgbClr val="1D1D1D"/>
                </a:solidFill>
                <a:latin typeface="Times New Roman"/>
                <a:cs typeface="Times New Roman"/>
              </a:rPr>
              <a:t>Operating</a:t>
            </a:r>
            <a:r>
              <a:rPr sz="6050" i="1" spc="-2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6050" i="1" spc="-70" dirty="0">
                <a:solidFill>
                  <a:srgbClr val="1A1A1A"/>
                </a:solidFill>
                <a:latin typeface="Times New Roman"/>
                <a:cs typeface="Times New Roman"/>
              </a:rPr>
              <a:t>Sçstem:</a:t>
            </a:r>
            <a:endParaRPr sz="6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3092" y="5845951"/>
            <a:ext cx="8155305" cy="1513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5790"/>
              </a:lnSpc>
              <a:spcBef>
                <a:spcPts val="120"/>
              </a:spcBef>
            </a:pPr>
            <a:r>
              <a:rPr sz="4900" dirty="0">
                <a:solidFill>
                  <a:srgbClr val="1D1D1D"/>
                </a:solidFill>
                <a:latin typeface="Cambria"/>
                <a:cs typeface="Cambria"/>
              </a:rPr>
              <a:t>The</a:t>
            </a:r>
            <a:r>
              <a:rPr sz="4900" spc="114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1C1C1C"/>
                </a:solidFill>
                <a:latin typeface="Cambria"/>
                <a:cs typeface="Cambria"/>
              </a:rPr>
              <a:t>operating</a:t>
            </a:r>
            <a:r>
              <a:rPr sz="4900" spc="495" dirty="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sz="4900" dirty="0">
                <a:solidFill>
                  <a:srgbClr val="0C0C0C"/>
                </a:solidFill>
                <a:latin typeface="Cambria"/>
                <a:cs typeface="Cambria"/>
              </a:rPr>
              <a:t>system</a:t>
            </a:r>
            <a:r>
              <a:rPr sz="4900" spc="150" dirty="0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sz="4900" spc="-10" dirty="0">
                <a:solidFill>
                  <a:srgbClr val="1C1C1C"/>
                </a:solidFill>
                <a:latin typeface="Cambria"/>
                <a:cs typeface="Cambria"/>
              </a:rPr>
              <a:t>actually</a:t>
            </a:r>
            <a:endParaRPr sz="4900">
              <a:latin typeface="Cambria"/>
              <a:cs typeface="Cambria"/>
            </a:endParaRPr>
          </a:p>
          <a:p>
            <a:pPr marL="12700">
              <a:lnSpc>
                <a:spcPts val="5910"/>
              </a:lnSpc>
            </a:pPr>
            <a:r>
              <a:rPr sz="5000" spc="-10" dirty="0">
                <a:solidFill>
                  <a:srgbClr val="1C1C1C"/>
                </a:solidFill>
                <a:latin typeface="Cambria"/>
                <a:cs typeface="Cambria"/>
              </a:rPr>
              <a:t>hardware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23178" y="5845951"/>
            <a:ext cx="2770505" cy="2392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20"/>
              </a:spcBef>
              <a:tabLst>
                <a:tab pos="1905635" algn="l"/>
              </a:tabLst>
            </a:pPr>
            <a:r>
              <a:rPr sz="4900" spc="80" dirty="0">
                <a:solidFill>
                  <a:srgbClr val="1C1C1C"/>
                </a:solidFill>
                <a:latin typeface="Cambria"/>
                <a:cs typeface="Cambria"/>
              </a:rPr>
              <a:t>ing</a:t>
            </a:r>
            <a:r>
              <a:rPr sz="4900" dirty="0">
                <a:solidFill>
                  <a:srgbClr val="1C1C1C"/>
                </a:solidFill>
                <a:latin typeface="Cambria"/>
                <a:cs typeface="Cambria"/>
              </a:rPr>
              <a:t>	</a:t>
            </a:r>
            <a:r>
              <a:rPr sz="4900" spc="-25" dirty="0">
                <a:solidFill>
                  <a:srgbClr val="232323"/>
                </a:solidFill>
                <a:latin typeface="Cambria"/>
                <a:cs typeface="Cambria"/>
              </a:rPr>
              <a:t>the</a:t>
            </a:r>
            <a:endParaRPr sz="4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5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4800" spc="204" dirty="0">
                <a:solidFill>
                  <a:srgbClr val="161616"/>
                </a:solidFill>
                <a:latin typeface="Times New Roman"/>
                <a:cs typeface="Times New Roman"/>
              </a:rPr>
              <a:t>simulates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64666" y="7642226"/>
            <a:ext cx="89026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i="1" spc="-310" dirty="0">
                <a:solidFill>
                  <a:srgbClr val="1A1A1A"/>
                </a:solidFill>
                <a:latin typeface="Times New Roman"/>
                <a:cs typeface="Times New Roman"/>
              </a:rPr>
              <a:t>HOH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89281" y="7451350"/>
            <a:ext cx="9115425" cy="411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15669">
              <a:lnSpc>
                <a:spcPts val="5945"/>
              </a:lnSpc>
              <a:spcBef>
                <a:spcPts val="135"/>
              </a:spcBef>
            </a:pPr>
            <a:r>
              <a:rPr sz="5000" spc="-25" dirty="0">
                <a:solidFill>
                  <a:srgbClr val="181818"/>
                </a:solidFill>
                <a:latin typeface="Cambria"/>
                <a:cs typeface="Cambria"/>
              </a:rPr>
              <a:t>Together</a:t>
            </a:r>
            <a:r>
              <a:rPr sz="5000" spc="-114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000" spc="-20" dirty="0">
                <a:solidFill>
                  <a:srgbClr val="212121"/>
                </a:solidFill>
                <a:latin typeface="Cambria"/>
                <a:cs typeface="Cambria"/>
              </a:rPr>
              <a:t>with</a:t>
            </a:r>
            <a:endParaRPr sz="5000">
              <a:latin typeface="Cambria"/>
              <a:cs typeface="Cambria"/>
            </a:endParaRPr>
          </a:p>
          <a:p>
            <a:pPr marL="914400">
              <a:lnSpc>
                <a:spcPts val="5885"/>
              </a:lnSpc>
            </a:pPr>
            <a:r>
              <a:rPr sz="4950" spc="-10" dirty="0">
                <a:solidFill>
                  <a:srgbClr val="1A1A1A"/>
                </a:solidFill>
                <a:latin typeface="Cambria"/>
                <a:cs typeface="Cambria"/>
              </a:rPr>
              <a:t>environment</a:t>
            </a:r>
            <a:endParaRPr sz="4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933575" algn="l"/>
              </a:tabLst>
            </a:pPr>
            <a:r>
              <a:rPr sz="5700" i="1" spc="-20" dirty="0">
                <a:solidFill>
                  <a:srgbClr val="232323"/>
                </a:solidFill>
                <a:latin typeface="Times New Roman"/>
                <a:cs typeface="Times New Roman"/>
              </a:rPr>
              <a:t>Gues</a:t>
            </a:r>
            <a:r>
              <a:rPr sz="5700" i="1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5700" i="1" dirty="0">
                <a:solidFill>
                  <a:srgbClr val="212121"/>
                </a:solidFill>
                <a:latin typeface="Times New Roman"/>
                <a:cs typeface="Times New Roman"/>
              </a:rPr>
              <a:t>Operatíng</a:t>
            </a:r>
            <a:r>
              <a:rPr sz="5700" i="1" spc="5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5700" i="1" spc="35" dirty="0">
                <a:solidFill>
                  <a:srgbClr val="212121"/>
                </a:solidFill>
                <a:latin typeface="Times New Roman"/>
                <a:cs typeface="Times New Roman"/>
              </a:rPr>
              <a:t>Sçstem:</a:t>
            </a:r>
            <a:endParaRPr sz="5700">
              <a:latin typeface="Times New Roman"/>
              <a:cs typeface="Times New Roman"/>
            </a:endParaRPr>
          </a:p>
          <a:p>
            <a:pPr marL="915035">
              <a:lnSpc>
                <a:spcPts val="6140"/>
              </a:lnSpc>
              <a:spcBef>
                <a:spcPts val="825"/>
              </a:spcBef>
            </a:pPr>
            <a:r>
              <a:rPr sz="5150" spc="-45" dirty="0">
                <a:solidFill>
                  <a:srgbClr val="1F1F1F"/>
                </a:solidFill>
                <a:latin typeface="Cambria"/>
                <a:cs typeface="Cambria"/>
              </a:rPr>
              <a:t>The</a:t>
            </a:r>
            <a:r>
              <a:rPr sz="5150" spc="-240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150" spc="-75" dirty="0">
                <a:solidFill>
                  <a:srgbClr val="1A1A1A"/>
                </a:solidFill>
                <a:latin typeface="Cambria"/>
                <a:cs typeface="Cambria"/>
              </a:rPr>
              <a:t>operating</a:t>
            </a:r>
            <a:r>
              <a:rPr sz="5150" spc="-12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150" spc="-95" dirty="0">
                <a:solidFill>
                  <a:srgbClr val="181818"/>
                </a:solidFill>
                <a:latin typeface="Cambria"/>
                <a:cs typeface="Cambria"/>
              </a:rPr>
              <a:t>system</a:t>
            </a:r>
            <a:r>
              <a:rPr sz="5150" spc="-19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150" spc="-10" dirty="0">
                <a:solidFill>
                  <a:srgbClr val="212121"/>
                </a:solidFill>
                <a:latin typeface="Cambria"/>
                <a:cs typeface="Cambria"/>
              </a:rPr>
              <a:t>running</a:t>
            </a:r>
            <a:endParaRPr sz="5150">
              <a:latin typeface="Cambria"/>
              <a:cs typeface="Cambria"/>
            </a:endParaRPr>
          </a:p>
          <a:p>
            <a:pPr marL="915035">
              <a:lnSpc>
                <a:spcPts val="5780"/>
              </a:lnSpc>
            </a:pPr>
            <a:r>
              <a:rPr sz="4850" spc="-10" dirty="0">
                <a:solidFill>
                  <a:srgbClr val="1C1C1C"/>
                </a:solidFill>
                <a:latin typeface="Cambria"/>
                <a:cs typeface="Cambria"/>
              </a:rPr>
              <a:t>environment</a:t>
            </a:r>
            <a:endParaRPr sz="48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52205" y="10028579"/>
            <a:ext cx="3672204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50" spc="-105" dirty="0">
                <a:solidFill>
                  <a:srgbClr val="232323"/>
                </a:solidFill>
                <a:latin typeface="Cambria"/>
                <a:cs typeface="Cambria"/>
              </a:rPr>
              <a:t>the</a:t>
            </a:r>
            <a:r>
              <a:rPr sz="5150" spc="-17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5150" spc="-95" dirty="0">
                <a:solidFill>
                  <a:srgbClr val="131313"/>
                </a:solidFill>
                <a:latin typeface="Cambria"/>
                <a:cs typeface="Cambria"/>
              </a:rPr>
              <a:t>simulated</a:t>
            </a:r>
            <a:endParaRPr sz="51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81942" y="11667381"/>
            <a:ext cx="926401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215" algn="l"/>
              </a:tabLst>
            </a:pPr>
            <a:r>
              <a:rPr sz="5000" spc="190" dirty="0">
                <a:solidFill>
                  <a:srgbClr val="181818"/>
                </a:solidFill>
                <a:latin typeface="Cambria"/>
                <a:cs typeface="Cambria"/>
              </a:rPr>
              <a:t>.g.,</a:t>
            </a:r>
            <a:r>
              <a:rPr sz="5000" spc="-12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the</a:t>
            </a:r>
            <a:r>
              <a:rPr sz="5000" spc="-13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A1A1A"/>
                </a:solidFill>
                <a:latin typeface="Cambria"/>
                <a:cs typeface="Cambria"/>
              </a:rPr>
              <a:t>one</a:t>
            </a:r>
            <a:r>
              <a:rPr sz="5000" spc="-70" dirty="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F1F1F"/>
                </a:solidFill>
                <a:latin typeface="Cambria"/>
                <a:cs typeface="Cambria"/>
              </a:rPr>
              <a:t>we</a:t>
            </a:r>
            <a:r>
              <a:rPr sz="5000" spc="-105" dirty="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sz="5000" dirty="0">
                <a:solidFill>
                  <a:srgbClr val="1D1D1D"/>
                </a:solidFill>
                <a:latin typeface="Cambria"/>
                <a:cs typeface="Cambria"/>
              </a:rPr>
              <a:t>are</a:t>
            </a:r>
            <a:r>
              <a:rPr sz="5000" spc="-25" dirty="0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sz="5000" spc="-10" dirty="0">
                <a:solidFill>
                  <a:srgbClr val="1A1A1A"/>
                </a:solidFill>
                <a:latin typeface="Cambria"/>
                <a:cs typeface="Cambria"/>
              </a:rPr>
              <a:t>trying</a:t>
            </a:r>
            <a:r>
              <a:rPr sz="5000" dirty="0">
                <a:solidFill>
                  <a:srgbClr val="1A1A1A"/>
                </a:solidFill>
                <a:latin typeface="Cambria"/>
                <a:cs typeface="Cambria"/>
              </a:rPr>
              <a:t>	</a:t>
            </a:r>
            <a:r>
              <a:rPr sz="5000" spc="-10" dirty="0">
                <a:solidFill>
                  <a:srgbClr val="1A1A1A"/>
                </a:solidFill>
                <a:latin typeface="Cambria"/>
                <a:cs typeface="Cambria"/>
              </a:rPr>
              <a:t>debug</a:t>
            </a:r>
            <a:endParaRPr sz="5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296</Words>
  <Application>Microsoft Office PowerPoint</Application>
  <PresentationFormat>Custom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MT</vt:lpstr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VM share the centralized server processor, memory storage.</vt:lpstr>
      <vt:lpstr>processes</vt:lpstr>
      <vt:lpstr>PowerPoint Presentation</vt:lpstr>
      <vt:lpstr>Operating Sçstem:</vt:lpstr>
      <vt:lpstr>Life Cycle Of Virtual Machine</vt:lpstr>
      <vt:lpstr>PowerPoint Presentation</vt:lpstr>
      <vt:lpstr>PowerPoint Presentation</vt:lpstr>
      <vt:lpstr>sys  (also known as full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tabindazaman</dc:creator>
  <cp:lastModifiedBy>Microsoft account</cp:lastModifiedBy>
  <cp:revision>17</cp:revision>
  <dcterms:created xsi:type="dcterms:W3CDTF">2023-09-14T17:37:32Z</dcterms:created>
  <dcterms:modified xsi:type="dcterms:W3CDTF">2023-10-03T20:48:27Z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1970-01-01T00:00:00Z</vt:filetime>
  </property>
  <property fmtid="{D5CDD505-2E9C-101B-9397-08002B2CF9AE}" pid="3" name="Producer">
    <vt:lpwstr>FPDF 1.85</vt:lpwstr>
  </property>
  <property fmtid="{D5CDD505-2E9C-101B-9397-08002B2CF9AE}" pid="4" name="LastSaved">
    <vt:filetime>1970-01-01T00:00:00Z</vt:filetime>
  </property>
</Properties>
</file>