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9/22/2023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9/22/2023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9/22/2023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9/22/2023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echtarget.com/searchenterprisedesktop/definition/patch-managem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techtarget.com/searchcloudcomputing/tip/Top-public-cloud-providers-A-brief-comparis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techtarget.com/whatis/SaaS-IaaS-PaaS-Comparing-Cloud-Service-Mode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earchservervirtualization.techtarget.com/definition/virtualiz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techtarget.com/searchcio/definition/software-licens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searchcloudcomputing/definition/Platform-as-a-Service-PaaS" TargetMode="External"/><Relationship Id="rId2" Type="http://schemas.openxmlformats.org/officeDocument/2006/relationships/hyperlink" Target="https://www.techtarget.com/searchcloudcomputing/definition/Infrastructure-as-a-Service-Iaa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target.com/searchitoperations/definition/on-demand-computing" TargetMode="External"/><Relationship Id="rId2" Type="http://schemas.openxmlformats.org/officeDocument/2006/relationships/hyperlink" Target="https://www.techtarget.com/searchapparchitecture/definition/application-service-provider-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echtarget.com/searchdatacenter/definition/infrastructure" TargetMode="External"/><Relationship Id="rId2" Type="http://schemas.openxmlformats.org/officeDocument/2006/relationships/hyperlink" Target="https://www.techtarget.com/searchcloudcomputing/definition/multi-tenant-clou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07238" y="981635"/>
            <a:ext cx="6751916" cy="2195546"/>
          </a:xfrm>
        </p:spPr>
        <p:txBody>
          <a:bodyPr/>
          <a:lstStyle/>
          <a:p>
            <a:pPr algn="ctr"/>
            <a:r>
              <a:rPr lang="en-GB" sz="4800" dirty="0" smtClean="0">
                <a:latin typeface="Times New Roman" panose="02020603050405020304" pitchFamily="18" charset="0"/>
                <a:cs typeface="Times New Roman" panose="02020603050405020304" pitchFamily="18" charset="0"/>
              </a:rPr>
              <a:t>Software As A Services</a:t>
            </a:r>
            <a:endParaRPr lang="en-GB"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311403" y="3980330"/>
            <a:ext cx="7800785" cy="2568388"/>
          </a:xfrm>
        </p:spPr>
        <p:txBody>
          <a:bodyPr>
            <a:noAutofit/>
          </a:bodyPr>
          <a:lstStyle/>
          <a:p>
            <a:pPr algn="ctr"/>
            <a:r>
              <a:rPr lang="en-GB" sz="3200" cap="none" dirty="0" smtClean="0">
                <a:solidFill>
                  <a:schemeClr val="tx1"/>
                </a:solidFill>
                <a:latin typeface="Times New Roman" panose="02020603050405020304" pitchFamily="18" charset="0"/>
                <a:cs typeface="Times New Roman" panose="02020603050405020304" pitchFamily="18" charset="0"/>
              </a:rPr>
              <a:t>Course Instructor </a:t>
            </a:r>
          </a:p>
          <a:p>
            <a:pPr algn="ctr"/>
            <a:r>
              <a:rPr lang="en-GB" sz="3200" cap="none" dirty="0" err="1" smtClean="0">
                <a:solidFill>
                  <a:schemeClr val="tx1"/>
                </a:solidFill>
                <a:latin typeface="Times New Roman" panose="02020603050405020304" pitchFamily="18" charset="0"/>
                <a:cs typeface="Times New Roman" panose="02020603050405020304" pitchFamily="18" charset="0"/>
              </a:rPr>
              <a:t>Hina</a:t>
            </a:r>
            <a:r>
              <a:rPr lang="en-GB" sz="3200" cap="none" dirty="0" smtClean="0">
                <a:solidFill>
                  <a:schemeClr val="tx1"/>
                </a:solidFill>
                <a:latin typeface="Times New Roman" panose="02020603050405020304" pitchFamily="18" charset="0"/>
                <a:cs typeface="Times New Roman" panose="02020603050405020304" pitchFamily="18" charset="0"/>
              </a:rPr>
              <a:t> </a:t>
            </a:r>
            <a:r>
              <a:rPr lang="en-GB" sz="3200" cap="none" dirty="0" err="1" smtClean="0">
                <a:solidFill>
                  <a:schemeClr val="tx1"/>
                </a:solidFill>
                <a:latin typeface="Times New Roman" panose="02020603050405020304" pitchFamily="18" charset="0"/>
                <a:cs typeface="Times New Roman" panose="02020603050405020304" pitchFamily="18" charset="0"/>
              </a:rPr>
              <a:t>Sattar</a:t>
            </a:r>
            <a:endParaRPr lang="en-GB" sz="32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67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487" y="1138518"/>
            <a:ext cx="9404723" cy="1400530"/>
          </a:xfrm>
        </p:spPr>
        <p:txBody>
          <a:bodyPr/>
          <a:lstStyle/>
          <a:p>
            <a:r>
              <a:rPr lang="en-GB" b="1" dirty="0"/>
              <a:t>Automatic </a:t>
            </a:r>
            <a:r>
              <a:rPr lang="en-GB" b="1" dirty="0" smtClean="0"/>
              <a:t>updates</a:t>
            </a:r>
            <a:br>
              <a:rPr lang="en-GB" b="1" dirty="0" smtClean="0"/>
            </a:br>
            <a:endParaRPr lang="en-GB" dirty="0"/>
          </a:p>
        </p:txBody>
      </p:sp>
      <p:sp>
        <p:nvSpPr>
          <p:cNvPr id="3" name="Content Placeholder 2"/>
          <p:cNvSpPr>
            <a:spLocks noGrp="1"/>
          </p:cNvSpPr>
          <p:nvPr>
            <p:ph idx="1"/>
          </p:nvPr>
        </p:nvSpPr>
        <p:spPr>
          <a:xfrm>
            <a:off x="1103312" y="2539048"/>
            <a:ext cx="8793723" cy="3709351"/>
          </a:xfrm>
        </p:spPr>
        <p:txBody>
          <a:bodyPr>
            <a:normAutofit/>
          </a:bodyPr>
          <a:lstStyle/>
          <a:p>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Rather than purchasing new software, customers can rely on a SaaS provider to automatically perform updates and </a:t>
            </a:r>
            <a:r>
              <a:rPr lang="en-GB" sz="2400" u="sng" dirty="0">
                <a:latin typeface="Times New Roman" panose="02020603050405020304" pitchFamily="18" charset="0"/>
                <a:cs typeface="Times New Roman" panose="02020603050405020304" pitchFamily="18" charset="0"/>
                <a:hlinkClick r:id="rId2"/>
              </a:rPr>
              <a:t>patch management</a:t>
            </a:r>
            <a:r>
              <a:rPr lang="en-GB" sz="2400" dirty="0">
                <a:latin typeface="Times New Roman" panose="02020603050405020304" pitchFamily="18" charset="0"/>
                <a:cs typeface="Times New Roman" panose="02020603050405020304" pitchFamily="18" charset="0"/>
              </a:rPr>
              <a:t>. This further reduces the burden on in-house IT staff.</a:t>
            </a: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517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52" y="1246095"/>
            <a:ext cx="9404723" cy="1400530"/>
          </a:xfrm>
        </p:spPr>
        <p:txBody>
          <a:bodyPr/>
          <a:lstStyle/>
          <a:p>
            <a:r>
              <a:rPr lang="en-GB" b="1" dirty="0"/>
              <a:t>Accessibility and persistence</a:t>
            </a:r>
            <a:endParaRPr lang="en-GB" dirty="0"/>
          </a:p>
        </p:txBody>
      </p:sp>
      <p:sp>
        <p:nvSpPr>
          <p:cNvPr id="3" name="Content Placeholder 2"/>
          <p:cNvSpPr>
            <a:spLocks noGrp="1"/>
          </p:cNvSpPr>
          <p:nvPr>
            <p:ph idx="1"/>
          </p:nvPr>
        </p:nvSpPr>
        <p:spPr>
          <a:xfrm>
            <a:off x="1493278" y="2646625"/>
            <a:ext cx="8369298" cy="4211375"/>
          </a:xfrm>
        </p:spPr>
        <p:txBody>
          <a:bodyPr>
            <a:normAutofit/>
          </a:bodyPr>
          <a:lstStyle/>
          <a:p>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Since SaaS vendors deliver applications over the internet, users can access them from any internet-enabled device and location.</a:t>
            </a: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82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088" y="1138518"/>
            <a:ext cx="9404723" cy="1400530"/>
          </a:xfrm>
        </p:spPr>
        <p:txBody>
          <a:bodyPr/>
          <a:lstStyle/>
          <a:p>
            <a:r>
              <a:rPr lang="en-GB" b="1" dirty="0" smtClean="0"/>
              <a:t>Customization</a:t>
            </a:r>
            <a:endParaRPr lang="en-GB" dirty="0"/>
          </a:p>
        </p:txBody>
      </p:sp>
      <p:sp>
        <p:nvSpPr>
          <p:cNvPr id="3" name="Content Placeholder 2"/>
          <p:cNvSpPr>
            <a:spLocks noGrp="1"/>
          </p:cNvSpPr>
          <p:nvPr>
            <p:ph idx="1"/>
          </p:nvPr>
        </p:nvSpPr>
        <p:spPr>
          <a:xfrm>
            <a:off x="1170547" y="2362200"/>
            <a:ext cx="8946541" cy="4195481"/>
          </a:xfrm>
        </p:spPr>
        <p:txBody>
          <a:bodyPr>
            <a:normAutofit/>
          </a:bodyPr>
          <a:lstStyle/>
          <a:p>
            <a:r>
              <a:rPr lang="en-GB" sz="2400" dirty="0">
                <a:latin typeface="Times New Roman" panose="02020603050405020304" pitchFamily="18" charset="0"/>
                <a:cs typeface="Times New Roman" panose="02020603050405020304" pitchFamily="18" charset="0"/>
              </a:rPr>
              <a:t> SaaS applications are often customizable and can be integrated with other business applications, especially across applications from a common software provider.</a:t>
            </a: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693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488" y="1138518"/>
            <a:ext cx="9404723" cy="1400530"/>
          </a:xfrm>
        </p:spPr>
        <p:txBody>
          <a:bodyPr/>
          <a:lstStyle/>
          <a:p>
            <a:r>
              <a:rPr lang="en-GB" b="1" dirty="0"/>
              <a:t>challenges and risks of SaaS</a:t>
            </a:r>
            <a:br>
              <a:rPr lang="en-GB" b="1" dirty="0"/>
            </a:br>
            <a:endParaRPr lang="en-GB" dirty="0"/>
          </a:p>
        </p:txBody>
      </p:sp>
      <p:sp>
        <p:nvSpPr>
          <p:cNvPr id="3" name="Content Placeholder 2"/>
          <p:cNvSpPr>
            <a:spLocks noGrp="1"/>
          </p:cNvSpPr>
          <p:nvPr>
            <p:ph idx="1"/>
          </p:nvPr>
        </p:nvSpPr>
        <p:spPr>
          <a:xfrm>
            <a:off x="1103312" y="2770094"/>
            <a:ext cx="8457547" cy="3478305"/>
          </a:xfrm>
        </p:spPr>
        <p:txBody>
          <a:bodyPr>
            <a:normAutofit/>
          </a:bodyPr>
          <a:lstStyle/>
          <a:p>
            <a:r>
              <a:rPr lang="en-GB" sz="2400" dirty="0">
                <a:latin typeface="Times New Roman" panose="02020603050405020304" pitchFamily="18" charset="0"/>
                <a:cs typeface="Times New Roman" panose="02020603050405020304" pitchFamily="18" charset="0"/>
              </a:rPr>
              <a:t>SaaS also poses some potential risks and challenges, as businesses must rely on outside vendors to provide the software, keep that software up and running, track and report accurate billing and facilitate a secure environment for the business's data.</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250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088" y="1111624"/>
            <a:ext cx="9404723" cy="1400530"/>
          </a:xfrm>
        </p:spPr>
        <p:txBody>
          <a:bodyPr/>
          <a:lstStyle/>
          <a:p>
            <a:r>
              <a:rPr lang="en-GB" b="1" dirty="0"/>
              <a:t>Issues beyond customer </a:t>
            </a:r>
            <a:r>
              <a:rPr lang="en-GB" b="1" dirty="0" smtClean="0"/>
              <a:t>control</a:t>
            </a:r>
            <a:endParaRPr lang="en-GB" dirty="0"/>
          </a:p>
        </p:txBody>
      </p:sp>
      <p:sp>
        <p:nvSpPr>
          <p:cNvPr id="3" name="Content Placeholder 2"/>
          <p:cNvSpPr>
            <a:spLocks noGrp="1"/>
          </p:cNvSpPr>
          <p:nvPr>
            <p:ph idx="1"/>
          </p:nvPr>
        </p:nvSpPr>
        <p:spPr>
          <a:xfrm>
            <a:off x="1116760" y="2512154"/>
            <a:ext cx="8417206" cy="4195481"/>
          </a:xfrm>
        </p:spPr>
        <p:txBody>
          <a:bodyPr>
            <a:normAutofit/>
          </a:bodyPr>
          <a:lstStyle/>
          <a:p>
            <a:r>
              <a:rPr lang="en-GB" sz="2400" dirty="0" smtClean="0">
                <a:latin typeface="Times New Roman" panose="02020603050405020304" pitchFamily="18" charset="0"/>
                <a:cs typeface="Times New Roman" panose="02020603050405020304" pitchFamily="18" charset="0"/>
              </a:rPr>
              <a:t>Issues </a:t>
            </a:r>
            <a:r>
              <a:rPr lang="en-GB" sz="2400" dirty="0">
                <a:latin typeface="Times New Roman" panose="02020603050405020304" pitchFamily="18" charset="0"/>
                <a:cs typeface="Times New Roman" panose="02020603050405020304" pitchFamily="18" charset="0"/>
              </a:rPr>
              <a:t>can arise when providers experience service disruptions, impose unwanted changes to service offerings or experience a security breach -- all of which can have a profound effect on the customers' ability to use the SaaS offering. To proactively mitigate these issues, customers should understand their SaaS provider's SLA and make sure it is enforced.</a:t>
            </a: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217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802341"/>
            <a:ext cx="9404723" cy="1400530"/>
          </a:xfrm>
        </p:spPr>
        <p:txBody>
          <a:bodyPr/>
          <a:lstStyle/>
          <a:p>
            <a:r>
              <a:rPr lang="en-GB" b="1" dirty="0"/>
              <a:t>Customers lose control over </a:t>
            </a:r>
            <a:r>
              <a:rPr lang="en-GB" b="1" dirty="0" smtClean="0"/>
              <a:t>versioning</a:t>
            </a:r>
            <a:endParaRPr lang="en-GB" dirty="0"/>
          </a:p>
        </p:txBody>
      </p:sp>
      <p:sp>
        <p:nvSpPr>
          <p:cNvPr id="3" name="Content Placeholder 2"/>
          <p:cNvSpPr>
            <a:spLocks noGrp="1"/>
          </p:cNvSpPr>
          <p:nvPr>
            <p:ph idx="1"/>
          </p:nvPr>
        </p:nvSpPr>
        <p:spPr>
          <a:xfrm>
            <a:off x="1224336" y="2649072"/>
            <a:ext cx="8565123" cy="4195482"/>
          </a:xfrm>
        </p:spPr>
        <p:txBody>
          <a:bodyPr>
            <a:normAutofit/>
          </a:bodyPr>
          <a:lstStyle/>
          <a:p>
            <a:r>
              <a:rPr lang="en-GB" sz="2400" dirty="0" smtClean="0">
                <a:latin typeface="Times New Roman" panose="02020603050405020304" pitchFamily="18" charset="0"/>
                <a:cs typeface="Times New Roman" panose="02020603050405020304" pitchFamily="18" charset="0"/>
              </a:rPr>
              <a:t>If </a:t>
            </a:r>
            <a:r>
              <a:rPr lang="en-GB" sz="2400" dirty="0">
                <a:latin typeface="Times New Roman" panose="02020603050405020304" pitchFamily="18" charset="0"/>
                <a:cs typeface="Times New Roman" panose="02020603050405020304" pitchFamily="18" charset="0"/>
              </a:rPr>
              <a:t>the provider adopts a new version of an application, it will roll out to all of its customers, regardless of whether or not the customer wants the newer version. This may require the organization to provide extra time and resources for training</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663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23" y="1071283"/>
            <a:ext cx="9404723" cy="1400530"/>
          </a:xfrm>
        </p:spPr>
        <p:txBody>
          <a:bodyPr/>
          <a:lstStyle/>
          <a:p>
            <a:r>
              <a:rPr lang="en-GB" b="1" dirty="0"/>
              <a:t>Difficulty switching </a:t>
            </a:r>
            <a:r>
              <a:rPr lang="en-GB" b="1" dirty="0" smtClean="0"/>
              <a:t>vendors</a:t>
            </a:r>
            <a:endParaRPr lang="en-GB" dirty="0"/>
          </a:p>
        </p:txBody>
      </p:sp>
      <p:sp>
        <p:nvSpPr>
          <p:cNvPr id="3" name="Content Placeholder 2"/>
          <p:cNvSpPr>
            <a:spLocks noGrp="1"/>
          </p:cNvSpPr>
          <p:nvPr>
            <p:ph idx="1"/>
          </p:nvPr>
        </p:nvSpPr>
        <p:spPr>
          <a:xfrm>
            <a:off x="1103312" y="2444919"/>
            <a:ext cx="8860959" cy="3776586"/>
          </a:xfrm>
        </p:spPr>
        <p:txBody>
          <a:bodyPr>
            <a:normAutofit/>
          </a:bodyPr>
          <a:lstStyle/>
          <a:p>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As with </a:t>
            </a:r>
            <a:r>
              <a:rPr lang="en-GB" sz="2400" u="sng" dirty="0">
                <a:latin typeface="Times New Roman" panose="02020603050405020304" pitchFamily="18" charset="0"/>
                <a:cs typeface="Times New Roman" panose="02020603050405020304" pitchFamily="18" charset="0"/>
                <a:hlinkClick r:id="rId2"/>
              </a:rPr>
              <a:t>using any cloud service provider</a:t>
            </a:r>
            <a:r>
              <a:rPr lang="en-GB" sz="2400" dirty="0">
                <a:latin typeface="Times New Roman" panose="02020603050405020304" pitchFamily="18" charset="0"/>
                <a:cs typeface="Times New Roman" panose="02020603050405020304" pitchFamily="18" charset="0"/>
              </a:rPr>
              <a:t>, switching vendors can be difficult. To switch vendors, customers must migrate very large amounts of data. Furthermore, some vendors use proprietary technologies and data types, which can further complicate customer data transfer between different cloud providers. Vendor lock-in is when a customer cannot easily transition between service providers due to these conditions.</a:t>
            </a: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99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856130"/>
            <a:ext cx="9404723" cy="1400530"/>
          </a:xfrm>
        </p:spPr>
        <p:txBody>
          <a:bodyPr/>
          <a:lstStyle/>
          <a:p>
            <a:r>
              <a:rPr lang="en-GB" b="1" dirty="0" smtClean="0"/>
              <a:t>Security</a:t>
            </a:r>
            <a:endParaRPr lang="en-GB" dirty="0"/>
          </a:p>
        </p:txBody>
      </p:sp>
      <p:sp>
        <p:nvSpPr>
          <p:cNvPr id="3" name="Content Placeholder 2"/>
          <p:cNvSpPr>
            <a:spLocks noGrp="1"/>
          </p:cNvSpPr>
          <p:nvPr>
            <p:ph idx="1"/>
          </p:nvPr>
        </p:nvSpPr>
        <p:spPr>
          <a:xfrm>
            <a:off x="1103313" y="2501153"/>
            <a:ext cx="8269288" cy="3747246"/>
          </a:xfrm>
        </p:spPr>
        <p:txBody>
          <a:bodyPr>
            <a:normAutofit/>
          </a:bodyPr>
          <a:lstStyle/>
          <a:p>
            <a:r>
              <a:rPr lang="en-GB" sz="2400" dirty="0" smtClean="0">
                <a:latin typeface="Times New Roman" panose="02020603050405020304" pitchFamily="18" charset="0"/>
                <a:cs typeface="Times New Roman" panose="02020603050405020304" pitchFamily="18" charset="0"/>
              </a:rPr>
              <a:t>Cloud </a:t>
            </a:r>
            <a:r>
              <a:rPr lang="en-GB" sz="2400" dirty="0">
                <a:latin typeface="Times New Roman" panose="02020603050405020304" pitchFamily="18" charset="0"/>
                <a:cs typeface="Times New Roman" panose="02020603050405020304" pitchFamily="18" charset="0"/>
              </a:rPr>
              <a:t>security is often cited as a significant challenge for SaaS applications.</a:t>
            </a: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607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828" y="1044389"/>
            <a:ext cx="9404723" cy="1400530"/>
          </a:xfrm>
        </p:spPr>
        <p:txBody>
          <a:bodyPr/>
          <a:lstStyle/>
          <a:p>
            <a:r>
              <a:rPr lang="en-GB" b="1" dirty="0"/>
              <a:t>SaaS security and privacy</a:t>
            </a:r>
            <a:br>
              <a:rPr lang="en-GB" b="1" dirty="0"/>
            </a:br>
            <a:endParaRPr lang="en-GB" dirty="0"/>
          </a:p>
        </p:txBody>
      </p:sp>
      <p:sp>
        <p:nvSpPr>
          <p:cNvPr id="3" name="Content Placeholder 2"/>
          <p:cNvSpPr>
            <a:spLocks noGrp="1"/>
          </p:cNvSpPr>
          <p:nvPr>
            <p:ph idx="1"/>
          </p:nvPr>
        </p:nvSpPr>
        <p:spPr>
          <a:xfrm>
            <a:off x="1426041" y="2444919"/>
            <a:ext cx="8946541" cy="4195481"/>
          </a:xfrm>
        </p:spPr>
        <p:txBody>
          <a:bodyPr>
            <a:normAutofit/>
          </a:bodyPr>
          <a:lstStyle/>
          <a:p>
            <a:r>
              <a:rPr lang="en-GB" sz="2400" dirty="0">
                <a:latin typeface="Times New Roman" panose="02020603050405020304" pitchFamily="18" charset="0"/>
                <a:cs typeface="Times New Roman" panose="02020603050405020304" pitchFamily="18" charset="0"/>
              </a:rPr>
              <a:t>The cybersecurity risks associated with software as a service are different from those associated with traditional software. With traditional software, the software vendor is responsible for eliminating code-based vulnerabilities, while the user is responsible for running the software on a secure infrastructure and network. As a result, security is more the responsibility of the independent software vendor and third-party cloud provider.</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577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1218183"/>
            <a:ext cx="9404723" cy="1400530"/>
          </a:xfrm>
        </p:spPr>
        <p:txBody>
          <a:bodyPr/>
          <a:lstStyle/>
          <a:p>
            <a:r>
              <a:rPr lang="en-GB" b="1" dirty="0"/>
              <a:t>SaaS vs. </a:t>
            </a:r>
            <a:r>
              <a:rPr lang="en-GB" b="1" dirty="0" err="1"/>
              <a:t>IaaS</a:t>
            </a:r>
            <a:r>
              <a:rPr lang="en-GB" b="1" dirty="0"/>
              <a:t> vs. </a:t>
            </a:r>
            <a:r>
              <a:rPr lang="en-GB" b="1" dirty="0" err="1"/>
              <a:t>PaaS</a:t>
            </a:r>
            <a:r>
              <a:rPr lang="en-GB" b="1" dirty="0"/>
              <a:t/>
            </a:r>
            <a:br>
              <a:rPr lang="en-GB" b="1" dirty="0"/>
            </a:br>
            <a:endParaRPr lang="en-GB" dirty="0"/>
          </a:p>
        </p:txBody>
      </p:sp>
      <p:sp>
        <p:nvSpPr>
          <p:cNvPr id="3" name="Content Placeholder 2"/>
          <p:cNvSpPr>
            <a:spLocks noGrp="1"/>
          </p:cNvSpPr>
          <p:nvPr>
            <p:ph idx="1"/>
          </p:nvPr>
        </p:nvSpPr>
        <p:spPr>
          <a:xfrm>
            <a:off x="1842247" y="2618713"/>
            <a:ext cx="8100029" cy="4239287"/>
          </a:xfrm>
        </p:spPr>
        <p:txBody>
          <a:bodyPr>
            <a:normAutofit/>
          </a:bodyPr>
          <a:lstStyle/>
          <a:p>
            <a:r>
              <a:rPr lang="en-GB" sz="2400" dirty="0" smtClean="0">
                <a:latin typeface="Times New Roman" panose="02020603050405020304" pitchFamily="18" charset="0"/>
                <a:cs typeface="Times New Roman" panose="02020603050405020304" pitchFamily="18" charset="0"/>
              </a:rPr>
              <a:t>SaaS </a:t>
            </a:r>
            <a:r>
              <a:rPr lang="en-GB" sz="2400" dirty="0">
                <a:latin typeface="Times New Roman" panose="02020603050405020304" pitchFamily="18" charset="0"/>
                <a:cs typeface="Times New Roman" panose="02020603050405020304" pitchFamily="18" charset="0"/>
              </a:rPr>
              <a:t>is one of the </a:t>
            </a:r>
            <a:r>
              <a:rPr lang="en-GB" sz="2400" u="sng" dirty="0">
                <a:latin typeface="Times New Roman" panose="02020603050405020304" pitchFamily="18" charset="0"/>
                <a:cs typeface="Times New Roman" panose="02020603050405020304" pitchFamily="18" charset="0"/>
                <a:hlinkClick r:id="rId2"/>
              </a:rPr>
              <a:t>three major cloud service models</a:t>
            </a:r>
            <a:r>
              <a:rPr lang="en-GB" sz="2400" dirty="0">
                <a:latin typeface="Times New Roman" panose="02020603050405020304" pitchFamily="18" charset="0"/>
                <a:cs typeface="Times New Roman" panose="02020603050405020304" pitchFamily="18" charset="0"/>
              </a:rPr>
              <a:t>, along with </a:t>
            </a:r>
            <a:r>
              <a:rPr lang="en-GB" sz="2400" dirty="0" err="1">
                <a:latin typeface="Times New Roman" panose="02020603050405020304" pitchFamily="18" charset="0"/>
                <a:cs typeface="Times New Roman" panose="02020603050405020304" pitchFamily="18" charset="0"/>
              </a:rPr>
              <a:t>IaaS</a:t>
            </a:r>
            <a:r>
              <a:rPr lang="en-GB" sz="2400" dirty="0">
                <a:latin typeface="Times New Roman" panose="02020603050405020304" pitchFamily="18" charset="0"/>
                <a:cs typeface="Times New Roman" panose="02020603050405020304" pitchFamily="18" charset="0"/>
              </a:rPr>
              <a:t> and </a:t>
            </a:r>
            <a:r>
              <a:rPr lang="en-GB" sz="2400" dirty="0" err="1">
                <a:latin typeface="Times New Roman" panose="02020603050405020304" pitchFamily="18" charset="0"/>
                <a:cs typeface="Times New Roman" panose="02020603050405020304" pitchFamily="18" charset="0"/>
              </a:rPr>
              <a:t>PaaS</a:t>
            </a:r>
            <a:r>
              <a:rPr lang="en-GB" sz="2400" dirty="0">
                <a:latin typeface="Times New Roman" panose="02020603050405020304" pitchFamily="18" charset="0"/>
                <a:cs typeface="Times New Roman" panose="02020603050405020304" pitchFamily="18" charset="0"/>
              </a:rPr>
              <a:t>. All three models involve cloud providers that deliver their own hosted data </a:t>
            </a:r>
            <a:r>
              <a:rPr lang="en-GB" sz="2400" dirty="0" err="1">
                <a:latin typeface="Times New Roman" panose="02020603050405020304" pitchFamily="18" charset="0"/>
                <a:cs typeface="Times New Roman" panose="02020603050405020304" pitchFamily="18" charset="0"/>
              </a:rPr>
              <a:t>center</a:t>
            </a:r>
            <a:r>
              <a:rPr lang="en-GB" sz="2400" dirty="0">
                <a:latin typeface="Times New Roman" panose="02020603050405020304" pitchFamily="18" charset="0"/>
                <a:cs typeface="Times New Roman" panose="02020603050405020304" pitchFamily="18" charset="0"/>
              </a:rPr>
              <a:t> resources to customers over the internet.</a:t>
            </a: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67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001" y="1232647"/>
            <a:ext cx="9404723" cy="1400530"/>
          </a:xfrm>
        </p:spPr>
        <p:txBody>
          <a:bodyPr/>
          <a:lstStyle/>
          <a:p>
            <a:r>
              <a:rPr lang="en-GB" b="1" dirty="0"/>
              <a:t>What is software as a service</a:t>
            </a:r>
            <a:br>
              <a:rPr lang="en-GB" b="1" dirty="0"/>
            </a:br>
            <a:endParaRPr lang="en-GB" dirty="0"/>
          </a:p>
        </p:txBody>
      </p:sp>
      <p:sp>
        <p:nvSpPr>
          <p:cNvPr id="3" name="Content Placeholder 2"/>
          <p:cNvSpPr>
            <a:spLocks noGrp="1"/>
          </p:cNvSpPr>
          <p:nvPr>
            <p:ph idx="1"/>
          </p:nvPr>
        </p:nvSpPr>
        <p:spPr>
          <a:xfrm>
            <a:off x="1009183" y="2633177"/>
            <a:ext cx="8946541" cy="3964845"/>
          </a:xfrm>
        </p:spPr>
        <p:txBody>
          <a:bodyPr>
            <a:normAutofit/>
          </a:bodyPr>
          <a:lstStyle/>
          <a:p>
            <a:r>
              <a:rPr lang="en-GB" sz="2400" dirty="0">
                <a:latin typeface="Times New Roman" panose="02020603050405020304" pitchFamily="18" charset="0"/>
                <a:cs typeface="Times New Roman" panose="02020603050405020304" pitchFamily="18" charset="0"/>
              </a:rPr>
              <a:t>Software as a service (SaaS) is a software distribution model in which a cloud provider hosts applications and makes them available to end users over the internet. In this model, an independent software vendor (ISV) may contract a third-party cloud provider to host the application. Or, with larger companies, such as Microsoft, the cloud provider might also be the software vendor.</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730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098177"/>
            <a:ext cx="9404723" cy="1400530"/>
          </a:xfrm>
        </p:spPr>
        <p:txBody>
          <a:bodyPr/>
          <a:lstStyle/>
          <a:p>
            <a:r>
              <a:rPr lang="en-GB" b="1" dirty="0"/>
              <a:t>SaaS</a:t>
            </a:r>
            <a:r>
              <a:rPr lang="en-GB" dirty="0"/>
              <a:t> </a:t>
            </a:r>
          </a:p>
        </p:txBody>
      </p:sp>
      <p:sp>
        <p:nvSpPr>
          <p:cNvPr id="3" name="Content Placeholder 2"/>
          <p:cNvSpPr>
            <a:spLocks noGrp="1"/>
          </p:cNvSpPr>
          <p:nvPr>
            <p:ph idx="1"/>
          </p:nvPr>
        </p:nvSpPr>
        <p:spPr>
          <a:xfrm>
            <a:off x="1103313" y="2498707"/>
            <a:ext cx="7812088" cy="3749692"/>
          </a:xfrm>
        </p:spPr>
        <p:txBody>
          <a:bodyPr>
            <a:normAutofit/>
          </a:bodyPr>
          <a:lstStyle/>
          <a:p>
            <a:r>
              <a:rPr lang="en-GB" sz="2400" b="1" dirty="0" smtClean="0">
                <a:latin typeface="Times New Roman" panose="02020603050405020304" pitchFamily="18" charset="0"/>
                <a:cs typeface="Times New Roman" panose="02020603050405020304" pitchFamily="18" charset="0"/>
              </a:rPr>
              <a:t>SaaS</a:t>
            </a:r>
            <a:r>
              <a:rPr lang="en-GB" sz="2400" dirty="0" smtClean="0">
                <a:latin typeface="Times New Roman" panose="02020603050405020304" pitchFamily="18" charset="0"/>
                <a:cs typeface="Times New Roman" panose="02020603050405020304" pitchFamily="18" charset="0"/>
              </a:rPr>
              <a:t> application </a:t>
            </a:r>
            <a:r>
              <a:rPr lang="en-GB" sz="2400" dirty="0">
                <a:latin typeface="Times New Roman" panose="02020603050405020304" pitchFamily="18" charset="0"/>
                <a:cs typeface="Times New Roman" panose="02020603050405020304" pitchFamily="18" charset="0"/>
              </a:rPr>
              <a:t>users do not have to download software, manage any existing IT infrastructures or deal with any aspect of the software management. Vendors handle maintenance, upgrades, support, security and all other aspects of managing the software.</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809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949241"/>
            <a:ext cx="9404723" cy="1400530"/>
          </a:xfrm>
        </p:spPr>
        <p:txBody>
          <a:bodyPr/>
          <a:lstStyle/>
          <a:p>
            <a:r>
              <a:rPr lang="en-GB" b="1" dirty="0" err="1"/>
              <a:t>IaaS</a:t>
            </a:r>
            <a:endParaRPr lang="en-GB" dirty="0"/>
          </a:p>
        </p:txBody>
      </p:sp>
      <p:sp>
        <p:nvSpPr>
          <p:cNvPr id="3" name="Content Placeholder 2"/>
          <p:cNvSpPr>
            <a:spLocks noGrp="1"/>
          </p:cNvSpPr>
          <p:nvPr>
            <p:ph idx="1"/>
          </p:nvPr>
        </p:nvSpPr>
        <p:spPr>
          <a:xfrm>
            <a:off x="1346340" y="2349771"/>
            <a:ext cx="8577589" cy="4019651"/>
          </a:xfrm>
        </p:spPr>
        <p:txBody>
          <a:bodyPr>
            <a:normAutofit/>
          </a:bodyPr>
          <a:lstStyle/>
          <a:p>
            <a:r>
              <a:rPr lang="en-GB" sz="2400" b="1" dirty="0" err="1">
                <a:latin typeface="Times New Roman" panose="02020603050405020304" pitchFamily="18" charset="0"/>
                <a:cs typeface="Times New Roman" panose="02020603050405020304" pitchFamily="18" charset="0"/>
              </a:rPr>
              <a:t>IaaS</a:t>
            </a:r>
            <a:r>
              <a:rPr lang="en-GB" sz="2400" dirty="0">
                <a:latin typeface="Times New Roman" panose="02020603050405020304" pitchFamily="18" charset="0"/>
                <a:cs typeface="Times New Roman" panose="02020603050405020304" pitchFamily="18" charset="0"/>
              </a:rPr>
              <a:t> is used by companies that want to outsource their data </a:t>
            </a:r>
            <a:r>
              <a:rPr lang="en-GB" sz="2400" dirty="0" err="1">
                <a:latin typeface="Times New Roman" panose="02020603050405020304" pitchFamily="18" charset="0"/>
                <a:cs typeface="Times New Roman" panose="02020603050405020304" pitchFamily="18" charset="0"/>
              </a:rPr>
              <a:t>center</a:t>
            </a:r>
            <a:r>
              <a:rPr lang="en-GB" sz="2400" dirty="0">
                <a:latin typeface="Times New Roman" panose="02020603050405020304" pitchFamily="18" charset="0"/>
                <a:cs typeface="Times New Roman" panose="02020603050405020304" pitchFamily="18" charset="0"/>
              </a:rPr>
              <a:t> and computer resources to a cloud provider. </a:t>
            </a:r>
            <a:r>
              <a:rPr lang="en-GB" sz="2400" dirty="0" err="1">
                <a:latin typeface="Times New Roman" panose="02020603050405020304" pitchFamily="18" charset="0"/>
                <a:cs typeface="Times New Roman" panose="02020603050405020304" pitchFamily="18" charset="0"/>
              </a:rPr>
              <a:t>IaaS</a:t>
            </a:r>
            <a:r>
              <a:rPr lang="en-GB" sz="2400" dirty="0">
                <a:latin typeface="Times New Roman" panose="02020603050405020304" pitchFamily="18" charset="0"/>
                <a:cs typeface="Times New Roman" panose="02020603050405020304" pitchFamily="18" charset="0"/>
              </a:rPr>
              <a:t> providers host infrastructure components such as servers, storage, networking hardware and </a:t>
            </a:r>
            <a:r>
              <a:rPr lang="en-GB" sz="2400" u="sng" dirty="0">
                <a:latin typeface="Times New Roman" panose="02020603050405020304" pitchFamily="18" charset="0"/>
                <a:cs typeface="Times New Roman" panose="02020603050405020304" pitchFamily="18" charset="0"/>
                <a:hlinkClick r:id="rId2"/>
              </a:rPr>
              <a:t>virtualization</a:t>
            </a:r>
            <a:r>
              <a:rPr lang="en-GB" sz="2400" dirty="0">
                <a:latin typeface="Times New Roman" panose="02020603050405020304" pitchFamily="18" charset="0"/>
                <a:cs typeface="Times New Roman" panose="02020603050405020304" pitchFamily="18" charset="0"/>
              </a:rPr>
              <a:t> resources. Customer organizations using </a:t>
            </a:r>
            <a:r>
              <a:rPr lang="en-GB" sz="2400" dirty="0" err="1">
                <a:latin typeface="Times New Roman" panose="02020603050405020304" pitchFamily="18" charset="0"/>
                <a:cs typeface="Times New Roman" panose="02020603050405020304" pitchFamily="18" charset="0"/>
              </a:rPr>
              <a:t>IaaS</a:t>
            </a:r>
            <a:r>
              <a:rPr lang="en-GB" sz="2400" dirty="0">
                <a:latin typeface="Times New Roman" panose="02020603050405020304" pitchFamily="18" charset="0"/>
                <a:cs typeface="Times New Roman" panose="02020603050405020304" pitchFamily="18" charset="0"/>
              </a:rPr>
              <a:t> services must still manage their data use, applications and operating systems (</a:t>
            </a:r>
            <a:r>
              <a:rPr lang="en-GB" sz="2400" dirty="0" err="1">
                <a:latin typeface="Times New Roman" panose="02020603050405020304" pitchFamily="18" charset="0"/>
                <a:cs typeface="Times New Roman" panose="02020603050405020304" pitchFamily="18" charset="0"/>
              </a:rPr>
              <a:t>OSes</a:t>
            </a:r>
            <a:r>
              <a:rPr lang="en-GB" sz="2400" dirty="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839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71" y="1286436"/>
            <a:ext cx="9404723" cy="1400530"/>
          </a:xfrm>
        </p:spPr>
        <p:txBody>
          <a:bodyPr/>
          <a:lstStyle/>
          <a:p>
            <a:r>
              <a:rPr lang="en-GB" b="1" dirty="0" err="1"/>
              <a:t>PaaS</a:t>
            </a:r>
            <a:endParaRPr lang="en-GB" dirty="0"/>
          </a:p>
        </p:txBody>
      </p:sp>
      <p:sp>
        <p:nvSpPr>
          <p:cNvPr id="3" name="Content Placeholder 2"/>
          <p:cNvSpPr>
            <a:spLocks noGrp="1"/>
          </p:cNvSpPr>
          <p:nvPr>
            <p:ph idx="1"/>
          </p:nvPr>
        </p:nvSpPr>
        <p:spPr>
          <a:xfrm>
            <a:off x="1157753" y="2581835"/>
            <a:ext cx="8946541" cy="3950988"/>
          </a:xfrm>
        </p:spPr>
        <p:txBody>
          <a:bodyPr>
            <a:normAutofit/>
          </a:bodyPr>
          <a:lstStyle/>
          <a:p>
            <a:r>
              <a:rPr lang="en-GB" sz="2400" b="1" dirty="0" err="1">
                <a:latin typeface="Times New Roman" panose="02020603050405020304" pitchFamily="18" charset="0"/>
                <a:cs typeface="Times New Roman" panose="02020603050405020304" pitchFamily="18" charset="0"/>
              </a:rPr>
              <a:t>PaaS</a:t>
            </a:r>
            <a:r>
              <a:rPr lang="en-GB" sz="2400" dirty="0">
                <a:latin typeface="Times New Roman" panose="02020603050405020304" pitchFamily="18" charset="0"/>
                <a:cs typeface="Times New Roman" panose="02020603050405020304" pitchFamily="18" charset="0"/>
              </a:rPr>
              <a:t> provides a framework of resources for an organization's in-house developers. This hosted platform enables developers to create customized applications. The vendor manages the data </a:t>
            </a:r>
            <a:r>
              <a:rPr lang="en-GB" sz="2400" dirty="0" err="1">
                <a:latin typeface="Times New Roman" panose="02020603050405020304" pitchFamily="18" charset="0"/>
                <a:cs typeface="Times New Roman" panose="02020603050405020304" pitchFamily="18" charset="0"/>
              </a:rPr>
              <a:t>center</a:t>
            </a:r>
            <a:r>
              <a:rPr lang="en-GB" sz="2400" dirty="0">
                <a:latin typeface="Times New Roman" panose="02020603050405020304" pitchFamily="18" charset="0"/>
                <a:cs typeface="Times New Roman" panose="02020603050405020304" pitchFamily="18" charset="0"/>
              </a:rPr>
              <a:t> resources that support the tools. Customer organizations using </a:t>
            </a:r>
            <a:r>
              <a:rPr lang="en-GB" sz="2400" dirty="0" err="1">
                <a:latin typeface="Times New Roman" panose="02020603050405020304" pitchFamily="18" charset="0"/>
                <a:cs typeface="Times New Roman" panose="02020603050405020304" pitchFamily="18" charset="0"/>
              </a:rPr>
              <a:t>PaaS</a:t>
            </a:r>
            <a:r>
              <a:rPr lang="en-GB" sz="2400" dirty="0">
                <a:latin typeface="Times New Roman" panose="02020603050405020304" pitchFamily="18" charset="0"/>
                <a:cs typeface="Times New Roman" panose="02020603050405020304" pitchFamily="18" charset="0"/>
              </a:rPr>
              <a:t> services do not have to manage their </a:t>
            </a:r>
            <a:r>
              <a:rPr lang="en-GB" sz="2400" dirty="0" err="1">
                <a:latin typeface="Times New Roman" panose="02020603050405020304" pitchFamily="18" charset="0"/>
                <a:cs typeface="Times New Roman" panose="02020603050405020304" pitchFamily="18" charset="0"/>
              </a:rPr>
              <a:t>OSes</a:t>
            </a:r>
            <a:r>
              <a:rPr lang="en-GB" sz="2400" dirty="0">
                <a:latin typeface="Times New Roman" panose="02020603050405020304" pitchFamily="18" charset="0"/>
                <a:cs typeface="Times New Roman" panose="02020603050405020304" pitchFamily="18" charset="0"/>
              </a:rPr>
              <a:t>, but must manage applications and data use.</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9370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452" y="1156447"/>
            <a:ext cx="9103007" cy="992636"/>
          </a:xfrm>
        </p:spPr>
        <p:txBody>
          <a:bodyPr/>
          <a:lstStyle/>
          <a:p>
            <a:r>
              <a:rPr lang="en-GB" b="1" dirty="0"/>
              <a:t>SaaS vendors and examples</a:t>
            </a:r>
            <a:br>
              <a:rPr lang="en-GB" b="1" dirty="0"/>
            </a:br>
            <a:endParaRPr lang="en-GB" dirty="0"/>
          </a:p>
        </p:txBody>
      </p:sp>
      <p:sp>
        <p:nvSpPr>
          <p:cNvPr id="3" name="Content Placeholder 2"/>
          <p:cNvSpPr>
            <a:spLocks noGrp="1"/>
          </p:cNvSpPr>
          <p:nvPr>
            <p:ph idx="1"/>
          </p:nvPr>
        </p:nvSpPr>
        <p:spPr>
          <a:xfrm>
            <a:off x="1103313" y="2743200"/>
            <a:ext cx="8470994" cy="3505199"/>
          </a:xfrm>
        </p:spPr>
        <p:txBody>
          <a:bodyPr>
            <a:normAutofit/>
          </a:bodyPr>
          <a:lstStyle/>
          <a:p>
            <a:r>
              <a:rPr lang="en-GB" sz="2400" dirty="0">
                <a:latin typeface="Times New Roman" panose="02020603050405020304" pitchFamily="18" charset="0"/>
                <a:cs typeface="Times New Roman" panose="02020603050405020304" pitchFamily="18" charset="0"/>
              </a:rPr>
              <a:t>The SaaS market includes a variety of software vendors and products</a:t>
            </a:r>
            <a:r>
              <a:rPr lang="en-GB" sz="2400" dirty="0" smtClean="0">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SaaS products may be primarily marketed to B2B, B2C markets or both. Examples of popular SaaS products include:</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476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869577"/>
            <a:ext cx="9404723" cy="1400530"/>
          </a:xfrm>
        </p:spPr>
        <p:txBody>
          <a:bodyPr/>
          <a:lstStyle/>
          <a:p>
            <a:r>
              <a:rPr lang="en-GB" dirty="0" smtClean="0"/>
              <a:t>Continue…..</a:t>
            </a:r>
            <a:endParaRPr lang="en-GB" dirty="0"/>
          </a:p>
        </p:txBody>
      </p:sp>
      <p:sp>
        <p:nvSpPr>
          <p:cNvPr id="3" name="Content Placeholder 2"/>
          <p:cNvSpPr>
            <a:spLocks noGrp="1"/>
          </p:cNvSpPr>
          <p:nvPr>
            <p:ph idx="1"/>
          </p:nvPr>
        </p:nvSpPr>
        <p:spPr>
          <a:xfrm>
            <a:off x="1103312" y="2366682"/>
            <a:ext cx="8403759" cy="3881717"/>
          </a:xfrm>
        </p:spPr>
        <p:txBody>
          <a:bodyPr>
            <a:normAutofit/>
          </a:bodyPr>
          <a:lstStyle/>
          <a:p>
            <a:r>
              <a:rPr lang="en-GB" sz="2400" dirty="0">
                <a:latin typeface="Times New Roman" panose="02020603050405020304" pitchFamily="18" charset="0"/>
                <a:cs typeface="Times New Roman" panose="02020603050405020304" pitchFamily="18" charset="0"/>
              </a:rPr>
              <a:t>Salesforce</a:t>
            </a:r>
          </a:p>
          <a:p>
            <a:r>
              <a:rPr lang="en-GB" sz="2400" dirty="0">
                <a:latin typeface="Times New Roman" panose="02020603050405020304" pitchFamily="18" charset="0"/>
                <a:cs typeface="Times New Roman" panose="02020603050405020304" pitchFamily="18" charset="0"/>
              </a:rPr>
              <a:t>Google Workspace apps</a:t>
            </a:r>
          </a:p>
          <a:p>
            <a:r>
              <a:rPr lang="en-GB" sz="2400" dirty="0">
                <a:latin typeface="Times New Roman" panose="02020603050405020304" pitchFamily="18" charset="0"/>
                <a:cs typeface="Times New Roman" panose="02020603050405020304" pitchFamily="18" charset="0"/>
              </a:rPr>
              <a:t>Microsoft 365</a:t>
            </a:r>
          </a:p>
          <a:p>
            <a:r>
              <a:rPr lang="en-GB" sz="2400" dirty="0" err="1">
                <a:latin typeface="Times New Roman" panose="02020603050405020304" pitchFamily="18" charset="0"/>
                <a:cs typeface="Times New Roman" panose="02020603050405020304" pitchFamily="18" charset="0"/>
              </a:rPr>
              <a:t>HubSpot</a:t>
            </a:r>
            <a:endParaRPr lang="en-GB" sz="2400" dirty="0">
              <a:latin typeface="Times New Roman" panose="02020603050405020304" pitchFamily="18" charset="0"/>
              <a:cs typeface="Times New Roman" panose="02020603050405020304" pitchFamily="18" charset="0"/>
            </a:endParaRPr>
          </a:p>
          <a:p>
            <a:r>
              <a:rPr lang="en-GB" sz="2400" dirty="0" err="1">
                <a:latin typeface="Times New Roman" panose="02020603050405020304" pitchFamily="18" charset="0"/>
                <a:cs typeface="Times New Roman" panose="02020603050405020304" pitchFamily="18" charset="0"/>
              </a:rPr>
              <a:t>Trello</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Netflix</a:t>
            </a:r>
          </a:p>
          <a:p>
            <a:r>
              <a:rPr lang="en-GB" sz="2400" dirty="0">
                <a:latin typeface="Times New Roman" panose="02020603050405020304" pitchFamily="18" charset="0"/>
                <a:cs typeface="Times New Roman" panose="02020603050405020304" pitchFamily="18" charset="0"/>
              </a:rPr>
              <a:t>Zoom</a:t>
            </a: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404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178859"/>
            <a:ext cx="9404723" cy="1400530"/>
          </a:xfrm>
        </p:spPr>
        <p:txBody>
          <a:bodyPr/>
          <a:lstStyle/>
          <a:p>
            <a:r>
              <a:rPr lang="en-GB" dirty="0"/>
              <a:t>Continue…..</a:t>
            </a:r>
          </a:p>
        </p:txBody>
      </p:sp>
      <p:sp>
        <p:nvSpPr>
          <p:cNvPr id="3" name="Content Placeholder 2"/>
          <p:cNvSpPr>
            <a:spLocks noGrp="1"/>
          </p:cNvSpPr>
          <p:nvPr>
            <p:ph idx="1"/>
          </p:nvPr>
        </p:nvSpPr>
        <p:spPr>
          <a:xfrm>
            <a:off x="1103312" y="2579389"/>
            <a:ext cx="8134817" cy="3669010"/>
          </a:xfrm>
        </p:spPr>
        <p:txBody>
          <a:bodyPr>
            <a:normAutofit/>
          </a:bodyPr>
          <a:lstStyle/>
          <a:p>
            <a:r>
              <a:rPr lang="en-GB" sz="2400" dirty="0" err="1">
                <a:latin typeface="Times New Roman" panose="02020603050405020304" pitchFamily="18" charset="0"/>
                <a:cs typeface="Times New Roman" panose="02020603050405020304" pitchFamily="18" charset="0"/>
              </a:rPr>
              <a:t>Zendesk</a:t>
            </a:r>
            <a:endParaRPr lang="en-GB" sz="2400" dirty="0">
              <a:latin typeface="Times New Roman" panose="02020603050405020304" pitchFamily="18" charset="0"/>
              <a:cs typeface="Times New Roman" panose="02020603050405020304" pitchFamily="18" charset="0"/>
            </a:endParaRPr>
          </a:p>
          <a:p>
            <a:r>
              <a:rPr lang="en-GB" sz="2400" dirty="0" err="1">
                <a:latin typeface="Times New Roman" panose="02020603050405020304" pitchFamily="18" charset="0"/>
                <a:cs typeface="Times New Roman" panose="02020603050405020304" pitchFamily="18" charset="0"/>
              </a:rPr>
              <a:t>DocuSign</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Slack</a:t>
            </a:r>
          </a:p>
          <a:p>
            <a:r>
              <a:rPr lang="en-GB" sz="2400" dirty="0">
                <a:latin typeface="Times New Roman" panose="02020603050405020304" pitchFamily="18" charset="0"/>
                <a:cs typeface="Times New Roman" panose="02020603050405020304" pitchFamily="18" charset="0"/>
              </a:rPr>
              <a:t>Adobe Creative Cloud</a:t>
            </a:r>
          </a:p>
          <a:p>
            <a:r>
              <a:rPr lang="en-GB" sz="2400" dirty="0" err="1">
                <a:latin typeface="Times New Roman" panose="02020603050405020304" pitchFamily="18" charset="0"/>
                <a:cs typeface="Times New Roman" panose="02020603050405020304" pitchFamily="18" charset="0"/>
              </a:rPr>
              <a:t>Shopify</a:t>
            </a:r>
            <a:endParaRPr lang="en-GB" sz="2400" dirty="0">
              <a:latin typeface="Times New Roman" panose="02020603050405020304" pitchFamily="18" charset="0"/>
              <a:cs typeface="Times New Roman" panose="02020603050405020304" pitchFamily="18" charset="0"/>
            </a:endParaRPr>
          </a:p>
          <a:p>
            <a:r>
              <a:rPr lang="en-GB" sz="2400" dirty="0" err="1">
                <a:latin typeface="Times New Roman" panose="02020603050405020304" pitchFamily="18" charset="0"/>
                <a:cs typeface="Times New Roman" panose="02020603050405020304" pitchFamily="18" charset="0"/>
              </a:rPr>
              <a:t>Mailchimp</a:t>
            </a:r>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5785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232647"/>
            <a:ext cx="9404723" cy="1400530"/>
          </a:xfrm>
        </p:spPr>
        <p:txBody>
          <a:bodyPr/>
          <a:lstStyle/>
          <a:p>
            <a:r>
              <a:rPr lang="en-GB" b="1" dirty="0"/>
              <a:t>SaaS pricing</a:t>
            </a:r>
            <a:br>
              <a:rPr lang="en-GB" b="1" dirty="0"/>
            </a:br>
            <a:endParaRPr lang="en-GB" dirty="0"/>
          </a:p>
        </p:txBody>
      </p:sp>
      <p:sp>
        <p:nvSpPr>
          <p:cNvPr id="3" name="Content Placeholder 2"/>
          <p:cNvSpPr>
            <a:spLocks noGrp="1"/>
          </p:cNvSpPr>
          <p:nvPr>
            <p:ph idx="1"/>
          </p:nvPr>
        </p:nvSpPr>
        <p:spPr>
          <a:xfrm>
            <a:off x="1009183" y="2633177"/>
            <a:ext cx="8188605" cy="4224823"/>
          </a:xfrm>
        </p:spPr>
        <p:txBody>
          <a:bodyPr>
            <a:normAutofit/>
          </a:bodyPr>
          <a:lstStyle/>
          <a:p>
            <a:r>
              <a:rPr lang="en-GB" sz="2400" dirty="0">
                <a:latin typeface="Times New Roman" panose="02020603050405020304" pitchFamily="18" charset="0"/>
                <a:cs typeface="Times New Roman" panose="02020603050405020304" pitchFamily="18" charset="0"/>
              </a:rPr>
              <a:t>Generally, using a SaaS product is more cost-effective than a traditional </a:t>
            </a:r>
            <a:r>
              <a:rPr lang="en-GB" sz="2400" u="sng" dirty="0">
                <a:latin typeface="Times New Roman" panose="02020603050405020304" pitchFamily="18" charset="0"/>
                <a:cs typeface="Times New Roman" panose="02020603050405020304" pitchFamily="18" charset="0"/>
                <a:hlinkClick r:id="rId2"/>
              </a:rPr>
              <a:t>software license</a:t>
            </a:r>
            <a:r>
              <a:rPr lang="en-GB" sz="2400" dirty="0">
                <a:latin typeface="Times New Roman" panose="02020603050405020304" pitchFamily="18" charset="0"/>
                <a:cs typeface="Times New Roman" panose="02020603050405020304" pitchFamily="18" charset="0"/>
              </a:rPr>
              <a:t> for enterprise software, as setup and installation onto hardware are not necessary. SaaS providers typically use one of many subscription-based pricing models for customers.</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2968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246094"/>
            <a:ext cx="9404723" cy="1400530"/>
          </a:xfrm>
        </p:spPr>
        <p:txBody>
          <a:bodyPr/>
          <a:lstStyle/>
          <a:p>
            <a:r>
              <a:rPr lang="en-GB" b="1" dirty="0"/>
              <a:t>Free, or ad-based.</a:t>
            </a:r>
            <a:endParaRPr lang="en-GB" dirty="0"/>
          </a:p>
        </p:txBody>
      </p:sp>
      <p:sp>
        <p:nvSpPr>
          <p:cNvPr id="3" name="Content Placeholder 2"/>
          <p:cNvSpPr>
            <a:spLocks noGrp="1"/>
          </p:cNvSpPr>
          <p:nvPr>
            <p:ph idx="1"/>
          </p:nvPr>
        </p:nvSpPr>
        <p:spPr>
          <a:xfrm>
            <a:off x="1103313" y="2646624"/>
            <a:ext cx="7812088" cy="3601775"/>
          </a:xfrm>
        </p:spPr>
        <p:txBody>
          <a:bodyPr>
            <a:normAutofit/>
          </a:bodyPr>
          <a:lstStyle/>
          <a:p>
            <a:r>
              <a:rPr lang="en-GB" sz="2400" dirty="0">
                <a:latin typeface="Times New Roman" panose="02020603050405020304" pitchFamily="18" charset="0"/>
                <a:cs typeface="Times New Roman" panose="02020603050405020304" pitchFamily="18" charset="0"/>
              </a:rPr>
              <a:t> A service may be free for users, with the SaaS provider generating revenue through selling advertisement space. In this model, there is typically an option to upgrade to a paid tier that doesn't include intrusive ads.</a:t>
            </a: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852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1232647"/>
            <a:ext cx="9404723" cy="1400530"/>
          </a:xfrm>
        </p:spPr>
        <p:txBody>
          <a:bodyPr/>
          <a:lstStyle/>
          <a:p>
            <a:r>
              <a:rPr lang="en-GB" b="1" dirty="0"/>
              <a:t>Flat </a:t>
            </a:r>
            <a:r>
              <a:rPr lang="en-GB" b="1" dirty="0" smtClean="0"/>
              <a:t>rate</a:t>
            </a:r>
            <a:endParaRPr lang="en-GB" dirty="0"/>
          </a:p>
        </p:txBody>
      </p:sp>
      <p:sp>
        <p:nvSpPr>
          <p:cNvPr id="3" name="Content Placeholder 2"/>
          <p:cNvSpPr>
            <a:spLocks noGrp="1"/>
          </p:cNvSpPr>
          <p:nvPr>
            <p:ph idx="1"/>
          </p:nvPr>
        </p:nvSpPr>
        <p:spPr>
          <a:xfrm>
            <a:off x="1103311" y="2770094"/>
            <a:ext cx="7462466" cy="4087906"/>
          </a:xfrm>
        </p:spPr>
        <p:txBody>
          <a:bodyPr>
            <a:normAutofit/>
          </a:bodyPr>
          <a:lstStyle/>
          <a:p>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Customers are granted access to the software's full suite of features for a fixed monthly or annual subscription fee.</a:t>
            </a: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132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707" y="1259541"/>
            <a:ext cx="9404723" cy="1400530"/>
          </a:xfrm>
        </p:spPr>
        <p:txBody>
          <a:bodyPr/>
          <a:lstStyle/>
          <a:p>
            <a:r>
              <a:rPr lang="en-GB" b="1" dirty="0"/>
              <a:t>Per </a:t>
            </a:r>
            <a:r>
              <a:rPr lang="en-GB" b="1" dirty="0" smtClean="0"/>
              <a:t>user</a:t>
            </a:r>
            <a:endParaRPr lang="en-GB" dirty="0"/>
          </a:p>
        </p:txBody>
      </p:sp>
      <p:sp>
        <p:nvSpPr>
          <p:cNvPr id="3" name="Content Placeholder 2"/>
          <p:cNvSpPr>
            <a:spLocks noGrp="1"/>
          </p:cNvSpPr>
          <p:nvPr>
            <p:ph idx="1"/>
          </p:nvPr>
        </p:nvSpPr>
        <p:spPr>
          <a:xfrm>
            <a:off x="1210890" y="2528047"/>
            <a:ext cx="7570040" cy="4329953"/>
          </a:xfrm>
        </p:spPr>
        <p:txBody>
          <a:bodyPr>
            <a:normAutofit/>
          </a:bodyPr>
          <a:lstStyle/>
          <a:p>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Pricing is determined by how many people will be using the service for each subscription. There is a fixed price for every user.</a:t>
            </a: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274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923365"/>
            <a:ext cx="9404723" cy="1400530"/>
          </a:xfrm>
        </p:spPr>
        <p:txBody>
          <a:bodyPr/>
          <a:lstStyle/>
          <a:p>
            <a:r>
              <a:rPr lang="en-GB" dirty="0" smtClean="0"/>
              <a:t>Categories</a:t>
            </a:r>
            <a:endParaRPr lang="en-GB" dirty="0"/>
          </a:p>
        </p:txBody>
      </p:sp>
      <p:sp>
        <p:nvSpPr>
          <p:cNvPr id="3" name="Content Placeholder 2"/>
          <p:cNvSpPr>
            <a:spLocks noGrp="1"/>
          </p:cNvSpPr>
          <p:nvPr>
            <p:ph idx="1"/>
          </p:nvPr>
        </p:nvSpPr>
        <p:spPr>
          <a:xfrm>
            <a:off x="1103313" y="2514600"/>
            <a:ext cx="8497888" cy="3733799"/>
          </a:xfrm>
        </p:spPr>
        <p:txBody>
          <a:bodyPr/>
          <a:lstStyle/>
          <a:p>
            <a:r>
              <a:rPr lang="en-GB" sz="2400" dirty="0">
                <a:latin typeface="Times New Roman" panose="02020603050405020304" pitchFamily="18" charset="0"/>
                <a:cs typeface="Times New Roman" panose="02020603050405020304" pitchFamily="18" charset="0"/>
              </a:rPr>
              <a:t>SaaS is one of three main categories of cloud </a:t>
            </a:r>
            <a:r>
              <a:rPr lang="en-GB" sz="2400" dirty="0" err="1" smtClean="0">
                <a:latin typeface="Times New Roman" panose="02020603050405020304" pitchFamily="18" charset="0"/>
                <a:cs typeface="Times New Roman" panose="02020603050405020304" pitchFamily="18" charset="0"/>
              </a:rPr>
              <a:t>computing,alongside</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infrastructure as a service (</a:t>
            </a:r>
            <a:r>
              <a:rPr lang="en-GB" sz="2400" u="sng" dirty="0" err="1">
                <a:latin typeface="Times New Roman" panose="02020603050405020304" pitchFamily="18" charset="0"/>
                <a:cs typeface="Times New Roman" panose="02020603050405020304" pitchFamily="18" charset="0"/>
                <a:hlinkClick r:id="rId2"/>
              </a:rPr>
              <a:t>IaaS</a:t>
            </a:r>
            <a:r>
              <a:rPr lang="en-GB" sz="2400" dirty="0">
                <a:latin typeface="Times New Roman" panose="02020603050405020304" pitchFamily="18" charset="0"/>
                <a:cs typeface="Times New Roman" panose="02020603050405020304" pitchFamily="18" charset="0"/>
              </a:rPr>
              <a:t>) and platform as a service (</a:t>
            </a:r>
            <a:r>
              <a:rPr lang="en-GB" sz="2400" u="sng" dirty="0" err="1">
                <a:latin typeface="Times New Roman" panose="02020603050405020304" pitchFamily="18" charset="0"/>
                <a:cs typeface="Times New Roman" panose="02020603050405020304" pitchFamily="18" charset="0"/>
                <a:hlinkClick r:id="rId3"/>
              </a:rPr>
              <a:t>PaaS</a:t>
            </a:r>
            <a:r>
              <a:rPr lang="en-GB" sz="2400" dirty="0">
                <a:latin typeface="Times New Roman" panose="02020603050405020304" pitchFamily="18" charset="0"/>
                <a:cs typeface="Times New Roman" panose="02020603050405020304" pitchFamily="18" charset="0"/>
              </a:rPr>
              <a:t>). A range of IT professionals, business users and personal users use SaaS </a:t>
            </a:r>
            <a:r>
              <a:rPr lang="en-GB" sz="2400" dirty="0" smtClean="0">
                <a:latin typeface="Times New Roman" panose="02020603050405020304" pitchFamily="18" charset="0"/>
                <a:cs typeface="Times New Roman" panose="02020603050405020304" pitchFamily="18" charset="0"/>
              </a:rPr>
              <a:t>applications</a:t>
            </a:r>
          </a:p>
          <a:p>
            <a:endParaRPr lang="en-GB" dirty="0" smtClean="0"/>
          </a:p>
          <a:p>
            <a:pPr marL="0" indent="0">
              <a:buNone/>
            </a:pPr>
            <a:endParaRPr lang="en-GB" dirty="0"/>
          </a:p>
        </p:txBody>
      </p:sp>
    </p:spTree>
    <p:extLst>
      <p:ext uri="{BB962C8B-B14F-4D97-AF65-F5344CB8AC3E}">
        <p14:creationId xmlns:p14="http://schemas.microsoft.com/office/powerpoint/2010/main" val="369932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664" y="1096141"/>
            <a:ext cx="9404723" cy="1400530"/>
          </a:xfrm>
        </p:spPr>
        <p:txBody>
          <a:bodyPr/>
          <a:lstStyle/>
          <a:p>
            <a:r>
              <a:rPr lang="en-GB" b="1" dirty="0"/>
              <a:t>Per active </a:t>
            </a:r>
            <a:r>
              <a:rPr lang="en-GB" b="1" dirty="0" smtClean="0"/>
              <a:t>user</a:t>
            </a:r>
            <a:endParaRPr lang="en-GB" dirty="0"/>
          </a:p>
        </p:txBody>
      </p:sp>
      <p:sp>
        <p:nvSpPr>
          <p:cNvPr id="3" name="Content Placeholder 2"/>
          <p:cNvSpPr>
            <a:spLocks noGrp="1"/>
          </p:cNvSpPr>
          <p:nvPr>
            <p:ph idx="1"/>
          </p:nvPr>
        </p:nvSpPr>
        <p:spPr>
          <a:xfrm>
            <a:off x="1264677" y="2496671"/>
            <a:ext cx="7677617" cy="4195481"/>
          </a:xfrm>
        </p:spPr>
        <p:txBody>
          <a:bodyPr>
            <a:normAutofit/>
          </a:bodyPr>
          <a:lstStyle/>
          <a:p>
            <a:r>
              <a:rPr lang="en-GB" sz="2400" dirty="0" smtClean="0">
                <a:latin typeface="Times New Roman" panose="02020603050405020304" pitchFamily="18" charset="0"/>
                <a:cs typeface="Times New Roman" panose="02020603050405020304" pitchFamily="18" charset="0"/>
              </a:rPr>
              <a:t>This </a:t>
            </a:r>
            <a:r>
              <a:rPr lang="en-GB" sz="2400" dirty="0">
                <a:latin typeface="Times New Roman" panose="02020603050405020304" pitchFamily="18" charset="0"/>
                <a:cs typeface="Times New Roman" panose="02020603050405020304" pitchFamily="18" charset="0"/>
              </a:rPr>
              <a:t>incorporates aspects of the "per-user" and "pay-as-you- go" strategies. Subscribers are billed per user, but only if the user has been actively using the service beyond a defined threshold.</a:t>
            </a: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8260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1004047"/>
            <a:ext cx="9404723" cy="1400530"/>
          </a:xfrm>
        </p:spPr>
        <p:txBody>
          <a:bodyPr/>
          <a:lstStyle/>
          <a:p>
            <a:r>
              <a:rPr lang="en-GB" b="1" dirty="0"/>
              <a:t>Feature-based </a:t>
            </a:r>
            <a:r>
              <a:rPr lang="en-GB" b="1" dirty="0" smtClean="0"/>
              <a:t>tiers</a:t>
            </a:r>
            <a:endParaRPr lang="en-GB" dirty="0"/>
          </a:p>
        </p:txBody>
      </p:sp>
      <p:sp>
        <p:nvSpPr>
          <p:cNvPr id="3" name="Content Placeholder 2"/>
          <p:cNvSpPr>
            <a:spLocks noGrp="1"/>
          </p:cNvSpPr>
          <p:nvPr>
            <p:ph idx="1"/>
          </p:nvPr>
        </p:nvSpPr>
        <p:spPr>
          <a:xfrm>
            <a:off x="1466382" y="2404577"/>
            <a:ext cx="8946541" cy="4195481"/>
          </a:xfrm>
        </p:spPr>
        <p:txBody>
          <a:bodyPr>
            <a:normAutofit/>
          </a:bodyPr>
          <a:lstStyle/>
          <a:p>
            <a:r>
              <a:rPr lang="en-GB" sz="2400" dirty="0" smtClean="0">
                <a:latin typeface="Times New Roman" panose="02020603050405020304" pitchFamily="18" charset="0"/>
                <a:cs typeface="Times New Roman" panose="02020603050405020304" pitchFamily="18" charset="0"/>
              </a:rPr>
              <a:t>Price </a:t>
            </a:r>
            <a:r>
              <a:rPr lang="en-GB" sz="2400" dirty="0">
                <a:latin typeface="Times New Roman" panose="02020603050405020304" pitchFamily="18" charset="0"/>
                <a:cs typeface="Times New Roman" panose="02020603050405020304" pitchFamily="18" charset="0"/>
              </a:rPr>
              <a:t>tiers are determined by the amount of features the subscriber seeks. In this model, reduced versions of the software with limited features are available for a lower price than the maximum functionality tier. Additional feature tiers in between the minimum and maximum functionality tiers may also exist.</a:t>
            </a: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0795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10276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652388"/>
            <a:ext cx="9404723" cy="1400530"/>
          </a:xfrm>
        </p:spPr>
        <p:txBody>
          <a:bodyPr/>
          <a:lstStyle/>
          <a:p>
            <a:r>
              <a:rPr lang="en-GB" b="1" dirty="0"/>
              <a:t>How does software as a service work?</a:t>
            </a:r>
            <a:br>
              <a:rPr lang="en-GB" b="1" dirty="0"/>
            </a:br>
            <a:endParaRPr lang="en-GB" dirty="0"/>
          </a:p>
        </p:txBody>
      </p:sp>
      <p:sp>
        <p:nvSpPr>
          <p:cNvPr id="3" name="Content Placeholder 2"/>
          <p:cNvSpPr>
            <a:spLocks noGrp="1"/>
          </p:cNvSpPr>
          <p:nvPr>
            <p:ph idx="1"/>
          </p:nvPr>
        </p:nvSpPr>
        <p:spPr>
          <a:xfrm>
            <a:off x="1385700" y="2474259"/>
            <a:ext cx="8484441" cy="4190999"/>
          </a:xfrm>
        </p:spPr>
        <p:txBody>
          <a:bodyPr>
            <a:normAutofit/>
          </a:bodyPr>
          <a:lstStyle/>
          <a:p>
            <a:r>
              <a:rPr lang="en-GB" sz="2400" dirty="0">
                <a:latin typeface="Times New Roman" panose="02020603050405020304" pitchFamily="18" charset="0"/>
                <a:cs typeface="Times New Roman" panose="02020603050405020304" pitchFamily="18" charset="0"/>
              </a:rPr>
              <a:t>SaaS works through the cloud delivery model. A software provider will either host the application and related data using its own servers, databases, networking and computing resources, or it may be an ISV that contracts a cloud provider to host the application in the provider's data </a:t>
            </a:r>
            <a:r>
              <a:rPr lang="en-GB" sz="2400" dirty="0" err="1">
                <a:latin typeface="Times New Roman" panose="02020603050405020304" pitchFamily="18" charset="0"/>
                <a:cs typeface="Times New Roman" panose="02020603050405020304" pitchFamily="18" charset="0"/>
              </a:rPr>
              <a:t>center</a:t>
            </a:r>
            <a:r>
              <a:rPr lang="en-GB" sz="2400" dirty="0">
                <a:latin typeface="Times New Roman" panose="02020603050405020304" pitchFamily="18" charset="0"/>
                <a:cs typeface="Times New Roman" panose="02020603050405020304" pitchFamily="18" charset="0"/>
              </a:rPr>
              <a:t>. The application will be accessible to any device with a network connection. SaaS applications are typically accessed via web browsers</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01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64" y="1192306"/>
            <a:ext cx="9404723" cy="1400530"/>
          </a:xfrm>
        </p:spPr>
        <p:txBody>
          <a:bodyPr/>
          <a:lstStyle/>
          <a:p>
            <a:r>
              <a:rPr lang="en-GB" dirty="0" smtClean="0"/>
              <a:t>On Demanding Computing</a:t>
            </a:r>
            <a:endParaRPr lang="en-GB" dirty="0"/>
          </a:p>
        </p:txBody>
      </p:sp>
      <p:sp>
        <p:nvSpPr>
          <p:cNvPr id="3" name="Content Placeholder 2"/>
          <p:cNvSpPr>
            <a:spLocks noGrp="1"/>
          </p:cNvSpPr>
          <p:nvPr>
            <p:ph idx="1"/>
          </p:nvPr>
        </p:nvSpPr>
        <p:spPr>
          <a:xfrm>
            <a:off x="1103312" y="2592836"/>
            <a:ext cx="8476875" cy="3655563"/>
          </a:xfrm>
        </p:spPr>
        <p:txBody>
          <a:bodyPr>
            <a:normAutofit/>
          </a:bodyPr>
          <a:lstStyle/>
          <a:p>
            <a:r>
              <a:rPr lang="en-GB" sz="2400" dirty="0">
                <a:latin typeface="Times New Roman" panose="02020603050405020304" pitchFamily="18" charset="0"/>
                <a:cs typeface="Times New Roman" panose="02020603050405020304" pitchFamily="18" charset="0"/>
              </a:rPr>
              <a:t>SaaS is closely related to the application service provider (</a:t>
            </a:r>
            <a:r>
              <a:rPr lang="en-GB" sz="2400" u="sng" dirty="0">
                <a:latin typeface="Times New Roman" panose="02020603050405020304" pitchFamily="18" charset="0"/>
                <a:cs typeface="Times New Roman" panose="02020603050405020304" pitchFamily="18" charset="0"/>
                <a:hlinkClick r:id="rId2"/>
              </a:rPr>
              <a:t>ASP</a:t>
            </a:r>
            <a:r>
              <a:rPr lang="en-GB" sz="2400" dirty="0">
                <a:latin typeface="Times New Roman" panose="02020603050405020304" pitchFamily="18" charset="0"/>
                <a:cs typeface="Times New Roman" panose="02020603050405020304" pitchFamily="18" charset="0"/>
              </a:rPr>
              <a:t>) and </a:t>
            </a:r>
            <a:r>
              <a:rPr lang="en-GB" sz="2400" u="sng" dirty="0">
                <a:latin typeface="Times New Roman" panose="02020603050405020304" pitchFamily="18" charset="0"/>
                <a:cs typeface="Times New Roman" panose="02020603050405020304" pitchFamily="18" charset="0"/>
                <a:hlinkClick r:id="rId3"/>
              </a:rPr>
              <a:t>on-demand computing</a:t>
            </a:r>
            <a:r>
              <a:rPr lang="en-GB" sz="2400" dirty="0">
                <a:latin typeface="Times New Roman" panose="02020603050405020304" pitchFamily="18" charset="0"/>
                <a:cs typeface="Times New Roman" panose="02020603050405020304" pitchFamily="18" charset="0"/>
              </a:rPr>
              <a:t> software delivery models where the provider hosts the customer's software and delivers it to approved end users over the </a:t>
            </a:r>
            <a:r>
              <a:rPr lang="en-GB" sz="2400" dirty="0" smtClean="0">
                <a:latin typeface="Times New Roman" panose="02020603050405020304" pitchFamily="18" charset="0"/>
                <a:cs typeface="Times New Roman" panose="02020603050405020304" pitchFamily="18" charset="0"/>
              </a:rPr>
              <a:t>internet.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645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723" y="1057835"/>
            <a:ext cx="9404723" cy="1400530"/>
          </a:xfrm>
        </p:spPr>
        <p:txBody>
          <a:bodyPr/>
          <a:lstStyle/>
          <a:p>
            <a:r>
              <a:rPr lang="en-GB" b="1" dirty="0"/>
              <a:t>SaaS architecture</a:t>
            </a:r>
            <a:br>
              <a:rPr lang="en-GB" b="1" dirty="0"/>
            </a:br>
            <a:endParaRPr lang="en-GB" dirty="0"/>
          </a:p>
        </p:txBody>
      </p:sp>
      <p:sp>
        <p:nvSpPr>
          <p:cNvPr id="3" name="Content Placeholder 2"/>
          <p:cNvSpPr>
            <a:spLocks noGrp="1"/>
          </p:cNvSpPr>
          <p:nvPr>
            <p:ph idx="1"/>
          </p:nvPr>
        </p:nvSpPr>
        <p:spPr>
          <a:xfrm>
            <a:off x="1103313" y="2458365"/>
            <a:ext cx="8323076" cy="3790034"/>
          </a:xfrm>
        </p:spPr>
        <p:txBody>
          <a:bodyPr>
            <a:normAutofit/>
          </a:bodyPr>
          <a:lstStyle/>
          <a:p>
            <a:r>
              <a:rPr lang="en-GB" sz="2400" dirty="0">
                <a:latin typeface="Times New Roman" panose="02020603050405020304" pitchFamily="18" charset="0"/>
                <a:cs typeface="Times New Roman" panose="02020603050405020304" pitchFamily="18" charset="0"/>
              </a:rPr>
              <a:t>SaaS applications and services typically use a </a:t>
            </a:r>
            <a:r>
              <a:rPr lang="en-GB" sz="2400" u="sng" dirty="0">
                <a:latin typeface="Times New Roman" panose="02020603050405020304" pitchFamily="18" charset="0"/>
                <a:cs typeface="Times New Roman" panose="02020603050405020304" pitchFamily="18" charset="0"/>
                <a:hlinkClick r:id="rId2"/>
              </a:rPr>
              <a:t>multi-tenant</a:t>
            </a:r>
            <a:r>
              <a:rPr lang="en-GB" sz="2400" dirty="0">
                <a:latin typeface="Times New Roman" panose="02020603050405020304" pitchFamily="18" charset="0"/>
                <a:cs typeface="Times New Roman" panose="02020603050405020304" pitchFamily="18" charset="0"/>
              </a:rPr>
              <a:t> approach, which means a single instance of the SaaS application will be running on the host servers, and that single instance will serve each subscribing customer or cloud tenant. The application will run on a single version and configuration across all customers, or tenants. Though different subscribing customers will run on the same cloud instance with a common </a:t>
            </a:r>
            <a:r>
              <a:rPr lang="en-GB" sz="2400" u="sng" dirty="0">
                <a:latin typeface="Times New Roman" panose="02020603050405020304" pitchFamily="18" charset="0"/>
                <a:cs typeface="Times New Roman" panose="02020603050405020304" pitchFamily="18" charset="0"/>
                <a:hlinkClick r:id="rId3"/>
              </a:rPr>
              <a:t>infrastructure</a:t>
            </a:r>
            <a:r>
              <a:rPr lang="en-GB" sz="2400" dirty="0">
                <a:latin typeface="Times New Roman" panose="02020603050405020304" pitchFamily="18" charset="0"/>
                <a:cs typeface="Times New Roman" panose="02020603050405020304" pitchFamily="18" charset="0"/>
              </a:rPr>
              <a:t> and platform, the data from different customers will still be segregated.</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6065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170" y="1111624"/>
            <a:ext cx="9404723" cy="1400530"/>
          </a:xfrm>
        </p:spPr>
        <p:txBody>
          <a:bodyPr/>
          <a:lstStyle/>
          <a:p>
            <a:r>
              <a:rPr lang="en-GB" b="1" dirty="0"/>
              <a:t>What are the advantages of SaaS?</a:t>
            </a:r>
            <a:br>
              <a:rPr lang="en-GB" b="1" dirty="0"/>
            </a:br>
            <a:endParaRPr lang="en-GB" dirty="0"/>
          </a:p>
        </p:txBody>
      </p:sp>
      <p:sp>
        <p:nvSpPr>
          <p:cNvPr id="3" name="Content Placeholder 2"/>
          <p:cNvSpPr>
            <a:spLocks noGrp="1"/>
          </p:cNvSpPr>
          <p:nvPr>
            <p:ph idx="1"/>
          </p:nvPr>
        </p:nvSpPr>
        <p:spPr>
          <a:xfrm>
            <a:off x="1264677" y="2662519"/>
            <a:ext cx="8946541" cy="4195481"/>
          </a:xfrm>
        </p:spPr>
        <p:txBody>
          <a:bodyPr>
            <a:normAutofit/>
          </a:bodyPr>
          <a:lstStyle/>
          <a:p>
            <a:r>
              <a:rPr lang="en-GB" sz="2400" dirty="0">
                <a:latin typeface="Times New Roman" panose="02020603050405020304" pitchFamily="18" charset="0"/>
                <a:cs typeface="Times New Roman" panose="02020603050405020304" pitchFamily="18" charset="0"/>
              </a:rPr>
              <a:t>SaaS removes the need for organizations to install and run applications on their own computers or in their own data </a:t>
            </a:r>
            <a:r>
              <a:rPr lang="en-GB" sz="2400" dirty="0" err="1">
                <a:latin typeface="Times New Roman" panose="02020603050405020304" pitchFamily="18" charset="0"/>
                <a:cs typeface="Times New Roman" panose="02020603050405020304" pitchFamily="18" charset="0"/>
              </a:rPr>
              <a:t>centers</a:t>
            </a:r>
            <a:r>
              <a:rPr lang="en-GB" sz="2400" dirty="0">
                <a:latin typeface="Times New Roman" panose="02020603050405020304" pitchFamily="18" charset="0"/>
                <a:cs typeface="Times New Roman" panose="02020603050405020304" pitchFamily="18" charset="0"/>
              </a:rPr>
              <a:t>. This eliminates the expense of hardware acquisition, provisioning and maintenance, as well as software licensing, installation and support. Other benefits of the SaaS model include:</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570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087" y="1044389"/>
            <a:ext cx="9404723" cy="1400530"/>
          </a:xfrm>
        </p:spPr>
        <p:txBody>
          <a:bodyPr/>
          <a:lstStyle/>
          <a:p>
            <a:r>
              <a:rPr lang="en-GB" b="1" dirty="0"/>
              <a:t>Flexible payments.</a:t>
            </a:r>
            <a:endParaRPr lang="en-GB" dirty="0"/>
          </a:p>
        </p:txBody>
      </p:sp>
      <p:sp>
        <p:nvSpPr>
          <p:cNvPr id="3" name="Content Placeholder 2"/>
          <p:cNvSpPr>
            <a:spLocks noGrp="1"/>
          </p:cNvSpPr>
          <p:nvPr>
            <p:ph idx="1"/>
          </p:nvPr>
        </p:nvSpPr>
        <p:spPr>
          <a:xfrm>
            <a:off x="1103313" y="2554941"/>
            <a:ext cx="8578570" cy="3693458"/>
          </a:xfrm>
        </p:spPr>
        <p:txBody>
          <a:bodyPr>
            <a:normAutofit/>
          </a:bodyPr>
          <a:lstStyle/>
          <a:p>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Rather than purchasing software to install, or additional hardware to support it, customers subscribe to a SaaS offering. Transitioning costs to a recurring operating expense allows many businesses to exercise better and more predictable budgeting. Users can also terminate SaaS offerings at any time to stop those recurring costs.</a:t>
            </a: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616" y="1125071"/>
            <a:ext cx="9404723" cy="1400530"/>
          </a:xfrm>
        </p:spPr>
        <p:txBody>
          <a:bodyPr/>
          <a:lstStyle/>
          <a:p>
            <a:r>
              <a:rPr lang="en-GB" b="1" dirty="0"/>
              <a:t>Scalable usage</a:t>
            </a:r>
            <a:endParaRPr lang="en-GB" dirty="0"/>
          </a:p>
        </p:txBody>
      </p:sp>
      <p:sp>
        <p:nvSpPr>
          <p:cNvPr id="3" name="Content Placeholder 2"/>
          <p:cNvSpPr>
            <a:spLocks noGrp="1"/>
          </p:cNvSpPr>
          <p:nvPr>
            <p:ph idx="1"/>
          </p:nvPr>
        </p:nvSpPr>
        <p:spPr>
          <a:xfrm>
            <a:off x="1103312" y="2525601"/>
            <a:ext cx="8484441" cy="3722798"/>
          </a:xfrm>
        </p:spPr>
        <p:txBody>
          <a:bodyPr>
            <a:normAutofit/>
          </a:bodyPr>
          <a:lstStyle/>
          <a:p>
            <a:r>
              <a:rPr lang="en-GB" sz="2400" dirty="0" smtClean="0">
                <a:latin typeface="Times New Roman" panose="02020603050405020304" pitchFamily="18" charset="0"/>
                <a:cs typeface="Times New Roman" panose="02020603050405020304" pitchFamily="18" charset="0"/>
              </a:rPr>
              <a:t>Cloud </a:t>
            </a:r>
            <a:r>
              <a:rPr lang="en-GB" sz="2400" dirty="0">
                <a:latin typeface="Times New Roman" panose="02020603050405020304" pitchFamily="18" charset="0"/>
                <a:cs typeface="Times New Roman" panose="02020603050405020304" pitchFamily="18" charset="0"/>
              </a:rPr>
              <a:t>services like SaaS offer high Vertical scalability, which gives customers the option to access more or fewer services or features on demand.</a:t>
            </a: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306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TotalTime>
  <Words>772</Words>
  <Application>Microsoft Office PowerPoint</Application>
  <PresentationFormat>Widescreen</PresentationFormat>
  <Paragraphs>75</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Century Gothic</vt:lpstr>
      <vt:lpstr>Times New Roman</vt:lpstr>
      <vt:lpstr>Wingdings 3</vt:lpstr>
      <vt:lpstr>Ion</vt:lpstr>
      <vt:lpstr>Software As A Services</vt:lpstr>
      <vt:lpstr>What is software as a service </vt:lpstr>
      <vt:lpstr>Categories</vt:lpstr>
      <vt:lpstr>How does software as a service work? </vt:lpstr>
      <vt:lpstr>On Demanding Computing</vt:lpstr>
      <vt:lpstr>SaaS architecture </vt:lpstr>
      <vt:lpstr>What are the advantages of SaaS? </vt:lpstr>
      <vt:lpstr>Flexible payments.</vt:lpstr>
      <vt:lpstr>Scalable usage</vt:lpstr>
      <vt:lpstr>Automatic updates </vt:lpstr>
      <vt:lpstr>Accessibility and persistence</vt:lpstr>
      <vt:lpstr>Customization</vt:lpstr>
      <vt:lpstr>challenges and risks of SaaS </vt:lpstr>
      <vt:lpstr>Issues beyond customer control</vt:lpstr>
      <vt:lpstr>Customers lose control over versioning</vt:lpstr>
      <vt:lpstr>Difficulty switching vendors</vt:lpstr>
      <vt:lpstr>Security</vt:lpstr>
      <vt:lpstr>SaaS security and privacy </vt:lpstr>
      <vt:lpstr>SaaS vs. IaaS vs. PaaS </vt:lpstr>
      <vt:lpstr>SaaS </vt:lpstr>
      <vt:lpstr>IaaS</vt:lpstr>
      <vt:lpstr>PaaS</vt:lpstr>
      <vt:lpstr>SaaS vendors and examples </vt:lpstr>
      <vt:lpstr>Continue…..</vt:lpstr>
      <vt:lpstr>Continue…..</vt:lpstr>
      <vt:lpstr>SaaS pricing </vt:lpstr>
      <vt:lpstr>Free, or ad-based.</vt:lpstr>
      <vt:lpstr>Flat rate</vt:lpstr>
      <vt:lpstr>Per user</vt:lpstr>
      <vt:lpstr>Per active user</vt:lpstr>
      <vt:lpstr>Feature-based tiers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7</cp:revision>
  <dcterms:created xsi:type="dcterms:W3CDTF">2023-09-22T10:39:12Z</dcterms:created>
  <dcterms:modified xsi:type="dcterms:W3CDTF">2023-09-22T11:22:14Z</dcterms:modified>
</cp:coreProperties>
</file>