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autoCompressPictures="0" conformance="strict">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4.995%" autoAdjust="0"/>
    <p:restoredTop sz="94.66%"/>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slide" Target="slides/slide20.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tableStyles" Target="tableStyles.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theme" Target="theme/theme1.xml"/><Relationship Id="rId5" Type="http://purl.oclc.org/ooxml/officeDocument/relationships/slide" Target="slides/slide4.xml"/><Relationship Id="rId15" Type="http://purl.oclc.org/ooxml/officeDocument/relationships/slide" Target="slides/slide14.xml"/><Relationship Id="rId23" Type="http://purl.oclc.org/ooxml/officeDocument/relationships/viewProps" Target="viewProps.xml"/><Relationship Id="rId10" Type="http://purl.oclc.org/ooxml/officeDocument/relationships/slide" Target="slides/slide9.xml"/><Relationship Id="rId19" Type="http://purl.oclc.org/ooxml/officeDocument/relationships/slide" Target="slides/slide18.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presProps" Target="presProp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
                    <a:lumOff val="60%"/>
                  </a:schemeClr>
                </a:solidFill>
              </a:defRPr>
            </a:lvl1pPr>
            <a:lvl2pPr marL="457200" indent="0" algn="ctr">
              <a:buNone/>
              <a:defRPr>
                <a:solidFill>
                  <a:schemeClr val="tx1">
                    <a:tint val="75%"/>
                  </a:schemeClr>
                </a:solidFill>
              </a:defRPr>
            </a:lvl2pPr>
            <a:lvl3pPr marL="914400" indent="0" algn="ctr">
              <a:buNone/>
              <a:defRPr>
                <a:solidFill>
                  <a:schemeClr val="tx1">
                    <a:tint val="75%"/>
                  </a:schemeClr>
                </a:solidFill>
              </a:defRPr>
            </a:lvl3pPr>
            <a:lvl4pPr marL="1371600" indent="0" algn="ctr">
              <a:buNone/>
              <a:defRPr>
                <a:solidFill>
                  <a:schemeClr val="tx1">
                    <a:tint val="75%"/>
                  </a:schemeClr>
                </a:solidFill>
              </a:defRPr>
            </a:lvl4pPr>
            <a:lvl5pPr marL="1828800" indent="0" algn="ctr">
              <a:buNone/>
              <a:defRPr>
                <a:solidFill>
                  <a:schemeClr val="tx1">
                    <a:tint val="75%"/>
                  </a:schemeClr>
                </a:solidFill>
              </a:defRPr>
            </a:lvl5pPr>
            <a:lvl6pPr marL="2286000" indent="0" algn="ctr">
              <a:buNone/>
              <a:defRPr>
                <a:solidFill>
                  <a:schemeClr val="tx1">
                    <a:tint val="75%"/>
                  </a:schemeClr>
                </a:solidFill>
              </a:defRPr>
            </a:lvl6pPr>
            <a:lvl7pPr marL="2743200" indent="0" algn="ctr">
              <a:buNone/>
              <a:defRPr>
                <a:solidFill>
                  <a:schemeClr val="tx1">
                    <a:tint val="75%"/>
                  </a:schemeClr>
                </a:solidFill>
              </a:defRPr>
            </a:lvl7pPr>
            <a:lvl8pPr marL="3200400" indent="0" algn="ctr">
              <a:buNone/>
              <a:defRPr>
                <a:solidFill>
                  <a:schemeClr val="tx1">
                    <a:tint val="75%"/>
                  </a:schemeClr>
                </a:solidFill>
              </a:defRPr>
            </a:lvl8pPr>
            <a:lvl9pPr marL="3657600" indent="0" algn="ctr">
              <a:buNone/>
              <a:defRPr>
                <a:solidFill>
                  <a:schemeClr val="tx1">
                    <a:tint val="75%"/>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
                    <a:lumOff val="6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
                    <a:lumOff val="6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
                    <a:lumOff val="6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
                    <a:lumOff val="6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
                <a:lumOff val="60%"/>
                <a:alpha val="4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
                <a:lumOff val="60%"/>
                <a:alpha val="4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
                <a:lumOff val="60%"/>
                <a:alpha val="4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
                <a:lumOff val="60%"/>
                <a:alpha val="4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
                    <a:lumOff val="6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
                    <a:lumOff val="6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18" Type="http://purl.oclc.org/ooxml/officeDocument/relationships/theme" Target="../theme/theme1.xml"/><Relationship Id="rId3" Type="http://purl.oclc.org/ooxml/officeDocument/relationships/slideLayout" Target="../slideLayouts/slideLayout3.xml"/><Relationship Id="rId21" Type="http://purl.oclc.org/ooxml/officeDocument/relationships/image" Target="../media/image4.png"/><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slideLayout" Target="../slideLayouts/slideLayout17.xml"/><Relationship Id="rId2" Type="http://purl.oclc.org/ooxml/officeDocument/relationships/slideLayout" Target="../slideLayouts/slideLayout2.xml"/><Relationship Id="rId16" Type="http://purl.oclc.org/ooxml/officeDocument/relationships/slideLayout" Target="../slideLayouts/slideLayout16.xml"/><Relationship Id="rId20" Type="http://purl.oclc.org/ooxml/officeDocument/relationships/image" Target="../media/image3.png"/><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19" Type="http://purl.oclc.org/ooxml/officeDocument/relationships/image" Target="../media/image2.png"/><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 Id="rId22" Type="http://purl.oclc.org/ooxml/officeDocument/relationships/image" Target="../media/image5.png"/></Relationships>
</file>

<file path=ppt/slideMasters/slideMaster1.xml><?xml version="1.0" encoding="utf-8"?>
<p:sldMaster xmlns:a="http://purl.oclc.org/ooxml/drawingml/main" xmlns:r="http://purl.oclc.org/ooxml/officeDocument/relationships" xmlns:p="http://purl.oclc.org/ooxml/presentationml/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
                  <a:lumOff val="40%"/>
                  <a:alpha val="7%"/>
                </a:schemeClr>
              </a:gs>
              <a:gs pos="69%">
                <a:schemeClr val="bg2">
                  <a:lumMod val="60%"/>
                  <a:lumOff val="40%"/>
                  <a:alpha val="0%"/>
                </a:schemeClr>
              </a:gs>
              <a:gs pos="36%">
                <a:schemeClr val="bg2">
                  <a:lumMod val="60%"/>
                  <a:lumOff val="40%"/>
                  <a:alpha val="6%"/>
                </a:schemeClr>
              </a:gs>
            </a:gsLst>
            <a:path path="circle">
              <a:fillToRect l="50%" t="50%" r="50%" b="5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
                    <a:alpha val="60%"/>
                  </a:schemeClr>
                </a:solidFill>
              </a:defRPr>
            </a:lvl1pPr>
          </a:lstStyle>
          <a:p>
            <a:fld id="{4AAD347D-5ACD-4C99-B74B-A9C85AD731AF}" type="datetimeFigureOut">
              <a:rPr lang="en-US" dirty="0"/>
              <a:t>9/23/2023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
                    <a:alpha val="6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
            <a:lumOff val="60%"/>
          </a:schemeClr>
        </a:buClr>
        <a:buSzPct val="8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
            <a:lumOff val="60%"/>
          </a:schemeClr>
        </a:buClr>
        <a:buSzPct val="8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
            <a:lumOff val="60%"/>
          </a:schemeClr>
        </a:buClr>
        <a:buSzPct val="8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
            <a:lumOff val="60%"/>
          </a:schemeClr>
        </a:buClr>
        <a:buSzPct val="8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
            <a:lumOff val="60%"/>
          </a:schemeClr>
        </a:buClr>
        <a:buSzPct val="8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
            <a:lumOff val="60%"/>
          </a:schemeClr>
        </a:buClr>
        <a:buSzPct val="8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
            <a:lumOff val="60%"/>
          </a:schemeClr>
        </a:buClr>
        <a:buSzPct val="8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
            <a:lumOff val="60%"/>
          </a:schemeClr>
        </a:buClr>
        <a:buSzPct val="8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
            <a:lumOff val="60%"/>
          </a:schemeClr>
        </a:buClr>
        <a:buSzPct val="8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3" Type="http://purl.oclc.org/ooxml/officeDocument/relationships/hyperlink" Target="https://developer.mozilla.org/en-US/docs/Web/CSS" TargetMode="External"/><Relationship Id="rId2" Type="http://purl.oclc.org/ooxml/officeDocument/relationships/hyperlink" Target="https://developer.mozilla.org/en-US/docs/Web/HTML" TargetMode="External"/><Relationship Id="rId1" Type="http://purl.oclc.org/ooxml/officeDocument/relationships/slideLayout" Target="../slideLayouts/slideLayout2.xml"/><Relationship Id="rId4" Type="http://purl.oclc.org/ooxml/officeDocument/relationships/hyperlink" Target="https://developer.mozilla.org/en-US/docs/Web/JavaScript" TargetMode="Externa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3" Type="http://purl.oclc.org/ooxml/officeDocument/relationships/hyperlink" Target="https://developer.mozilla.org/en-US/docs/Learn/Tools_and_testing/Cross_browser_testing" TargetMode="External"/><Relationship Id="rId2" Type="http://purl.oclc.org/ooxml/officeDocument/relationships/hyperlink" Target="https://developer.mozilla.org/en-US/docs/Learn/Common_questions/Tools_and_setup/What_are_browser_developer_tools" TargetMode="Externa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hyperlink" Target="https://developer.mozilla.org/en-US/docs/Learn/Getting_started_with_the_web/How_the_Web_works" TargetMode="External"/><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3" Type="http://purl.oclc.org/ooxml/officeDocument/relationships/hyperlink" Target="https://www.google.com/chrome/" TargetMode="External"/><Relationship Id="rId2" Type="http://purl.oclc.org/ooxml/officeDocument/relationships/hyperlink" Target="https://www.mozilla.org/en-US/firefox/" TargetMode="External"/><Relationship Id="rId1" Type="http://purl.oclc.org/ooxml/officeDocument/relationships/slideLayout" Target="../slideLayouts/slideLayout2.xml"/><Relationship Id="rId6" Type="http://purl.oclc.org/ooxml/officeDocument/relationships/hyperlink" Target="https://www.microsoft.com/en-us/edge" TargetMode="External"/><Relationship Id="rId5" Type="http://purl.oclc.org/ooxml/officeDocument/relationships/hyperlink" Target="https://www.apple.com/safari/" TargetMode="External"/><Relationship Id="rId4" Type="http://purl.oclc.org/ooxml/officeDocument/relationships/hyperlink" Target="https://www.opera.com/" TargetMode="External"/></Relationships>
</file>

<file path=ppt/slides/_rels/slide9.xml.rels><?xml version="1.0" encoding="UTF-8" standalone="yes"?>
<Relationships xmlns="http://schemas.openxmlformats.org/package/2006/relationships"><Relationship Id="rId2" Type="http://purl.oclc.org/ooxml/officeDocument/relationships/hyperlink" Target="https://developer.mozilla.org/en-US/docs/Web/HTTP/Basics_of_HTTP" TargetMode="Externa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9275" y="1583703"/>
            <a:ext cx="7951338" cy="1063220"/>
          </a:xfrm>
        </p:spPr>
        <p:txBody>
          <a:bodyPr/>
          <a:lstStyle/>
          <a:p>
            <a:pPr algn="ctr"/>
            <a:r>
              <a:rPr lang="en-GB" sz="6600" dirty="0" smtClean="0">
                <a:latin typeface="Times New Roman" panose="02020603050405020304" pitchFamily="18" charset="0"/>
                <a:cs typeface="Times New Roman" panose="02020603050405020304" pitchFamily="18" charset="0"/>
              </a:rPr>
              <a:t>Web Standards</a:t>
            </a:r>
            <a:endParaRPr lang="en-GB" sz="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83464" y="3280528"/>
            <a:ext cx="3497346" cy="1140643"/>
          </a:xfrm>
        </p:spPr>
        <p:txBody>
          <a:bodyPr>
            <a:noAutofit/>
          </a:bodyPr>
          <a:lstStyle/>
          <a:p>
            <a:pPr algn="ctr"/>
            <a:r>
              <a:rPr lang="en-GB" sz="2800" cap="none" dirty="0" smtClean="0">
                <a:solidFill>
                  <a:schemeClr val="tx1"/>
                </a:solidFill>
                <a:latin typeface="Times New Roman" panose="02020603050405020304" pitchFamily="18" charset="0"/>
                <a:cs typeface="Times New Roman" panose="02020603050405020304" pitchFamily="18" charset="0"/>
              </a:rPr>
              <a:t>Course Instructor</a:t>
            </a:r>
          </a:p>
          <a:p>
            <a:pPr algn="ctr"/>
            <a:r>
              <a:rPr lang="en-GB" sz="2800" cap="none" dirty="0" smtClean="0">
                <a:solidFill>
                  <a:schemeClr val="tx1"/>
                </a:solidFill>
                <a:latin typeface="Times New Roman" panose="02020603050405020304" pitchFamily="18" charset="0"/>
                <a:cs typeface="Times New Roman" panose="02020603050405020304" pitchFamily="18" charset="0"/>
              </a:rPr>
              <a:t>Hina Sattar</a:t>
            </a:r>
            <a:endParaRPr lang="en-GB" sz="2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840450"/>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659" y="1178582"/>
            <a:ext cx="9404723" cy="1400530"/>
          </a:xfrm>
        </p:spPr>
        <p:txBody>
          <a:bodyPr/>
          <a:lstStyle/>
          <a:p>
            <a:r>
              <a:rPr lang="en-GB" dirty="0" smtClean="0">
                <a:latin typeface="Times New Roman" panose="02020603050405020304" pitchFamily="18" charset="0"/>
                <a:cs typeface="Times New Roman" panose="02020603050405020304" pitchFamily="18" charset="0"/>
              </a:rPr>
              <a:t>HTML, CSS, JavaScript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3761" y="2450969"/>
            <a:ext cx="8097249" cy="3674882"/>
          </a:xfrm>
        </p:spPr>
        <p:txBody>
          <a:bodyPr>
            <a:normAutofit/>
          </a:bodyPr>
          <a:lstStyle/>
          <a:p>
            <a:pPr algn="just"/>
            <a:r>
              <a:rPr lang="en-GB" sz="2400" u="sng" dirty="0">
                <a:latin typeface="Times New Roman" panose="02020603050405020304" pitchFamily="18" charset="0"/>
                <a:cs typeface="Times New Roman" panose="02020603050405020304" pitchFamily="18" charset="0"/>
                <a:hlinkClick r:id="rId2"/>
              </a:rPr>
              <a:t>HTML</a:t>
            </a:r>
            <a:r>
              <a:rPr lang="en-GB" sz="2400" dirty="0">
                <a:latin typeface="Times New Roman" panose="02020603050405020304" pitchFamily="18" charset="0"/>
                <a:cs typeface="Times New Roman" panose="02020603050405020304" pitchFamily="18" charset="0"/>
              </a:rPr>
              <a:t>, </a:t>
            </a:r>
            <a:r>
              <a:rPr lang="en-GB" sz="2400" u="sng" dirty="0">
                <a:latin typeface="Times New Roman" panose="02020603050405020304" pitchFamily="18" charset="0"/>
                <a:cs typeface="Times New Roman" panose="02020603050405020304" pitchFamily="18" charset="0"/>
                <a:hlinkClick r:id="rId3"/>
              </a:rPr>
              <a:t>CSS</a:t>
            </a:r>
            <a:r>
              <a:rPr lang="en-GB" sz="2400" dirty="0">
                <a:latin typeface="Times New Roman" panose="02020603050405020304" pitchFamily="18" charset="0"/>
                <a:cs typeface="Times New Roman" panose="02020603050405020304" pitchFamily="18" charset="0"/>
              </a:rPr>
              <a:t>, and </a:t>
            </a:r>
            <a:r>
              <a:rPr lang="en-GB" sz="2400" u="sng" dirty="0">
                <a:latin typeface="Times New Roman" panose="02020603050405020304" pitchFamily="18" charset="0"/>
                <a:cs typeface="Times New Roman" panose="02020603050405020304" pitchFamily="18" charset="0"/>
                <a:hlinkClick r:id="rId4"/>
              </a:rPr>
              <a:t>JavaScript</a:t>
            </a:r>
            <a:r>
              <a:rPr lang="en-GB" sz="2400" dirty="0">
                <a:latin typeface="Times New Roman" panose="02020603050405020304" pitchFamily="18" charset="0"/>
                <a:cs typeface="Times New Roman" panose="02020603050405020304" pitchFamily="18" charset="0"/>
              </a:rPr>
              <a:t> are the main three technologies you'll use to build a </a:t>
            </a:r>
            <a:r>
              <a:rPr lang="en-GB" sz="2400" dirty="0" smtClean="0">
                <a:latin typeface="Times New Roman" panose="02020603050405020304" pitchFamily="18" charset="0"/>
                <a:cs typeface="Times New Roman" panose="02020603050405020304" pitchFamily="18" charset="0"/>
              </a:rPr>
              <a:t>website</a:t>
            </a:r>
            <a:r>
              <a:rPr lang="en-GB" sz="2400" dirty="0">
                <a:latin typeface="Times New Roman" panose="02020603050405020304" pitchFamily="18" charset="0"/>
                <a:cs typeface="Times New Roman" panose="02020603050405020304" pitchFamily="18" charset="0"/>
              </a:rPr>
              <a:t>.</a:t>
            </a:r>
            <a:endParaRPr lang="en-GB" sz="2400" dirty="0" smtClean="0">
              <a:latin typeface="Times New Roman" panose="02020603050405020304" pitchFamily="18" charset="0"/>
              <a:cs typeface="Times New Roman" panose="02020603050405020304" pitchFamily="18" charset="0"/>
            </a:endParaRPr>
          </a:p>
          <a:p>
            <a:pPr algn="just"/>
            <a:r>
              <a:rPr lang="en-GB" sz="2400" dirty="0" err="1">
                <a:latin typeface="Times New Roman" panose="02020603050405020304" pitchFamily="18" charset="0"/>
                <a:cs typeface="Times New Roman" panose="02020603050405020304" pitchFamily="18" charset="0"/>
              </a:rPr>
              <a:t>HyperText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Markup</a:t>
            </a:r>
            <a:r>
              <a:rPr lang="en-GB" sz="2400" dirty="0">
                <a:latin typeface="Times New Roman" panose="02020603050405020304" pitchFamily="18" charset="0"/>
                <a:cs typeface="Times New Roman" panose="02020603050405020304" pitchFamily="18" charset="0"/>
              </a:rPr>
              <a:t> Language, or </a:t>
            </a:r>
            <a:r>
              <a:rPr lang="en-GB" sz="2400" b="1" dirty="0">
                <a:latin typeface="Times New Roman" panose="02020603050405020304" pitchFamily="18" charset="0"/>
                <a:cs typeface="Times New Roman" panose="02020603050405020304" pitchFamily="18" charset="0"/>
              </a:rPr>
              <a:t>HTML</a:t>
            </a:r>
            <a:r>
              <a:rPr lang="en-GB" sz="2400" dirty="0">
                <a:latin typeface="Times New Roman" panose="02020603050405020304" pitchFamily="18" charset="0"/>
                <a:cs typeface="Times New Roman" panose="02020603050405020304" pitchFamily="18" charset="0"/>
              </a:rPr>
              <a:t>, is a </a:t>
            </a:r>
            <a:r>
              <a:rPr lang="en-GB" sz="2400" dirty="0" err="1">
                <a:latin typeface="Times New Roman" panose="02020603050405020304" pitchFamily="18" charset="0"/>
                <a:cs typeface="Times New Roman" panose="02020603050405020304" pitchFamily="18" charset="0"/>
              </a:rPr>
              <a:t>markup</a:t>
            </a:r>
            <a:r>
              <a:rPr lang="en-GB" sz="2400" dirty="0">
                <a:latin typeface="Times New Roman" panose="02020603050405020304" pitchFamily="18" charset="0"/>
                <a:cs typeface="Times New Roman" panose="02020603050405020304" pitchFamily="18" charset="0"/>
              </a:rPr>
              <a:t> language consisting of different elements you can wrap (mark up) content in to give it meaning (semantics) and structure.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724324"/>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476" y="961766"/>
            <a:ext cx="9404723" cy="1400530"/>
          </a:xfrm>
        </p:spPr>
        <p:txBody>
          <a:bodyPr/>
          <a:lstStyle/>
          <a:p>
            <a:r>
              <a:rPr lang="en-GB" dirty="0" smtClean="0"/>
              <a:t>HTML</a:t>
            </a:r>
            <a:endParaRPr lang="en-GB" dirty="0"/>
          </a:p>
        </p:txBody>
      </p:sp>
      <p:sp>
        <p:nvSpPr>
          <p:cNvPr id="3" name="Content Placeholder 2"/>
          <p:cNvSpPr>
            <a:spLocks noGrp="1"/>
          </p:cNvSpPr>
          <p:nvPr>
            <p:ph idx="1"/>
          </p:nvPr>
        </p:nvSpPr>
        <p:spPr>
          <a:xfrm>
            <a:off x="1813169" y="1928663"/>
            <a:ext cx="8946541" cy="4195481"/>
          </a:xfrm>
        </p:spPr>
        <p:txBody>
          <a:bodyPr/>
          <a:lstStyle/>
          <a:p>
            <a:pPr algn="just"/>
            <a:r>
              <a:rPr lang="en-GB" dirty="0"/>
              <a:t>&lt;h1&gt;This is a top-level heading&lt;/h1&gt;</a:t>
            </a:r>
          </a:p>
          <a:p>
            <a:pPr algn="just"/>
            <a:endParaRPr lang="en-GB" dirty="0"/>
          </a:p>
          <a:p>
            <a:pPr algn="just"/>
            <a:r>
              <a:rPr lang="en-GB" dirty="0"/>
              <a:t>&lt;p&gt;This is a paragraph of text.&lt;/p&gt;</a:t>
            </a:r>
          </a:p>
          <a:p>
            <a:pPr algn="just"/>
            <a:endParaRPr lang="en-GB" dirty="0"/>
          </a:p>
          <a:p>
            <a:pPr algn="just"/>
            <a:r>
              <a:rPr lang="en-GB" dirty="0"/>
              <a:t>&lt;</a:t>
            </a:r>
            <a:r>
              <a:rPr lang="en-GB" dirty="0" err="1"/>
              <a:t>img</a:t>
            </a:r>
            <a:r>
              <a:rPr lang="en-GB" dirty="0"/>
              <a:t> </a:t>
            </a:r>
            <a:r>
              <a:rPr lang="en-GB" dirty="0" err="1"/>
              <a:t>src</a:t>
            </a:r>
            <a:r>
              <a:rPr lang="en-GB" dirty="0"/>
              <a:t>="cat.jpg" alt="A picture of my cat" </a:t>
            </a:r>
            <a:r>
              <a:rPr lang="en-GB" dirty="0" smtClean="0"/>
              <a:t>/&gt;</a:t>
            </a:r>
          </a:p>
          <a:p>
            <a:pPr marL="0" indent="0" algn="just">
              <a:buNone/>
            </a:pPr>
            <a:endParaRPr lang="en-GB" dirty="0"/>
          </a:p>
          <a:p>
            <a:pPr algn="just"/>
            <a:r>
              <a:rPr lang="en-GB" dirty="0"/>
              <a:t>If we adopted a house-building analogy, HTML would be like the foundations and walls of the house, which give it structure and hold it together</a:t>
            </a:r>
            <a:endParaRPr lang="en-GB" dirty="0"/>
          </a:p>
        </p:txBody>
      </p:sp>
    </p:spTree>
    <p:extLst>
      <p:ext uri="{BB962C8B-B14F-4D97-AF65-F5344CB8AC3E}">
        <p14:creationId xmlns:p14="http://schemas.microsoft.com/office/powerpoint/2010/main" val="1183396851"/>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744" y="952338"/>
            <a:ext cx="9404723" cy="1400530"/>
          </a:xfrm>
        </p:spPr>
        <p:txBody>
          <a:bodyPr/>
          <a:lstStyle/>
          <a:p>
            <a:r>
              <a:rPr lang="en-GB" dirty="0" smtClean="0"/>
              <a:t>CSS</a:t>
            </a:r>
            <a:endParaRPr lang="en-GB" dirty="0"/>
          </a:p>
        </p:txBody>
      </p:sp>
      <p:sp>
        <p:nvSpPr>
          <p:cNvPr id="3" name="Content Placeholder 2"/>
          <p:cNvSpPr>
            <a:spLocks noGrp="1"/>
          </p:cNvSpPr>
          <p:nvPr>
            <p:ph idx="1"/>
          </p:nvPr>
        </p:nvSpPr>
        <p:spPr>
          <a:xfrm>
            <a:off x="2130834" y="1652603"/>
            <a:ext cx="7663614" cy="4033101"/>
          </a:xfrm>
        </p:spPr>
        <p:txBody>
          <a:bodyPr>
            <a:noAutofit/>
          </a:bodyPr>
          <a:lstStyle/>
          <a:p>
            <a:pPr algn="just"/>
            <a:r>
              <a:rPr lang="en-GB" sz="2400" dirty="0">
                <a:latin typeface="Times New Roman" panose="02020603050405020304" pitchFamily="18" charset="0"/>
                <a:cs typeface="Times New Roman" panose="02020603050405020304" pitchFamily="18" charset="0"/>
              </a:rPr>
              <a:t>Cascading Style Sheets (</a:t>
            </a:r>
            <a:r>
              <a:rPr lang="en-GB" sz="2400" b="1" dirty="0">
                <a:latin typeface="Times New Roman" panose="02020603050405020304" pitchFamily="18" charset="0"/>
                <a:cs typeface="Times New Roman" panose="02020603050405020304" pitchFamily="18" charset="0"/>
              </a:rPr>
              <a:t>CSS</a:t>
            </a:r>
            <a:r>
              <a:rPr lang="en-GB" sz="2400" dirty="0">
                <a:latin typeface="Times New Roman" panose="02020603050405020304" pitchFamily="18" charset="0"/>
                <a:cs typeface="Times New Roman" panose="02020603050405020304" pitchFamily="18" charset="0"/>
              </a:rPr>
              <a:t>) is a rule-based language used to apply styles to your HTML — for example, setting text and background </a:t>
            </a:r>
            <a:r>
              <a:rPr lang="en-GB" sz="2400" dirty="0" err="1">
                <a:latin typeface="Times New Roman" panose="02020603050405020304" pitchFamily="18" charset="0"/>
                <a:cs typeface="Times New Roman" panose="02020603050405020304" pitchFamily="18" charset="0"/>
              </a:rPr>
              <a:t>colors</a:t>
            </a:r>
            <a:r>
              <a:rPr lang="en-GB" sz="2400" dirty="0">
                <a:latin typeface="Times New Roman" panose="02020603050405020304" pitchFamily="18" charset="0"/>
                <a:cs typeface="Times New Roman" panose="02020603050405020304" pitchFamily="18" charset="0"/>
              </a:rPr>
              <a:t>, adding borders, animating things, or laying out a page in a certain way. As a simple example, the following code would turn our HTML paragraph red</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0" indent="0" algn="just">
              <a:buNone/>
            </a:pPr>
            <a:r>
              <a:rPr lang="en-GB" sz="2400" dirty="0" smtClean="0">
                <a:latin typeface="Times New Roman" panose="02020603050405020304" pitchFamily="18" charset="0"/>
                <a:cs typeface="Times New Roman" panose="02020603050405020304" pitchFamily="18" charset="0"/>
              </a:rPr>
              <a:t>    p </a:t>
            </a:r>
            <a:r>
              <a:rPr lang="en-GB" sz="2400" dirty="0">
                <a:latin typeface="Times New Roman" panose="02020603050405020304" pitchFamily="18" charset="0"/>
                <a:cs typeface="Times New Roman" panose="02020603050405020304" pitchFamily="18" charset="0"/>
              </a:rPr>
              <a:t>{</a:t>
            </a:r>
          </a:p>
          <a:p>
            <a:pPr marL="0" indent="0" algn="just">
              <a:buNone/>
            </a:pPr>
            <a:r>
              <a:rPr lang="en-GB" sz="2400" dirty="0" smtClean="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red;</a:t>
            </a:r>
          </a:p>
          <a:p>
            <a:pPr marL="0" indent="0" algn="just">
              <a:buNone/>
            </a:pPr>
            <a:r>
              <a:rPr lang="en-GB"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In the house analogy, CSS is like the paint, wallpaper, carpets and paintings you'd use to make the house look nice.</a:t>
            </a:r>
            <a:endParaRPr 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935312"/>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86" y="1037180"/>
            <a:ext cx="9404723" cy="1400530"/>
          </a:xfrm>
        </p:spPr>
        <p:txBody>
          <a:bodyPr/>
          <a:lstStyle/>
          <a:p>
            <a:r>
              <a:rPr lang="en-GB" b="1" dirty="0"/>
              <a:t>JavaScript</a:t>
            </a:r>
            <a:r>
              <a:rPr lang="en-GB" dirty="0"/>
              <a:t> </a:t>
            </a:r>
          </a:p>
        </p:txBody>
      </p:sp>
      <p:sp>
        <p:nvSpPr>
          <p:cNvPr id="3" name="Content Placeholder 2"/>
          <p:cNvSpPr>
            <a:spLocks noGrp="1"/>
          </p:cNvSpPr>
          <p:nvPr>
            <p:ph idx="1"/>
          </p:nvPr>
        </p:nvSpPr>
        <p:spPr>
          <a:xfrm>
            <a:off x="1791470" y="2192613"/>
            <a:ext cx="8295212" cy="3810689"/>
          </a:xfrm>
        </p:spPr>
        <p:txBody>
          <a:bodyPr>
            <a:normAutofit fontScale="92.5%"/>
          </a:bodyPr>
          <a:lstStyle/>
          <a:p>
            <a:pPr algn="just"/>
            <a:r>
              <a:rPr lang="en-GB" sz="2400" b="1" dirty="0">
                <a:latin typeface="Times New Roman" panose="02020603050405020304" pitchFamily="18" charset="0"/>
                <a:cs typeface="Times New Roman" panose="02020603050405020304" pitchFamily="18" charset="0"/>
              </a:rPr>
              <a:t>JavaScript</a:t>
            </a:r>
            <a:r>
              <a:rPr lang="en-GB" sz="2400" dirty="0">
                <a:latin typeface="Times New Roman" panose="02020603050405020304" pitchFamily="18" charset="0"/>
                <a:cs typeface="Times New Roman" panose="02020603050405020304" pitchFamily="18" charset="0"/>
              </a:rPr>
              <a:t> is the programming language we use to add interactivity to websites, from dynamic style switching, to fetching updates from the server, right through to complex 3D graphics. The following simple JavaScript will store a reference to our paragraph in memory and change the text inside it</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let </a:t>
            </a:r>
            <a:r>
              <a:rPr lang="en-GB" sz="2400" dirty="0" err="1">
                <a:latin typeface="Times New Roman" panose="02020603050405020304" pitchFamily="18" charset="0"/>
                <a:cs typeface="Times New Roman" panose="02020603050405020304" pitchFamily="18" charset="0"/>
              </a:rPr>
              <a:t>pElem</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document.querySelector</a:t>
            </a:r>
            <a:r>
              <a:rPr lang="en-GB" sz="2400" dirty="0">
                <a:latin typeface="Times New Roman" panose="02020603050405020304" pitchFamily="18" charset="0"/>
                <a:cs typeface="Times New Roman" panose="02020603050405020304" pitchFamily="18" charset="0"/>
              </a:rPr>
              <a:t>("p");</a:t>
            </a:r>
          </a:p>
          <a:p>
            <a:pPr marL="0" indent="0" algn="just">
              <a:buNone/>
            </a:pP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pElem.textContent</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"We changed the text</a:t>
            </a:r>
            <a:r>
              <a:rPr lang="en-GB"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In the house analogy, JavaScript is like the cooker, TV, Microwave, or hairdryer — the things that give your house useful functionality</a:t>
            </a:r>
            <a:endParaRPr 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687911"/>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547" y="1084313"/>
            <a:ext cx="9404723" cy="1400530"/>
          </a:xfrm>
        </p:spPr>
        <p:txBody>
          <a:bodyPr/>
          <a:lstStyle/>
          <a:p>
            <a:r>
              <a:rPr lang="en-GB" dirty="0" smtClean="0">
                <a:latin typeface="Times New Roman" panose="02020603050405020304" pitchFamily="18" charset="0"/>
                <a:cs typeface="Times New Roman" panose="02020603050405020304" pitchFamily="18" charset="0"/>
              </a:rPr>
              <a:t>Tools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11133" y="2045616"/>
            <a:ext cx="7943574" cy="4193356"/>
          </a:xfrm>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Once you've learned the "raw" technologies that can be used to build web pages (such as HTML, CSS, and JavaScript), you'll soon start to come across various tools that can be used to make your work easier or more efficient. Examples include</a:t>
            </a:r>
            <a:r>
              <a:rPr lang="en-GB" sz="2400" dirty="0" smtClean="0">
                <a:latin typeface="Times New Roman" panose="02020603050405020304" pitchFamily="18" charset="0"/>
                <a:cs typeface="Times New Roman" panose="02020603050405020304" pitchFamily="18" charset="0"/>
              </a:rPr>
              <a:t>:</a:t>
            </a:r>
          </a:p>
          <a:p>
            <a:pPr algn="just"/>
            <a:r>
              <a:rPr lang="en-GB" sz="2400" dirty="0">
                <a:latin typeface="Times New Roman" panose="02020603050405020304" pitchFamily="18" charset="0"/>
                <a:cs typeface="Times New Roman" panose="02020603050405020304" pitchFamily="18" charset="0"/>
              </a:rPr>
              <a:t>The </a:t>
            </a:r>
            <a:r>
              <a:rPr lang="en-GB" sz="2400" u="sng" dirty="0">
                <a:latin typeface="Times New Roman" panose="02020603050405020304" pitchFamily="18" charset="0"/>
                <a:cs typeface="Times New Roman" panose="02020603050405020304" pitchFamily="18" charset="0"/>
                <a:hlinkClick r:id="rId2"/>
              </a:rPr>
              <a:t>developer tools</a:t>
            </a:r>
            <a:r>
              <a:rPr lang="en-GB" sz="2400" dirty="0">
                <a:latin typeface="Times New Roman" panose="02020603050405020304" pitchFamily="18" charset="0"/>
                <a:cs typeface="Times New Roman" panose="02020603050405020304" pitchFamily="18" charset="0"/>
              </a:rPr>
              <a:t> inside modern browsers that can be used to debug your code.</a:t>
            </a:r>
          </a:p>
          <a:p>
            <a:pPr algn="just"/>
            <a:r>
              <a:rPr lang="en-GB" sz="2400" u="sng" dirty="0">
                <a:latin typeface="Times New Roman" panose="02020603050405020304" pitchFamily="18" charset="0"/>
                <a:cs typeface="Times New Roman" panose="02020603050405020304" pitchFamily="18" charset="0"/>
                <a:hlinkClick r:id="rId3"/>
              </a:rPr>
              <a:t>Testing tools</a:t>
            </a:r>
            <a:r>
              <a:rPr lang="en-GB" sz="2400" dirty="0">
                <a:latin typeface="Times New Roman" panose="02020603050405020304" pitchFamily="18" charset="0"/>
                <a:cs typeface="Times New Roman" panose="02020603050405020304" pitchFamily="18" charset="0"/>
              </a:rPr>
              <a:t> that can be used to run tests to show whether your code is behaving as you intended it to.</a:t>
            </a:r>
          </a:p>
          <a:p>
            <a:pPr algn="just"/>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909223"/>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23" y="1253996"/>
            <a:ext cx="9404723" cy="1400530"/>
          </a:xfrm>
        </p:spPr>
        <p:txBody>
          <a:bodyPr/>
          <a:lstStyle/>
          <a:p>
            <a:r>
              <a:rPr lang="en-GB" dirty="0" smtClean="0"/>
              <a:t>Continue……..</a:t>
            </a:r>
            <a:endParaRPr lang="en-GB" dirty="0"/>
          </a:p>
        </p:txBody>
      </p:sp>
      <p:sp>
        <p:nvSpPr>
          <p:cNvPr id="3" name="Content Placeholder 2"/>
          <p:cNvSpPr>
            <a:spLocks noGrp="1"/>
          </p:cNvSpPr>
          <p:nvPr>
            <p:ph idx="1"/>
          </p:nvPr>
        </p:nvSpPr>
        <p:spPr>
          <a:xfrm>
            <a:off x="1895164" y="2253007"/>
            <a:ext cx="7795591" cy="3929405"/>
          </a:xfrm>
        </p:spPr>
        <p:txBody>
          <a:bodyPr>
            <a:normAutofit/>
          </a:bodyPr>
          <a:lstStyle/>
          <a:p>
            <a:pPr algn="just"/>
            <a:r>
              <a:rPr lang="en-GB" sz="2400" dirty="0">
                <a:latin typeface="Times New Roman" panose="02020603050405020304" pitchFamily="18" charset="0"/>
                <a:cs typeface="Times New Roman" panose="02020603050405020304" pitchFamily="18" charset="0"/>
              </a:rPr>
              <a:t>Libraries and frameworks built on top of JavaScript that allow you to build certain types of website much more quickly and effectively.</a:t>
            </a:r>
          </a:p>
          <a:p>
            <a:pPr algn="just"/>
            <a:r>
              <a:rPr lang="en-GB" sz="2400" dirty="0">
                <a:latin typeface="Times New Roman" panose="02020603050405020304" pitchFamily="18" charset="0"/>
                <a:cs typeface="Times New Roman" panose="02020603050405020304" pitchFamily="18" charset="0"/>
              </a:rPr>
              <a:t>So-called "Linters", which take a set of rules, look at your code, and highlight places where you haven't followed the rules properly.</a:t>
            </a:r>
          </a:p>
          <a:p>
            <a:pPr algn="just"/>
            <a:r>
              <a:rPr lang="en-GB" sz="2400" dirty="0" err="1">
                <a:latin typeface="Times New Roman" panose="02020603050405020304" pitchFamily="18" charset="0"/>
                <a:cs typeface="Times New Roman" panose="02020603050405020304" pitchFamily="18" charset="0"/>
              </a:rPr>
              <a:t>Minifiers</a:t>
            </a:r>
            <a:r>
              <a:rPr lang="en-GB" sz="2400" dirty="0">
                <a:latin typeface="Times New Roman" panose="02020603050405020304" pitchFamily="18" charset="0"/>
                <a:cs typeface="Times New Roman" panose="02020603050405020304" pitchFamily="18" charset="0"/>
              </a:rPr>
              <a:t>, which remove all the whitespace from your code files to make it so that they are smaller and therefore download from the server more quickly.</a:t>
            </a:r>
          </a:p>
        </p:txBody>
      </p:sp>
    </p:spTree>
    <p:extLst>
      <p:ext uri="{BB962C8B-B14F-4D97-AF65-F5344CB8AC3E}">
        <p14:creationId xmlns:p14="http://schemas.microsoft.com/office/powerpoint/2010/main" val="2314664656"/>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22" y="933485"/>
            <a:ext cx="9404723" cy="1400530"/>
          </a:xfrm>
        </p:spPr>
        <p:txBody>
          <a:bodyPr/>
          <a:lstStyle/>
          <a:p>
            <a:r>
              <a:rPr lang="en-GB" dirty="0" smtClean="0">
                <a:latin typeface="Times New Roman" panose="02020603050405020304" pitchFamily="18" charset="0"/>
                <a:cs typeface="Times New Roman" panose="02020603050405020304" pitchFamily="18" charset="0"/>
              </a:rPr>
              <a:t>Web Best Practices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1090" y="1894787"/>
            <a:ext cx="8219797" cy="4080234"/>
          </a:xfrm>
        </p:spPr>
        <p:txBody>
          <a:bodyPr>
            <a:noAutofit/>
          </a:bodyPr>
          <a:lstStyle/>
          <a:p>
            <a:pPr marL="0" indent="0" algn="just">
              <a:buNone/>
            </a:pPr>
            <a:r>
              <a:rPr lang="en-GB" sz="2400" dirty="0">
                <a:latin typeface="Times New Roman" panose="02020603050405020304" pitchFamily="18" charset="0"/>
                <a:cs typeface="Times New Roman" panose="02020603050405020304" pitchFamily="18" charset="0"/>
              </a:rPr>
              <a:t>When doing web development, the main cause of uncertainty comes from the fact that you don't know what combination of technology each user will use to view your website</a:t>
            </a:r>
            <a:r>
              <a:rPr lang="en-GB" sz="2400" dirty="0" smtClean="0">
                <a:latin typeface="Times New Roman" panose="02020603050405020304" pitchFamily="18" charset="0"/>
                <a:cs typeface="Times New Roman" panose="02020603050405020304" pitchFamily="18" charset="0"/>
              </a:rPr>
              <a:t>:</a:t>
            </a:r>
          </a:p>
          <a:p>
            <a:pPr algn="just"/>
            <a:r>
              <a:rPr lang="en-GB" sz="2400" dirty="0">
                <a:latin typeface="Times New Roman" panose="02020603050405020304" pitchFamily="18" charset="0"/>
                <a:cs typeface="Times New Roman" panose="02020603050405020304" pitchFamily="18" charset="0"/>
              </a:rPr>
              <a:t>User 1 might be looking at it on an iPhone, with a small, narrow screen.</a:t>
            </a:r>
          </a:p>
          <a:p>
            <a:pPr algn="just"/>
            <a:r>
              <a:rPr lang="en-GB" sz="2400" dirty="0">
                <a:latin typeface="Times New Roman" panose="02020603050405020304" pitchFamily="18" charset="0"/>
                <a:cs typeface="Times New Roman" panose="02020603050405020304" pitchFamily="18" charset="0"/>
              </a:rPr>
              <a:t>User 2 might be looking at it on a Windows laptop with a widescreen monitor attached to it.</a:t>
            </a:r>
          </a:p>
          <a:p>
            <a:pPr algn="just"/>
            <a:r>
              <a:rPr lang="en-GB" sz="2400" dirty="0">
                <a:latin typeface="Times New Roman" panose="02020603050405020304" pitchFamily="18" charset="0"/>
                <a:cs typeface="Times New Roman" panose="02020603050405020304" pitchFamily="18" charset="0"/>
              </a:rPr>
              <a:t>User 3 might be blind, and using a screen reader to read the web page out to them.</a:t>
            </a:r>
          </a:p>
          <a:p>
            <a:pPr algn="just"/>
            <a:r>
              <a:rPr lang="en-GB" sz="2400" dirty="0">
                <a:latin typeface="Times New Roman" panose="02020603050405020304" pitchFamily="18" charset="0"/>
                <a:cs typeface="Times New Roman" panose="02020603050405020304" pitchFamily="18" charset="0"/>
              </a:rPr>
              <a:t>User 4 might be using a really old desktop machine that can't run modern browsers.</a:t>
            </a:r>
          </a:p>
          <a:p>
            <a:pPr marL="0" indent="0" algn="just">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817689"/>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25" y="1263423"/>
            <a:ext cx="9404723" cy="1400530"/>
          </a:xfrm>
        </p:spPr>
        <p:txBody>
          <a:bodyPr/>
          <a:lstStyle/>
          <a:p>
            <a:r>
              <a:rPr lang="en-GB" b="1" dirty="0">
                <a:latin typeface="Times New Roman" panose="02020603050405020304" pitchFamily="18" charset="0"/>
                <a:cs typeface="Times New Roman" panose="02020603050405020304" pitchFamily="18" charset="0"/>
              </a:rPr>
              <a:t>Cross-browser compatibility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1468" y="2450969"/>
            <a:ext cx="7588201" cy="3684308"/>
          </a:xfrm>
        </p:spPr>
        <p:txBody>
          <a:bodyPr>
            <a:normAutofit/>
          </a:bodyPr>
          <a:lstStyle/>
          <a:p>
            <a:pPr algn="just"/>
            <a:r>
              <a:rPr lang="en-GB" sz="2400" b="1" dirty="0">
                <a:latin typeface="Times New Roman" panose="02020603050405020304" pitchFamily="18" charset="0"/>
                <a:cs typeface="Times New Roman" panose="02020603050405020304" pitchFamily="18" charset="0"/>
              </a:rPr>
              <a:t>Cross-browser compatibility</a:t>
            </a:r>
            <a:r>
              <a:rPr lang="en-GB" sz="2400" dirty="0">
                <a:latin typeface="Times New Roman" panose="02020603050405020304" pitchFamily="18" charset="0"/>
                <a:cs typeface="Times New Roman" panose="02020603050405020304" pitchFamily="18" charset="0"/>
              </a:rPr>
              <a:t> is the practice of trying to make sure your webpage works across as many devices as possible. This includes using technologies that all the browsers support, delivering better experiences to browsers that can handle </a:t>
            </a:r>
            <a:r>
              <a:rPr lang="en-GB" sz="2400" dirty="0" smtClean="0">
                <a:latin typeface="Times New Roman" panose="02020603050405020304" pitchFamily="18" charset="0"/>
                <a:cs typeface="Times New Roman" panose="02020603050405020304" pitchFamily="18" charset="0"/>
              </a:rPr>
              <a:t>them, </a:t>
            </a:r>
            <a:r>
              <a:rPr lang="en-GB" sz="2400" dirty="0">
                <a:latin typeface="Times New Roman" panose="02020603050405020304" pitchFamily="18" charset="0"/>
                <a:cs typeface="Times New Roman" panose="02020603050405020304" pitchFamily="18" charset="0"/>
              </a:rPr>
              <a:t>and/or writing code so that it falls back to a simpler but still usable experience in older </a:t>
            </a:r>
            <a:r>
              <a:rPr lang="en-GB" sz="2400" dirty="0" smtClean="0">
                <a:latin typeface="Times New Roman" panose="02020603050405020304" pitchFamily="18" charset="0"/>
                <a:cs typeface="Times New Roman" panose="02020603050405020304" pitchFamily="18" charset="0"/>
              </a:rPr>
              <a:t>browsers. It </a:t>
            </a:r>
            <a:r>
              <a:rPr lang="en-GB" sz="2400" dirty="0">
                <a:latin typeface="Times New Roman" panose="02020603050405020304" pitchFamily="18" charset="0"/>
                <a:cs typeface="Times New Roman" panose="02020603050405020304" pitchFamily="18" charset="0"/>
              </a:rPr>
              <a:t>also involves a lot of testing to see if anything fails in certain browsers, and then more work to fix those failures.</a:t>
            </a:r>
          </a:p>
        </p:txBody>
      </p:sp>
    </p:spTree>
    <p:extLst>
      <p:ext uri="{BB962C8B-B14F-4D97-AF65-F5344CB8AC3E}">
        <p14:creationId xmlns:p14="http://schemas.microsoft.com/office/powerpoint/2010/main" val="1004481788"/>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263423"/>
            <a:ext cx="9404723" cy="1400530"/>
          </a:xfrm>
        </p:spPr>
        <p:txBody>
          <a:bodyPr/>
          <a:lstStyle/>
          <a:p>
            <a:r>
              <a:rPr lang="en-GB" b="1" dirty="0">
                <a:latin typeface="Times New Roman" panose="02020603050405020304" pitchFamily="18" charset="0"/>
                <a:cs typeface="Times New Roman" panose="02020603050405020304" pitchFamily="18" charset="0"/>
              </a:rPr>
              <a:t>Responsive web design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5165" y="2573519"/>
            <a:ext cx="7889858" cy="4523294"/>
          </a:xfrm>
        </p:spPr>
        <p:txBody>
          <a:bodyPr>
            <a:normAutofit/>
          </a:bodyPr>
          <a:lstStyle/>
          <a:p>
            <a:pPr algn="just"/>
            <a:r>
              <a:rPr lang="en-GB" sz="2400" b="1" dirty="0">
                <a:latin typeface="Times New Roman" panose="02020603050405020304" pitchFamily="18" charset="0"/>
                <a:cs typeface="Times New Roman" panose="02020603050405020304" pitchFamily="18" charset="0"/>
              </a:rPr>
              <a:t>Responsive web design</a:t>
            </a:r>
            <a:r>
              <a:rPr lang="en-GB" sz="2400" dirty="0">
                <a:latin typeface="Times New Roman" panose="02020603050405020304" pitchFamily="18" charset="0"/>
                <a:cs typeface="Times New Roman" panose="02020603050405020304" pitchFamily="18" charset="0"/>
              </a:rPr>
              <a:t> is the practice of making your functionality and layouts flexible so they can automatically adapt to different browsers. An obvious example is a website that is laid out one way in a widescreen browser on the desktop, but displays as a more compact, single-column layout on mobile phone browsers. Try adjusting the width of your browser window now, and see what happens.</a:t>
            </a:r>
          </a:p>
        </p:txBody>
      </p:sp>
    </p:spTree>
    <p:extLst>
      <p:ext uri="{BB962C8B-B14F-4D97-AF65-F5344CB8AC3E}">
        <p14:creationId xmlns:p14="http://schemas.microsoft.com/office/powerpoint/2010/main" val="3914444401"/>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1112594"/>
            <a:ext cx="9404723" cy="1400530"/>
          </a:xfrm>
        </p:spPr>
        <p:txBody>
          <a:bodyPr/>
          <a:lstStyle/>
          <a:p>
            <a:r>
              <a:rPr lang="en-GB" b="1" dirty="0">
                <a:latin typeface="Times New Roman" panose="02020603050405020304" pitchFamily="18" charset="0"/>
                <a:cs typeface="Times New Roman" panose="02020603050405020304" pitchFamily="18" charset="0"/>
              </a:rPr>
              <a:t>Accessibility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2042" y="2149312"/>
            <a:ext cx="7842725" cy="4419600"/>
          </a:xfrm>
        </p:spPr>
        <p:txBody>
          <a:bodyPr>
            <a:normAutofit/>
          </a:bodyPr>
          <a:lstStyle/>
          <a:p>
            <a:pPr algn="just"/>
            <a:r>
              <a:rPr lang="en-GB" sz="2400" b="1" dirty="0">
                <a:latin typeface="Times New Roman" panose="02020603050405020304" pitchFamily="18" charset="0"/>
                <a:cs typeface="Times New Roman" panose="02020603050405020304" pitchFamily="18" charset="0"/>
              </a:rPr>
              <a:t>Accessibility</a:t>
            </a:r>
            <a:r>
              <a:rPr lang="en-GB" sz="2400" dirty="0">
                <a:latin typeface="Times New Roman" panose="02020603050405020304" pitchFamily="18" charset="0"/>
                <a:cs typeface="Times New Roman" panose="02020603050405020304" pitchFamily="18" charset="0"/>
              </a:rPr>
              <a:t> means making your websites usable by as many different kinds of people as possible (related concepts are diversity and inclusion, and inclusive design). This includes people with visual impairments, hearing impairments, cognitive disabilities, or physical disabilities. It also goes beyond people with disabilities — how about young or old people, people from different cultures, people using mobile devices, or people with unreliable or slow network connections?</a:t>
            </a:r>
          </a:p>
        </p:txBody>
      </p:sp>
    </p:spTree>
    <p:extLst>
      <p:ext uri="{BB962C8B-B14F-4D97-AF65-F5344CB8AC3E}">
        <p14:creationId xmlns:p14="http://schemas.microsoft.com/office/powerpoint/2010/main" val="3436739904"/>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439" y="1348264"/>
            <a:ext cx="9404723" cy="1400530"/>
          </a:xfrm>
        </p:spPr>
        <p:txBody>
          <a:bodyPr/>
          <a:lstStyle/>
          <a:p>
            <a:r>
              <a:rPr lang="en-GB" dirty="0"/>
              <a:t>Web standards</a:t>
            </a:r>
          </a:p>
        </p:txBody>
      </p:sp>
      <p:sp>
        <p:nvSpPr>
          <p:cNvPr id="3" name="Content Placeholder 2"/>
          <p:cNvSpPr>
            <a:spLocks noGrp="1"/>
          </p:cNvSpPr>
          <p:nvPr>
            <p:ph idx="1"/>
          </p:nvPr>
        </p:nvSpPr>
        <p:spPr>
          <a:xfrm>
            <a:off x="2083701" y="2403835"/>
            <a:ext cx="6984885" cy="3561760"/>
          </a:xfrm>
        </p:spPr>
        <p:txBody>
          <a:bodyPr>
            <a:normAutofit/>
          </a:bodyPr>
          <a:lstStyle/>
          <a:p>
            <a:pPr algn="just"/>
            <a:r>
              <a:rPr lang="en-GB" sz="2400" dirty="0">
                <a:latin typeface="Times New Roman" panose="02020603050405020304" pitchFamily="18" charset="0"/>
                <a:cs typeface="Times New Roman" panose="02020603050405020304" pitchFamily="18" charset="0"/>
              </a:rPr>
              <a:t>Web standards are the formal, non-proprietary standards and other technical specifications that define and describe aspects of the World Wide Web</a:t>
            </a:r>
            <a:r>
              <a:rPr lang="en-GB" sz="2400" dirty="0" smtClean="0">
                <a:latin typeface="Times New Roman" panose="02020603050405020304" pitchFamily="18" charset="0"/>
                <a:cs typeface="Times New Roman" panose="02020603050405020304" pitchFamily="18" charset="0"/>
              </a:rPr>
              <a:t>.</a:t>
            </a:r>
          </a:p>
          <a:p>
            <a:pPr algn="just"/>
            <a:r>
              <a:rPr lang="en-GB" sz="2400" dirty="0">
                <a:latin typeface="Times New Roman" panose="02020603050405020304" pitchFamily="18" charset="0"/>
                <a:cs typeface="Times New Roman" panose="02020603050405020304" pitchFamily="18" charset="0"/>
              </a:rPr>
              <a:t>Web standards are the technologies we use to build websites. These standards exist as long technical documents called specifications, which detail exactly how the technology should work</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033047"/>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272850"/>
            <a:ext cx="9404723" cy="1400530"/>
          </a:xfrm>
        </p:spPr>
        <p:txBody>
          <a:bodyPr/>
          <a:lstStyle/>
          <a:p>
            <a:r>
              <a:rPr lang="en-GB" b="1" dirty="0">
                <a:latin typeface="Times New Roman" panose="02020603050405020304" pitchFamily="18" charset="0"/>
                <a:cs typeface="Times New Roman" panose="02020603050405020304" pitchFamily="18" charset="0"/>
              </a:rPr>
              <a:t>Internationalization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95543" y="2450970"/>
            <a:ext cx="8172663" cy="4259344"/>
          </a:xfrm>
        </p:spPr>
        <p:txBody>
          <a:bodyPr>
            <a:normAutofit/>
          </a:bodyPr>
          <a:lstStyle/>
          <a:p>
            <a:pPr algn="just"/>
            <a:r>
              <a:rPr lang="en-GB" sz="2400" b="1" dirty="0">
                <a:latin typeface="Times New Roman" panose="02020603050405020304" pitchFamily="18" charset="0"/>
                <a:cs typeface="Times New Roman" panose="02020603050405020304" pitchFamily="18" charset="0"/>
              </a:rPr>
              <a:t>Internationalization</a:t>
            </a:r>
            <a:r>
              <a:rPr lang="en-GB" sz="2400" dirty="0">
                <a:latin typeface="Times New Roman" panose="02020603050405020304" pitchFamily="18" charset="0"/>
                <a:cs typeface="Times New Roman" panose="02020603050405020304" pitchFamily="18" charset="0"/>
              </a:rPr>
              <a:t> means making websites usable by people from different cultures, who speak different languages to your own. There are technical considerations here (such as altering your layout so that it still works OK for right-to-left, or even vertical languages), and human ones (such as using simple, non-slang language so that people who have your language as their second or third language are more likely to understand your text).</a:t>
            </a:r>
          </a:p>
        </p:txBody>
      </p:sp>
    </p:spTree>
    <p:extLst>
      <p:ext uri="{BB962C8B-B14F-4D97-AF65-F5344CB8AC3E}">
        <p14:creationId xmlns:p14="http://schemas.microsoft.com/office/powerpoint/2010/main" val="597027277"/>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354" y="1427511"/>
            <a:ext cx="9404723" cy="1400530"/>
          </a:xfrm>
        </p:spPr>
        <p:txBody>
          <a:bodyPr/>
          <a:lstStyle/>
          <a:p>
            <a:r>
              <a:rPr lang="en-GB" dirty="0"/>
              <a:t>Who defines web standards</a:t>
            </a:r>
            <a:endParaRPr lang="en-GB" dirty="0"/>
          </a:p>
        </p:txBody>
      </p:sp>
      <p:sp>
        <p:nvSpPr>
          <p:cNvPr id="3" name="Content Placeholder 2"/>
          <p:cNvSpPr>
            <a:spLocks noGrp="1"/>
          </p:cNvSpPr>
          <p:nvPr>
            <p:ph idx="1"/>
          </p:nvPr>
        </p:nvSpPr>
        <p:spPr>
          <a:xfrm>
            <a:off x="1612359" y="2686639"/>
            <a:ext cx="7625909" cy="3420358"/>
          </a:xfrm>
        </p:spPr>
        <p:txBody>
          <a:bodyPr>
            <a:normAutofit/>
          </a:bodyPr>
          <a:lstStyle/>
          <a:p>
            <a:pPr algn="just"/>
            <a:r>
              <a:rPr lang="en-GB" sz="2400" dirty="0">
                <a:latin typeface="Times New Roman" panose="02020603050405020304" pitchFamily="18" charset="0"/>
                <a:cs typeface="Times New Roman" panose="02020603050405020304" pitchFamily="18" charset="0"/>
              </a:rPr>
              <a:t>The central organization who is responsible for creating and maintaining web standards is the World Wide Web Consortium (W3C). The W3C has defined dozens of standards, including the standard </a:t>
            </a:r>
            <a:r>
              <a:rPr lang="en-GB" sz="2400" dirty="0" err="1">
                <a:latin typeface="Times New Roman" panose="02020603050405020304" pitchFamily="18" charset="0"/>
                <a:cs typeface="Times New Roman" panose="02020603050405020304" pitchFamily="18" charset="0"/>
              </a:rPr>
              <a:t>markup</a:t>
            </a:r>
            <a:r>
              <a:rPr lang="en-GB" sz="2400" dirty="0">
                <a:latin typeface="Times New Roman" panose="02020603050405020304" pitchFamily="18" charset="0"/>
                <a:cs typeface="Times New Roman" panose="02020603050405020304" pitchFamily="18" charset="0"/>
              </a:rPr>
              <a:t> languages we use to build websites.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638095"/>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86" y="1169155"/>
            <a:ext cx="9404723" cy="1400530"/>
          </a:xfrm>
        </p:spPr>
        <p:txBody>
          <a:bodyPr/>
          <a:lstStyle/>
          <a:p>
            <a:r>
              <a:rPr lang="en-GB" dirty="0"/>
              <a:t>Why are there web </a:t>
            </a:r>
            <a:r>
              <a:rPr lang="en-GB" dirty="0" smtClean="0"/>
              <a:t>standards?</a:t>
            </a:r>
            <a:br>
              <a:rPr lang="en-GB" dirty="0" smtClean="0"/>
            </a:br>
            <a:endParaRPr lang="en-GB" dirty="0"/>
          </a:p>
        </p:txBody>
      </p:sp>
      <p:sp>
        <p:nvSpPr>
          <p:cNvPr id="3" name="Content Placeholder 2"/>
          <p:cNvSpPr>
            <a:spLocks noGrp="1"/>
          </p:cNvSpPr>
          <p:nvPr>
            <p:ph idx="1"/>
          </p:nvPr>
        </p:nvSpPr>
        <p:spPr>
          <a:xfrm>
            <a:off x="2065828" y="2432116"/>
            <a:ext cx="7021612" cy="3633341"/>
          </a:xfrm>
        </p:spPr>
        <p:txBody>
          <a:bodyPr>
            <a:normAutofit/>
          </a:bodyPr>
          <a:lstStyle/>
          <a:p>
            <a:pPr algn="just"/>
            <a:r>
              <a:rPr lang="en-GB" sz="2400" dirty="0">
                <a:latin typeface="Times New Roman" panose="02020603050405020304" pitchFamily="18" charset="0"/>
                <a:cs typeface="Times New Roman" panose="02020603050405020304" pitchFamily="18" charset="0"/>
              </a:rPr>
              <a:t>The W3C (World Wide Web Consortium) is an international organization that creates standards for the World Wide Web. The WC3 is committed to improving the web by setting and promoting web-based standards. The W3C's goal is to create technical standards and guidelines for web technologies worldwide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634923"/>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952" y="1121789"/>
            <a:ext cx="9591398" cy="1532737"/>
          </a:xfrm>
        </p:spPr>
        <p:txBody>
          <a:bodyPr/>
          <a:lstStyle/>
          <a:p>
            <a:r>
              <a:rPr lang="en-GB" dirty="0">
                <a:latin typeface="Times New Roman" panose="02020603050405020304" pitchFamily="18" charset="0"/>
                <a:cs typeface="Times New Roman" panose="02020603050405020304" pitchFamily="18" charset="0"/>
              </a:rPr>
              <a:t>What are web standards give </a:t>
            </a:r>
            <a:r>
              <a:rPr lang="en-GB" dirty="0" smtClean="0">
                <a:latin typeface="Times New Roman" panose="02020603050405020304" pitchFamily="18" charset="0"/>
                <a:cs typeface="Times New Roman" panose="02020603050405020304" pitchFamily="18" charset="0"/>
              </a:rPr>
              <a:t>examples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1151" y="2503697"/>
            <a:ext cx="7635335" cy="3593873"/>
          </a:xfrm>
        </p:spPr>
        <p:txBody>
          <a:bodyPr>
            <a:normAutofit/>
          </a:bodyPr>
          <a:lstStyle/>
          <a:p>
            <a:pPr algn="just"/>
            <a:r>
              <a:rPr lang="en-GB" sz="2400" dirty="0">
                <a:latin typeface="Times New Roman" panose="02020603050405020304" pitchFamily="18" charset="0"/>
                <a:cs typeface="Times New Roman" panose="02020603050405020304" pitchFamily="18" charset="0"/>
              </a:rPr>
              <a:t>Web standards consist of the following: Recommendations published by the World Wide Web Consortium (W3C), such as HTML/XHTML, Cascading Style Sheets (CSS), image formats such as Portable Network Graphics (PNG) and Scalable Vector Graphics (SVG), as well as accessibility technologies like WAI-ARIA.</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998380"/>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825" y="1282276"/>
            <a:ext cx="9404723" cy="1400530"/>
          </a:xfrm>
        </p:spPr>
        <p:txBody>
          <a:bodyPr/>
          <a:lstStyle/>
          <a:p>
            <a:r>
              <a:rPr lang="en-GB" b="1" spc="-150" dirty="0" smtClean="0"/>
              <a:t>“Open” Standards</a:t>
            </a:r>
            <a:endParaRPr lang="en-GB" b="1" spc="-150" dirty="0"/>
          </a:p>
        </p:txBody>
      </p:sp>
      <p:sp>
        <p:nvSpPr>
          <p:cNvPr id="3" name="Content Placeholder 2"/>
          <p:cNvSpPr>
            <a:spLocks noGrp="1"/>
          </p:cNvSpPr>
          <p:nvPr>
            <p:ph idx="1"/>
          </p:nvPr>
        </p:nvSpPr>
        <p:spPr>
          <a:xfrm>
            <a:off x="1734908" y="2352868"/>
            <a:ext cx="7220556" cy="3659861"/>
          </a:xfrm>
        </p:spPr>
        <p:txBody>
          <a:bodyPr>
            <a:normAutofit/>
          </a:bodyPr>
          <a:lstStyle/>
          <a:p>
            <a:pPr algn="just"/>
            <a:r>
              <a:rPr lang="en-GB" sz="2400" dirty="0">
                <a:latin typeface="Times New Roman" panose="02020603050405020304" pitchFamily="18" charset="0"/>
                <a:cs typeface="Times New Roman" panose="02020603050405020304" pitchFamily="18" charset="0"/>
              </a:rPr>
              <a:t>One of the key aspects of web standards, which </a:t>
            </a:r>
            <a:r>
              <a:rPr lang="en-GB" sz="2400" dirty="0" err="1">
                <a:latin typeface="Times New Roman" panose="02020603050405020304" pitchFamily="18" charset="0"/>
                <a:cs typeface="Times New Roman" panose="02020603050405020304" pitchFamily="18" charset="0"/>
              </a:rPr>
              <a:t>TimBL</a:t>
            </a:r>
            <a:r>
              <a:rPr lang="en-GB" sz="2400" dirty="0">
                <a:latin typeface="Times New Roman" panose="02020603050405020304" pitchFamily="18" charset="0"/>
                <a:cs typeface="Times New Roman" panose="02020603050405020304" pitchFamily="18" charset="0"/>
              </a:rPr>
              <a:t> and the W3C agreed on from the start, is that the web (and web technologies) should be free to both contribute and use, and not encumbered by patents/licensing. Therefore anyone can write the code to build a website for free, and anyone can contribute to the standards creation process, where the specs are </a:t>
            </a:r>
            <a:r>
              <a:rPr lang="en-GB" sz="2400" dirty="0" smtClean="0">
                <a:latin typeface="Times New Roman" panose="02020603050405020304" pitchFamily="18" charset="0"/>
                <a:cs typeface="Times New Roman" panose="02020603050405020304" pitchFamily="18" charset="0"/>
              </a:rPr>
              <a:t>written.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54514"/>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44" y="1150301"/>
            <a:ext cx="9404723" cy="1400530"/>
          </a:xfrm>
        </p:spPr>
        <p:txBody>
          <a:bodyPr/>
          <a:lstStyle/>
          <a:p>
            <a:r>
              <a:rPr lang="en-GB" dirty="0" smtClean="0">
                <a:latin typeface="Times New Roman" panose="02020603050405020304" pitchFamily="18" charset="0"/>
                <a:cs typeface="Times New Roman" panose="02020603050405020304" pitchFamily="18" charset="0"/>
              </a:rPr>
              <a:t>Overview Of Modern Web Technologies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9056" y="2630079"/>
            <a:ext cx="6664751" cy="2677213"/>
          </a:xfrm>
        </p:spPr>
        <p:txBody>
          <a:bodyPr>
            <a:normAutofit/>
          </a:bodyPr>
          <a:lstStyle/>
          <a:p>
            <a:pPr algn="just"/>
            <a:r>
              <a:rPr lang="en-GB" sz="2400" dirty="0">
                <a:latin typeface="Times New Roman" panose="02020603050405020304" pitchFamily="18" charset="0"/>
                <a:cs typeface="Times New Roman" panose="02020603050405020304" pitchFamily="18" charset="0"/>
              </a:rPr>
              <a:t>There are a number of technologies to learn if you want to be a front-end web developer. In this section we will describe them briefly. For a more detailed explanation of how some of them work together, read our article </a:t>
            </a:r>
            <a:r>
              <a:rPr lang="en-GB" sz="2400" u="sng" dirty="0">
                <a:latin typeface="Times New Roman" panose="02020603050405020304" pitchFamily="18" charset="0"/>
                <a:cs typeface="Times New Roman" panose="02020603050405020304" pitchFamily="18" charset="0"/>
                <a:hlinkClick r:id="rId2"/>
              </a:rPr>
              <a:t>How the web works</a:t>
            </a:r>
            <a:r>
              <a:rPr lang="en-GB"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620335"/>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40" y="1338838"/>
            <a:ext cx="9404723" cy="1400530"/>
          </a:xfrm>
        </p:spPr>
        <p:txBody>
          <a:bodyPr/>
          <a:lstStyle/>
          <a:p>
            <a:r>
              <a:rPr lang="en-GB" dirty="0" smtClean="0">
                <a:latin typeface="Times New Roman" panose="02020603050405020304" pitchFamily="18" charset="0"/>
                <a:cs typeface="Times New Roman" panose="02020603050405020304" pitchFamily="18" charset="0"/>
              </a:rPr>
              <a:t>Browsers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4654" y="2513124"/>
            <a:ext cx="7710750" cy="3550626"/>
          </a:xfrm>
        </p:spPr>
        <p:txBody>
          <a:bodyPr>
            <a:normAutofit/>
          </a:bodyPr>
          <a:lstStyle/>
          <a:p>
            <a:pPr algn="just"/>
            <a:r>
              <a:rPr lang="en-GB" sz="2400" dirty="0">
                <a:latin typeface="Times New Roman" panose="02020603050405020304" pitchFamily="18" charset="0"/>
                <a:cs typeface="Times New Roman" panose="02020603050405020304" pitchFamily="18" charset="0"/>
              </a:rPr>
              <a:t>You are probably reading these words inside a web browser in this very moment (unless you've printed it out, or are using assistive technology, such as a screen reader to read it out to you). Web browsers are the software programs people use to consume the web, and include </a:t>
            </a:r>
            <a:r>
              <a:rPr lang="en-GB" sz="2400" u="sng" dirty="0">
                <a:latin typeface="Times New Roman" panose="02020603050405020304" pitchFamily="18" charset="0"/>
                <a:cs typeface="Times New Roman" panose="02020603050405020304" pitchFamily="18" charset="0"/>
                <a:hlinkClick r:id="rId2"/>
              </a:rPr>
              <a:t>Firefox</a:t>
            </a:r>
            <a:r>
              <a:rPr lang="en-GB" sz="2400" dirty="0">
                <a:latin typeface="Times New Roman" panose="02020603050405020304" pitchFamily="18" charset="0"/>
                <a:cs typeface="Times New Roman" panose="02020603050405020304" pitchFamily="18" charset="0"/>
              </a:rPr>
              <a:t>, </a:t>
            </a:r>
            <a:r>
              <a:rPr lang="en-GB" sz="2400" u="sng" dirty="0">
                <a:latin typeface="Times New Roman" panose="02020603050405020304" pitchFamily="18" charset="0"/>
                <a:cs typeface="Times New Roman" panose="02020603050405020304" pitchFamily="18" charset="0"/>
                <a:hlinkClick r:id="rId3"/>
              </a:rPr>
              <a:t>Chrome</a:t>
            </a:r>
            <a:r>
              <a:rPr lang="en-GB" sz="2400" dirty="0">
                <a:latin typeface="Times New Roman" panose="02020603050405020304" pitchFamily="18" charset="0"/>
                <a:cs typeface="Times New Roman" panose="02020603050405020304" pitchFamily="18" charset="0"/>
              </a:rPr>
              <a:t>, </a:t>
            </a:r>
            <a:r>
              <a:rPr lang="en-GB" sz="2400" u="sng" dirty="0">
                <a:latin typeface="Times New Roman" panose="02020603050405020304" pitchFamily="18" charset="0"/>
                <a:cs typeface="Times New Roman" panose="02020603050405020304" pitchFamily="18" charset="0"/>
                <a:hlinkClick r:id="rId4"/>
              </a:rPr>
              <a:t>Opera</a:t>
            </a:r>
            <a:r>
              <a:rPr lang="en-GB" sz="2400" dirty="0">
                <a:latin typeface="Times New Roman" panose="02020603050405020304" pitchFamily="18" charset="0"/>
                <a:cs typeface="Times New Roman" panose="02020603050405020304" pitchFamily="18" charset="0"/>
              </a:rPr>
              <a:t>, </a:t>
            </a:r>
            <a:r>
              <a:rPr lang="en-GB" sz="2400" u="sng" dirty="0">
                <a:latin typeface="Times New Roman" panose="02020603050405020304" pitchFamily="18" charset="0"/>
                <a:cs typeface="Times New Roman" panose="02020603050405020304" pitchFamily="18" charset="0"/>
                <a:hlinkClick r:id="rId5"/>
              </a:rPr>
              <a:t>Safari</a:t>
            </a:r>
            <a:r>
              <a:rPr lang="en-GB" sz="2400" dirty="0">
                <a:latin typeface="Times New Roman" panose="02020603050405020304" pitchFamily="18" charset="0"/>
                <a:cs typeface="Times New Roman" panose="02020603050405020304" pitchFamily="18" charset="0"/>
              </a:rPr>
              <a:t>, and </a:t>
            </a:r>
            <a:r>
              <a:rPr lang="en-GB" sz="2400" u="sng" dirty="0">
                <a:latin typeface="Times New Roman" panose="02020603050405020304" pitchFamily="18" charset="0"/>
                <a:cs typeface="Times New Roman" panose="02020603050405020304" pitchFamily="18" charset="0"/>
                <a:hlinkClick r:id="rId6"/>
              </a:rPr>
              <a:t>Edge</a:t>
            </a:r>
            <a:r>
              <a:rPr lang="en-GB"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934102"/>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24" y="1178582"/>
            <a:ext cx="9404723" cy="1400530"/>
          </a:xfrm>
        </p:spPr>
        <p:txBody>
          <a:bodyPr/>
          <a:lstStyle/>
          <a:p>
            <a:r>
              <a:rPr lang="en-GB" dirty="0" smtClean="0"/>
              <a:t>HTTP</a:t>
            </a:r>
            <a:endParaRPr lang="en-GB" dirty="0"/>
          </a:p>
        </p:txBody>
      </p:sp>
      <p:sp>
        <p:nvSpPr>
          <p:cNvPr id="3" name="Content Placeholder 2"/>
          <p:cNvSpPr>
            <a:spLocks noGrp="1"/>
          </p:cNvSpPr>
          <p:nvPr>
            <p:ph idx="1"/>
          </p:nvPr>
        </p:nvSpPr>
        <p:spPr>
          <a:xfrm>
            <a:off x="1641622" y="2253006"/>
            <a:ext cx="7926586" cy="3853990"/>
          </a:xfrm>
        </p:spPr>
        <p:txBody>
          <a:bodyPr>
            <a:normAutofit/>
          </a:bodyPr>
          <a:lstStyle/>
          <a:p>
            <a:pPr algn="just"/>
            <a:r>
              <a:rPr lang="en-GB" sz="2400" dirty="0">
                <a:latin typeface="Times New Roman" panose="02020603050405020304" pitchFamily="18" charset="0"/>
                <a:cs typeface="Times New Roman" panose="02020603050405020304" pitchFamily="18" charset="0"/>
              </a:rPr>
              <a:t>Hypertext Transfer Protocol, or </a:t>
            </a:r>
            <a:r>
              <a:rPr lang="en-GB" sz="2400" u="sng" dirty="0">
                <a:latin typeface="Times New Roman" panose="02020603050405020304" pitchFamily="18" charset="0"/>
                <a:cs typeface="Times New Roman" panose="02020603050405020304" pitchFamily="18" charset="0"/>
                <a:hlinkClick r:id="rId2"/>
              </a:rPr>
              <a:t>HTTP</a:t>
            </a:r>
            <a:r>
              <a:rPr lang="en-GB" sz="2400" dirty="0">
                <a:latin typeface="Times New Roman" panose="02020603050405020304" pitchFamily="18" charset="0"/>
                <a:cs typeface="Times New Roman" panose="02020603050405020304" pitchFamily="18" charset="0"/>
              </a:rPr>
              <a:t>, is a messaging protocol that allows web browsers to communicate with web servers (where websites are stored). A typical conversation goes something </a:t>
            </a:r>
            <a:r>
              <a:rPr lang="en-GB" sz="2400" dirty="0" smtClean="0">
                <a:latin typeface="Times New Roman" panose="02020603050405020304" pitchFamily="18" charset="0"/>
                <a:cs typeface="Times New Roman" panose="02020603050405020304" pitchFamily="18" charset="0"/>
              </a:rPr>
              <a:t>like</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actual syntax for HTTP messages (called requests and responses) is not that human-readable, but this gives you the basic idea.</a:t>
            </a:r>
            <a:endParaRPr lang="en-GB"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922675"/>
      </p:ext>
    </p:extLst>
  </p:cSld>
  <p:clrMapOvr>
    <a:masterClrMapping/>
  </p:clrMapOvr>
</p:sld>
</file>

<file path=ppt/theme/_rels/theme1.xml.rels><?xml version="1.0" encoding="UTF-8" standalone="yes"?>
<Relationships xmlns="http://schemas.openxmlformats.org/package/2006/relationships"><Relationship Id="rId1" Type="http://purl.oclc.org/ooxml/officeDocument/relationships/image" Target="../media/image1.jpeg"/></Relationships>
</file>

<file path=ppt/theme/theme1.xml><?xml version="1.0" encoding="utf-8"?>
<a:theme xmlns:a="http://purl.oclc.org/ooxml/drawingml/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
                <a:lumMod val="118%"/>
              </a:schemeClr>
            </a:gs>
            <a:gs pos="100%">
              <a:schemeClr val="phClr">
                <a:tint val="92%"/>
                <a:alpha val="100%"/>
                <a:lumMod val="110%"/>
              </a:schemeClr>
            </a:gs>
          </a:gsLst>
          <a:lin ang="5400000" scaled="0"/>
        </a:gradFill>
        <a:gradFill rotWithShape="1">
          <a:gsLst>
            <a:gs pos="0%">
              <a:schemeClr val="phClr">
                <a:tint val="98%"/>
                <a:lumMod val="114%"/>
              </a:schemeClr>
            </a:gs>
            <a:gs pos="100%">
              <a:schemeClr val="phClr">
                <a:shade val="90%"/>
                <a:lumMod val="84%"/>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
              </a:srgbClr>
            </a:outerShdw>
          </a:effectLst>
        </a:effectStyle>
        <a:effectStyle>
          <a:effectLst>
            <a:outerShdw blurRad="63500" dist="38100" dir="5400000" rotWithShape="0">
              <a:srgbClr val="000000">
                <a:alpha val="6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
                <a:hueMod val="88%"/>
                <a:satMod val="130%"/>
                <a:lumMod val="124%"/>
              </a:schemeClr>
            </a:gs>
            <a:gs pos="100%">
              <a:schemeClr val="phClr">
                <a:tint val="96%"/>
                <a:shade val="88%"/>
                <a:hueMod val="108%"/>
                <a:satMod val="164%"/>
                <a:lumMod val="76%"/>
              </a:schemeClr>
            </a:gs>
          </a:gsLst>
          <a:path path="circle">
            <a:fillToRect l="45%" t="65%" r="125%" b="100%"/>
          </a:path>
        </a:gradFill>
        <a:blipFill rotWithShape="1">
          <a:blip xmlns:r="http://purl.oclc.org/ooxml/officeDocument/relationships" r:embed="rId1">
            <a:duotone>
              <a:schemeClr val="phClr">
                <a:shade val="69%"/>
                <a:hueMod val="108%"/>
                <a:satMod val="164%"/>
                <a:lumMod val="74%"/>
              </a:schemeClr>
              <a:schemeClr val="phClr">
                <a:tint val="96%"/>
                <a:hueMod val="88%"/>
                <a:satMod val="140%"/>
                <a:lumMod val="132%"/>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purl.oclc.org/ooxml/officeDocument/extendedProperties" xmlns:vt="http://purl.oclc.org/ooxml/officeDocument/docPropsVTypes">
  <Template>Ion</Template>
  <TotalTime>409</TotalTime>
  <Words>1395</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Web Standards</vt:lpstr>
      <vt:lpstr>Web standards</vt:lpstr>
      <vt:lpstr>Who defines web standards</vt:lpstr>
      <vt:lpstr>Why are there web standards? </vt:lpstr>
      <vt:lpstr>What are web standards give examples</vt:lpstr>
      <vt:lpstr>“Open” Standards</vt:lpstr>
      <vt:lpstr>Overview Of Modern Web Technologies</vt:lpstr>
      <vt:lpstr>Browsers</vt:lpstr>
      <vt:lpstr>HTTP</vt:lpstr>
      <vt:lpstr>HTML, CSS, JavaScript</vt:lpstr>
      <vt:lpstr>HTML</vt:lpstr>
      <vt:lpstr>CSS</vt:lpstr>
      <vt:lpstr>JavaScript </vt:lpstr>
      <vt:lpstr>Tools</vt:lpstr>
      <vt:lpstr>Continue……..</vt:lpstr>
      <vt:lpstr>Web Best Practices</vt:lpstr>
      <vt:lpstr>Cross-browser compatibility</vt:lpstr>
      <vt:lpstr>Responsive web design</vt:lpstr>
      <vt:lpstr>Accessibility</vt:lpstr>
      <vt:lpstr>Internationalization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13</cp:revision>
  <dcterms:created xsi:type="dcterms:W3CDTF">2023-09-23T11:54:08Z</dcterms:created>
  <dcterms:modified xsi:type="dcterms:W3CDTF">2023-09-23T18:43:25Z</dcterms:modified>
</cp:coreProperties>
</file>