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2"/>
  </p:notesMasterIdLst>
  <p:sldIdLst>
    <p:sldId id="256" r:id="rId2"/>
    <p:sldId id="257" r:id="rId3"/>
    <p:sldId id="283" r:id="rId4"/>
    <p:sldId id="258" r:id="rId5"/>
    <p:sldId id="277" r:id="rId6"/>
    <p:sldId id="259" r:id="rId7"/>
    <p:sldId id="261" r:id="rId8"/>
    <p:sldId id="262" r:id="rId9"/>
    <p:sldId id="278" r:id="rId10"/>
    <p:sldId id="284" r:id="rId11"/>
    <p:sldId id="274" r:id="rId12"/>
    <p:sldId id="279" r:id="rId13"/>
    <p:sldId id="263" r:id="rId14"/>
    <p:sldId id="264" r:id="rId15"/>
    <p:sldId id="280" r:id="rId16"/>
    <p:sldId id="265" r:id="rId17"/>
    <p:sldId id="268" r:id="rId18"/>
    <p:sldId id="266" r:id="rId19"/>
    <p:sldId id="269" r:id="rId20"/>
    <p:sldId id="267" r:id="rId21"/>
    <p:sldId id="271" r:id="rId22"/>
    <p:sldId id="281" r:id="rId23"/>
    <p:sldId id="272" r:id="rId24"/>
    <p:sldId id="273" r:id="rId25"/>
    <p:sldId id="282" r:id="rId26"/>
    <p:sldId id="286" r:id="rId27"/>
    <p:sldId id="285" r:id="rId28"/>
    <p:sldId id="275" r:id="rId29"/>
    <p:sldId id="287" r:id="rId30"/>
    <p:sldId id="27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1D9FA-8128-48F8-AD9E-62A2D2233ADB}" type="datetimeFigureOut">
              <a:rPr lang="en-US" smtClean="0"/>
              <a:pPr/>
              <a:t>3/19/2010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6CBEA-3D07-441E-BC28-C09B55E6D1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6CBEA-3D07-441E-BC28-C09B55E6D1F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3/19/2010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indusabdc:8080/BTS/jsp/index.jsp" TargetMode="External"/><Relationship Id="rId2" Type="http://schemas.openxmlformats.org/officeDocument/2006/relationships/hyperlink" Target="http://indusa-sql/OTMS/jsp/common/login.js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ckbase.com/company/?content=overview" TargetMode="External"/><Relationship Id="rId2" Type="http://schemas.openxmlformats.org/officeDocument/2006/relationships/hyperlink" Target="http://www.wikimapia.org/#lat=23.043089&amp;lon=72.5660706&amp;z=10&amp;l=0&amp;m=b&amp;v=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ore.nike.com/index.jsp?country=US&amp;lang_locale=en_US#l=shop,pwp,c-1+100701/hf-10001+12002/t-Women's_Clothing" TargetMode="External"/><Relationship Id="rId5" Type="http://schemas.openxmlformats.org/officeDocument/2006/relationships/hyperlink" Target="http://ondras.zarovi.cz/sql/demo/" TargetMode="External"/><Relationship Id="rId4" Type="http://schemas.openxmlformats.org/officeDocument/2006/relationships/hyperlink" Target="http://www.meebo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sportal/Pages/Default.asp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Understanding Web application development players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8077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Understanding Web application development players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3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Web Server, Web Browser and HTTP</a:t>
            </a:r>
          </a:p>
          <a:p>
            <a:pPr lvl="1"/>
            <a:r>
              <a:rPr lang="en-US" sz="2900" dirty="0" smtClean="0"/>
              <a:t>The Web browser initiates a request for a Web server resource.</a:t>
            </a:r>
          </a:p>
          <a:p>
            <a:pPr lvl="1"/>
            <a:r>
              <a:rPr lang="en-US" sz="2900" dirty="0" smtClean="0"/>
              <a:t>HTTP is used to send the GET request to the Web server.</a:t>
            </a:r>
          </a:p>
          <a:p>
            <a:pPr lvl="1"/>
            <a:r>
              <a:rPr lang="en-US" sz="2900" dirty="0" smtClean="0"/>
              <a:t>The Web server processes the request.</a:t>
            </a:r>
          </a:p>
          <a:p>
            <a:pPr lvl="1"/>
            <a:r>
              <a:rPr lang="en-US" sz="2900" dirty="0" smtClean="0"/>
              <a:t>The Web server sends a response to the Web browser. HTTP protocol is used to send the HTTP response to the Web browser.</a:t>
            </a:r>
          </a:p>
          <a:p>
            <a:pPr lvl="1"/>
            <a:r>
              <a:rPr lang="en-US" sz="2900" dirty="0" smtClean="0"/>
              <a:t>The Web browser processes the response, displaying the Web page.</a:t>
            </a:r>
          </a:p>
          <a:p>
            <a:pPr lvl="1"/>
            <a:r>
              <a:rPr lang="en-US" sz="2900" dirty="0" smtClean="0"/>
              <a:t>The user enters data and performs an action, such as clicking a Submit button that causes the data to be sent back to the Web server.</a:t>
            </a:r>
          </a:p>
          <a:p>
            <a:pPr lvl="1"/>
            <a:r>
              <a:rPr lang="en-US" sz="2900" dirty="0" smtClean="0"/>
              <a:t>HTTP is used to POST the data back to the server.</a:t>
            </a:r>
          </a:p>
          <a:p>
            <a:pPr lvl="1"/>
            <a:r>
              <a:rPr lang="en-US" sz="2900" dirty="0" smtClean="0"/>
              <a:t>The Web server processes the data.</a:t>
            </a:r>
          </a:p>
          <a:p>
            <a:pPr lvl="1"/>
            <a:r>
              <a:rPr lang="en-US" sz="2900" dirty="0" smtClean="0"/>
              <a:t>The Web server sends the response back to the Web browser.</a:t>
            </a:r>
          </a:p>
          <a:p>
            <a:pPr lvl="1"/>
            <a:r>
              <a:rPr lang="en-US" sz="2900" dirty="0" smtClean="0"/>
              <a:t>HTTP is used to send the HTTP response to the Web browser.</a:t>
            </a:r>
          </a:p>
          <a:p>
            <a:pPr lvl="1"/>
            <a:r>
              <a:rPr lang="en-US" sz="2900" dirty="0" smtClean="0"/>
              <a:t>The Web browser processes the response, displaying the Web page.</a:t>
            </a:r>
            <a:endParaRPr lang="en-US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Evolution of Web</a:t>
            </a:r>
          </a:p>
          <a:p>
            <a:r>
              <a:rPr lang="en-US" sz="2800" dirty="0" smtClean="0"/>
              <a:t>What is Web Application?</a:t>
            </a:r>
          </a:p>
          <a:p>
            <a:r>
              <a:rPr lang="en-US" sz="2800" dirty="0" smtClean="0"/>
              <a:t>Understanding Web application development players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Structure of Web Application</a:t>
            </a:r>
          </a:p>
          <a:p>
            <a:r>
              <a:rPr lang="en-US" sz="2800" dirty="0" smtClean="0"/>
              <a:t>Major web application types</a:t>
            </a:r>
          </a:p>
          <a:p>
            <a:r>
              <a:rPr lang="en-US" sz="2800" dirty="0" smtClean="0"/>
              <a:t>Complexity of web applications</a:t>
            </a:r>
          </a:p>
          <a:p>
            <a:r>
              <a:rPr lang="en-US" sz="2800" dirty="0" smtClean="0"/>
              <a:t>Web application development process</a:t>
            </a:r>
          </a:p>
          <a:p>
            <a:r>
              <a:rPr lang="en-US" sz="2800" dirty="0" smtClean="0"/>
              <a:t>Advantages / Disadvantages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52728"/>
          </a:xfrm>
        </p:spPr>
        <p:txBody>
          <a:bodyPr/>
          <a:lstStyle/>
          <a:p>
            <a:r>
              <a:rPr lang="en-US" dirty="0" smtClean="0"/>
              <a:t>Structure of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25609"/>
          </a:xfrm>
        </p:spPr>
        <p:txBody>
          <a:bodyPr/>
          <a:lstStyle/>
          <a:p>
            <a:r>
              <a:rPr lang="en-US" dirty="0" smtClean="0"/>
              <a:t>Logical chunks called "tiers“</a:t>
            </a:r>
          </a:p>
          <a:p>
            <a:r>
              <a:rPr lang="en-US" dirty="0" smtClean="0"/>
              <a:t>1-tiered to n-tiered applications</a:t>
            </a:r>
          </a:p>
          <a:p>
            <a:r>
              <a:rPr lang="en-US" dirty="0" smtClean="0"/>
              <a:t>Most common 3-tiered application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429000"/>
            <a:ext cx="3095238" cy="27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Structure of Web Application</a:t>
            </a:r>
            <a:endParaRPr 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838200" y="1524001"/>
            <a:ext cx="739139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r>
              <a:rPr lang="en-US" sz="2800" dirty="0" smtClean="0"/>
              <a:t>Evolution of Web</a:t>
            </a:r>
          </a:p>
          <a:p>
            <a:r>
              <a:rPr lang="en-US" sz="2800" dirty="0" smtClean="0"/>
              <a:t>What is Web Application?</a:t>
            </a:r>
          </a:p>
          <a:p>
            <a:r>
              <a:rPr lang="en-US" sz="2800" dirty="0" smtClean="0"/>
              <a:t>Understanding Web application development players</a:t>
            </a:r>
          </a:p>
          <a:p>
            <a:r>
              <a:rPr lang="en-US" sz="2800" dirty="0" smtClean="0"/>
              <a:t>Structure of Web Application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Major web application types</a:t>
            </a:r>
          </a:p>
          <a:p>
            <a:r>
              <a:rPr lang="en-US" sz="2800" dirty="0" smtClean="0"/>
              <a:t>Complexity of web applications</a:t>
            </a:r>
          </a:p>
          <a:p>
            <a:r>
              <a:rPr lang="en-US" sz="2800" dirty="0" smtClean="0"/>
              <a:t>Advantages / Disadvantages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Major web application types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62000" y="2133600"/>
            <a:ext cx="6553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62000" y="1524000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 Intranet applications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Major web application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297363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dirty="0" smtClean="0"/>
              <a:t>An </a:t>
            </a:r>
            <a:r>
              <a:rPr lang="en-US" b="1" dirty="0" smtClean="0"/>
              <a:t>intranet</a:t>
            </a:r>
            <a:r>
              <a:rPr lang="en-US" dirty="0" smtClean="0"/>
              <a:t> is a private Computer network.</a:t>
            </a:r>
          </a:p>
          <a:p>
            <a:pPr lvl="1"/>
            <a:r>
              <a:rPr lang="en-US" dirty="0" smtClean="0"/>
              <a:t>It uses Internet Protocol to securely share information.</a:t>
            </a:r>
          </a:p>
          <a:p>
            <a:pPr lvl="1"/>
            <a:r>
              <a:rPr lang="en-US" dirty="0" smtClean="0"/>
              <a:t>Intranet is used in contrast to internet. </a:t>
            </a:r>
          </a:p>
          <a:p>
            <a:pPr lvl="1"/>
            <a:r>
              <a:rPr lang="en-US" dirty="0" smtClean="0"/>
              <a:t>Organization's internal web site.</a:t>
            </a:r>
          </a:p>
          <a:p>
            <a:pPr lvl="1"/>
            <a:r>
              <a:rPr lang="en-US" dirty="0" smtClean="0"/>
              <a:t>Host multiple private websites </a:t>
            </a:r>
          </a:p>
          <a:p>
            <a:pPr lvl="1"/>
            <a:r>
              <a:rPr lang="en-US" dirty="0" smtClean="0"/>
              <a:t>Used for internal communication and collaboration.</a:t>
            </a:r>
          </a:p>
          <a:p>
            <a:pPr lvl="1"/>
            <a:r>
              <a:rPr lang="en-US" dirty="0" smtClean="0"/>
              <a:t>Can be used for </a:t>
            </a:r>
          </a:p>
          <a:p>
            <a:pPr lvl="2"/>
            <a:r>
              <a:rPr lang="en-US" dirty="0" smtClean="0"/>
              <a:t>collaboration </a:t>
            </a:r>
          </a:p>
          <a:p>
            <a:pPr lvl="2"/>
            <a:r>
              <a:rPr lang="en-US" dirty="0" smtClean="0"/>
              <a:t>corporate directories</a:t>
            </a:r>
          </a:p>
          <a:p>
            <a:pPr lvl="2"/>
            <a:r>
              <a:rPr lang="en-US" dirty="0" smtClean="0"/>
              <a:t>Project management</a:t>
            </a:r>
          </a:p>
          <a:p>
            <a:pPr lvl="2"/>
            <a:r>
              <a:rPr lang="en-US" dirty="0" smtClean="0"/>
              <a:t>Relationship management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>
                <a:hlinkClick r:id="rId2"/>
              </a:rPr>
              <a:t>http://indusa-sql/OTMS/jsp/common/login.jsp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hlinkClick r:id="rId3"/>
              </a:rPr>
              <a:t>http://indusabdc:8080/BTS/jsp/index.jsp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1524000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 Intranet applications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Major web application types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14400" y="2349717"/>
            <a:ext cx="7162800" cy="4365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5240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Internet applications / internet web sites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Major web application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419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RIAs (Rich Internet applications)</a:t>
            </a:r>
          </a:p>
          <a:p>
            <a:r>
              <a:rPr lang="en-US" dirty="0" smtClean="0"/>
              <a:t>Characteristics of desktop application like</a:t>
            </a:r>
          </a:p>
          <a:p>
            <a:pPr lvl="1"/>
            <a:r>
              <a:rPr lang="en-US" dirty="0" smtClean="0"/>
              <a:t>Accessibility (AJAX based web sites, with Adobe Flash)</a:t>
            </a:r>
          </a:p>
          <a:p>
            <a:pPr lvl="1"/>
            <a:r>
              <a:rPr lang="en-US" dirty="0" smtClean="0"/>
              <a:t>Advanced Communication (Google Map)</a:t>
            </a:r>
          </a:p>
          <a:p>
            <a:pPr lvl="1"/>
            <a:r>
              <a:rPr lang="en-US" dirty="0" smtClean="0"/>
              <a:t>Complexity (design, development, deployment)</a:t>
            </a:r>
          </a:p>
          <a:p>
            <a:pPr lvl="1"/>
            <a:r>
              <a:rPr lang="en-US" dirty="0" smtClean="0"/>
              <a:t>Consistency (cross platform compatibility)</a:t>
            </a:r>
          </a:p>
          <a:p>
            <a:pPr lvl="1"/>
            <a:r>
              <a:rPr lang="en-US" dirty="0" smtClean="0"/>
              <a:t>Offline (smart client)</a:t>
            </a:r>
          </a:p>
          <a:p>
            <a:pPr lvl="1"/>
            <a:r>
              <a:rPr lang="en-US" dirty="0" smtClean="0"/>
              <a:t>Security (SQL Injection, URL &amp; Form Parameter and cookie, manipulation and Cross site scripting)</a:t>
            </a:r>
          </a:p>
          <a:p>
            <a:pPr lvl="1"/>
            <a:r>
              <a:rPr lang="en-US" dirty="0" smtClean="0"/>
              <a:t>Performance (depending on network and kind of application has developed)</a:t>
            </a:r>
          </a:p>
          <a:p>
            <a:pPr lvl="1"/>
            <a:r>
              <a:rPr lang="en-US" dirty="0" smtClean="0"/>
              <a:t>Richness of application (Video capturing is not supported by all web browsers)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>
                <a:hlinkClick r:id="rId2"/>
              </a:rPr>
              <a:t>http://www.wikimapia.org/#lat=23.043089&amp;lon=72.5660706&amp;z=10&amp;l=0&amp;m=b&amp;v=6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http://www.backbase.com/company/?content=overview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http://www.meebo.com/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http://ondras.zarovi.cz/sql/demo/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http://store.nike.com/index.jsp?country=US&amp;lang_locale=en_US#l=shop,pwp,c-1+100701/hf-10001+12002/t-Women's_Clothing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5240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Internet applications / internet web sites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Evolution of Web</a:t>
            </a:r>
          </a:p>
          <a:p>
            <a:r>
              <a:rPr lang="en-US" sz="2800" dirty="0" smtClean="0"/>
              <a:t>What is Web Application?</a:t>
            </a:r>
          </a:p>
          <a:p>
            <a:r>
              <a:rPr lang="en-US" sz="2800" dirty="0" smtClean="0"/>
              <a:t>Understanding Web application development players</a:t>
            </a:r>
          </a:p>
          <a:p>
            <a:r>
              <a:rPr lang="en-US" sz="2800" dirty="0" smtClean="0"/>
              <a:t>Structure of Web Application</a:t>
            </a:r>
          </a:p>
          <a:p>
            <a:r>
              <a:rPr lang="en-US" sz="2800" dirty="0" smtClean="0"/>
              <a:t>Major web application types</a:t>
            </a:r>
          </a:p>
          <a:p>
            <a:r>
              <a:rPr lang="en-US" sz="2800" dirty="0" smtClean="0"/>
              <a:t>Complexity of web applications</a:t>
            </a:r>
          </a:p>
          <a:p>
            <a:r>
              <a:rPr lang="en-US" sz="2800" dirty="0" smtClean="0"/>
              <a:t>Web application development process</a:t>
            </a:r>
          </a:p>
          <a:p>
            <a:r>
              <a:rPr lang="en-US" sz="2800" dirty="0" smtClean="0"/>
              <a:t>Advantages / Disadvantages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Major web application types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24000" y="2057400"/>
            <a:ext cx="60198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5240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Extranet applications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Major web application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32391"/>
            <a:ext cx="8229600" cy="462560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An </a:t>
            </a:r>
            <a:r>
              <a:rPr lang="en-US" b="1" dirty="0" smtClean="0"/>
              <a:t>Extranet </a:t>
            </a:r>
            <a:r>
              <a:rPr lang="en-US" dirty="0" smtClean="0"/>
              <a:t>is a private network</a:t>
            </a:r>
          </a:p>
          <a:p>
            <a:r>
              <a:rPr lang="en-US" dirty="0" smtClean="0"/>
              <a:t>Uses Internet protocols, network connectivity  and public telecommunication system to securely share part of organization’s information</a:t>
            </a:r>
          </a:p>
          <a:p>
            <a:r>
              <a:rPr lang="en-US" dirty="0" smtClean="0"/>
              <a:t>Its part of intranet that is extended to users outside the company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Exchange large volume data</a:t>
            </a:r>
          </a:p>
          <a:p>
            <a:pPr lvl="1"/>
            <a:r>
              <a:rPr lang="en-US" dirty="0" smtClean="0"/>
              <a:t>Collaboration,  develop training programs</a:t>
            </a:r>
          </a:p>
          <a:p>
            <a:pPr lvl="1"/>
            <a:r>
              <a:rPr lang="en-US" dirty="0" smtClean="0"/>
              <a:t>Sharing of data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Expensive to implement and maintain</a:t>
            </a:r>
          </a:p>
          <a:p>
            <a:pPr lvl="1"/>
            <a:r>
              <a:rPr lang="en-US" dirty="0" smtClean="0"/>
              <a:t>Security can be concern</a:t>
            </a:r>
          </a:p>
          <a:p>
            <a:r>
              <a:rPr lang="en-US" dirty="0" smtClean="0"/>
              <a:t>Examples (SharePoint, MS Exchange, IBM Lotus, Net meeting, live meeting etc.)</a:t>
            </a:r>
          </a:p>
          <a:p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http://sportal/Pages/Default.aspx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5240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Extranet applications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Evolution of Web</a:t>
            </a:r>
          </a:p>
          <a:p>
            <a:r>
              <a:rPr lang="en-US" sz="2800" dirty="0" smtClean="0"/>
              <a:t>What is Web Application?</a:t>
            </a:r>
          </a:p>
          <a:p>
            <a:r>
              <a:rPr lang="en-US" sz="2800" dirty="0" smtClean="0"/>
              <a:t>Understanding Web application development players</a:t>
            </a:r>
          </a:p>
          <a:p>
            <a:r>
              <a:rPr lang="en-US" sz="2800" dirty="0" smtClean="0"/>
              <a:t>Structure of Web Application</a:t>
            </a:r>
          </a:p>
          <a:p>
            <a:r>
              <a:rPr lang="en-US" sz="2800" dirty="0" smtClean="0"/>
              <a:t>Major web application types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Complexity of web applications</a:t>
            </a:r>
          </a:p>
          <a:p>
            <a:r>
              <a:rPr lang="en-US" sz="2800" dirty="0" smtClean="0"/>
              <a:t>Web application development process</a:t>
            </a:r>
          </a:p>
          <a:p>
            <a:r>
              <a:rPr lang="en-US" sz="2800" dirty="0" smtClean="0"/>
              <a:t>Advantages / Disadvantages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Complexity of 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web application</a:t>
            </a:r>
          </a:p>
          <a:p>
            <a:pPr lvl="1"/>
            <a:r>
              <a:rPr lang="en-US" dirty="0" smtClean="0"/>
              <a:t>Same information for all users</a:t>
            </a:r>
          </a:p>
          <a:p>
            <a:pPr lvl="1"/>
            <a:r>
              <a:rPr lang="en-US" dirty="0" smtClean="0"/>
              <a:t>Navigation through static documents</a:t>
            </a:r>
          </a:p>
          <a:p>
            <a:pPr lvl="1"/>
            <a:r>
              <a:rPr lang="en-US" dirty="0" smtClean="0"/>
              <a:t>Advantages:</a:t>
            </a:r>
          </a:p>
          <a:p>
            <a:pPr lvl="2"/>
            <a:r>
              <a:rPr lang="en-US" dirty="0" smtClean="0"/>
              <a:t>Quick and easy to put together</a:t>
            </a:r>
          </a:p>
          <a:p>
            <a:pPr lvl="2"/>
            <a:r>
              <a:rPr lang="en-US" dirty="0" smtClean="0"/>
              <a:t>Ideal for prototyping</a:t>
            </a:r>
          </a:p>
          <a:p>
            <a:pPr lvl="2"/>
            <a:r>
              <a:rPr lang="en-US" dirty="0" smtClean="0"/>
              <a:t>Can be cached</a:t>
            </a:r>
          </a:p>
          <a:p>
            <a:pPr lvl="1"/>
            <a:r>
              <a:rPr lang="en-US" dirty="0" smtClean="0"/>
              <a:t>Disadvantages:</a:t>
            </a:r>
          </a:p>
          <a:p>
            <a:pPr lvl="2"/>
            <a:r>
              <a:rPr lang="en-US" dirty="0" smtClean="0"/>
              <a:t>Difficult to maintain when becomes large</a:t>
            </a:r>
          </a:p>
          <a:p>
            <a:pPr lvl="2"/>
            <a:r>
              <a:rPr lang="en-US" dirty="0" smtClean="0"/>
              <a:t>Difficult to keep consistent</a:t>
            </a:r>
          </a:p>
          <a:p>
            <a:pPr lvl="2"/>
            <a:r>
              <a:rPr lang="en-US" dirty="0" smtClean="0"/>
              <a:t>Little visitor personalization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Complexity of 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2560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Dynamic web application</a:t>
            </a:r>
          </a:p>
          <a:p>
            <a:pPr lvl="1"/>
            <a:r>
              <a:rPr lang="en-US" dirty="0" smtClean="0"/>
              <a:t>Page layout and Content can be generated separately</a:t>
            </a:r>
          </a:p>
          <a:p>
            <a:pPr lvl="1"/>
            <a:r>
              <a:rPr lang="en-US" dirty="0" smtClean="0"/>
              <a:t>Content is retrieved from database and present to user</a:t>
            </a:r>
          </a:p>
          <a:p>
            <a:pPr lvl="1"/>
            <a:r>
              <a:rPr lang="en-US" dirty="0" smtClean="0"/>
              <a:t>Uses HTML and XHTML with image, text, form field etc.</a:t>
            </a:r>
          </a:p>
          <a:p>
            <a:pPr lvl="1"/>
            <a:r>
              <a:rPr lang="en-US" dirty="0" smtClean="0"/>
              <a:t>Client side content generation</a:t>
            </a:r>
          </a:p>
          <a:p>
            <a:pPr lvl="2"/>
            <a:r>
              <a:rPr lang="en-US" dirty="0" smtClean="0"/>
              <a:t>On user’s computer</a:t>
            </a:r>
          </a:p>
          <a:p>
            <a:pPr lvl="2"/>
            <a:r>
              <a:rPr lang="en-US" dirty="0" smtClean="0"/>
              <a:t>Web browser retrieves a page from server, process the code (java script) and display content to user.</a:t>
            </a:r>
          </a:p>
          <a:p>
            <a:pPr lvl="2"/>
            <a:r>
              <a:rPr lang="en-US" dirty="0" smtClean="0"/>
              <a:t>The “</a:t>
            </a:r>
            <a:r>
              <a:rPr lang="en-US" sz="2200" i="1" dirty="0" smtClean="0">
                <a:solidFill>
                  <a:srgbClr val="0070C0"/>
                </a:solidFill>
              </a:rPr>
              <a:t>innerHTML</a:t>
            </a:r>
            <a:r>
              <a:rPr lang="en-US" dirty="0" smtClean="0"/>
              <a:t>” can illustrate client-side dynamic page generation</a:t>
            </a:r>
          </a:p>
          <a:p>
            <a:pPr lvl="1"/>
            <a:r>
              <a:rPr lang="en-US" dirty="0" smtClean="0"/>
              <a:t>Server side content generation</a:t>
            </a:r>
          </a:p>
          <a:p>
            <a:pPr lvl="2"/>
            <a:r>
              <a:rPr lang="en-US" dirty="0" smtClean="0"/>
              <a:t>Client sends request to server </a:t>
            </a:r>
          </a:p>
          <a:p>
            <a:pPr lvl="2"/>
            <a:r>
              <a:rPr lang="en-US" dirty="0" smtClean="0"/>
              <a:t>Server receives the request and process server side script/ code based on query string, HTTP Post data or cookie etc.</a:t>
            </a:r>
          </a:p>
          <a:p>
            <a:pPr lvl="1"/>
            <a:r>
              <a:rPr lang="en-US" dirty="0" smtClean="0"/>
              <a:t>Combine client and server content  generation</a:t>
            </a:r>
          </a:p>
          <a:p>
            <a:pPr lvl="2"/>
            <a:r>
              <a:rPr lang="en-US" dirty="0" smtClean="0"/>
              <a:t>AJAX, Flex, Java FX etc.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Evolution of Web</a:t>
            </a:r>
          </a:p>
          <a:p>
            <a:r>
              <a:rPr lang="en-US" sz="2800" dirty="0" smtClean="0"/>
              <a:t>What is Web Application?</a:t>
            </a:r>
          </a:p>
          <a:p>
            <a:r>
              <a:rPr lang="en-US" sz="2800" dirty="0" smtClean="0"/>
              <a:t>Understanding Web application development players</a:t>
            </a:r>
          </a:p>
          <a:p>
            <a:r>
              <a:rPr lang="en-US" sz="2800" dirty="0" smtClean="0"/>
              <a:t>Structure of Web Application</a:t>
            </a:r>
          </a:p>
          <a:p>
            <a:r>
              <a:rPr lang="en-US" sz="2800" dirty="0" smtClean="0"/>
              <a:t>Major web application types</a:t>
            </a:r>
          </a:p>
          <a:p>
            <a:r>
              <a:rPr lang="en-US" sz="2800" dirty="0" smtClean="0"/>
              <a:t>Complexity of web applications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Web application development process</a:t>
            </a:r>
          </a:p>
          <a:p>
            <a:r>
              <a:rPr lang="en-US" sz="2800" dirty="0" smtClean="0"/>
              <a:t>Advantages / Disadvantages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application development process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95400" y="1752600"/>
            <a:ext cx="6172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Evolution of Web</a:t>
            </a:r>
          </a:p>
          <a:p>
            <a:r>
              <a:rPr lang="en-US" sz="2800" dirty="0" smtClean="0"/>
              <a:t>What is Web Application?</a:t>
            </a:r>
          </a:p>
          <a:p>
            <a:r>
              <a:rPr lang="en-US" sz="2800" dirty="0" smtClean="0"/>
              <a:t>Understanding Web application development players</a:t>
            </a:r>
          </a:p>
          <a:p>
            <a:r>
              <a:rPr lang="en-US" sz="2800" dirty="0" smtClean="0"/>
              <a:t>Structure of Web Application</a:t>
            </a:r>
          </a:p>
          <a:p>
            <a:r>
              <a:rPr lang="en-US" sz="2800" dirty="0" smtClean="0"/>
              <a:t>Major web application types</a:t>
            </a:r>
          </a:p>
          <a:p>
            <a:r>
              <a:rPr lang="en-US" sz="2800" dirty="0" smtClean="0"/>
              <a:t>Complexity of web applications</a:t>
            </a:r>
          </a:p>
          <a:p>
            <a:r>
              <a:rPr lang="en-US" sz="2800" dirty="0" smtClean="0"/>
              <a:t>Web application development process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Advantages / Disadvantages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Advantages / Disadvantages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Requires little or no disk space on client machine</a:t>
            </a:r>
          </a:p>
          <a:p>
            <a:pPr lvl="1"/>
            <a:r>
              <a:rPr lang="en-US" dirty="0" smtClean="0"/>
              <a:t>Centralized data is secure and easy to backup.</a:t>
            </a:r>
          </a:p>
          <a:p>
            <a:pPr lvl="1"/>
            <a:r>
              <a:rPr lang="en-US" dirty="0" smtClean="0"/>
              <a:t>Updates can be made quickly and easily.</a:t>
            </a:r>
          </a:p>
          <a:p>
            <a:pPr lvl="1"/>
            <a:r>
              <a:rPr lang="en-US" dirty="0" smtClean="0"/>
              <a:t>Information is accessible to a wide audience anywhere in the world.</a:t>
            </a:r>
          </a:p>
          <a:p>
            <a:pPr lvl="1"/>
            <a:r>
              <a:rPr lang="en-US" dirty="0" smtClean="0"/>
              <a:t>Available 24 hours a day, 7 days a week.</a:t>
            </a:r>
          </a:p>
          <a:p>
            <a:pPr lvl="1"/>
            <a:r>
              <a:rPr lang="en-US" dirty="0" smtClean="0"/>
              <a:t>Everybody has a browser - familiar interface encourages use.</a:t>
            </a:r>
          </a:p>
          <a:p>
            <a:pPr lvl="1"/>
            <a:r>
              <a:rPr lang="en-US" dirty="0" smtClean="0"/>
              <a:t>Cross-platform compatibility (i.e., Windows, Mac, Linux, etc.)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Slower, as run over the internet</a:t>
            </a:r>
          </a:p>
          <a:p>
            <a:pPr lvl="1"/>
            <a:r>
              <a:rPr lang="en-US" dirty="0" smtClean="0"/>
              <a:t>Interfaces not as sophisticated</a:t>
            </a:r>
          </a:p>
          <a:p>
            <a:pPr lvl="1"/>
            <a:r>
              <a:rPr lang="en-US" dirty="0" smtClean="0"/>
              <a:t>Can take longer to develop as they are more complex, have to work on different browsers, and different versions of browsers.</a:t>
            </a:r>
          </a:p>
          <a:p>
            <a:pPr lvl="1"/>
            <a:r>
              <a:rPr lang="en-US" dirty="0" smtClean="0"/>
              <a:t>Security risks</a:t>
            </a:r>
          </a:p>
          <a:p>
            <a:pPr lvl="1"/>
            <a:r>
              <a:rPr lang="en-US" dirty="0" smtClean="0"/>
              <a:t>Need of a dedicated machine(s) for web 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 between web and windows application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523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2072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/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Windows Forms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Web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45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 dirty="0"/>
                        <a:t>User Interfaces, data binding etc.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Easy to build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Difficult to build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2435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Deployment and Maintenance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Complex. New versions of assemblies, configuration files, and other required files must be deployed on all client machines. Usually user interaction required. 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Easy. Need to deploy assemblies and configuration files on the server only. Transparent to the client.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Performance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Faster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Slower 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290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Robustness and Reliability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One client machine goes down, other users are still live.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Usually web servers are never down. However if the server goes down, all users are affected.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290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Network Congestion 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Depending on the data transfer and connections made to the server from various clients.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Depends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Resources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Runs on the client machine.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Runs on a Web server. 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45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Catastrophic failure 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User interaction required. 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Usually user interaction not required.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290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Framework dependency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All client machines have to install required versions of .NET framework and other required libraries.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Only server needs to have .NET framework and other required libraries.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Evolution of Web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38200" y="1676400"/>
            <a:ext cx="7086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u e s t I o n 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r>
              <a:rPr lang="en-US" dirty="0" smtClean="0"/>
              <a:t>What is Web Server?</a:t>
            </a:r>
          </a:p>
          <a:p>
            <a:endParaRPr lang="en-US" dirty="0" smtClean="0"/>
          </a:p>
          <a:p>
            <a:r>
              <a:rPr lang="en-US" dirty="0" smtClean="0"/>
              <a:t>What is Web Browser?</a:t>
            </a:r>
          </a:p>
          <a:p>
            <a:endParaRPr lang="en-US" dirty="0" smtClean="0"/>
          </a:p>
          <a:p>
            <a:r>
              <a:rPr lang="en-US" dirty="0" smtClean="0"/>
              <a:t>What is the structure of Web Application?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 is Smart Client?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Evolution of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Before web</a:t>
            </a:r>
          </a:p>
          <a:p>
            <a:pPr lvl="1"/>
            <a:r>
              <a:rPr lang="en-US" sz="2400" dirty="0" smtClean="0"/>
              <a:t>Memory extender</a:t>
            </a:r>
          </a:p>
          <a:p>
            <a:pPr lvl="1"/>
            <a:r>
              <a:rPr lang="en-US" sz="2400" dirty="0" smtClean="0"/>
              <a:t>Hypertext, hypermedia</a:t>
            </a:r>
          </a:p>
          <a:p>
            <a:r>
              <a:rPr lang="en-US" sz="2400" dirty="0" smtClean="0"/>
              <a:t>Internet</a:t>
            </a:r>
          </a:p>
          <a:p>
            <a:pPr lvl="1"/>
            <a:r>
              <a:rPr lang="en-US" sz="2400" dirty="0" smtClean="0"/>
              <a:t>ARPA net work</a:t>
            </a:r>
          </a:p>
          <a:p>
            <a:pPr lvl="1"/>
            <a:r>
              <a:rPr lang="en-US" sz="2400" dirty="0" smtClean="0"/>
              <a:t>TCP IP with more than 3 million host computers</a:t>
            </a:r>
          </a:p>
          <a:p>
            <a:r>
              <a:rPr lang="en-US" sz="2400" dirty="0" smtClean="0"/>
              <a:t>Tim Berners-Lee</a:t>
            </a:r>
          </a:p>
          <a:p>
            <a:pPr lvl="1"/>
            <a:r>
              <a:rPr lang="en-US" sz="2400" dirty="0" smtClean="0"/>
              <a:t>WWW (World Wide Web)</a:t>
            </a:r>
          </a:p>
          <a:p>
            <a:r>
              <a:rPr lang="en-US" sz="2400" dirty="0" smtClean="0"/>
              <a:t>Web: “Evolution or Intelligent Design?”</a:t>
            </a:r>
          </a:p>
          <a:p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,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,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generation web applications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Evolution of Web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What is Web Application?</a:t>
            </a:r>
          </a:p>
          <a:p>
            <a:r>
              <a:rPr lang="en-US" sz="2800" dirty="0" smtClean="0"/>
              <a:t>Understanding Web application development players</a:t>
            </a:r>
          </a:p>
          <a:p>
            <a:r>
              <a:rPr lang="en-US" sz="2800" dirty="0" smtClean="0"/>
              <a:t>Structure of Web Application</a:t>
            </a:r>
          </a:p>
          <a:p>
            <a:r>
              <a:rPr lang="en-US" sz="2800" dirty="0" smtClean="0"/>
              <a:t>Major web application types</a:t>
            </a:r>
          </a:p>
          <a:p>
            <a:r>
              <a:rPr lang="en-US" sz="2800" dirty="0" smtClean="0"/>
              <a:t>Complexity of web applications</a:t>
            </a:r>
          </a:p>
          <a:p>
            <a:r>
              <a:rPr lang="en-US" sz="2800" dirty="0" smtClean="0"/>
              <a:t>Web application development process</a:t>
            </a:r>
          </a:p>
          <a:p>
            <a:r>
              <a:rPr lang="en-US" sz="2800" dirty="0" smtClean="0"/>
              <a:t>Advantages / Disadvantages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52728"/>
          </a:xfrm>
        </p:spPr>
        <p:txBody>
          <a:bodyPr/>
          <a:lstStyle/>
          <a:p>
            <a:r>
              <a:rPr lang="en-US" dirty="0" smtClean="0"/>
              <a:t>What is Web Application?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Accessed via a web browser over a network</a:t>
            </a:r>
          </a:p>
          <a:p>
            <a:r>
              <a:rPr lang="en-US" dirty="0" smtClean="0"/>
              <a:t>A computer software application that is hosted in a browser-controlled environment or coded in a browser-supported language and reliant on a common web browser to render the application executables.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52728"/>
          </a:xfrm>
        </p:spPr>
        <p:txBody>
          <a:bodyPr/>
          <a:lstStyle/>
          <a:p>
            <a:r>
              <a:rPr lang="en-US" dirty="0" smtClean="0"/>
              <a:t>What is Web Application?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25609"/>
          </a:xfrm>
        </p:spPr>
        <p:txBody>
          <a:bodyPr/>
          <a:lstStyle/>
          <a:p>
            <a:r>
              <a:rPr lang="en-US" dirty="0" smtClean="0"/>
              <a:t>Web browser</a:t>
            </a:r>
          </a:p>
          <a:p>
            <a:r>
              <a:rPr lang="en-US" dirty="0" smtClean="0"/>
              <a:t>Network </a:t>
            </a:r>
          </a:p>
          <a:p>
            <a:pPr lvl="1"/>
            <a:r>
              <a:rPr lang="en-US" dirty="0" smtClean="0"/>
              <a:t>Intranet, Internet</a:t>
            </a:r>
          </a:p>
          <a:p>
            <a:r>
              <a:rPr lang="en-US" dirty="0" smtClean="0"/>
              <a:t>Browser Controlled Environment / Browser-supported language </a:t>
            </a:r>
          </a:p>
          <a:p>
            <a:r>
              <a:rPr lang="en-US" dirty="0" smtClean="0"/>
              <a:t>Executables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52728"/>
          </a:xfrm>
        </p:spPr>
        <p:txBody>
          <a:bodyPr/>
          <a:lstStyle/>
          <a:p>
            <a:r>
              <a:rPr lang="en-US" dirty="0" smtClean="0"/>
              <a:t>What is Web Application?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25609"/>
          </a:xfrm>
        </p:spPr>
        <p:txBody>
          <a:bodyPr/>
          <a:lstStyle/>
          <a:p>
            <a:r>
              <a:rPr lang="en-US" dirty="0" smtClean="0"/>
              <a:t>What is a Client? </a:t>
            </a:r>
          </a:p>
          <a:p>
            <a:r>
              <a:rPr lang="en-US" dirty="0" smtClean="0"/>
              <a:t>What are the Benefits of a Web Application?</a:t>
            </a:r>
          </a:p>
          <a:p>
            <a:r>
              <a:rPr lang="en-US" dirty="0" smtClean="0"/>
              <a:t>How Long Have Web Applications Been Around?</a:t>
            </a:r>
          </a:p>
          <a:p>
            <a:r>
              <a:rPr lang="en-US" dirty="0" smtClean="0"/>
              <a:t>What is the Future of Web Applications?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Evolution of Web</a:t>
            </a:r>
          </a:p>
          <a:p>
            <a:r>
              <a:rPr lang="en-US" sz="2800" dirty="0" smtClean="0"/>
              <a:t>What is Web Application?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Understanding Web application development players</a:t>
            </a:r>
          </a:p>
          <a:p>
            <a:r>
              <a:rPr lang="en-US" sz="2800" dirty="0" smtClean="0"/>
              <a:t>Structure of Web Application</a:t>
            </a:r>
          </a:p>
          <a:p>
            <a:r>
              <a:rPr lang="en-US" sz="2800" dirty="0" smtClean="0"/>
              <a:t>Major web application types</a:t>
            </a:r>
          </a:p>
          <a:p>
            <a:r>
              <a:rPr lang="en-US" sz="2800" dirty="0" smtClean="0"/>
              <a:t>Complexity of web applications</a:t>
            </a:r>
          </a:p>
          <a:p>
            <a:r>
              <a:rPr lang="en-US" sz="2800" dirty="0" smtClean="0"/>
              <a:t>Web application development process</a:t>
            </a:r>
          </a:p>
          <a:p>
            <a:r>
              <a:rPr lang="en-US" sz="2800" dirty="0" smtClean="0"/>
              <a:t>Advantages / Disadvantages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1682</TotalTime>
  <Words>1419</Words>
  <Application>Microsoft Office PowerPoint</Application>
  <PresentationFormat>On-screen Show (4:3)</PresentationFormat>
  <Paragraphs>271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Module</vt:lpstr>
      <vt:lpstr>Web Application</vt:lpstr>
      <vt:lpstr>Agenda</vt:lpstr>
      <vt:lpstr>Evolution of Web</vt:lpstr>
      <vt:lpstr>Evolution of Web</vt:lpstr>
      <vt:lpstr>Agenda</vt:lpstr>
      <vt:lpstr>What is Web Application?</vt:lpstr>
      <vt:lpstr>What is Web Application?</vt:lpstr>
      <vt:lpstr>What is Web Application?</vt:lpstr>
      <vt:lpstr>Agenda</vt:lpstr>
      <vt:lpstr>Understanding Web application development players</vt:lpstr>
      <vt:lpstr>Understanding Web application development players</vt:lpstr>
      <vt:lpstr>Agenda</vt:lpstr>
      <vt:lpstr>Structure of Web Application</vt:lpstr>
      <vt:lpstr>Structure of Web Application</vt:lpstr>
      <vt:lpstr>Agenda</vt:lpstr>
      <vt:lpstr>Major web application types</vt:lpstr>
      <vt:lpstr>Major web application types</vt:lpstr>
      <vt:lpstr>Major web application types</vt:lpstr>
      <vt:lpstr>Major web application types</vt:lpstr>
      <vt:lpstr>Major web application types</vt:lpstr>
      <vt:lpstr>Major web application types</vt:lpstr>
      <vt:lpstr>Agenda</vt:lpstr>
      <vt:lpstr>Complexity of web applications</vt:lpstr>
      <vt:lpstr>Complexity of web applications</vt:lpstr>
      <vt:lpstr>Agenda</vt:lpstr>
      <vt:lpstr>Web application development process</vt:lpstr>
      <vt:lpstr>Agenda</vt:lpstr>
      <vt:lpstr>Advantages / Disadvantages </vt:lpstr>
      <vt:lpstr>Difference between web and windows application </vt:lpstr>
      <vt:lpstr>Q u e s t I o n 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</dc:title>
  <dc:creator/>
  <cp:lastModifiedBy>angnat</cp:lastModifiedBy>
  <cp:revision>142</cp:revision>
  <dcterms:created xsi:type="dcterms:W3CDTF">2006-08-16T00:00:00Z</dcterms:created>
  <dcterms:modified xsi:type="dcterms:W3CDTF">2010-03-19T10:42:37Z</dcterms:modified>
</cp:coreProperties>
</file>