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3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339" r:id="rId20"/>
    <p:sldId id="291" r:id="rId21"/>
    <p:sldId id="292" r:id="rId2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243A-5D35-4777-B7FF-466F4CC9E60A}" type="datetimeFigureOut">
              <a:rPr lang="en-US" smtClean="0"/>
              <a:t>29/11/2020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D4F80-3CA8-4215-974B-C11DF20F5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3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D4F80-3CA8-4215-974B-C11DF20F5A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D4F80-3CA8-4215-974B-C11DF20F5A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7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0969-6344-474B-88DE-2E58C376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EA4FD5FD-CB85-4073-8C45-B953FCD0C940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53348-9C14-4BE4-B617-C1B71F7D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5F575-3F22-4C15-82EB-B8157625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7C5AE9B3-22F2-416E-8913-F6015075E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1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582F9-D735-474F-B5B3-7A1EA463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D94427-03F9-4C7B-9E87-2A5FABC64F7F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8005C-1067-4625-80F1-EC9098BA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AA24-5329-4970-A503-304487F7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AE9B3-22F2-416E-8913-F6015075E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3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C9EE7-8254-4C94-98A3-1889F821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143A2C-3FA9-4026-8CD5-3E7BCBAFDF75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A8188-5AC3-4A91-B4E7-A0DE0802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8225-6D4F-4403-AD17-B29255CA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AE9B3-22F2-416E-8913-F6015075E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9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B6BED-C12C-47D6-8322-8FA4ADDC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43F3CB91-7C5D-4D20-A041-C46A8EEDC528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2B8CB-1AB4-45F2-9568-71BA4546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 lang="en-US" smtClean="0"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53C9-487E-4335-A5D8-B51EA032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7C5AE9B3-22F2-416E-8913-F6015075E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6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30EFD-9A17-4742-A20E-E50D7513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5AA378-D505-4B28-83E0-2D32F82EFE35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2142-BDBC-4157-AAE7-4342DF56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06D3-BD49-4E10-8DD6-89D04288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AE9B3-22F2-416E-8913-F6015075E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4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D7B8329-DA37-4A1E-841A-411AE60D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96F375-877A-4D3D-A2A6-8A1E3FB1C49F}" type="datetime1">
              <a:rPr lang="en-US" smtClean="0"/>
              <a:t>29/11/2020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C97BEE1-4B97-42AA-B903-D08D619E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609C367-A86D-44CD-98B1-70DEF1D2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AE9B3-22F2-416E-8913-F6015075E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8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CC44CD9-1714-4B0A-96C6-A4CCB18A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2F3309-249F-4D2E-A4F4-DA02F330061F}" type="datetime1">
              <a:rPr lang="en-US" smtClean="0"/>
              <a:t>29/11/2020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A54386-5940-4214-BF5A-AEAA9AFE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6F6635-3054-47F5-A77D-D38085B0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AE9B3-22F2-416E-8913-F6015075E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5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1FDC635-CC8C-4E97-A385-A0A05767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EC186C-9CA3-4DBD-B141-7C7C71744DEF}" type="datetime1">
              <a:rPr lang="en-US" smtClean="0"/>
              <a:t>29/11/2020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8EFE563-3822-4B2C-91F7-8AF00704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6CAC7D0-4F1C-4FDB-98C4-08008F13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AE9B3-22F2-416E-8913-F6015075E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5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C332A7E-4ECC-4BFF-87DA-EE5B7667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3694A6-A583-4DD1-B1B2-B1C4C4BA47BF}" type="datetime1">
              <a:rPr lang="en-US" smtClean="0"/>
              <a:t>29/11/2020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69CEE77-1183-4137-B4C5-A188D451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D0D7101-A4D8-492C-A80C-F8C08E0A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AE9B3-22F2-416E-8913-F6015075E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6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FF8CEBA-29E0-4E76-BD6D-8F829B902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1160B7-C2FA-4962-8C0A-5C7BE171650F}" type="datetime1">
              <a:rPr lang="en-US" smtClean="0"/>
              <a:t>29/11/2020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7C51E5-F57A-46AA-8B9A-632BBE3E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D5478A-BF3A-4254-A9C2-6777F715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AE9B3-22F2-416E-8913-F6015075E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7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08E694-36F2-452A-9447-56B700CF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D6FD01-991B-49CB-B214-B651CEDE90C8}" type="datetime1">
              <a:rPr lang="en-US" smtClean="0"/>
              <a:t>29/11/2020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04E8CC8-612F-4D1A-8A14-046327E6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AF69B09-D329-440A-8B8F-CA6B1321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AE9B3-22F2-416E-8913-F6015075E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2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81F771CF-DB27-444C-934B-358ABC98E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929EA8F0-9BAC-4EBA-B637-252942AA1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C822B-7B1B-4EFA-9298-314527F4D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F5377A0-B63F-4112-A1AA-D6FDAC3C6772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4AA6F-6E18-41E4-ADEA-A84A194A8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lang="en-US" sz="12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60ACD-49F2-4520-87A0-BEDDDF3B1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C5AE9B3-22F2-416E-8913-F6015075EA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78AB9C-BFB3-483E-BF0F-C960B7320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034" y="7937"/>
            <a:ext cx="121073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75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altLang="en-US" sz="4400" kern="1200" dirty="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altLang="en-US" sz="3200" kern="1200" dirty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n-US" altLang="en-US" sz="2800" kern="1200" dirty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altLang="en-US" sz="2400" kern="1200" dirty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n-US" altLang="en-US" sz="2000" kern="1200" dirty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altLang="en-US" sz="20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9A4AA07-1B27-4356-B173-D973FF5323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01776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</a:rPr>
              <a:t>Formal Methods</a:t>
            </a:r>
            <a:br>
              <a:rPr dirty="0">
                <a:solidFill>
                  <a:schemeClr val="bg1"/>
                </a:solidFill>
              </a:rPr>
            </a:br>
            <a:r>
              <a:rPr sz="4000" b="1" dirty="0">
                <a:solidFill>
                  <a:srgbClr val="FF0000"/>
                </a:solidFill>
              </a:rPr>
              <a:t>Lecture #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57A13-B998-461A-A949-269851DFD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4572000"/>
            <a:ext cx="5943600" cy="1066800"/>
          </a:xfrm>
        </p:spPr>
        <p:txBody>
          <a:bodyPr rtlCol="0">
            <a:normAutofit fontScale="70000" lnSpcReduction="20000"/>
          </a:bodyPr>
          <a:lstStyle/>
          <a:p>
            <a:pPr>
              <a:defRPr/>
            </a:pPr>
            <a:r>
              <a:rPr lang="en-GB" b="1" dirty="0">
                <a:solidFill>
                  <a:schemeClr val="bg1"/>
                </a:solidFill>
              </a:rPr>
              <a:t>Umber Noureen Abbas</a:t>
            </a:r>
          </a:p>
          <a:p>
            <a:pPr>
              <a:defRPr/>
            </a:pPr>
            <a:r>
              <a:rPr lang="en-GB" b="1" dirty="0">
                <a:solidFill>
                  <a:schemeClr val="bg1"/>
                </a:solidFill>
              </a:rPr>
              <a:t>Lecturer</a:t>
            </a:r>
          </a:p>
          <a:p>
            <a:pPr>
              <a:defRPr/>
            </a:pPr>
            <a:r>
              <a:rPr lang="en-GB" b="1" dirty="0">
                <a:solidFill>
                  <a:schemeClr val="bg1"/>
                </a:solidFill>
              </a:rPr>
              <a:t>Department of Computer Science</a:t>
            </a:r>
          </a:p>
          <a:p>
            <a:pPr>
              <a:defRPr/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148" name="Date Placeholder 4">
            <a:extLst>
              <a:ext uri="{FF2B5EF4-FFF2-40B4-BE49-F238E27FC236}">
                <a16:creationId xmlns:a16="http://schemas.microsoft.com/office/drawing/2014/main" id="{AFE16438-D986-4E54-A4B7-0297ED92BC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0D9E54-CDDA-4BDE-9304-BCEEA79B66FF}" type="datetime1">
              <a:rPr lang="en-US" altLang="en-US" sz="1200" smtClean="0">
                <a:solidFill>
                  <a:srgbClr val="D9D9D9"/>
                </a:solidFill>
                <a:latin typeface="Arial" panose="020B0604020202020204" pitchFamily="34" charset="0"/>
              </a:rPr>
              <a:t>29/11/2020</a:t>
            </a:fld>
            <a:endParaRPr lang="en-US" altLang="en-US" sz="12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Footer Placeholder 1">
            <a:extLst>
              <a:ext uri="{FF2B5EF4-FFF2-40B4-BE49-F238E27FC236}">
                <a16:creationId xmlns:a16="http://schemas.microsoft.com/office/drawing/2014/main" id="{FF7DA027-7772-4902-8404-8364F1769B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D9D9D9"/>
                </a:solidFill>
                <a:latin typeface="Arial" panose="020B0604020202020204" pitchFamily="34" charset="0"/>
              </a:rPr>
              <a:t>Computer Science Department, University of Sahiwal</a:t>
            </a:r>
            <a:endParaRPr altLang="en-US" sz="12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6150" name="Slide Number Placeholder 3">
            <a:extLst>
              <a:ext uri="{FF2B5EF4-FFF2-40B4-BE49-F238E27FC236}">
                <a16:creationId xmlns:a16="http://schemas.microsoft.com/office/drawing/2014/main" id="{8A2BE805-D809-469A-B234-2655FB28C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8B0414-5028-4E92-9891-7D316CC338AD}" type="slidenum">
              <a:rPr lang="en-US" altLang="en-US" sz="1200">
                <a:solidFill>
                  <a:srgbClr val="D9D9D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3747-A30A-4C9E-9B5A-BF3F64CE2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From VDM-SL base types to Java primitive types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18C3DD-2BA8-43BF-A63C-6D3ED32B8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695" y="1076513"/>
            <a:ext cx="6780700" cy="470497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71F23-DB3A-4F9B-9899-F29E3820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C1E0-1DD9-4870-B1B2-796C5EBF3B6A}" type="datetime1">
              <a:rPr lang="en-US" smtClean="0"/>
              <a:t>29/11/2020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D942D-4981-42C8-9916-73BD7792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F4582-C1E0-45FC-82DA-B12BDDFF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E9B3-22F2-416E-8913-F6015075EA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6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FB07-4B91-4DE1-B03E-81CCE51B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Implementing the </a:t>
            </a:r>
            <a:r>
              <a:rPr lang="en-US" sz="4000" b="1" dirty="0" err="1"/>
              <a:t>IncubatorMonitor</a:t>
            </a:r>
            <a:r>
              <a:rPr lang="en-US" sz="4000" b="1" dirty="0"/>
              <a:t> Specification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9926-3603-4633-8152-6DEE5C496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en-US" sz="1800"/>
              <a:t>System that monitored the temperature of an incubator in VDM-SL.</a:t>
            </a:r>
          </a:p>
          <a:p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842F8-88E3-4A91-93D9-961F7399F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304517"/>
            <a:ext cx="10914060" cy="209397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03D2E-BB88-4D09-8BD1-89F35513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4281-D1B2-4023-B6EC-81D9EB48F2EA}" type="datetime1">
              <a:rPr lang="en-US" smtClean="0"/>
              <a:t>29/11/2020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FD0DA-794E-4FBF-BFB5-ED1E5F63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EE52E-1B1E-4B36-B9DB-6CE24816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E9B3-22F2-416E-8913-F6015075EA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23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80F6-495B-44A8-9416-AB30E9CD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3248640" cy="1143000"/>
          </a:xfrm>
        </p:spPr>
        <p:txBody>
          <a:bodyPr wrap="square" anchor="ctr">
            <a:normAutofit fontScale="90000"/>
          </a:bodyPr>
          <a:lstStyle/>
          <a:p>
            <a:r>
              <a:rPr lang="en-US" dirty="0"/>
              <a:t>VDM_SL specification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831063-8F6E-4D1B-9BC1-CCFC44E21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1" y="156814"/>
            <a:ext cx="4035864" cy="6199537"/>
          </a:xfrm>
          <a:prstGeom prst="rect">
            <a:avLst/>
          </a:prstGeo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50629-6972-47A2-8E18-48ED6D92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90A5722-802C-4E2F-8AC0-2D69C61E7D87}" type="datetime1">
              <a:rPr lang="en-US" smtClean="0"/>
              <a:pPr>
                <a:spcAft>
                  <a:spcPts val="600"/>
                </a:spcAft>
              </a:pPr>
              <a:t>29/11/2020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BD856-B532-4152-B2CB-39C9E88B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Computer Science Department, University of Sahiwal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6E9EA-5CDC-48F0-AFA8-2DC18217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7C5AE9B3-22F2-416E-8913-F6015075EAB6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80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43B57-658C-4A5E-85A4-289C1C2B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wrap="square" anchor="ctr">
            <a:normAutofit/>
          </a:bodyPr>
          <a:lstStyle/>
          <a:p>
            <a:r>
              <a:rPr lang="en-US"/>
              <a:t>VDM-SL specification implemented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19B4-AC8E-4D23-AF39-BB4467913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9997440" cy="182577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 VDM specification will be implemented in Java as a class. So a class called </a:t>
            </a:r>
            <a:r>
              <a:rPr lang="en-US" dirty="0" err="1"/>
              <a:t>IncubatorMonitor</a:t>
            </a:r>
            <a:r>
              <a:rPr lang="en-US" dirty="0"/>
              <a:t> is to be developed in Java: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D274B-30D4-46B6-9EE3-0083135F7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154" y="3882684"/>
            <a:ext cx="8487364" cy="1825770"/>
          </a:xfrm>
          <a:prstGeom prst="rect">
            <a:avLst/>
          </a:prstGeo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ADBC2-11F6-477E-ADD2-25BFB5C7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CAF3B9B-7B71-4585-894E-AC424CFBC6ED}" type="datetime1">
              <a:rPr lang="en-US" smtClean="0"/>
              <a:pPr>
                <a:spcAft>
                  <a:spcPts val="600"/>
                </a:spcAft>
              </a:pPr>
              <a:t>29/11/2020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E33BE-F0A5-4206-915D-02AD09AA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Computer Science Department, University of Sahiwal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B10BB-30CB-4F53-A6E5-A04FDDCF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7C5AE9B3-22F2-416E-8913-F6015075EAB6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4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F82B-3DB2-4F52-AE24-71237E76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TRANSLATING A VALUES CLAUSE INTO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656D-CC14-4EF7-A9FD-99CB7230A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10584375" cy="221291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Constants defined in the </a:t>
            </a:r>
            <a:r>
              <a:rPr lang="en-US" b="1" dirty="0"/>
              <a:t>values </a:t>
            </a:r>
            <a:r>
              <a:rPr lang="en-US" dirty="0"/>
              <a:t>clause of the VDM specification can be implemented as constant attributes of the Java class.</a:t>
            </a:r>
          </a:p>
          <a:p>
            <a:r>
              <a:rPr lang="en-US" dirty="0"/>
              <a:t>It is useful to declare constant class values as public – allowing access to them outside of the class.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9B57B-959A-447E-ACB5-2E19D814C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06" y="3864463"/>
            <a:ext cx="9992751" cy="2440536"/>
          </a:xfrm>
          <a:prstGeom prst="rect">
            <a:avLst/>
          </a:prstGeo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69488-7871-47EF-9D12-7C56B361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26B272A-989E-48D6-A875-70C47D808961}" type="datetime1">
              <a:rPr lang="en-US" smtClean="0"/>
              <a:pPr>
                <a:spcAft>
                  <a:spcPts val="600"/>
                </a:spcAft>
              </a:pPr>
              <a:t>29/11/2020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ADD9E-D296-4809-82AD-7DE0257F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Computer Science Department, University of Sahiwal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6E003-50DF-4204-BFF6-FD462B25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7C5AE9B3-22F2-416E-8913-F6015075EAB6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41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BF50-D3BA-4924-8723-8F0C532B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wrap="square" anchor="ctr">
            <a:normAutofit/>
          </a:bodyPr>
          <a:lstStyle/>
          <a:p>
            <a:r>
              <a:rPr lang="en-US"/>
              <a:t>TRANSLATING A STATE CLAUSE INTO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86E79-B77A-4D3B-971C-FDD4A5761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600202"/>
            <a:ext cx="10644507" cy="193079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The state attributes of the VDM specification constitute the hidden data members of the specified software. </a:t>
            </a:r>
          </a:p>
          <a:p>
            <a:pPr lvl="1"/>
            <a:r>
              <a:rPr lang="en-US" dirty="0"/>
              <a:t>they correspond to the private attributes of a Java class: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B25B5-5DD0-45E5-B968-6B502BF61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6" y="3947979"/>
            <a:ext cx="10113011" cy="2178185"/>
          </a:xfrm>
          <a:prstGeom prst="rect">
            <a:avLst/>
          </a:prstGeo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9BD26-58E4-4AE5-8772-9972E069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3FE139-99AD-4E69-9152-70047A037302}" type="datetime1">
              <a:rPr lang="en-US" smtClean="0"/>
              <a:pPr>
                <a:spcAft>
                  <a:spcPts val="600"/>
                </a:spcAft>
              </a:pPr>
              <a:t>29/11/2020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4FFB9-8894-46BA-94BC-E8ECF0CC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Computer Science Department, University of Sahiwal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8017C-7BCB-4E36-80DF-B521E907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7C5AE9B3-22F2-416E-8913-F6015075EAB6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71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D66A-91CD-4893-96C0-76D860D5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AN INVARIANT INTO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A7ACD-8AB5-4318-B8D2-2259B6716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5735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invariant is a record of a global constraint on the software being specified.</a:t>
            </a:r>
          </a:p>
          <a:p>
            <a:pPr lvl="1"/>
            <a:r>
              <a:rPr lang="en-US" dirty="0"/>
              <a:t>It can be implemented in Java as a (public) method that returns a </a:t>
            </a:r>
            <a:r>
              <a:rPr lang="en-US" dirty="0" err="1"/>
              <a:t>boolean</a:t>
            </a:r>
            <a:r>
              <a:rPr lang="en-US" dirty="0"/>
              <a:t> result.</a:t>
            </a:r>
          </a:p>
          <a:p>
            <a:pPr lvl="1"/>
            <a:r>
              <a:rPr lang="en-US" dirty="0"/>
              <a:t>A result of TRUE would indicate that the invariant has been met and a result of FALSE would indicate that it has not been met.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53D9D-7886-4ECF-B83B-FAECF701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CCEA-7C45-44E6-99C3-676BA37E1C49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13850-6F21-40F9-8210-F2A5F2E8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99B36-602C-41E5-9692-19574FBC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E9B3-22F2-416E-8913-F6015075EAB6}" type="slidenum">
              <a:rPr lang="en-US" smtClean="0"/>
              <a:t>16</a:t>
            </a:fld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18DDD12-7128-4563-9B5B-0D090713D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083" y="4052422"/>
            <a:ext cx="8490634" cy="23900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5425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F65C-2EDF-4C8F-8A49-D38CE65A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Comparison operators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9C0148-2ECF-4464-BA76-9B4247FE2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5" b="9473"/>
          <a:stretch/>
        </p:blipFill>
        <p:spPr>
          <a:xfrm>
            <a:off x="2461846" y="1600202"/>
            <a:ext cx="7625554" cy="4097214"/>
          </a:xfrm>
          <a:prstGeom prst="rect">
            <a:avLst/>
          </a:prstGeo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FFCF6-7A6B-4AFF-81E4-99DD4A57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EEAB8B-86A7-476D-B9CE-E0E0F58F9AB7}" type="datetime1">
              <a:rPr lang="en-US" smtClean="0"/>
              <a:pPr>
                <a:spcAft>
                  <a:spcPts val="600"/>
                </a:spcAft>
              </a:pPr>
              <a:t>29/11/2020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23ADD-4286-404A-8275-9AFD2613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Computer Science Department, University of Sahiwal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2C50B-CE47-41E3-B94D-994094D5F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7C5AE9B3-22F2-416E-8913-F6015075EAB6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56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5608-A0B3-405F-B1AD-65FCA783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wrap="square" anchor="ctr">
            <a:normAutofit/>
          </a:bodyPr>
          <a:lstStyle/>
          <a:p>
            <a:r>
              <a:rPr lang="en-US"/>
              <a:t>Logical operators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F2C66E-3C10-4231-879C-C1AA3DEBB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56" b="4500"/>
          <a:stretch/>
        </p:blipFill>
        <p:spPr>
          <a:xfrm>
            <a:off x="2175875" y="1730961"/>
            <a:ext cx="7840250" cy="3826412"/>
          </a:xfrm>
          <a:prstGeom prst="rect">
            <a:avLst/>
          </a:prstGeo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EA68F-A41A-4170-94D0-27ED2AA9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F93D635-711D-47A3-B44D-887E9E82CCFD}" type="datetime1">
              <a:rPr lang="en-US" smtClean="0"/>
              <a:pPr>
                <a:spcAft>
                  <a:spcPts val="600"/>
                </a:spcAft>
              </a:pPr>
              <a:t>29/11/2020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943A6-CB98-4D81-AFFD-0F660E6E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Computer Science Department, University of Sahiwal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FCABD-05BC-4CA1-9C59-AFE33385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7C5AE9B3-22F2-416E-8913-F6015075EAB6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21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545CF65-0E57-429B-9614-D4FFEC179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Further Readings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A7ADA-A32D-4A1C-BD1E-F19C802DB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Formal Software development </a:t>
            </a:r>
          </a:p>
          <a:p>
            <a:pPr marL="0" indent="0">
              <a:buNone/>
            </a:pPr>
            <a:r>
              <a:rPr lang="en-US" dirty="0"/>
              <a:t>Chapter 4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5C09946-FAE8-4256-B8B5-B8637546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DE88A2-1CCE-4224-B11F-8E35EDAA1F76}" type="datetime1">
              <a:rPr lang="en-US" smtClean="0"/>
              <a:t>29/11/2020</a:t>
            </a:fld>
            <a:endParaRPr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F142C6-7242-4103-9864-EDB660FC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t>Computer Science Department, University of Sahiwal</a:t>
            </a:r>
          </a:p>
        </p:txBody>
      </p:sp>
      <p:sp>
        <p:nvSpPr>
          <p:cNvPr id="11270" name="Slide Number Placeholder 7">
            <a:extLst>
              <a:ext uri="{FF2B5EF4-FFF2-40B4-BE49-F238E27FC236}">
                <a16:creationId xmlns:a16="http://schemas.microsoft.com/office/drawing/2014/main" id="{CA18F4BD-E7D7-436C-9A51-3C448775FF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7B021E-3510-4DA5-8B05-8576A6C261CE}" type="slidenum">
              <a:rPr lang="en-US" altLang="en-US" sz="1200">
                <a:solidFill>
                  <a:srgbClr val="D9D9D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165E-D4EA-429F-9761-A2714C251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From VDM Specifications</a:t>
            </a:r>
            <a:br>
              <a:rPr lang="en-US" b="1" dirty="0"/>
            </a:br>
            <a:r>
              <a:rPr lang="en-US" b="1" dirty="0"/>
              <a:t>to Java Implementations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DA779-4836-4C5C-922B-C44645A06C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Chapter 4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5C028-3922-4D1B-9B54-22FBD3A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9487-FA0A-43E0-9688-9FB4BF31C104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39F4F-1B45-4233-BC81-48B8E6DD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5B67D-CA49-4FDA-B52C-353844F2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E9B3-22F2-416E-8913-F6015075EA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14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AA4122F-2C5F-42A0-A396-0ACB32A04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Questions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28A58835-F55A-41EA-B074-9B8F421AD7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Any Question Please?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You can contact me at: </a:t>
            </a:r>
            <a:r>
              <a:rPr lang="en-GB">
                <a:solidFill>
                  <a:srgbClr val="FFFF00"/>
                </a:solidFill>
              </a:rPr>
              <a:t>umber@uosahiwal.edu.pk</a:t>
            </a:r>
          </a:p>
          <a:p>
            <a:pPr marL="0" indent="0">
              <a:buNone/>
            </a:pPr>
            <a:endParaRPr lang="en-GB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GB"/>
              <a:t>Your Query will be answered within one working day.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845E5-057B-4720-A67D-77EECF88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84F111-D30E-4305-AF05-6F4D142595B5}" type="datetime1">
              <a:rPr lang="en-US" altLang="en-US" smtClean="0"/>
              <a:t>29/11/2020</a:t>
            </a:fld>
            <a:endParaRPr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21D87-A070-45E3-85BA-38E488FB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Computer Science Department, University of Sahiwal</a:t>
            </a:r>
          </a:p>
        </p:txBody>
      </p:sp>
      <p:sp>
        <p:nvSpPr>
          <p:cNvPr id="9222" name="Slide Number Placeholder 3">
            <a:extLst>
              <a:ext uri="{FF2B5EF4-FFF2-40B4-BE49-F238E27FC236}">
                <a16:creationId xmlns:a16="http://schemas.microsoft.com/office/drawing/2014/main" id="{589E9838-490A-43B1-96EE-073FEDDF0B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32E778-399B-4C2F-86C5-A1A3F80B865F}" type="slidenum">
              <a:rPr lang="en-US" altLang="en-US" sz="1200">
                <a:solidFill>
                  <a:srgbClr val="D9D9D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1496B5C-744E-4DB8-88ED-A52968B5F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743200"/>
            <a:ext cx="8229600" cy="1143000"/>
          </a:xfrm>
        </p:spPr>
        <p:txBody>
          <a:bodyPr/>
          <a:lstStyle/>
          <a:p>
            <a:pPr eaLnBrk="1" hangingPunct="1"/>
            <a:r>
              <a:rPr lang="en-GB"/>
              <a:t>Thanks</a:t>
            </a:r>
            <a:endParaRPr lang="en-GB" b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8260A-2180-429D-B45C-39522423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FF9E50-34FE-45F6-9A9C-F2B6B8330227}" type="datetime1">
              <a:rPr lang="en-US" altLang="en-US" smtClean="0"/>
              <a:t>29/11/2020</a:t>
            </a:fld>
            <a:endParaRPr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911C0-586C-4257-8968-7B2E99D6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altLang="en-US"/>
              <a:t>Computer Science Department, University of Sahiwal</a:t>
            </a:r>
          </a:p>
        </p:txBody>
      </p:sp>
      <p:sp>
        <p:nvSpPr>
          <p:cNvPr id="10245" name="Slide Number Placeholder 3">
            <a:extLst>
              <a:ext uri="{FF2B5EF4-FFF2-40B4-BE49-F238E27FC236}">
                <a16:creationId xmlns:a16="http://schemas.microsoft.com/office/drawing/2014/main" id="{2B15D6CA-38BE-4A30-A1A2-3F5AFDA7F1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EFAA5F-336A-451B-A546-D25131D34570}" type="slidenum">
              <a:rPr lang="en-US" altLang="en-US" sz="1200">
                <a:solidFill>
                  <a:srgbClr val="D9D9D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5BBD-E5D2-4FA9-834F-7E516197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80CD-09D9-45D0-B60C-CECFED8F7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methods are used to help ensure the reliability of a software product.</a:t>
            </a:r>
          </a:p>
          <a:p>
            <a:r>
              <a:rPr lang="en-US" dirty="0"/>
              <a:t>The programming language can also have a bearing on the reliability of the final program.</a:t>
            </a:r>
          </a:p>
          <a:p>
            <a:r>
              <a:rPr lang="en-US" dirty="0"/>
              <a:t>Languages with strong type checking help identify and remove many errors before run-time.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F2BE6-408D-40AC-834F-D4B453A6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44F0-240F-44B8-AF6A-C5997AAE5927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C45AD-A8B3-49AD-85D6-CA19D4D2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58565-CC0B-4C30-8A52-3A8026F8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E9B3-22F2-416E-8913-F6015075EA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7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12DD-A24F-44F0-8829-6127D305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for choosing Java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C387B-832F-4993-A63A-08D1AA9AD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 is object-oriented</a:t>
            </a:r>
          </a:p>
          <a:p>
            <a:r>
              <a:rPr lang="en-US" dirty="0"/>
              <a:t>This allows programs to be developed by defining classes that have encapsulated attributes, and public methods.</a:t>
            </a:r>
          </a:p>
          <a:p>
            <a:r>
              <a:rPr lang="en-US" dirty="0"/>
              <a:t>This encapsulation of data allows secure systems to be built with less chance of data corruption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5388-6BFC-4391-80B2-83995060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41A8-28A3-47B5-81F2-4C3438C35B70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7E9E2-E66E-47B7-85E2-86D7471F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40FC4-9571-408D-BA25-CE070451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E9B3-22F2-416E-8913-F6015075EA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7D17-BC01-48CA-9211-FBB48405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F8292-5FAC-4400-9137-8F4EF339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Java is portable </a:t>
            </a:r>
            <a:r>
              <a:rPr lang="en-US" dirty="0"/>
              <a:t>Because Java classes are compiled down to </a:t>
            </a:r>
            <a:r>
              <a:rPr lang="en-US" i="1" dirty="0"/>
              <a:t>byte code </a:t>
            </a:r>
            <a:r>
              <a:rPr lang="en-US" dirty="0"/>
              <a:t>rather than platform-specific machine code, final applications can run successfully on any platform that incorporates a </a:t>
            </a:r>
            <a:r>
              <a:rPr lang="en-US" i="1" dirty="0"/>
              <a:t>Java Virtual Machine.</a:t>
            </a:r>
          </a:p>
          <a:p>
            <a:r>
              <a:rPr lang="en-US" b="1" dirty="0"/>
              <a:t>Example</a:t>
            </a:r>
          </a:p>
          <a:p>
            <a:pPr lvl="1"/>
            <a:r>
              <a:rPr lang="en-US" dirty="0"/>
              <a:t>the range of an integer variable in C will differ depending upon whether the language is compiled on a 16 or 32 bit platform, whereas the range for an integer variable in Java is common across all platforms.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45BE0-2AD6-4A20-9BD4-9ED13968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001D-B758-4582-AC40-091C4F5A9B6D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DEE9E-6FDB-4834-A306-997882B6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ADC5B-CD8D-4829-BE82-48C9CDED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E9B3-22F2-416E-8913-F6015075EA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0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BAE7-FA66-48B1-8091-85A6AA75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			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576C-6A0B-4464-848B-88C40F852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 is robust ()</a:t>
            </a:r>
          </a:p>
          <a:p>
            <a:r>
              <a:rPr lang="en-US" dirty="0"/>
              <a:t>Certain programming features that are commonly associated with software errors in other languages are not part of the Java programming language.</a:t>
            </a:r>
          </a:p>
          <a:p>
            <a:r>
              <a:rPr lang="en-US" dirty="0"/>
              <a:t>In particular Java does not support </a:t>
            </a:r>
            <a:r>
              <a:rPr lang="en-US" i="1" dirty="0"/>
              <a:t>pointers </a:t>
            </a:r>
            <a:r>
              <a:rPr lang="en-US" dirty="0"/>
              <a:t>and </a:t>
            </a:r>
            <a:r>
              <a:rPr lang="en-US" i="1" dirty="0"/>
              <a:t>multiple inheritance.</a:t>
            </a:r>
          </a:p>
          <a:p>
            <a:r>
              <a:rPr lang="en-US" dirty="0"/>
              <a:t>These features can result in software failure because their use requires considerable skill and they have a complex semantics.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74954-96E1-406A-AC4F-99622AEA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6C5A1-5637-479D-8E93-36AD0E93FC1E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9883B-89D2-4ECB-8500-B9228DEC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C396-B489-467F-A664-BE1DEB58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E9B3-22F2-416E-8913-F6015075EA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8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4F38-437B-4FE5-9CED-B8056254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			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AE12-55DF-4E34-BF83-7BA4C2F67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 is high level</a:t>
            </a:r>
          </a:p>
          <a:p>
            <a:r>
              <a:rPr lang="en-US" dirty="0"/>
              <a:t>When developing applications from VDM specifications, it helps considerably if the types available in the specification language are also available in the implementation language.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5D390-5FA3-452B-B895-8459E254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B3D0-DEA8-40AC-83FC-5AA6E6F92618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19959-C664-44A7-9C6C-F0AD6D0B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BB223-27EC-4708-AA88-6CE440C3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E9B3-22F2-416E-8913-F6015075EA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C74B-0B16-42B0-8D75-C1A28DC7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 DEVELOPMENT OF JAVA PROGRAMS: A LIGHTWEIGHT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AD432-CECE-46B6-9ECD-BDC39D384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approach we will be taking to formal program development is one that is often referred to as a </a:t>
            </a:r>
            <a:r>
              <a:rPr lang="en-US" i="1" dirty="0"/>
              <a:t>lightweight </a:t>
            </a:r>
            <a:r>
              <a:rPr lang="en-US" dirty="0"/>
              <a:t>approach. Here, formality is applied with a light rather than rigorous touch.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CB63D-57C6-47B9-8D76-0A7DDBFF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DDC4-D8AD-4706-A07D-D18DD9846384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BD9B5-1057-49B9-A73A-F0C6F028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5C6DA-DCF8-4DF4-BD5F-2832DF3B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E9B3-22F2-416E-8913-F6015075EA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0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1FE9-69ED-4D69-92C9-28509EF6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From VDM-SL Types to Java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F0C77-F0BA-41EF-9A87-D7021A7D0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types of VDM-SL: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natural numbers</a:t>
            </a:r>
          </a:p>
          <a:p>
            <a:pPr lvl="1"/>
            <a:r>
              <a:rPr lang="en-US" dirty="0"/>
              <a:t>real numbers</a:t>
            </a:r>
          </a:p>
          <a:p>
            <a:pPr lvl="1"/>
            <a:r>
              <a:rPr lang="en-US" dirty="0"/>
              <a:t>Boolean and</a:t>
            </a:r>
          </a:p>
          <a:p>
            <a:pPr lvl="1"/>
            <a:r>
              <a:rPr lang="en-US" dirty="0"/>
              <a:t>character.</a:t>
            </a:r>
          </a:p>
          <a:p>
            <a:r>
              <a:rPr lang="en-US" b="1" dirty="0"/>
              <a:t>Java</a:t>
            </a:r>
            <a:r>
              <a:rPr lang="en-US" dirty="0"/>
              <a:t> has several </a:t>
            </a:r>
            <a:r>
              <a:rPr lang="en-US" i="1" dirty="0"/>
              <a:t>primitive </a:t>
            </a:r>
            <a:r>
              <a:rPr lang="en-US" dirty="0"/>
              <a:t>(non-class) types that can be used to provide a concrete representation of these abstract types.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107F1-F92D-473F-BA9D-84318DD8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7554-78BA-414E-8090-8266EDDECB54}" type="datetime1">
              <a:rPr lang="en-US" smtClean="0"/>
              <a:t>29/11/2020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2338-FCAF-463A-A55D-B140B9F0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University of Sahiwal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52BFB-D7C7-4025-9086-CA01EA36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E9B3-22F2-416E-8913-F6015075EA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224"/>
      </p:ext>
    </p:extLst>
  </p:cSld>
  <p:clrMapOvr>
    <a:masterClrMapping/>
  </p:clrMapOvr>
</p:sld>
</file>

<file path=ppt/theme/theme1.xml><?xml version="1.0" encoding="utf-8"?>
<a:theme xmlns:a="http://schemas.openxmlformats.org/drawingml/2006/main" name="uni of sahiwal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ahiwal theme" id="{751C8DE0-21DB-4ED0-BB0E-37A6EFD867B0}" vid="{B282B60A-933E-4F5E-9891-BAF502DB2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815</Words>
  <Application>Microsoft Office PowerPoint</Application>
  <PresentationFormat>Widescreen</PresentationFormat>
  <Paragraphs>129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uni of sahiwal theme</vt:lpstr>
      <vt:lpstr>Formal Methods Lecture # 13</vt:lpstr>
      <vt:lpstr>From VDM Specifications to Java Implementations</vt:lpstr>
      <vt:lpstr>Programming Languages</vt:lpstr>
      <vt:lpstr>Reason for choosing Java Language</vt:lpstr>
      <vt:lpstr>                                                                  Cont.</vt:lpstr>
      <vt:lpstr>         Cont.</vt:lpstr>
      <vt:lpstr>         Cont.</vt:lpstr>
      <vt:lpstr>FORMAL DEVELOPMENT OF JAVA PROGRAMS: A LIGHTWEIGHT APPROACH</vt:lpstr>
      <vt:lpstr>From VDM-SL Types to Java Types</vt:lpstr>
      <vt:lpstr>From VDM-SL base types to Java primitive types</vt:lpstr>
      <vt:lpstr>Implementing the IncubatorMonitor Specification</vt:lpstr>
      <vt:lpstr>VDM_SL specification </vt:lpstr>
      <vt:lpstr>VDM-SL specification implemented in java</vt:lpstr>
      <vt:lpstr>TRANSLATING A VALUES CLAUSE INTO JAVA</vt:lpstr>
      <vt:lpstr>TRANSLATING A STATE CLAUSE INTO JAVA</vt:lpstr>
      <vt:lpstr>TRANSLATING AN INVARIANT INTO JAVA</vt:lpstr>
      <vt:lpstr>Comparison operators</vt:lpstr>
      <vt:lpstr>Logical operators </vt:lpstr>
      <vt:lpstr>Further Readings</vt:lpstr>
      <vt:lpstr>Questions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Automata Lecture # 3</dc:title>
  <dc:creator>Umair Waqas</dc:creator>
  <cp:lastModifiedBy>UmairWaqas</cp:lastModifiedBy>
  <cp:revision>9</cp:revision>
  <dcterms:created xsi:type="dcterms:W3CDTF">2020-11-22T15:58:53Z</dcterms:created>
  <dcterms:modified xsi:type="dcterms:W3CDTF">2020-11-29T13:30:17Z</dcterms:modified>
</cp:coreProperties>
</file>