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1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969-6344-474B-88DE-2E58C376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3348-9C14-4BE4-B617-C1B71F7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F575-3F22-4C15-82EB-B815762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2F9-D735-474F-B5B3-7A1EA46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05C-1067-4625-80F1-EC9098B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A24-5329-4970-A503-304487F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9EE7-8254-4C94-98A3-1889F8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8188-5AC3-4A91-B4E7-A0DE080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225-6D4F-4403-AD17-B29255C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BED-C12C-47D6-8322-8FA4ADD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8CB-1AB4-45F2-9568-71BA45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lang="en-US" smtClean="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3C9-487E-4335-A5D8-B51EA0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EFD-9A17-4742-A20E-E50D751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142-BDBC-4157-AAE7-4342DF5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06D3-BD49-4E10-8DD6-89D0428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7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B8329-DA37-4A1E-841A-411AE60D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7BEE1-4B97-42AA-B903-D08D619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9C367-A86D-44CD-98B1-70DEF1D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C44CD9-1714-4B0A-96C6-A4CCB18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A54386-5940-4214-BF5A-AEAA9AF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6F6635-3054-47F5-A77D-D38085B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FDC635-CC8C-4E97-A385-A0A05767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EFE563-3822-4B2C-91F7-8AF0070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CAC7D0-4F1C-4FDB-98C4-08008F1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332A7E-4ECC-4BFF-87DA-EE5B7667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9CEE77-1183-4137-B4C5-A188D45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D7101-A4D8-492C-A80C-F8C08E0A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8CEBA-29E0-4E76-BD6D-8F829B9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C51E5-F57A-46AA-8B9A-632BBE3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5478A-BF3A-4254-A9C2-6777F7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1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08E694-36F2-452A-9447-56B700C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E8CC8-612F-4D1A-8A14-046327E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F69B09-D329-440A-8B8F-CA6B132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F771CF-DB27-444C-934B-358ABC98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9EA8F0-9BAC-4EBA-B637-252942AA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22B-7B1B-4EFA-9298-314527F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4F8BA44-CE47-413A-8EA2-5D38C984E37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A6F-6E18-41E4-ADEA-A84A194A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lang="en-US"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0ACD-49F2-4520-87A0-BEDDDF3B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24BA8E2-2C5D-4E8C-B0A6-84B80CF658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8AB9C-BFB3-483E-BF0F-C960B73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6" y="7937"/>
            <a:ext cx="908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13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kern="1200" dirty="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32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24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22A5683-5C93-4B96-8FA8-7FFE1CF9DA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01777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/>
              <a:t>Formal Methods </a:t>
            </a:r>
            <a:br>
              <a:rPr dirty="0">
                <a:solidFill>
                  <a:schemeClr val="bg1"/>
                </a:solidFill>
              </a:rPr>
            </a:br>
            <a:r>
              <a:rPr sz="4000" b="1" dirty="0">
                <a:solidFill>
                  <a:srgbClr val="FF0000"/>
                </a:solidFill>
              </a:rPr>
              <a:t>Lecture # </a:t>
            </a:r>
            <a:r>
              <a:rPr lang="en-US" sz="4000" b="1" dirty="0">
                <a:solidFill>
                  <a:srgbClr val="FF0000"/>
                </a:solidFill>
              </a:rPr>
              <a:t>10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E130-D4A5-4E61-988F-4FA0E59D5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5943600" cy="10668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Umber Noureen Abbas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Lecturer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b="1" dirty="0">
                <a:solidFill>
                  <a:schemeClr val="bg1"/>
                </a:solidFill>
              </a:rPr>
              <a:t>Department of Computer Science</a:t>
            </a:r>
          </a:p>
          <a:p>
            <a:pPr fontAlgn="auto">
              <a:spcAft>
                <a:spcPts val="0"/>
              </a:spcAft>
              <a:defRPr/>
            </a:pP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7B07-C4EA-4F0C-9791-19AB1AB4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7F49-B083-4D06-B175-9FFBB97A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purpose of the external clause is to </a:t>
            </a:r>
            <a:r>
              <a:rPr lang="en-US" altLang="en-US" dirty="0">
                <a:solidFill>
                  <a:schemeClr val="accent6"/>
                </a:solidFill>
              </a:rPr>
              <a:t>restrict</a:t>
            </a:r>
            <a:r>
              <a:rPr lang="en-US" altLang="en-US" dirty="0"/>
              <a:t> the </a:t>
            </a:r>
            <a:r>
              <a:rPr lang="en-US" altLang="en-US" dirty="0">
                <a:solidFill>
                  <a:schemeClr val="accent6"/>
                </a:solidFill>
              </a:rPr>
              <a:t>access</a:t>
            </a:r>
            <a:r>
              <a:rPr lang="en-US" altLang="en-US" dirty="0"/>
              <a:t> of the operation to only those components of the state that are specified and</a:t>
            </a:r>
          </a:p>
          <a:p>
            <a:r>
              <a:rPr lang="en-US" altLang="en-US" dirty="0"/>
              <a:t>to specify the mode of access, either </a:t>
            </a:r>
            <a:r>
              <a:rPr lang="en-US" altLang="en-US" dirty="0">
                <a:solidFill>
                  <a:schemeClr val="accent6"/>
                </a:solidFill>
              </a:rPr>
              <a:t>read-only</a:t>
            </a:r>
            <a:r>
              <a:rPr lang="en-US" altLang="en-US" dirty="0"/>
              <a:t> (indicated by the keyword rd) or </a:t>
            </a:r>
            <a:r>
              <a:rPr lang="en-US" altLang="en-US" dirty="0">
                <a:solidFill>
                  <a:schemeClr val="accent6"/>
                </a:solidFill>
              </a:rPr>
              <a:t>read-write</a:t>
            </a:r>
            <a:r>
              <a:rPr lang="en-US" altLang="en-US" dirty="0"/>
              <a:t> (indicated by the keyword wr).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5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8301-0842-4D64-BBBA-CFEE7328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					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4B05-C012-483A-AFD4-19589B06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ext wr </a:t>
            </a:r>
            <a:r>
              <a:rPr lang="en-US" altLang="en-US" i="1" dirty="0"/>
              <a:t>temp 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there is only one component to the state (</a:t>
            </a:r>
            <a:r>
              <a:rPr lang="en-US" altLang="en-US" i="1" dirty="0"/>
              <a:t>temp</a:t>
            </a:r>
            <a:r>
              <a:rPr lang="en-US" altLang="en-US" dirty="0"/>
              <a:t>) and</a:t>
            </a:r>
          </a:p>
          <a:p>
            <a:r>
              <a:rPr lang="en-US" altLang="en-US" dirty="0"/>
              <a:t>In this operation </a:t>
            </a:r>
          </a:p>
          <a:p>
            <a:pPr lvl="1"/>
            <a:r>
              <a:rPr lang="en-US" altLang="en-US" dirty="0"/>
              <a:t>it is necessary to have read-write access to that component</a:t>
            </a:r>
          </a:p>
          <a:p>
            <a:pPr lvl="1"/>
            <a:r>
              <a:rPr lang="en-US" altLang="en-US" dirty="0"/>
              <a:t>since the operation needs actually to change the temperature.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0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52BF-9B8D-4DDA-B353-D54D8F33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 Postcondition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9158-1879-4928-B890-6BE71710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Is introduced by the keyword </a:t>
            </a:r>
            <a:r>
              <a:rPr lang="en-US" altLang="en-US" b="1" dirty="0"/>
              <a:t>post</a:t>
            </a:r>
          </a:p>
          <a:p>
            <a:pPr lvl="1"/>
            <a:r>
              <a:rPr lang="en-US" altLang="en-US" dirty="0"/>
              <a:t>is perhaps the most important part of the whole operation, for it is here that the essence of the operation is captured.</a:t>
            </a:r>
          </a:p>
          <a:p>
            <a:pPr lvl="1"/>
            <a:r>
              <a:rPr lang="en-US" altLang="en-US" dirty="0"/>
              <a:t>The postcondition states the conditions that must be met after the operation has been performed;</a:t>
            </a:r>
          </a:p>
          <a:p>
            <a:pPr lvl="1"/>
            <a:r>
              <a:rPr lang="en-US" altLang="en-US" dirty="0"/>
              <a:t>it is a predicate, containing one or more variables, the values of which must be such as to make the whole statement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9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4877-BA84-49A4-A5ED-EAC29D65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69DE-FD7A-431B-8BAF-7FE4F69B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post </a:t>
            </a:r>
            <a:r>
              <a:rPr lang="en-US" altLang="en-US" sz="2800" i="1" dirty="0">
                <a:solidFill>
                  <a:srgbClr val="FF0000"/>
                </a:solidFill>
              </a:rPr>
              <a:t>temp = 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i="1" strike="sngStrike" dirty="0">
                <a:solidFill>
                  <a:srgbClr val="FF0000"/>
                </a:solidFill>
              </a:rPr>
              <a:t>temp</a:t>
            </a:r>
            <a:r>
              <a:rPr lang="en-US" altLang="en-US" sz="2800" i="1" dirty="0">
                <a:solidFill>
                  <a:srgbClr val="FF0000"/>
                </a:solidFill>
              </a:rPr>
              <a:t> +</a:t>
            </a:r>
            <a:r>
              <a:rPr lang="en-US" altLang="en-US" sz="2800" dirty="0">
                <a:solidFill>
                  <a:srgbClr val="FF0000"/>
                </a:solidFill>
              </a:rPr>
              <a:t> 1    </a:t>
            </a:r>
            <a:r>
              <a:rPr lang="en-US" altLang="en-US" sz="2800" dirty="0"/>
              <a:t>or as      </a:t>
            </a:r>
            <a:r>
              <a:rPr lang="en-US" altLang="en-US" sz="2800" b="1" dirty="0">
                <a:solidFill>
                  <a:srgbClr val="FF0000"/>
                </a:solidFill>
              </a:rPr>
              <a:t>post </a:t>
            </a:r>
            <a:r>
              <a:rPr lang="en-US" altLang="en-US" sz="2800" i="1" dirty="0">
                <a:solidFill>
                  <a:srgbClr val="FF0000"/>
                </a:solidFill>
              </a:rPr>
              <a:t>temp - 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i="1" strike="sngStrike" dirty="0">
                <a:solidFill>
                  <a:srgbClr val="FF0000"/>
                </a:solidFill>
              </a:rPr>
              <a:t>temp</a:t>
            </a:r>
            <a:r>
              <a:rPr lang="en-US" altLang="en-US" sz="2800" i="1" dirty="0">
                <a:solidFill>
                  <a:srgbClr val="FF0000"/>
                </a:solidFill>
              </a:rPr>
              <a:t> =</a:t>
            </a:r>
            <a:r>
              <a:rPr lang="en-US" altLang="en-US" sz="2800" dirty="0">
                <a:solidFill>
                  <a:srgbClr val="FF0000"/>
                </a:solidFill>
              </a:rPr>
              <a:t> 1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altLang="en-US" sz="2800" dirty="0"/>
              <a:t>Any operation that has write access to a component of the state can change the value of that component.</a:t>
            </a:r>
          </a:p>
          <a:p>
            <a:r>
              <a:rPr lang="en-US" altLang="en-US" sz="2800" dirty="0"/>
              <a:t>It is therefore necessary to find a way of distinguishing between the value of the state component </a:t>
            </a:r>
            <a:r>
              <a:rPr lang="en-US" altLang="en-US" sz="2800" i="1" dirty="0"/>
              <a:t>before </a:t>
            </a:r>
            <a:r>
              <a:rPr lang="en-US" altLang="en-US" sz="2800" dirty="0"/>
              <a:t>the operation takes place and the value </a:t>
            </a:r>
            <a:r>
              <a:rPr lang="en-US" altLang="en-US" sz="2800" i="1" dirty="0"/>
              <a:t>after </a:t>
            </a:r>
            <a:r>
              <a:rPr lang="en-US" altLang="en-US" sz="2800" dirty="0"/>
              <a:t>it has taken place in other words the </a:t>
            </a:r>
            <a:r>
              <a:rPr lang="en-US" altLang="en-US" sz="2800" i="1" dirty="0"/>
              <a:t>old </a:t>
            </a:r>
            <a:r>
              <a:rPr lang="en-US" altLang="en-US" sz="2800" dirty="0"/>
              <a:t>value and the </a:t>
            </a:r>
            <a:r>
              <a:rPr lang="en-US" altLang="en-US" sz="2800" i="1" dirty="0"/>
              <a:t>new </a:t>
            </a:r>
            <a:r>
              <a:rPr lang="en-US" altLang="en-US" sz="2800" dirty="0"/>
              <a:t>value.</a:t>
            </a:r>
          </a:p>
          <a:p>
            <a:r>
              <a:rPr lang="en-US" altLang="en-US" sz="2800" dirty="0"/>
              <a:t>In VDM-SL we do this by placing an overscore over the old value, to distinguish it from the new value.</a:t>
            </a:r>
          </a:p>
        </p:txBody>
      </p:sp>
    </p:spTree>
    <p:extLst>
      <p:ext uri="{BB962C8B-B14F-4D97-AF65-F5344CB8AC3E}">
        <p14:creationId xmlns:p14="http://schemas.microsoft.com/office/powerpoint/2010/main" val="274173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C0FD-9D7D-4438-B1DF-B1086580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5F61-5796-4824-8B89-B175800F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purpose of the precondition is to place any necessary constraints on an operation.</a:t>
            </a:r>
          </a:p>
          <a:p>
            <a:r>
              <a:rPr lang="en-US" altLang="en-US" dirty="0"/>
              <a:t>In our incubator system, for example,</a:t>
            </a:r>
          </a:p>
          <a:p>
            <a:pPr lvl="1"/>
            <a:r>
              <a:rPr lang="en-US" altLang="en-US" dirty="0"/>
              <a:t>we know that the temperature must be allowed to vary only within the range 10 to 10 degrees.</a:t>
            </a:r>
          </a:p>
        </p:txBody>
      </p:sp>
    </p:spTree>
    <p:extLst>
      <p:ext uri="{BB962C8B-B14F-4D97-AF65-F5344CB8AC3E}">
        <p14:creationId xmlns:p14="http://schemas.microsoft.com/office/powerpoint/2010/main" val="56346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272-C5CC-4EAA-BA78-596BA434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8BB9-2000-4F8F-9246-36FD224E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we did not specify a precondition here, we would be allowing the system to record a temperature that was outside of the allowed range – we would be allowing abnormal behaviour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6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30DA-12E6-4F67-8B8A-A98B5EB4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2F3E-8435-4435-9E67-866CD26A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pre </a:t>
            </a:r>
            <a:r>
              <a:rPr lang="en-US" altLang="en-US" i="1" dirty="0">
                <a:solidFill>
                  <a:srgbClr val="FF0000"/>
                </a:solidFill>
              </a:rPr>
              <a:t>temp &lt;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</a:p>
          <a:p>
            <a:r>
              <a:rPr lang="en-US" altLang="en-US" dirty="0"/>
              <a:t>The temperature must be below 10 degrees. If this is the case, invoking this operation should bring about the state of affairs specified in the postcondition.</a:t>
            </a:r>
          </a:p>
          <a:p>
            <a:r>
              <a:rPr lang="en-US" altLang="en-US" dirty="0"/>
              <a:t>However, if the precondition is not met – that is to say that the temperature is not less than 10 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4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E52335D-2B3C-44B6-B77A-E1F78C086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Questions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9BEB757-4FFB-4533-8D0D-55070498E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/>
              <a:t>Any Question Please?</a:t>
            </a:r>
          </a:p>
          <a:p>
            <a:pPr marL="0" indent="0">
              <a:buNone/>
            </a:pPr>
            <a:endParaRPr lang="en-GB" sz="2800"/>
          </a:p>
          <a:p>
            <a:pPr marL="0" indent="0">
              <a:buNone/>
            </a:pPr>
            <a:r>
              <a:rPr lang="en-GB" sz="2800"/>
              <a:t>You can contact me at: </a:t>
            </a:r>
            <a:r>
              <a:rPr lang="en-GB" sz="2800">
                <a:solidFill>
                  <a:srgbClr val="FFFF00"/>
                </a:solidFill>
              </a:rPr>
              <a:t>umber@uosahiwal.edu.pk</a:t>
            </a:r>
          </a:p>
          <a:p>
            <a:pPr marL="0" indent="0">
              <a:buNone/>
            </a:pPr>
            <a:endParaRPr lang="en-GB" sz="28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sz="2800"/>
              <a:t>Your Query will be answered within one working day.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C1347-B0CD-493A-A09E-03C33896F2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DC100D-E5FB-4B71-9099-D5E98A9A3048}" type="datetime1">
              <a:rPr lang="en-US" altLang="en-US"/>
              <a:pPr>
                <a:defRPr/>
              </a:pPr>
              <a:t>10/24/2021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1A6C-9B2E-43F6-9053-24E58217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9222" name="Slide Number Placeholder 3">
            <a:extLst>
              <a:ext uri="{FF2B5EF4-FFF2-40B4-BE49-F238E27FC236}">
                <a16:creationId xmlns:a16="http://schemas.microsoft.com/office/drawing/2014/main" id="{BC728A63-9C28-4BE5-B40E-74A234A1A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A7C852-DA2F-4FE4-9AF9-42250E582FC3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BF133AD-2E85-47F5-9B8C-B00C1AC95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Thanks</a:t>
            </a:r>
            <a:endParaRPr lang="en-GB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29112-EBBE-442D-ABC1-88BD92B9A3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B3AF20-BB05-4B96-BD4B-6059E8F3D1C9}" type="datetime1">
              <a:rPr lang="en-US" altLang="en-US"/>
              <a:pPr>
                <a:defRPr/>
              </a:pPr>
              <a:t>10/24/2021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A8E9A-45B9-4811-8FAF-7AFD1C08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96CBF611-F974-4DA5-B867-AE42A9D0E3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6FF25D-0969-4D9D-B8DF-DE9453D474A2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11ED-4E52-4F44-9E2B-42F65C506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 Introduction to</a:t>
            </a:r>
            <a:br>
              <a:rPr lang="en-US" b="1" dirty="0"/>
            </a:br>
            <a:r>
              <a:rPr lang="en-US" b="1" dirty="0"/>
              <a:t>Specification in VDM-SL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6A9A0-EE39-477A-A5FA-F54EDA7CB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06029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3AEB-4CD0-47D6-B2CA-EE27B9FC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EE27-6915-4AF6-B0BB-26BA2377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a number of </a:t>
            </a:r>
            <a:r>
              <a:rPr lang="en-US" dirty="0">
                <a:solidFill>
                  <a:schemeClr val="accent6"/>
                </a:solidFill>
              </a:rPr>
              <a:t>operations</a:t>
            </a:r>
            <a:r>
              <a:rPr lang="en-US" dirty="0"/>
              <a:t> that the system should be able to perform and by which means the data (that is the state) can be accessed.</a:t>
            </a:r>
          </a:p>
        </p:txBody>
      </p:sp>
    </p:spTree>
    <p:extLst>
      <p:ext uri="{BB962C8B-B14F-4D97-AF65-F5344CB8AC3E}">
        <p14:creationId xmlns:p14="http://schemas.microsoft.com/office/powerpoint/2010/main" val="293380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72EB-ECF0-40BE-932A-772CE712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4851-40FB-4D8A-9AE0-DE2EC420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VDM we tend to use the word </a:t>
            </a:r>
            <a:r>
              <a:rPr lang="en-US" i="1" dirty="0">
                <a:solidFill>
                  <a:schemeClr val="accent6"/>
                </a:solidFill>
              </a:rPr>
              <a:t>operation</a:t>
            </a:r>
            <a:r>
              <a:rPr lang="en-US" dirty="0"/>
              <a:t>, whereas in most object-oriented texts you will tend to see the word </a:t>
            </a:r>
            <a:r>
              <a:rPr lang="en-US" i="1" dirty="0">
                <a:solidFill>
                  <a:schemeClr val="accent6"/>
                </a:solidFill>
              </a:rPr>
              <a:t>method</a:t>
            </a:r>
            <a:r>
              <a:rPr lang="en-US" dirty="0"/>
              <a:t>.</a:t>
            </a:r>
          </a:p>
          <a:p>
            <a:r>
              <a:rPr lang="en-US" dirty="0"/>
              <a:t>In VDM, operations by definition access the state in some way, either by reading or writing the data, or both.</a:t>
            </a:r>
          </a:p>
        </p:txBody>
      </p:sp>
    </p:spTree>
    <p:extLst>
      <p:ext uri="{BB962C8B-B14F-4D97-AF65-F5344CB8AC3E}">
        <p14:creationId xmlns:p14="http://schemas.microsoft.com/office/powerpoint/2010/main" val="368444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15E3-CE7C-4F10-93FF-CEC273ED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6216-5BAA-4E1D-A191-81E83543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operation that records an increment in the temperature;</a:t>
            </a:r>
          </a:p>
          <a:p>
            <a:r>
              <a:rPr lang="en-US" altLang="en-US" dirty="0"/>
              <a:t>an operation that records a decrement</a:t>
            </a:r>
          </a:p>
          <a:p>
            <a:r>
              <a:rPr lang="en-US" altLang="en-US" dirty="0"/>
              <a:t>one that simply reads the value of the temperature.</a:t>
            </a:r>
          </a:p>
        </p:txBody>
      </p:sp>
    </p:spTree>
    <p:extLst>
      <p:ext uri="{BB962C8B-B14F-4D97-AF65-F5344CB8AC3E}">
        <p14:creationId xmlns:p14="http://schemas.microsoft.com/office/powerpoint/2010/main" val="399711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24F3-C61C-4B89-A622-5C51ACE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1ADF-40AC-431F-BBFC-A5B41233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VDM-SL an operation consists of four sections,</a:t>
            </a:r>
            <a:endParaRPr lang="en-US" dirty="0"/>
          </a:p>
          <a:p>
            <a:pPr lvl="1"/>
            <a:r>
              <a:rPr lang="en-US" altLang="en-US" dirty="0"/>
              <a:t>the operation header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/>
              <a:t>external </a:t>
            </a:r>
            <a:r>
              <a:rPr lang="en-US" altLang="en-US" dirty="0"/>
              <a:t>clause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/>
              <a:t>precondition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/>
              <a:t>postcondition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0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A302-6959-4F9E-9FA3-8FAC7EC9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Consider the increment operation First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2F8AFE-899E-4628-868B-78CF8FF8F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244" y="2957415"/>
            <a:ext cx="8289512" cy="1811534"/>
          </a:xfrm>
        </p:spPr>
      </p:pic>
    </p:spTree>
    <p:extLst>
      <p:ext uri="{BB962C8B-B14F-4D97-AF65-F5344CB8AC3E}">
        <p14:creationId xmlns:p14="http://schemas.microsoft.com/office/powerpoint/2010/main" val="149623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C63A-BB12-4542-81C0-90E81EEA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98CF-96E8-4801-9638-627FC07C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case </a:t>
            </a:r>
            <a:r>
              <a:rPr lang="en-US" altLang="en-US" i="1" dirty="0"/>
              <a:t>increment- </a:t>
            </a:r>
            <a:r>
              <a:rPr lang="en-US" altLang="en-US" dirty="0"/>
              <a:t>followed by a pair of brackets.</a:t>
            </a:r>
          </a:p>
          <a:p>
            <a:r>
              <a:rPr lang="en-US" altLang="en-US" dirty="0"/>
              <a:t>By convention, operation names are usually written in upper case in VDM texts;</a:t>
            </a:r>
          </a:p>
          <a:p>
            <a:r>
              <a:rPr lang="en-US" altLang="en-US" dirty="0"/>
              <a:t>however, here we will use lower case so that the operation names will correspond to the UML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1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E8CB-1F18-4C31-BB05-49383AE1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ext.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6F6E-A4EE-468E-BFA3-FCB5E597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next line is called the </a:t>
            </a:r>
            <a:r>
              <a:rPr lang="en-US" altLang="en-US" b="1" dirty="0"/>
              <a:t>external clause</a:t>
            </a:r>
            <a:r>
              <a:rPr lang="en-US" altLang="en-US" dirty="0"/>
              <a:t>, introduced by the VDM keyword </a:t>
            </a:r>
            <a:r>
              <a:rPr lang="en-US" altLang="en-US" b="1" dirty="0"/>
              <a:t>ext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Keywords are written in lower case</a:t>
            </a:r>
          </a:p>
          <a:p>
            <a:pPr lvl="1"/>
            <a:r>
              <a:rPr lang="en-US" altLang="en-US" dirty="0"/>
              <a:t>they are </a:t>
            </a:r>
            <a:r>
              <a:rPr lang="en-US" altLang="en-US" dirty="0">
                <a:solidFill>
                  <a:schemeClr val="accent6"/>
                </a:solidFill>
              </a:rPr>
              <a:t>bold and non-italic</a:t>
            </a:r>
            <a:r>
              <a:rPr lang="en-US" altLang="en-US" dirty="0"/>
              <a:t>, whereas variable and type names are plain but </a:t>
            </a:r>
            <a:r>
              <a:rPr lang="en-US" altLang="en-US" dirty="0">
                <a:solidFill>
                  <a:schemeClr val="accent6"/>
                </a:solidFill>
              </a:rPr>
              <a:t>italicized</a:t>
            </a:r>
            <a:r>
              <a:rPr lang="en-US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1029"/>
      </p:ext>
    </p:extLst>
  </p:cSld>
  <p:clrMapOvr>
    <a:masterClrMapping/>
  </p:clrMapOvr>
</p:sld>
</file>

<file path=ppt/theme/theme1.xml><?xml version="1.0" encoding="utf-8"?>
<a:theme xmlns:a="http://schemas.openxmlformats.org/drawingml/2006/main" name="uni of sahiwa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ahiwal theme" id="{751C8DE0-21DB-4ED0-BB0E-37A6EFD867B0}" vid="{B282B60A-933E-4F5E-9891-BAF502DB28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of sahiwal theme</Template>
  <TotalTime>279</TotalTime>
  <Words>706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uni of sahiwal theme</vt:lpstr>
      <vt:lpstr>Formal Methods  Lecture # 10</vt:lpstr>
      <vt:lpstr>An Introduction to Specification in VDM-SL</vt:lpstr>
      <vt:lpstr>Specifying the Operations</vt:lpstr>
      <vt:lpstr>Cont.</vt:lpstr>
      <vt:lpstr>Cont.</vt:lpstr>
      <vt:lpstr>Operation </vt:lpstr>
      <vt:lpstr>Consider the increment operation First</vt:lpstr>
      <vt:lpstr>Increment Operation </vt:lpstr>
      <vt:lpstr>Keyword ext.</vt:lpstr>
      <vt:lpstr>Cont.</vt:lpstr>
      <vt:lpstr>        Cont.</vt:lpstr>
      <vt:lpstr> Postcondition</vt:lpstr>
      <vt:lpstr>Postcondition code </vt:lpstr>
      <vt:lpstr>Precondition </vt:lpstr>
      <vt:lpstr>Cont.</vt:lpstr>
      <vt:lpstr>Condition </vt:lpstr>
      <vt:lpstr>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Specification in VDM-SL</dc:title>
  <dc:creator>Umair Waqas</dc:creator>
  <cp:lastModifiedBy>Umair Waqas</cp:lastModifiedBy>
  <cp:revision>29</cp:revision>
  <dcterms:created xsi:type="dcterms:W3CDTF">2020-11-07T16:01:38Z</dcterms:created>
  <dcterms:modified xsi:type="dcterms:W3CDTF">2021-10-24T16:40:29Z</dcterms:modified>
</cp:coreProperties>
</file>