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58" r:id="rId4"/>
    <p:sldId id="257" r:id="rId5"/>
    <p:sldId id="260" r:id="rId6"/>
    <p:sldId id="261" r:id="rId7"/>
    <p:sldId id="267" r:id="rId8"/>
    <p:sldId id="262" r:id="rId9"/>
    <p:sldId id="264" r:id="rId10"/>
    <p:sldId id="265" r:id="rId11"/>
    <p:sldId id="268" r:id="rId12"/>
    <p:sldId id="269" r:id="rId13"/>
    <p:sldId id="270" r:id="rId14"/>
    <p:sldId id="266" r:id="rId1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614D0C-089F-49B5-BBF7-209AC6AB8E1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6EAB73-52A1-44E5-B5BD-BA1E787777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6208A-BF8A-4118-AB87-EF85416EE18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6104-5C12-464E-877D-987B54B72A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Students?</a:t>
            </a:r>
            <a:r>
              <a:rPr lang="en-US" baseline="0" dirty="0"/>
              <a:t>      Any unusual threats you’ve had to deal with in your career.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4618F-322E-4ACA-BC7B-F6D40A7742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9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57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9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5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3E9F-270A-49AE-9E89-5F5BFF90C8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9D30B3-669E-4D02-B21E-437EECFF93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5-6</a:t>
            </a:r>
          </a:p>
        </p:txBody>
      </p:sp>
    </p:spTree>
    <p:extLst>
      <p:ext uri="{BB962C8B-B14F-4D97-AF65-F5344CB8AC3E}">
        <p14:creationId xmlns:p14="http://schemas.microsoft.com/office/powerpoint/2010/main" val="382581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/>
              <a:t>Backdoors and Logic Bombs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Backdoors are used to bypass normal security and authentication functions </a:t>
            </a:r>
          </a:p>
          <a:p>
            <a:r>
              <a:rPr lang="en-US" sz="2800" dirty="0"/>
              <a:t>Remote Access Trojan (RAT) is placed by an attacker to maintain persistent access</a:t>
            </a:r>
          </a:p>
          <a:p>
            <a:r>
              <a:rPr lang="en-US" sz="2800" dirty="0"/>
              <a:t>Logic Bomb :Malicious code that has been inserted inside a program and will execute only when certain conditions have been met</a:t>
            </a:r>
          </a:p>
          <a:p>
            <a:r>
              <a:rPr lang="en-US" sz="2800" dirty="0"/>
              <a:t>Easter Egg: Non-malicious code that when invoked, displays an insider joke, hidden message, or secret feature</a:t>
            </a:r>
          </a:p>
          <a:p>
            <a:pPr marL="0" indent="0" algn="ctr">
              <a:buNone/>
            </a:pPr>
            <a:r>
              <a:rPr lang="en-US" sz="2800" dirty="0"/>
              <a:t>Logic bombs and Easter eggs should not be used according to secure 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151040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/>
              <a:t>Symptoms of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Your computer might have been infected if it begins to act strangely</a:t>
            </a:r>
          </a:p>
          <a:p>
            <a:r>
              <a:rPr lang="en-US" sz="2800" dirty="0"/>
              <a:t> Hard drives, files, or applications are not accessible anymore</a:t>
            </a:r>
          </a:p>
          <a:p>
            <a:r>
              <a:rPr lang="en-US" sz="2800" dirty="0"/>
              <a:t>Strange noises occur</a:t>
            </a:r>
          </a:p>
          <a:p>
            <a:r>
              <a:rPr lang="en-US" sz="2800" dirty="0"/>
              <a:t>Unusual error messages</a:t>
            </a:r>
          </a:p>
          <a:p>
            <a:r>
              <a:rPr lang="en-US" sz="2800" dirty="0"/>
              <a:t>Display looks strange</a:t>
            </a:r>
          </a:p>
          <a:p>
            <a:r>
              <a:rPr lang="en-US" sz="2800" dirty="0"/>
              <a:t>Jumbled printouts</a:t>
            </a:r>
          </a:p>
          <a:p>
            <a:r>
              <a:rPr lang="en-US" sz="2800" dirty="0"/>
              <a:t>Double file extensions are being displayed, such as textfile.txt.exe</a:t>
            </a:r>
          </a:p>
          <a:p>
            <a:r>
              <a:rPr lang="en-US" sz="2800" dirty="0"/>
              <a:t>New files and folders have been created or files and folders are missing/corrupted</a:t>
            </a:r>
          </a:p>
          <a:p>
            <a:r>
              <a:rPr lang="en-US" sz="2800" dirty="0"/>
              <a:t>System Restore will not function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09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/>
              <a:t>Removing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Identify symptoms of a malware infection</a:t>
            </a:r>
          </a:p>
          <a:p>
            <a:r>
              <a:rPr lang="en-US" sz="2800" dirty="0"/>
              <a:t>Quarantine the infected systems</a:t>
            </a:r>
          </a:p>
          <a:p>
            <a:r>
              <a:rPr lang="en-US" sz="2800" dirty="0"/>
              <a:t>Disable System Restore (if using a Windows machine)</a:t>
            </a:r>
          </a:p>
          <a:p>
            <a:r>
              <a:rPr lang="en-US" sz="2800" dirty="0"/>
              <a:t>Remediate the infected system</a:t>
            </a:r>
          </a:p>
          <a:p>
            <a:r>
              <a:rPr lang="en-US" sz="2800" dirty="0"/>
              <a:t>Schedule automatic updates and scans</a:t>
            </a:r>
          </a:p>
          <a:p>
            <a:r>
              <a:rPr lang="en-US" sz="2800" dirty="0"/>
              <a:t>Enable System Restore and create a new restore point</a:t>
            </a:r>
          </a:p>
          <a:p>
            <a:r>
              <a:rPr lang="en-US" sz="2800" dirty="0"/>
              <a:t>Provide end user security awareness training</a:t>
            </a:r>
          </a:p>
          <a:p>
            <a:r>
              <a:rPr lang="en-US" sz="2800" dirty="0"/>
              <a:t>If a boot sector virus is suspected, reboot the computer from an external device and scan it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96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/>
              <a:t>Preventing from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-Viruses -Worms -Trojans -Ransomware -Spyware -Rootkits -Spam</a:t>
            </a:r>
          </a:p>
          <a:p>
            <a:r>
              <a:rPr lang="en-US" sz="2800" dirty="0"/>
              <a:t>Worms, Trojans, and Ransomware are best detected with anti-malware solutions</a:t>
            </a:r>
          </a:p>
          <a:p>
            <a:r>
              <a:rPr lang="en-US" sz="2800" dirty="0"/>
              <a:t>Scanners can detect a file containing a rootkit before it is installed…</a:t>
            </a:r>
          </a:p>
          <a:p>
            <a:r>
              <a:rPr lang="en-US" sz="2800" dirty="0"/>
              <a:t>removal of a rootkit is difficult and the best plan is to reimage the machine</a:t>
            </a:r>
          </a:p>
          <a:p>
            <a:r>
              <a:rPr lang="en-US" sz="2800" dirty="0"/>
              <a:t>Verify your email servers aren’t configured as open mail relays or SMTP open relays</a:t>
            </a:r>
          </a:p>
          <a:p>
            <a:r>
              <a:rPr lang="en-US" sz="2800" dirty="0"/>
              <a:t>Use whitelists and blacklists</a:t>
            </a:r>
          </a:p>
          <a:p>
            <a:r>
              <a:rPr lang="en-US" sz="2800" dirty="0"/>
              <a:t>Train and educate end users</a:t>
            </a:r>
          </a:p>
          <a:p>
            <a:r>
              <a:rPr lang="en-US" sz="2800" dirty="0"/>
              <a:t>Update your anti-malware software automatically and scan your computer</a:t>
            </a:r>
          </a:p>
          <a:p>
            <a:r>
              <a:rPr lang="en-US" sz="2800" dirty="0"/>
              <a:t>Update and patch the operating system and applications regularly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43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this activity, you will install VMware in your laptop and install kali Linux in virtualized environment for system and familiarize yourself with the interface and the devices.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435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36885" y="2068812"/>
            <a:ext cx="27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threats: storms, </a:t>
            </a:r>
          </a:p>
          <a:p>
            <a:r>
              <a:rPr lang="en-US" dirty="0"/>
              <a:t>Cold/heat, earthquake, etc.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36885" y="4537507"/>
            <a:ext cx="2747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human:</a:t>
            </a:r>
          </a:p>
          <a:p>
            <a:r>
              <a:rPr lang="en-US" dirty="0"/>
              <a:t>Hacker/cracker, espionage, </a:t>
            </a:r>
            <a:br>
              <a:rPr lang="en-US" dirty="0"/>
            </a:br>
            <a:r>
              <a:rPr lang="en-US" dirty="0"/>
              <a:t>EX-employee</a:t>
            </a:r>
          </a:p>
        </p:txBody>
      </p:sp>
      <p:grpSp>
        <p:nvGrpSpPr>
          <p:cNvPr id="61" name="Group 57"/>
          <p:cNvGrpSpPr>
            <a:grpSpLocks noChangeAspect="1"/>
          </p:cNvGrpSpPr>
          <p:nvPr/>
        </p:nvGrpSpPr>
        <p:grpSpPr bwMode="auto">
          <a:xfrm>
            <a:off x="-46579" y="1773372"/>
            <a:ext cx="6327775" cy="3733800"/>
            <a:chOff x="799" y="1342"/>
            <a:chExt cx="3986" cy="2352"/>
          </a:xfrm>
        </p:grpSpPr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4267" y="2888"/>
              <a:ext cx="282" cy="282"/>
            </a:xfrm>
            <a:custGeom>
              <a:avLst/>
              <a:gdLst>
                <a:gd name="T0" fmla="*/ 278 w 282"/>
                <a:gd name="T1" fmla="*/ 110 h 282"/>
                <a:gd name="T2" fmla="*/ 278 w 282"/>
                <a:gd name="T3" fmla="*/ 110 h 282"/>
                <a:gd name="T4" fmla="*/ 282 w 282"/>
                <a:gd name="T5" fmla="*/ 128 h 282"/>
                <a:gd name="T6" fmla="*/ 282 w 282"/>
                <a:gd name="T7" fmla="*/ 148 h 282"/>
                <a:gd name="T8" fmla="*/ 280 w 282"/>
                <a:gd name="T9" fmla="*/ 166 h 282"/>
                <a:gd name="T10" fmla="*/ 276 w 282"/>
                <a:gd name="T11" fmla="*/ 182 h 282"/>
                <a:gd name="T12" fmla="*/ 270 w 282"/>
                <a:gd name="T13" fmla="*/ 198 h 282"/>
                <a:gd name="T14" fmla="*/ 262 w 282"/>
                <a:gd name="T15" fmla="*/ 214 h 282"/>
                <a:gd name="T16" fmla="*/ 252 w 282"/>
                <a:gd name="T17" fmla="*/ 228 h 282"/>
                <a:gd name="T18" fmla="*/ 242 w 282"/>
                <a:gd name="T19" fmla="*/ 242 h 282"/>
                <a:gd name="T20" fmla="*/ 228 w 282"/>
                <a:gd name="T21" fmla="*/ 252 h 282"/>
                <a:gd name="T22" fmla="*/ 214 w 282"/>
                <a:gd name="T23" fmla="*/ 262 h 282"/>
                <a:gd name="T24" fmla="*/ 198 w 282"/>
                <a:gd name="T25" fmla="*/ 270 h 282"/>
                <a:gd name="T26" fmla="*/ 182 w 282"/>
                <a:gd name="T27" fmla="*/ 276 h 282"/>
                <a:gd name="T28" fmla="*/ 164 w 282"/>
                <a:gd name="T29" fmla="*/ 280 h 282"/>
                <a:gd name="T30" fmla="*/ 146 w 282"/>
                <a:gd name="T31" fmla="*/ 282 h 282"/>
                <a:gd name="T32" fmla="*/ 128 w 282"/>
                <a:gd name="T33" fmla="*/ 282 h 282"/>
                <a:gd name="T34" fmla="*/ 110 w 282"/>
                <a:gd name="T35" fmla="*/ 278 h 282"/>
                <a:gd name="T36" fmla="*/ 110 w 282"/>
                <a:gd name="T37" fmla="*/ 278 h 282"/>
                <a:gd name="T38" fmla="*/ 90 w 282"/>
                <a:gd name="T39" fmla="*/ 274 h 282"/>
                <a:gd name="T40" fmla="*/ 72 w 282"/>
                <a:gd name="T41" fmla="*/ 266 h 282"/>
                <a:gd name="T42" fmla="*/ 56 w 282"/>
                <a:gd name="T43" fmla="*/ 254 h 282"/>
                <a:gd name="T44" fmla="*/ 42 w 282"/>
                <a:gd name="T45" fmla="*/ 242 h 282"/>
                <a:gd name="T46" fmla="*/ 28 w 282"/>
                <a:gd name="T47" fmla="*/ 226 h 282"/>
                <a:gd name="T48" fmla="*/ 18 w 282"/>
                <a:gd name="T49" fmla="*/ 210 h 282"/>
                <a:gd name="T50" fmla="*/ 10 w 282"/>
                <a:gd name="T51" fmla="*/ 192 h 282"/>
                <a:gd name="T52" fmla="*/ 4 w 282"/>
                <a:gd name="T53" fmla="*/ 174 h 282"/>
                <a:gd name="T54" fmla="*/ 4 w 282"/>
                <a:gd name="T55" fmla="*/ 174 h 282"/>
                <a:gd name="T56" fmla="*/ 0 w 282"/>
                <a:gd name="T57" fmla="*/ 154 h 282"/>
                <a:gd name="T58" fmla="*/ 0 w 282"/>
                <a:gd name="T59" fmla="*/ 136 h 282"/>
                <a:gd name="T60" fmla="*/ 2 w 282"/>
                <a:gd name="T61" fmla="*/ 118 h 282"/>
                <a:gd name="T62" fmla="*/ 6 w 282"/>
                <a:gd name="T63" fmla="*/ 100 h 282"/>
                <a:gd name="T64" fmla="*/ 12 w 282"/>
                <a:gd name="T65" fmla="*/ 84 h 282"/>
                <a:gd name="T66" fmla="*/ 20 w 282"/>
                <a:gd name="T67" fmla="*/ 68 h 282"/>
                <a:gd name="T68" fmla="*/ 30 w 282"/>
                <a:gd name="T69" fmla="*/ 54 h 282"/>
                <a:gd name="T70" fmla="*/ 42 w 282"/>
                <a:gd name="T71" fmla="*/ 42 h 282"/>
                <a:gd name="T72" fmla="*/ 54 w 282"/>
                <a:gd name="T73" fmla="*/ 30 h 282"/>
                <a:gd name="T74" fmla="*/ 68 w 282"/>
                <a:gd name="T75" fmla="*/ 20 h 282"/>
                <a:gd name="T76" fmla="*/ 84 w 282"/>
                <a:gd name="T77" fmla="*/ 12 h 282"/>
                <a:gd name="T78" fmla="*/ 100 w 282"/>
                <a:gd name="T79" fmla="*/ 6 h 282"/>
                <a:gd name="T80" fmla="*/ 118 w 282"/>
                <a:gd name="T81" fmla="*/ 2 h 282"/>
                <a:gd name="T82" fmla="*/ 136 w 282"/>
                <a:gd name="T83" fmla="*/ 0 h 282"/>
                <a:gd name="T84" fmla="*/ 154 w 282"/>
                <a:gd name="T85" fmla="*/ 2 h 282"/>
                <a:gd name="T86" fmla="*/ 174 w 282"/>
                <a:gd name="T87" fmla="*/ 4 h 282"/>
                <a:gd name="T88" fmla="*/ 174 w 282"/>
                <a:gd name="T89" fmla="*/ 4 h 282"/>
                <a:gd name="T90" fmla="*/ 192 w 282"/>
                <a:gd name="T91" fmla="*/ 10 h 282"/>
                <a:gd name="T92" fmla="*/ 210 w 282"/>
                <a:gd name="T93" fmla="*/ 18 h 282"/>
                <a:gd name="T94" fmla="*/ 226 w 282"/>
                <a:gd name="T95" fmla="*/ 28 h 282"/>
                <a:gd name="T96" fmla="*/ 242 w 282"/>
                <a:gd name="T97" fmla="*/ 42 h 282"/>
                <a:gd name="T98" fmla="*/ 254 w 282"/>
                <a:gd name="T99" fmla="*/ 56 h 282"/>
                <a:gd name="T100" fmla="*/ 264 w 282"/>
                <a:gd name="T101" fmla="*/ 72 h 282"/>
                <a:gd name="T102" fmla="*/ 274 w 282"/>
                <a:gd name="T103" fmla="*/ 90 h 282"/>
                <a:gd name="T104" fmla="*/ 278 w 282"/>
                <a:gd name="T105" fmla="*/ 110 h 282"/>
                <a:gd name="T106" fmla="*/ 278 w 282"/>
                <a:gd name="T107" fmla="*/ 1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2" h="282">
                  <a:moveTo>
                    <a:pt x="278" y="110"/>
                  </a:moveTo>
                  <a:lnTo>
                    <a:pt x="278" y="110"/>
                  </a:lnTo>
                  <a:lnTo>
                    <a:pt x="282" y="128"/>
                  </a:lnTo>
                  <a:lnTo>
                    <a:pt x="282" y="148"/>
                  </a:lnTo>
                  <a:lnTo>
                    <a:pt x="280" y="166"/>
                  </a:lnTo>
                  <a:lnTo>
                    <a:pt x="276" y="182"/>
                  </a:lnTo>
                  <a:lnTo>
                    <a:pt x="270" y="198"/>
                  </a:lnTo>
                  <a:lnTo>
                    <a:pt x="262" y="214"/>
                  </a:lnTo>
                  <a:lnTo>
                    <a:pt x="252" y="228"/>
                  </a:lnTo>
                  <a:lnTo>
                    <a:pt x="242" y="242"/>
                  </a:lnTo>
                  <a:lnTo>
                    <a:pt x="228" y="252"/>
                  </a:lnTo>
                  <a:lnTo>
                    <a:pt x="214" y="262"/>
                  </a:lnTo>
                  <a:lnTo>
                    <a:pt x="198" y="270"/>
                  </a:lnTo>
                  <a:lnTo>
                    <a:pt x="182" y="276"/>
                  </a:lnTo>
                  <a:lnTo>
                    <a:pt x="164" y="280"/>
                  </a:lnTo>
                  <a:lnTo>
                    <a:pt x="146" y="282"/>
                  </a:lnTo>
                  <a:lnTo>
                    <a:pt x="128" y="282"/>
                  </a:lnTo>
                  <a:lnTo>
                    <a:pt x="110" y="278"/>
                  </a:lnTo>
                  <a:lnTo>
                    <a:pt x="110" y="278"/>
                  </a:lnTo>
                  <a:lnTo>
                    <a:pt x="90" y="274"/>
                  </a:lnTo>
                  <a:lnTo>
                    <a:pt x="72" y="266"/>
                  </a:lnTo>
                  <a:lnTo>
                    <a:pt x="56" y="254"/>
                  </a:lnTo>
                  <a:lnTo>
                    <a:pt x="42" y="242"/>
                  </a:lnTo>
                  <a:lnTo>
                    <a:pt x="28" y="226"/>
                  </a:lnTo>
                  <a:lnTo>
                    <a:pt x="18" y="210"/>
                  </a:lnTo>
                  <a:lnTo>
                    <a:pt x="10" y="192"/>
                  </a:lnTo>
                  <a:lnTo>
                    <a:pt x="4" y="174"/>
                  </a:lnTo>
                  <a:lnTo>
                    <a:pt x="4" y="174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2" y="118"/>
                  </a:lnTo>
                  <a:lnTo>
                    <a:pt x="6" y="100"/>
                  </a:lnTo>
                  <a:lnTo>
                    <a:pt x="12" y="84"/>
                  </a:lnTo>
                  <a:lnTo>
                    <a:pt x="20" y="68"/>
                  </a:lnTo>
                  <a:lnTo>
                    <a:pt x="30" y="54"/>
                  </a:lnTo>
                  <a:lnTo>
                    <a:pt x="42" y="42"/>
                  </a:lnTo>
                  <a:lnTo>
                    <a:pt x="54" y="30"/>
                  </a:lnTo>
                  <a:lnTo>
                    <a:pt x="68" y="20"/>
                  </a:lnTo>
                  <a:lnTo>
                    <a:pt x="84" y="12"/>
                  </a:lnTo>
                  <a:lnTo>
                    <a:pt x="100" y="6"/>
                  </a:lnTo>
                  <a:lnTo>
                    <a:pt x="118" y="2"/>
                  </a:lnTo>
                  <a:lnTo>
                    <a:pt x="136" y="0"/>
                  </a:lnTo>
                  <a:lnTo>
                    <a:pt x="154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92" y="10"/>
                  </a:lnTo>
                  <a:lnTo>
                    <a:pt x="210" y="18"/>
                  </a:lnTo>
                  <a:lnTo>
                    <a:pt x="226" y="28"/>
                  </a:lnTo>
                  <a:lnTo>
                    <a:pt x="242" y="42"/>
                  </a:lnTo>
                  <a:lnTo>
                    <a:pt x="254" y="56"/>
                  </a:lnTo>
                  <a:lnTo>
                    <a:pt x="264" y="72"/>
                  </a:lnTo>
                  <a:lnTo>
                    <a:pt x="274" y="90"/>
                  </a:lnTo>
                  <a:lnTo>
                    <a:pt x="278" y="110"/>
                  </a:lnTo>
                  <a:lnTo>
                    <a:pt x="278" y="110"/>
                  </a:lnTo>
                  <a:close/>
                </a:path>
              </a:pathLst>
            </a:custGeom>
            <a:solidFill>
              <a:srgbClr val="14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4161" y="3214"/>
              <a:ext cx="496" cy="456"/>
            </a:xfrm>
            <a:custGeom>
              <a:avLst/>
              <a:gdLst>
                <a:gd name="T0" fmla="*/ 166 w 496"/>
                <a:gd name="T1" fmla="*/ 0 h 456"/>
                <a:gd name="T2" fmla="*/ 166 w 496"/>
                <a:gd name="T3" fmla="*/ 0 h 456"/>
                <a:gd name="T4" fmla="*/ 166 w 496"/>
                <a:gd name="T5" fmla="*/ 0 h 456"/>
                <a:gd name="T6" fmla="*/ 166 w 496"/>
                <a:gd name="T7" fmla="*/ 0 h 456"/>
                <a:gd name="T8" fmla="*/ 166 w 496"/>
                <a:gd name="T9" fmla="*/ 0 h 456"/>
                <a:gd name="T10" fmla="*/ 118 w 496"/>
                <a:gd name="T11" fmla="*/ 0 h 456"/>
                <a:gd name="T12" fmla="*/ 118 w 496"/>
                <a:gd name="T13" fmla="*/ 0 h 456"/>
                <a:gd name="T14" fmla="*/ 104 w 496"/>
                <a:gd name="T15" fmla="*/ 0 h 456"/>
                <a:gd name="T16" fmla="*/ 92 w 496"/>
                <a:gd name="T17" fmla="*/ 2 h 456"/>
                <a:gd name="T18" fmla="*/ 82 w 496"/>
                <a:gd name="T19" fmla="*/ 4 h 456"/>
                <a:gd name="T20" fmla="*/ 70 w 496"/>
                <a:gd name="T21" fmla="*/ 8 h 456"/>
                <a:gd name="T22" fmla="*/ 60 w 496"/>
                <a:gd name="T23" fmla="*/ 14 h 456"/>
                <a:gd name="T24" fmla="*/ 50 w 496"/>
                <a:gd name="T25" fmla="*/ 20 h 456"/>
                <a:gd name="T26" fmla="*/ 40 w 496"/>
                <a:gd name="T27" fmla="*/ 28 h 456"/>
                <a:gd name="T28" fmla="*/ 32 w 496"/>
                <a:gd name="T29" fmla="*/ 36 h 456"/>
                <a:gd name="T30" fmla="*/ 32 w 496"/>
                <a:gd name="T31" fmla="*/ 36 h 456"/>
                <a:gd name="T32" fmla="*/ 18 w 496"/>
                <a:gd name="T33" fmla="*/ 54 h 456"/>
                <a:gd name="T34" fmla="*/ 8 w 496"/>
                <a:gd name="T35" fmla="*/ 74 h 456"/>
                <a:gd name="T36" fmla="*/ 2 w 496"/>
                <a:gd name="T37" fmla="*/ 94 h 456"/>
                <a:gd name="T38" fmla="*/ 0 w 496"/>
                <a:gd name="T39" fmla="*/ 116 h 456"/>
                <a:gd name="T40" fmla="*/ 0 w 496"/>
                <a:gd name="T41" fmla="*/ 456 h 456"/>
                <a:gd name="T42" fmla="*/ 0 w 496"/>
                <a:gd name="T43" fmla="*/ 456 h 456"/>
                <a:gd name="T44" fmla="*/ 90 w 496"/>
                <a:gd name="T45" fmla="*/ 456 h 456"/>
                <a:gd name="T46" fmla="*/ 90 w 496"/>
                <a:gd name="T47" fmla="*/ 208 h 456"/>
                <a:gd name="T48" fmla="*/ 90 w 496"/>
                <a:gd name="T49" fmla="*/ 206 h 456"/>
                <a:gd name="T50" fmla="*/ 110 w 496"/>
                <a:gd name="T51" fmla="*/ 206 h 456"/>
                <a:gd name="T52" fmla="*/ 110 w 496"/>
                <a:gd name="T53" fmla="*/ 456 h 456"/>
                <a:gd name="T54" fmla="*/ 224 w 496"/>
                <a:gd name="T55" fmla="*/ 456 h 456"/>
                <a:gd name="T56" fmla="*/ 246 w 496"/>
                <a:gd name="T57" fmla="*/ 456 h 456"/>
                <a:gd name="T58" fmla="*/ 246 w 496"/>
                <a:gd name="T59" fmla="*/ 456 h 456"/>
                <a:gd name="T60" fmla="*/ 246 w 496"/>
                <a:gd name="T61" fmla="*/ 456 h 456"/>
                <a:gd name="T62" fmla="*/ 270 w 496"/>
                <a:gd name="T63" fmla="*/ 456 h 456"/>
                <a:gd name="T64" fmla="*/ 382 w 496"/>
                <a:gd name="T65" fmla="*/ 456 h 456"/>
                <a:gd name="T66" fmla="*/ 382 w 496"/>
                <a:gd name="T67" fmla="*/ 206 h 456"/>
                <a:gd name="T68" fmla="*/ 404 w 496"/>
                <a:gd name="T69" fmla="*/ 206 h 456"/>
                <a:gd name="T70" fmla="*/ 406 w 496"/>
                <a:gd name="T71" fmla="*/ 208 h 456"/>
                <a:gd name="T72" fmla="*/ 406 w 496"/>
                <a:gd name="T73" fmla="*/ 456 h 456"/>
                <a:gd name="T74" fmla="*/ 496 w 496"/>
                <a:gd name="T75" fmla="*/ 456 h 456"/>
                <a:gd name="T76" fmla="*/ 496 w 496"/>
                <a:gd name="T77" fmla="*/ 456 h 456"/>
                <a:gd name="T78" fmla="*/ 496 w 496"/>
                <a:gd name="T79" fmla="*/ 116 h 456"/>
                <a:gd name="T80" fmla="*/ 496 w 496"/>
                <a:gd name="T81" fmla="*/ 116 h 456"/>
                <a:gd name="T82" fmla="*/ 494 w 496"/>
                <a:gd name="T83" fmla="*/ 94 h 456"/>
                <a:gd name="T84" fmla="*/ 488 w 496"/>
                <a:gd name="T85" fmla="*/ 74 h 456"/>
                <a:gd name="T86" fmla="*/ 478 w 496"/>
                <a:gd name="T87" fmla="*/ 54 h 456"/>
                <a:gd name="T88" fmla="*/ 464 w 496"/>
                <a:gd name="T89" fmla="*/ 36 h 456"/>
                <a:gd name="T90" fmla="*/ 464 w 496"/>
                <a:gd name="T91" fmla="*/ 36 h 456"/>
                <a:gd name="T92" fmla="*/ 454 w 496"/>
                <a:gd name="T93" fmla="*/ 28 h 456"/>
                <a:gd name="T94" fmla="*/ 446 w 496"/>
                <a:gd name="T95" fmla="*/ 20 h 456"/>
                <a:gd name="T96" fmla="*/ 436 w 496"/>
                <a:gd name="T97" fmla="*/ 14 h 456"/>
                <a:gd name="T98" fmla="*/ 424 w 496"/>
                <a:gd name="T99" fmla="*/ 8 h 456"/>
                <a:gd name="T100" fmla="*/ 414 w 496"/>
                <a:gd name="T101" fmla="*/ 4 h 456"/>
                <a:gd name="T102" fmla="*/ 402 w 496"/>
                <a:gd name="T103" fmla="*/ 2 h 456"/>
                <a:gd name="T104" fmla="*/ 390 w 496"/>
                <a:gd name="T105" fmla="*/ 0 h 456"/>
                <a:gd name="T106" fmla="*/ 378 w 496"/>
                <a:gd name="T107" fmla="*/ 0 h 456"/>
                <a:gd name="T108" fmla="*/ 330 w 496"/>
                <a:gd name="T109" fmla="*/ 0 h 456"/>
                <a:gd name="T110" fmla="*/ 330 w 496"/>
                <a:gd name="T111" fmla="*/ 0 h 456"/>
                <a:gd name="T112" fmla="*/ 330 w 496"/>
                <a:gd name="T113" fmla="*/ 0 h 456"/>
                <a:gd name="T114" fmla="*/ 330 w 496"/>
                <a:gd name="T115" fmla="*/ 0 h 456"/>
                <a:gd name="T116" fmla="*/ 330 w 496"/>
                <a:gd name="T117" fmla="*/ 0 h 456"/>
                <a:gd name="T118" fmla="*/ 166 w 496"/>
                <a:gd name="T11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6" h="456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04" y="0"/>
                  </a:lnTo>
                  <a:lnTo>
                    <a:pt x="92" y="2"/>
                  </a:lnTo>
                  <a:lnTo>
                    <a:pt x="82" y="4"/>
                  </a:lnTo>
                  <a:lnTo>
                    <a:pt x="70" y="8"/>
                  </a:lnTo>
                  <a:lnTo>
                    <a:pt x="60" y="14"/>
                  </a:lnTo>
                  <a:lnTo>
                    <a:pt x="50" y="20"/>
                  </a:lnTo>
                  <a:lnTo>
                    <a:pt x="40" y="28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18" y="54"/>
                  </a:lnTo>
                  <a:lnTo>
                    <a:pt x="8" y="74"/>
                  </a:lnTo>
                  <a:lnTo>
                    <a:pt x="2" y="94"/>
                  </a:lnTo>
                  <a:lnTo>
                    <a:pt x="0" y="116"/>
                  </a:lnTo>
                  <a:lnTo>
                    <a:pt x="0" y="456"/>
                  </a:lnTo>
                  <a:lnTo>
                    <a:pt x="0" y="456"/>
                  </a:lnTo>
                  <a:lnTo>
                    <a:pt x="90" y="456"/>
                  </a:lnTo>
                  <a:lnTo>
                    <a:pt x="90" y="208"/>
                  </a:lnTo>
                  <a:lnTo>
                    <a:pt x="90" y="206"/>
                  </a:lnTo>
                  <a:lnTo>
                    <a:pt x="110" y="206"/>
                  </a:lnTo>
                  <a:lnTo>
                    <a:pt x="110" y="456"/>
                  </a:lnTo>
                  <a:lnTo>
                    <a:pt x="224" y="456"/>
                  </a:lnTo>
                  <a:lnTo>
                    <a:pt x="246" y="456"/>
                  </a:lnTo>
                  <a:lnTo>
                    <a:pt x="246" y="456"/>
                  </a:lnTo>
                  <a:lnTo>
                    <a:pt x="246" y="456"/>
                  </a:lnTo>
                  <a:lnTo>
                    <a:pt x="270" y="456"/>
                  </a:lnTo>
                  <a:lnTo>
                    <a:pt x="382" y="456"/>
                  </a:lnTo>
                  <a:lnTo>
                    <a:pt x="382" y="206"/>
                  </a:lnTo>
                  <a:lnTo>
                    <a:pt x="404" y="206"/>
                  </a:lnTo>
                  <a:lnTo>
                    <a:pt x="406" y="208"/>
                  </a:lnTo>
                  <a:lnTo>
                    <a:pt x="406" y="456"/>
                  </a:lnTo>
                  <a:lnTo>
                    <a:pt x="496" y="456"/>
                  </a:lnTo>
                  <a:lnTo>
                    <a:pt x="496" y="456"/>
                  </a:lnTo>
                  <a:lnTo>
                    <a:pt x="496" y="116"/>
                  </a:lnTo>
                  <a:lnTo>
                    <a:pt x="496" y="116"/>
                  </a:lnTo>
                  <a:lnTo>
                    <a:pt x="494" y="94"/>
                  </a:lnTo>
                  <a:lnTo>
                    <a:pt x="488" y="74"/>
                  </a:lnTo>
                  <a:lnTo>
                    <a:pt x="478" y="54"/>
                  </a:lnTo>
                  <a:lnTo>
                    <a:pt x="464" y="36"/>
                  </a:lnTo>
                  <a:lnTo>
                    <a:pt x="464" y="36"/>
                  </a:lnTo>
                  <a:lnTo>
                    <a:pt x="454" y="28"/>
                  </a:lnTo>
                  <a:lnTo>
                    <a:pt x="446" y="20"/>
                  </a:lnTo>
                  <a:lnTo>
                    <a:pt x="436" y="14"/>
                  </a:lnTo>
                  <a:lnTo>
                    <a:pt x="424" y="8"/>
                  </a:lnTo>
                  <a:lnTo>
                    <a:pt x="414" y="4"/>
                  </a:lnTo>
                  <a:lnTo>
                    <a:pt x="402" y="2"/>
                  </a:lnTo>
                  <a:lnTo>
                    <a:pt x="390" y="0"/>
                  </a:lnTo>
                  <a:lnTo>
                    <a:pt x="378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4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4369" y="3244"/>
              <a:ext cx="378" cy="342"/>
            </a:xfrm>
            <a:custGeom>
              <a:avLst/>
              <a:gdLst>
                <a:gd name="T0" fmla="*/ 78 w 378"/>
                <a:gd name="T1" fmla="*/ 342 h 342"/>
                <a:gd name="T2" fmla="*/ 78 w 378"/>
                <a:gd name="T3" fmla="*/ 318 h 342"/>
                <a:gd name="T4" fmla="*/ 88 w 378"/>
                <a:gd name="T5" fmla="*/ 316 h 342"/>
                <a:gd name="T6" fmla="*/ 144 w 378"/>
                <a:gd name="T7" fmla="*/ 308 h 342"/>
                <a:gd name="T8" fmla="*/ 144 w 378"/>
                <a:gd name="T9" fmla="*/ 260 h 342"/>
                <a:gd name="T10" fmla="*/ 0 w 378"/>
                <a:gd name="T11" fmla="*/ 260 h 342"/>
                <a:gd name="T12" fmla="*/ 0 w 378"/>
                <a:gd name="T13" fmla="*/ 236 h 342"/>
                <a:gd name="T14" fmla="*/ 0 w 378"/>
                <a:gd name="T15" fmla="*/ 0 h 342"/>
                <a:gd name="T16" fmla="*/ 378 w 378"/>
                <a:gd name="T17" fmla="*/ 0 h 342"/>
                <a:gd name="T18" fmla="*/ 378 w 378"/>
                <a:gd name="T19" fmla="*/ 236 h 342"/>
                <a:gd name="T20" fmla="*/ 378 w 378"/>
                <a:gd name="T21" fmla="*/ 260 h 342"/>
                <a:gd name="T22" fmla="*/ 234 w 378"/>
                <a:gd name="T23" fmla="*/ 260 h 342"/>
                <a:gd name="T24" fmla="*/ 234 w 378"/>
                <a:gd name="T25" fmla="*/ 308 h 342"/>
                <a:gd name="T26" fmla="*/ 298 w 378"/>
                <a:gd name="T27" fmla="*/ 318 h 342"/>
                <a:gd name="T28" fmla="*/ 298 w 378"/>
                <a:gd name="T29" fmla="*/ 318 h 342"/>
                <a:gd name="T30" fmla="*/ 300 w 378"/>
                <a:gd name="T31" fmla="*/ 318 h 342"/>
                <a:gd name="T32" fmla="*/ 300 w 378"/>
                <a:gd name="T33" fmla="*/ 342 h 342"/>
                <a:gd name="T34" fmla="*/ 78 w 378"/>
                <a:gd name="T35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8" h="342">
                  <a:moveTo>
                    <a:pt x="78" y="342"/>
                  </a:moveTo>
                  <a:lnTo>
                    <a:pt x="78" y="318"/>
                  </a:lnTo>
                  <a:lnTo>
                    <a:pt x="88" y="316"/>
                  </a:lnTo>
                  <a:lnTo>
                    <a:pt x="144" y="308"/>
                  </a:lnTo>
                  <a:lnTo>
                    <a:pt x="144" y="260"/>
                  </a:lnTo>
                  <a:lnTo>
                    <a:pt x="0" y="260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236"/>
                  </a:lnTo>
                  <a:lnTo>
                    <a:pt x="378" y="260"/>
                  </a:lnTo>
                  <a:lnTo>
                    <a:pt x="234" y="260"/>
                  </a:lnTo>
                  <a:lnTo>
                    <a:pt x="234" y="308"/>
                  </a:lnTo>
                  <a:lnTo>
                    <a:pt x="298" y="318"/>
                  </a:lnTo>
                  <a:lnTo>
                    <a:pt x="298" y="318"/>
                  </a:lnTo>
                  <a:lnTo>
                    <a:pt x="300" y="318"/>
                  </a:lnTo>
                  <a:lnTo>
                    <a:pt x="300" y="342"/>
                  </a:lnTo>
                  <a:lnTo>
                    <a:pt x="78" y="342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4361" y="3236"/>
              <a:ext cx="394" cy="358"/>
            </a:xfrm>
            <a:custGeom>
              <a:avLst/>
              <a:gdLst>
                <a:gd name="T0" fmla="*/ 378 w 394"/>
                <a:gd name="T1" fmla="*/ 244 h 358"/>
                <a:gd name="T2" fmla="*/ 298 w 394"/>
                <a:gd name="T3" fmla="*/ 260 h 358"/>
                <a:gd name="T4" fmla="*/ 234 w 394"/>
                <a:gd name="T5" fmla="*/ 324 h 358"/>
                <a:gd name="T6" fmla="*/ 298 w 394"/>
                <a:gd name="T7" fmla="*/ 332 h 358"/>
                <a:gd name="T8" fmla="*/ 300 w 394"/>
                <a:gd name="T9" fmla="*/ 342 h 358"/>
                <a:gd name="T10" fmla="*/ 96 w 394"/>
                <a:gd name="T11" fmla="*/ 342 h 358"/>
                <a:gd name="T12" fmla="*/ 94 w 394"/>
                <a:gd name="T13" fmla="*/ 332 h 358"/>
                <a:gd name="T14" fmla="*/ 96 w 394"/>
                <a:gd name="T15" fmla="*/ 332 h 358"/>
                <a:gd name="T16" fmla="*/ 160 w 394"/>
                <a:gd name="T17" fmla="*/ 260 h 358"/>
                <a:gd name="T18" fmla="*/ 16 w 394"/>
                <a:gd name="T19" fmla="*/ 260 h 358"/>
                <a:gd name="T20" fmla="*/ 16 w 394"/>
                <a:gd name="T21" fmla="*/ 16 h 358"/>
                <a:gd name="T22" fmla="*/ 298 w 394"/>
                <a:gd name="T23" fmla="*/ 16 h 358"/>
                <a:gd name="T24" fmla="*/ 394 w 394"/>
                <a:gd name="T25" fmla="*/ 0 h 358"/>
                <a:gd name="T26" fmla="*/ 298 w 394"/>
                <a:gd name="T27" fmla="*/ 0 h 358"/>
                <a:gd name="T28" fmla="*/ 16 w 394"/>
                <a:gd name="T29" fmla="*/ 0 h 358"/>
                <a:gd name="T30" fmla="*/ 0 w 394"/>
                <a:gd name="T31" fmla="*/ 16 h 358"/>
                <a:gd name="T32" fmla="*/ 0 w 394"/>
                <a:gd name="T33" fmla="*/ 260 h 358"/>
                <a:gd name="T34" fmla="*/ 16 w 394"/>
                <a:gd name="T35" fmla="*/ 276 h 358"/>
                <a:gd name="T36" fmla="*/ 144 w 394"/>
                <a:gd name="T37" fmla="*/ 276 h 358"/>
                <a:gd name="T38" fmla="*/ 94 w 394"/>
                <a:gd name="T39" fmla="*/ 316 h 358"/>
                <a:gd name="T40" fmla="*/ 80 w 394"/>
                <a:gd name="T41" fmla="*/ 318 h 358"/>
                <a:gd name="T42" fmla="*/ 78 w 394"/>
                <a:gd name="T43" fmla="*/ 332 h 358"/>
                <a:gd name="T44" fmla="*/ 78 w 394"/>
                <a:gd name="T45" fmla="*/ 358 h 358"/>
                <a:gd name="T46" fmla="*/ 96 w 394"/>
                <a:gd name="T47" fmla="*/ 358 h 358"/>
                <a:gd name="T48" fmla="*/ 300 w 394"/>
                <a:gd name="T49" fmla="*/ 358 h 358"/>
                <a:gd name="T50" fmla="*/ 316 w 394"/>
                <a:gd name="T51" fmla="*/ 342 h 358"/>
                <a:gd name="T52" fmla="*/ 316 w 394"/>
                <a:gd name="T53" fmla="*/ 318 h 358"/>
                <a:gd name="T54" fmla="*/ 300 w 394"/>
                <a:gd name="T55" fmla="*/ 316 h 358"/>
                <a:gd name="T56" fmla="*/ 250 w 394"/>
                <a:gd name="T57" fmla="*/ 276 h 358"/>
                <a:gd name="T58" fmla="*/ 378 w 394"/>
                <a:gd name="T59" fmla="*/ 276 h 358"/>
                <a:gd name="T60" fmla="*/ 394 w 394"/>
                <a:gd name="T61" fmla="*/ 260 h 358"/>
                <a:gd name="T62" fmla="*/ 394 w 394"/>
                <a:gd name="T63" fmla="*/ 16 h 358"/>
                <a:gd name="T64" fmla="*/ 394 w 394"/>
                <a:gd name="T6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4" h="358">
                  <a:moveTo>
                    <a:pt x="378" y="16"/>
                  </a:moveTo>
                  <a:lnTo>
                    <a:pt x="378" y="244"/>
                  </a:lnTo>
                  <a:lnTo>
                    <a:pt x="378" y="260"/>
                  </a:lnTo>
                  <a:lnTo>
                    <a:pt x="298" y="260"/>
                  </a:lnTo>
                  <a:lnTo>
                    <a:pt x="234" y="260"/>
                  </a:lnTo>
                  <a:lnTo>
                    <a:pt x="234" y="324"/>
                  </a:lnTo>
                  <a:lnTo>
                    <a:pt x="298" y="332"/>
                  </a:lnTo>
                  <a:lnTo>
                    <a:pt x="298" y="332"/>
                  </a:lnTo>
                  <a:lnTo>
                    <a:pt x="300" y="332"/>
                  </a:lnTo>
                  <a:lnTo>
                    <a:pt x="300" y="342"/>
                  </a:lnTo>
                  <a:lnTo>
                    <a:pt x="298" y="342"/>
                  </a:lnTo>
                  <a:lnTo>
                    <a:pt x="96" y="342"/>
                  </a:lnTo>
                  <a:lnTo>
                    <a:pt x="94" y="342"/>
                  </a:lnTo>
                  <a:lnTo>
                    <a:pt x="94" y="332"/>
                  </a:lnTo>
                  <a:lnTo>
                    <a:pt x="96" y="332"/>
                  </a:lnTo>
                  <a:lnTo>
                    <a:pt x="96" y="332"/>
                  </a:lnTo>
                  <a:lnTo>
                    <a:pt x="160" y="324"/>
                  </a:lnTo>
                  <a:lnTo>
                    <a:pt x="160" y="260"/>
                  </a:lnTo>
                  <a:lnTo>
                    <a:pt x="96" y="260"/>
                  </a:lnTo>
                  <a:lnTo>
                    <a:pt x="16" y="260"/>
                  </a:lnTo>
                  <a:lnTo>
                    <a:pt x="16" y="244"/>
                  </a:lnTo>
                  <a:lnTo>
                    <a:pt x="16" y="16"/>
                  </a:lnTo>
                  <a:lnTo>
                    <a:pt x="96" y="16"/>
                  </a:lnTo>
                  <a:lnTo>
                    <a:pt x="298" y="16"/>
                  </a:lnTo>
                  <a:lnTo>
                    <a:pt x="378" y="16"/>
                  </a:lnTo>
                  <a:close/>
                  <a:moveTo>
                    <a:pt x="394" y="0"/>
                  </a:moveTo>
                  <a:lnTo>
                    <a:pt x="378" y="0"/>
                  </a:lnTo>
                  <a:lnTo>
                    <a:pt x="298" y="0"/>
                  </a:lnTo>
                  <a:lnTo>
                    <a:pt x="9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244"/>
                  </a:lnTo>
                  <a:lnTo>
                    <a:pt x="0" y="260"/>
                  </a:lnTo>
                  <a:lnTo>
                    <a:pt x="0" y="276"/>
                  </a:lnTo>
                  <a:lnTo>
                    <a:pt x="16" y="276"/>
                  </a:lnTo>
                  <a:lnTo>
                    <a:pt x="96" y="276"/>
                  </a:lnTo>
                  <a:lnTo>
                    <a:pt x="144" y="276"/>
                  </a:lnTo>
                  <a:lnTo>
                    <a:pt x="144" y="310"/>
                  </a:lnTo>
                  <a:lnTo>
                    <a:pt x="94" y="316"/>
                  </a:lnTo>
                  <a:lnTo>
                    <a:pt x="80" y="318"/>
                  </a:lnTo>
                  <a:lnTo>
                    <a:pt x="80" y="318"/>
                  </a:lnTo>
                  <a:lnTo>
                    <a:pt x="78" y="318"/>
                  </a:lnTo>
                  <a:lnTo>
                    <a:pt x="78" y="332"/>
                  </a:lnTo>
                  <a:lnTo>
                    <a:pt x="78" y="342"/>
                  </a:lnTo>
                  <a:lnTo>
                    <a:pt x="78" y="358"/>
                  </a:lnTo>
                  <a:lnTo>
                    <a:pt x="94" y="358"/>
                  </a:lnTo>
                  <a:lnTo>
                    <a:pt x="96" y="358"/>
                  </a:lnTo>
                  <a:lnTo>
                    <a:pt x="298" y="358"/>
                  </a:lnTo>
                  <a:lnTo>
                    <a:pt x="300" y="358"/>
                  </a:lnTo>
                  <a:lnTo>
                    <a:pt x="316" y="358"/>
                  </a:lnTo>
                  <a:lnTo>
                    <a:pt x="316" y="342"/>
                  </a:lnTo>
                  <a:lnTo>
                    <a:pt x="316" y="332"/>
                  </a:lnTo>
                  <a:lnTo>
                    <a:pt x="316" y="318"/>
                  </a:lnTo>
                  <a:lnTo>
                    <a:pt x="314" y="318"/>
                  </a:lnTo>
                  <a:lnTo>
                    <a:pt x="300" y="316"/>
                  </a:lnTo>
                  <a:lnTo>
                    <a:pt x="250" y="310"/>
                  </a:lnTo>
                  <a:lnTo>
                    <a:pt x="250" y="276"/>
                  </a:lnTo>
                  <a:lnTo>
                    <a:pt x="298" y="276"/>
                  </a:lnTo>
                  <a:lnTo>
                    <a:pt x="378" y="276"/>
                  </a:lnTo>
                  <a:lnTo>
                    <a:pt x="394" y="276"/>
                  </a:lnTo>
                  <a:lnTo>
                    <a:pt x="394" y="260"/>
                  </a:lnTo>
                  <a:lnTo>
                    <a:pt x="394" y="244"/>
                  </a:lnTo>
                  <a:lnTo>
                    <a:pt x="394" y="16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4377" y="3252"/>
              <a:ext cx="362" cy="326"/>
            </a:xfrm>
            <a:custGeom>
              <a:avLst/>
              <a:gdLst>
                <a:gd name="T0" fmla="*/ 362 w 362"/>
                <a:gd name="T1" fmla="*/ 0 h 326"/>
                <a:gd name="T2" fmla="*/ 362 w 362"/>
                <a:gd name="T3" fmla="*/ 228 h 326"/>
                <a:gd name="T4" fmla="*/ 362 w 362"/>
                <a:gd name="T5" fmla="*/ 244 h 326"/>
                <a:gd name="T6" fmla="*/ 282 w 362"/>
                <a:gd name="T7" fmla="*/ 244 h 326"/>
                <a:gd name="T8" fmla="*/ 218 w 362"/>
                <a:gd name="T9" fmla="*/ 244 h 326"/>
                <a:gd name="T10" fmla="*/ 218 w 362"/>
                <a:gd name="T11" fmla="*/ 308 h 326"/>
                <a:gd name="T12" fmla="*/ 282 w 362"/>
                <a:gd name="T13" fmla="*/ 316 h 326"/>
                <a:gd name="T14" fmla="*/ 282 w 362"/>
                <a:gd name="T15" fmla="*/ 316 h 326"/>
                <a:gd name="T16" fmla="*/ 284 w 362"/>
                <a:gd name="T17" fmla="*/ 316 h 326"/>
                <a:gd name="T18" fmla="*/ 284 w 362"/>
                <a:gd name="T19" fmla="*/ 326 h 326"/>
                <a:gd name="T20" fmla="*/ 282 w 362"/>
                <a:gd name="T21" fmla="*/ 326 h 326"/>
                <a:gd name="T22" fmla="*/ 80 w 362"/>
                <a:gd name="T23" fmla="*/ 326 h 326"/>
                <a:gd name="T24" fmla="*/ 78 w 362"/>
                <a:gd name="T25" fmla="*/ 326 h 326"/>
                <a:gd name="T26" fmla="*/ 78 w 362"/>
                <a:gd name="T27" fmla="*/ 316 h 326"/>
                <a:gd name="T28" fmla="*/ 80 w 362"/>
                <a:gd name="T29" fmla="*/ 316 h 326"/>
                <a:gd name="T30" fmla="*/ 80 w 362"/>
                <a:gd name="T31" fmla="*/ 316 h 326"/>
                <a:gd name="T32" fmla="*/ 144 w 362"/>
                <a:gd name="T33" fmla="*/ 308 h 326"/>
                <a:gd name="T34" fmla="*/ 144 w 362"/>
                <a:gd name="T35" fmla="*/ 244 h 326"/>
                <a:gd name="T36" fmla="*/ 80 w 362"/>
                <a:gd name="T37" fmla="*/ 244 h 326"/>
                <a:gd name="T38" fmla="*/ 0 w 362"/>
                <a:gd name="T39" fmla="*/ 244 h 326"/>
                <a:gd name="T40" fmla="*/ 0 w 362"/>
                <a:gd name="T41" fmla="*/ 228 h 326"/>
                <a:gd name="T42" fmla="*/ 0 w 362"/>
                <a:gd name="T43" fmla="*/ 0 h 326"/>
                <a:gd name="T44" fmla="*/ 80 w 362"/>
                <a:gd name="T45" fmla="*/ 0 h 326"/>
                <a:gd name="T46" fmla="*/ 282 w 362"/>
                <a:gd name="T47" fmla="*/ 0 h 326"/>
                <a:gd name="T48" fmla="*/ 362 w 362"/>
                <a:gd name="T4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2" h="326">
                  <a:moveTo>
                    <a:pt x="362" y="0"/>
                  </a:moveTo>
                  <a:lnTo>
                    <a:pt x="362" y="228"/>
                  </a:lnTo>
                  <a:lnTo>
                    <a:pt x="362" y="244"/>
                  </a:lnTo>
                  <a:lnTo>
                    <a:pt x="282" y="244"/>
                  </a:lnTo>
                  <a:lnTo>
                    <a:pt x="218" y="244"/>
                  </a:lnTo>
                  <a:lnTo>
                    <a:pt x="218" y="308"/>
                  </a:lnTo>
                  <a:lnTo>
                    <a:pt x="282" y="316"/>
                  </a:lnTo>
                  <a:lnTo>
                    <a:pt x="282" y="316"/>
                  </a:lnTo>
                  <a:lnTo>
                    <a:pt x="284" y="316"/>
                  </a:lnTo>
                  <a:lnTo>
                    <a:pt x="284" y="326"/>
                  </a:lnTo>
                  <a:lnTo>
                    <a:pt x="282" y="326"/>
                  </a:lnTo>
                  <a:lnTo>
                    <a:pt x="80" y="326"/>
                  </a:lnTo>
                  <a:lnTo>
                    <a:pt x="78" y="326"/>
                  </a:lnTo>
                  <a:lnTo>
                    <a:pt x="78" y="316"/>
                  </a:lnTo>
                  <a:lnTo>
                    <a:pt x="80" y="316"/>
                  </a:lnTo>
                  <a:lnTo>
                    <a:pt x="80" y="316"/>
                  </a:lnTo>
                  <a:lnTo>
                    <a:pt x="144" y="308"/>
                  </a:lnTo>
                  <a:lnTo>
                    <a:pt x="144" y="244"/>
                  </a:lnTo>
                  <a:lnTo>
                    <a:pt x="80" y="244"/>
                  </a:lnTo>
                  <a:lnTo>
                    <a:pt x="0" y="244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82" y="0"/>
                  </a:lnTo>
                  <a:lnTo>
                    <a:pt x="3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4361" y="3236"/>
              <a:ext cx="394" cy="358"/>
            </a:xfrm>
            <a:custGeom>
              <a:avLst/>
              <a:gdLst>
                <a:gd name="T0" fmla="*/ 394 w 394"/>
                <a:gd name="T1" fmla="*/ 0 h 358"/>
                <a:gd name="T2" fmla="*/ 378 w 394"/>
                <a:gd name="T3" fmla="*/ 0 h 358"/>
                <a:gd name="T4" fmla="*/ 298 w 394"/>
                <a:gd name="T5" fmla="*/ 0 h 358"/>
                <a:gd name="T6" fmla="*/ 96 w 394"/>
                <a:gd name="T7" fmla="*/ 0 h 358"/>
                <a:gd name="T8" fmla="*/ 16 w 394"/>
                <a:gd name="T9" fmla="*/ 0 h 358"/>
                <a:gd name="T10" fmla="*/ 0 w 394"/>
                <a:gd name="T11" fmla="*/ 0 h 358"/>
                <a:gd name="T12" fmla="*/ 0 w 394"/>
                <a:gd name="T13" fmla="*/ 16 h 358"/>
                <a:gd name="T14" fmla="*/ 0 w 394"/>
                <a:gd name="T15" fmla="*/ 244 h 358"/>
                <a:gd name="T16" fmla="*/ 0 w 394"/>
                <a:gd name="T17" fmla="*/ 260 h 358"/>
                <a:gd name="T18" fmla="*/ 0 w 394"/>
                <a:gd name="T19" fmla="*/ 276 h 358"/>
                <a:gd name="T20" fmla="*/ 16 w 394"/>
                <a:gd name="T21" fmla="*/ 276 h 358"/>
                <a:gd name="T22" fmla="*/ 96 w 394"/>
                <a:gd name="T23" fmla="*/ 276 h 358"/>
                <a:gd name="T24" fmla="*/ 144 w 394"/>
                <a:gd name="T25" fmla="*/ 276 h 358"/>
                <a:gd name="T26" fmla="*/ 144 w 394"/>
                <a:gd name="T27" fmla="*/ 310 h 358"/>
                <a:gd name="T28" fmla="*/ 94 w 394"/>
                <a:gd name="T29" fmla="*/ 316 h 358"/>
                <a:gd name="T30" fmla="*/ 80 w 394"/>
                <a:gd name="T31" fmla="*/ 318 h 358"/>
                <a:gd name="T32" fmla="*/ 80 w 394"/>
                <a:gd name="T33" fmla="*/ 318 h 358"/>
                <a:gd name="T34" fmla="*/ 78 w 394"/>
                <a:gd name="T35" fmla="*/ 318 h 358"/>
                <a:gd name="T36" fmla="*/ 78 w 394"/>
                <a:gd name="T37" fmla="*/ 332 h 358"/>
                <a:gd name="T38" fmla="*/ 78 w 394"/>
                <a:gd name="T39" fmla="*/ 342 h 358"/>
                <a:gd name="T40" fmla="*/ 78 w 394"/>
                <a:gd name="T41" fmla="*/ 358 h 358"/>
                <a:gd name="T42" fmla="*/ 94 w 394"/>
                <a:gd name="T43" fmla="*/ 358 h 358"/>
                <a:gd name="T44" fmla="*/ 96 w 394"/>
                <a:gd name="T45" fmla="*/ 358 h 358"/>
                <a:gd name="T46" fmla="*/ 298 w 394"/>
                <a:gd name="T47" fmla="*/ 358 h 358"/>
                <a:gd name="T48" fmla="*/ 300 w 394"/>
                <a:gd name="T49" fmla="*/ 358 h 358"/>
                <a:gd name="T50" fmla="*/ 316 w 394"/>
                <a:gd name="T51" fmla="*/ 358 h 358"/>
                <a:gd name="T52" fmla="*/ 316 w 394"/>
                <a:gd name="T53" fmla="*/ 342 h 358"/>
                <a:gd name="T54" fmla="*/ 316 w 394"/>
                <a:gd name="T55" fmla="*/ 332 h 358"/>
                <a:gd name="T56" fmla="*/ 316 w 394"/>
                <a:gd name="T57" fmla="*/ 318 h 358"/>
                <a:gd name="T58" fmla="*/ 314 w 394"/>
                <a:gd name="T59" fmla="*/ 318 h 358"/>
                <a:gd name="T60" fmla="*/ 300 w 394"/>
                <a:gd name="T61" fmla="*/ 316 h 358"/>
                <a:gd name="T62" fmla="*/ 250 w 394"/>
                <a:gd name="T63" fmla="*/ 310 h 358"/>
                <a:gd name="T64" fmla="*/ 250 w 394"/>
                <a:gd name="T65" fmla="*/ 276 h 358"/>
                <a:gd name="T66" fmla="*/ 298 w 394"/>
                <a:gd name="T67" fmla="*/ 276 h 358"/>
                <a:gd name="T68" fmla="*/ 378 w 394"/>
                <a:gd name="T69" fmla="*/ 276 h 358"/>
                <a:gd name="T70" fmla="*/ 394 w 394"/>
                <a:gd name="T71" fmla="*/ 276 h 358"/>
                <a:gd name="T72" fmla="*/ 394 w 394"/>
                <a:gd name="T73" fmla="*/ 260 h 358"/>
                <a:gd name="T74" fmla="*/ 394 w 394"/>
                <a:gd name="T75" fmla="*/ 244 h 358"/>
                <a:gd name="T76" fmla="*/ 394 w 394"/>
                <a:gd name="T77" fmla="*/ 16 h 358"/>
                <a:gd name="T78" fmla="*/ 394 w 394"/>
                <a:gd name="T79" fmla="*/ 0 h 358"/>
                <a:gd name="T80" fmla="*/ 394 w 394"/>
                <a:gd name="T8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4" h="358">
                  <a:moveTo>
                    <a:pt x="394" y="0"/>
                  </a:moveTo>
                  <a:lnTo>
                    <a:pt x="378" y="0"/>
                  </a:lnTo>
                  <a:lnTo>
                    <a:pt x="298" y="0"/>
                  </a:lnTo>
                  <a:lnTo>
                    <a:pt x="9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244"/>
                  </a:lnTo>
                  <a:lnTo>
                    <a:pt x="0" y="260"/>
                  </a:lnTo>
                  <a:lnTo>
                    <a:pt x="0" y="276"/>
                  </a:lnTo>
                  <a:lnTo>
                    <a:pt x="16" y="276"/>
                  </a:lnTo>
                  <a:lnTo>
                    <a:pt x="96" y="276"/>
                  </a:lnTo>
                  <a:lnTo>
                    <a:pt x="144" y="276"/>
                  </a:lnTo>
                  <a:lnTo>
                    <a:pt x="144" y="310"/>
                  </a:lnTo>
                  <a:lnTo>
                    <a:pt x="94" y="316"/>
                  </a:lnTo>
                  <a:lnTo>
                    <a:pt x="80" y="318"/>
                  </a:lnTo>
                  <a:lnTo>
                    <a:pt x="80" y="318"/>
                  </a:lnTo>
                  <a:lnTo>
                    <a:pt x="78" y="318"/>
                  </a:lnTo>
                  <a:lnTo>
                    <a:pt x="78" y="332"/>
                  </a:lnTo>
                  <a:lnTo>
                    <a:pt x="78" y="342"/>
                  </a:lnTo>
                  <a:lnTo>
                    <a:pt x="78" y="358"/>
                  </a:lnTo>
                  <a:lnTo>
                    <a:pt x="94" y="358"/>
                  </a:lnTo>
                  <a:lnTo>
                    <a:pt x="96" y="358"/>
                  </a:lnTo>
                  <a:lnTo>
                    <a:pt x="298" y="358"/>
                  </a:lnTo>
                  <a:lnTo>
                    <a:pt x="300" y="358"/>
                  </a:lnTo>
                  <a:lnTo>
                    <a:pt x="316" y="358"/>
                  </a:lnTo>
                  <a:lnTo>
                    <a:pt x="316" y="342"/>
                  </a:lnTo>
                  <a:lnTo>
                    <a:pt x="316" y="332"/>
                  </a:lnTo>
                  <a:lnTo>
                    <a:pt x="316" y="318"/>
                  </a:lnTo>
                  <a:lnTo>
                    <a:pt x="314" y="318"/>
                  </a:lnTo>
                  <a:lnTo>
                    <a:pt x="300" y="316"/>
                  </a:lnTo>
                  <a:lnTo>
                    <a:pt x="250" y="310"/>
                  </a:lnTo>
                  <a:lnTo>
                    <a:pt x="250" y="276"/>
                  </a:lnTo>
                  <a:lnTo>
                    <a:pt x="298" y="276"/>
                  </a:lnTo>
                  <a:lnTo>
                    <a:pt x="378" y="276"/>
                  </a:lnTo>
                  <a:lnTo>
                    <a:pt x="394" y="276"/>
                  </a:lnTo>
                  <a:lnTo>
                    <a:pt x="394" y="260"/>
                  </a:lnTo>
                  <a:lnTo>
                    <a:pt x="394" y="244"/>
                  </a:lnTo>
                  <a:lnTo>
                    <a:pt x="394" y="16"/>
                  </a:lnTo>
                  <a:lnTo>
                    <a:pt x="394" y="0"/>
                  </a:ln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4395" y="3270"/>
              <a:ext cx="326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4359" y="3584"/>
              <a:ext cx="408" cy="98"/>
            </a:xfrm>
            <a:custGeom>
              <a:avLst/>
              <a:gdLst>
                <a:gd name="T0" fmla="*/ 0 w 408"/>
                <a:gd name="T1" fmla="*/ 98 h 98"/>
                <a:gd name="T2" fmla="*/ 42 w 408"/>
                <a:gd name="T3" fmla="*/ 0 h 98"/>
                <a:gd name="T4" fmla="*/ 366 w 408"/>
                <a:gd name="T5" fmla="*/ 0 h 98"/>
                <a:gd name="T6" fmla="*/ 408 w 408"/>
                <a:gd name="T7" fmla="*/ 98 h 98"/>
                <a:gd name="T8" fmla="*/ 0 w 408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98">
                  <a:moveTo>
                    <a:pt x="0" y="98"/>
                  </a:moveTo>
                  <a:lnTo>
                    <a:pt x="42" y="0"/>
                  </a:lnTo>
                  <a:lnTo>
                    <a:pt x="366" y="0"/>
                  </a:lnTo>
                  <a:lnTo>
                    <a:pt x="408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14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6"/>
            <p:cNvSpPr>
              <a:spLocks noEditPoints="1"/>
            </p:cNvSpPr>
            <p:nvPr/>
          </p:nvSpPr>
          <p:spPr bwMode="auto">
            <a:xfrm>
              <a:off x="4341" y="3572"/>
              <a:ext cx="444" cy="122"/>
            </a:xfrm>
            <a:custGeom>
              <a:avLst/>
              <a:gdLst>
                <a:gd name="T0" fmla="*/ 376 w 444"/>
                <a:gd name="T1" fmla="*/ 24 h 122"/>
                <a:gd name="T2" fmla="*/ 408 w 444"/>
                <a:gd name="T3" fmla="*/ 98 h 122"/>
                <a:gd name="T4" fmla="*/ 36 w 444"/>
                <a:gd name="T5" fmla="*/ 98 h 122"/>
                <a:gd name="T6" fmla="*/ 68 w 444"/>
                <a:gd name="T7" fmla="*/ 24 h 122"/>
                <a:gd name="T8" fmla="*/ 376 w 444"/>
                <a:gd name="T9" fmla="*/ 24 h 122"/>
                <a:gd name="T10" fmla="*/ 392 w 444"/>
                <a:gd name="T11" fmla="*/ 0 h 122"/>
                <a:gd name="T12" fmla="*/ 376 w 444"/>
                <a:gd name="T13" fmla="*/ 0 h 122"/>
                <a:gd name="T14" fmla="*/ 68 w 444"/>
                <a:gd name="T15" fmla="*/ 0 h 122"/>
                <a:gd name="T16" fmla="*/ 52 w 444"/>
                <a:gd name="T17" fmla="*/ 0 h 122"/>
                <a:gd name="T18" fmla="*/ 46 w 444"/>
                <a:gd name="T19" fmla="*/ 14 h 122"/>
                <a:gd name="T20" fmla="*/ 14 w 444"/>
                <a:gd name="T21" fmla="*/ 90 h 122"/>
                <a:gd name="T22" fmla="*/ 0 w 444"/>
                <a:gd name="T23" fmla="*/ 122 h 122"/>
                <a:gd name="T24" fmla="*/ 36 w 444"/>
                <a:gd name="T25" fmla="*/ 122 h 122"/>
                <a:gd name="T26" fmla="*/ 408 w 444"/>
                <a:gd name="T27" fmla="*/ 122 h 122"/>
                <a:gd name="T28" fmla="*/ 444 w 444"/>
                <a:gd name="T29" fmla="*/ 122 h 122"/>
                <a:gd name="T30" fmla="*/ 430 w 444"/>
                <a:gd name="T31" fmla="*/ 90 h 122"/>
                <a:gd name="T32" fmla="*/ 400 w 444"/>
                <a:gd name="T33" fmla="*/ 14 h 122"/>
                <a:gd name="T34" fmla="*/ 392 w 444"/>
                <a:gd name="T35" fmla="*/ 0 h 122"/>
                <a:gd name="T36" fmla="*/ 392 w 444"/>
                <a:gd name="T3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122">
                  <a:moveTo>
                    <a:pt x="376" y="24"/>
                  </a:moveTo>
                  <a:lnTo>
                    <a:pt x="408" y="98"/>
                  </a:lnTo>
                  <a:lnTo>
                    <a:pt x="36" y="98"/>
                  </a:lnTo>
                  <a:lnTo>
                    <a:pt x="68" y="24"/>
                  </a:lnTo>
                  <a:lnTo>
                    <a:pt x="376" y="24"/>
                  </a:lnTo>
                  <a:close/>
                  <a:moveTo>
                    <a:pt x="392" y="0"/>
                  </a:moveTo>
                  <a:lnTo>
                    <a:pt x="376" y="0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46" y="14"/>
                  </a:lnTo>
                  <a:lnTo>
                    <a:pt x="14" y="90"/>
                  </a:lnTo>
                  <a:lnTo>
                    <a:pt x="0" y="122"/>
                  </a:lnTo>
                  <a:lnTo>
                    <a:pt x="36" y="122"/>
                  </a:lnTo>
                  <a:lnTo>
                    <a:pt x="408" y="122"/>
                  </a:lnTo>
                  <a:lnTo>
                    <a:pt x="444" y="122"/>
                  </a:lnTo>
                  <a:lnTo>
                    <a:pt x="430" y="90"/>
                  </a:lnTo>
                  <a:lnTo>
                    <a:pt x="400" y="14"/>
                  </a:lnTo>
                  <a:lnTo>
                    <a:pt x="392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377" y="3596"/>
              <a:ext cx="372" cy="74"/>
            </a:xfrm>
            <a:custGeom>
              <a:avLst/>
              <a:gdLst>
                <a:gd name="T0" fmla="*/ 340 w 372"/>
                <a:gd name="T1" fmla="*/ 0 h 74"/>
                <a:gd name="T2" fmla="*/ 372 w 372"/>
                <a:gd name="T3" fmla="*/ 74 h 74"/>
                <a:gd name="T4" fmla="*/ 0 w 372"/>
                <a:gd name="T5" fmla="*/ 74 h 74"/>
                <a:gd name="T6" fmla="*/ 32 w 372"/>
                <a:gd name="T7" fmla="*/ 0 h 74"/>
                <a:gd name="T8" fmla="*/ 340 w 37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74">
                  <a:moveTo>
                    <a:pt x="340" y="0"/>
                  </a:moveTo>
                  <a:lnTo>
                    <a:pt x="372" y="74"/>
                  </a:lnTo>
                  <a:lnTo>
                    <a:pt x="0" y="74"/>
                  </a:lnTo>
                  <a:lnTo>
                    <a:pt x="32" y="0"/>
                  </a:lnTo>
                  <a:lnTo>
                    <a:pt x="3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341" y="3572"/>
              <a:ext cx="444" cy="122"/>
            </a:xfrm>
            <a:custGeom>
              <a:avLst/>
              <a:gdLst>
                <a:gd name="T0" fmla="*/ 392 w 444"/>
                <a:gd name="T1" fmla="*/ 0 h 122"/>
                <a:gd name="T2" fmla="*/ 376 w 444"/>
                <a:gd name="T3" fmla="*/ 0 h 122"/>
                <a:gd name="T4" fmla="*/ 68 w 444"/>
                <a:gd name="T5" fmla="*/ 0 h 122"/>
                <a:gd name="T6" fmla="*/ 52 w 444"/>
                <a:gd name="T7" fmla="*/ 0 h 122"/>
                <a:gd name="T8" fmla="*/ 46 w 444"/>
                <a:gd name="T9" fmla="*/ 14 h 122"/>
                <a:gd name="T10" fmla="*/ 14 w 444"/>
                <a:gd name="T11" fmla="*/ 90 h 122"/>
                <a:gd name="T12" fmla="*/ 0 w 444"/>
                <a:gd name="T13" fmla="*/ 122 h 122"/>
                <a:gd name="T14" fmla="*/ 36 w 444"/>
                <a:gd name="T15" fmla="*/ 122 h 122"/>
                <a:gd name="T16" fmla="*/ 408 w 444"/>
                <a:gd name="T17" fmla="*/ 122 h 122"/>
                <a:gd name="T18" fmla="*/ 444 w 444"/>
                <a:gd name="T19" fmla="*/ 122 h 122"/>
                <a:gd name="T20" fmla="*/ 430 w 444"/>
                <a:gd name="T21" fmla="*/ 90 h 122"/>
                <a:gd name="T22" fmla="*/ 400 w 444"/>
                <a:gd name="T23" fmla="*/ 14 h 122"/>
                <a:gd name="T24" fmla="*/ 392 w 444"/>
                <a:gd name="T25" fmla="*/ 0 h 122"/>
                <a:gd name="T26" fmla="*/ 392 w 444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122">
                  <a:moveTo>
                    <a:pt x="392" y="0"/>
                  </a:moveTo>
                  <a:lnTo>
                    <a:pt x="376" y="0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46" y="14"/>
                  </a:lnTo>
                  <a:lnTo>
                    <a:pt x="14" y="90"/>
                  </a:lnTo>
                  <a:lnTo>
                    <a:pt x="0" y="122"/>
                  </a:lnTo>
                  <a:lnTo>
                    <a:pt x="36" y="122"/>
                  </a:lnTo>
                  <a:lnTo>
                    <a:pt x="408" y="122"/>
                  </a:lnTo>
                  <a:lnTo>
                    <a:pt x="444" y="122"/>
                  </a:lnTo>
                  <a:lnTo>
                    <a:pt x="430" y="90"/>
                  </a:lnTo>
                  <a:lnTo>
                    <a:pt x="400" y="14"/>
                  </a:lnTo>
                  <a:lnTo>
                    <a:pt x="392" y="0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983" y="3218"/>
              <a:ext cx="490" cy="452"/>
            </a:xfrm>
            <a:custGeom>
              <a:avLst/>
              <a:gdLst>
                <a:gd name="T0" fmla="*/ 164 w 490"/>
                <a:gd name="T1" fmla="*/ 0 h 452"/>
                <a:gd name="T2" fmla="*/ 164 w 490"/>
                <a:gd name="T3" fmla="*/ 0 h 452"/>
                <a:gd name="T4" fmla="*/ 164 w 490"/>
                <a:gd name="T5" fmla="*/ 0 h 452"/>
                <a:gd name="T6" fmla="*/ 164 w 490"/>
                <a:gd name="T7" fmla="*/ 0 h 452"/>
                <a:gd name="T8" fmla="*/ 164 w 490"/>
                <a:gd name="T9" fmla="*/ 0 h 452"/>
                <a:gd name="T10" fmla="*/ 116 w 490"/>
                <a:gd name="T11" fmla="*/ 0 h 452"/>
                <a:gd name="T12" fmla="*/ 116 w 490"/>
                <a:gd name="T13" fmla="*/ 0 h 452"/>
                <a:gd name="T14" fmla="*/ 104 w 490"/>
                <a:gd name="T15" fmla="*/ 2 h 452"/>
                <a:gd name="T16" fmla="*/ 92 w 490"/>
                <a:gd name="T17" fmla="*/ 4 h 452"/>
                <a:gd name="T18" fmla="*/ 80 w 490"/>
                <a:gd name="T19" fmla="*/ 6 h 452"/>
                <a:gd name="T20" fmla="*/ 70 w 490"/>
                <a:gd name="T21" fmla="*/ 10 h 452"/>
                <a:gd name="T22" fmla="*/ 60 w 490"/>
                <a:gd name="T23" fmla="*/ 16 h 452"/>
                <a:gd name="T24" fmla="*/ 50 w 490"/>
                <a:gd name="T25" fmla="*/ 22 h 452"/>
                <a:gd name="T26" fmla="*/ 40 w 490"/>
                <a:gd name="T27" fmla="*/ 30 h 452"/>
                <a:gd name="T28" fmla="*/ 32 w 490"/>
                <a:gd name="T29" fmla="*/ 38 h 452"/>
                <a:gd name="T30" fmla="*/ 32 w 490"/>
                <a:gd name="T31" fmla="*/ 38 h 452"/>
                <a:gd name="T32" fmla="*/ 18 w 490"/>
                <a:gd name="T33" fmla="*/ 56 h 452"/>
                <a:gd name="T34" fmla="*/ 8 w 490"/>
                <a:gd name="T35" fmla="*/ 74 h 452"/>
                <a:gd name="T36" fmla="*/ 2 w 490"/>
                <a:gd name="T37" fmla="*/ 96 h 452"/>
                <a:gd name="T38" fmla="*/ 0 w 490"/>
                <a:gd name="T39" fmla="*/ 116 h 452"/>
                <a:gd name="T40" fmla="*/ 0 w 490"/>
                <a:gd name="T41" fmla="*/ 452 h 452"/>
                <a:gd name="T42" fmla="*/ 0 w 490"/>
                <a:gd name="T43" fmla="*/ 452 h 452"/>
                <a:gd name="T44" fmla="*/ 90 w 490"/>
                <a:gd name="T45" fmla="*/ 452 h 452"/>
                <a:gd name="T46" fmla="*/ 90 w 490"/>
                <a:gd name="T47" fmla="*/ 208 h 452"/>
                <a:gd name="T48" fmla="*/ 90 w 490"/>
                <a:gd name="T49" fmla="*/ 206 h 452"/>
                <a:gd name="T50" fmla="*/ 110 w 490"/>
                <a:gd name="T51" fmla="*/ 206 h 452"/>
                <a:gd name="T52" fmla="*/ 110 w 490"/>
                <a:gd name="T53" fmla="*/ 452 h 452"/>
                <a:gd name="T54" fmla="*/ 222 w 490"/>
                <a:gd name="T55" fmla="*/ 452 h 452"/>
                <a:gd name="T56" fmla="*/ 244 w 490"/>
                <a:gd name="T57" fmla="*/ 452 h 452"/>
                <a:gd name="T58" fmla="*/ 244 w 490"/>
                <a:gd name="T59" fmla="*/ 452 h 452"/>
                <a:gd name="T60" fmla="*/ 244 w 490"/>
                <a:gd name="T61" fmla="*/ 452 h 452"/>
                <a:gd name="T62" fmla="*/ 268 w 490"/>
                <a:gd name="T63" fmla="*/ 452 h 452"/>
                <a:gd name="T64" fmla="*/ 378 w 490"/>
                <a:gd name="T65" fmla="*/ 452 h 452"/>
                <a:gd name="T66" fmla="*/ 378 w 490"/>
                <a:gd name="T67" fmla="*/ 206 h 452"/>
                <a:gd name="T68" fmla="*/ 400 w 490"/>
                <a:gd name="T69" fmla="*/ 206 h 452"/>
                <a:gd name="T70" fmla="*/ 400 w 490"/>
                <a:gd name="T71" fmla="*/ 208 h 452"/>
                <a:gd name="T72" fmla="*/ 400 w 490"/>
                <a:gd name="T73" fmla="*/ 452 h 452"/>
                <a:gd name="T74" fmla="*/ 490 w 490"/>
                <a:gd name="T75" fmla="*/ 452 h 452"/>
                <a:gd name="T76" fmla="*/ 490 w 490"/>
                <a:gd name="T77" fmla="*/ 452 h 452"/>
                <a:gd name="T78" fmla="*/ 490 w 490"/>
                <a:gd name="T79" fmla="*/ 116 h 452"/>
                <a:gd name="T80" fmla="*/ 490 w 490"/>
                <a:gd name="T81" fmla="*/ 116 h 452"/>
                <a:gd name="T82" fmla="*/ 488 w 490"/>
                <a:gd name="T83" fmla="*/ 96 h 452"/>
                <a:gd name="T84" fmla="*/ 482 w 490"/>
                <a:gd name="T85" fmla="*/ 74 h 452"/>
                <a:gd name="T86" fmla="*/ 472 w 490"/>
                <a:gd name="T87" fmla="*/ 56 h 452"/>
                <a:gd name="T88" fmla="*/ 458 w 490"/>
                <a:gd name="T89" fmla="*/ 38 h 452"/>
                <a:gd name="T90" fmla="*/ 458 w 490"/>
                <a:gd name="T91" fmla="*/ 38 h 452"/>
                <a:gd name="T92" fmla="*/ 450 w 490"/>
                <a:gd name="T93" fmla="*/ 30 h 452"/>
                <a:gd name="T94" fmla="*/ 440 w 490"/>
                <a:gd name="T95" fmla="*/ 22 h 452"/>
                <a:gd name="T96" fmla="*/ 430 w 490"/>
                <a:gd name="T97" fmla="*/ 16 h 452"/>
                <a:gd name="T98" fmla="*/ 420 w 490"/>
                <a:gd name="T99" fmla="*/ 10 h 452"/>
                <a:gd name="T100" fmla="*/ 408 w 490"/>
                <a:gd name="T101" fmla="*/ 6 h 452"/>
                <a:gd name="T102" fmla="*/ 398 w 490"/>
                <a:gd name="T103" fmla="*/ 4 h 452"/>
                <a:gd name="T104" fmla="*/ 386 w 490"/>
                <a:gd name="T105" fmla="*/ 2 h 452"/>
                <a:gd name="T106" fmla="*/ 374 w 490"/>
                <a:gd name="T107" fmla="*/ 0 h 452"/>
                <a:gd name="T108" fmla="*/ 326 w 490"/>
                <a:gd name="T109" fmla="*/ 0 h 452"/>
                <a:gd name="T110" fmla="*/ 326 w 490"/>
                <a:gd name="T111" fmla="*/ 0 h 452"/>
                <a:gd name="T112" fmla="*/ 326 w 490"/>
                <a:gd name="T113" fmla="*/ 0 h 452"/>
                <a:gd name="T114" fmla="*/ 326 w 490"/>
                <a:gd name="T115" fmla="*/ 0 h 452"/>
                <a:gd name="T116" fmla="*/ 326 w 490"/>
                <a:gd name="T117" fmla="*/ 0 h 452"/>
                <a:gd name="T118" fmla="*/ 164 w 490"/>
                <a:gd name="T1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452">
                  <a:moveTo>
                    <a:pt x="164" y="0"/>
                  </a:moveTo>
                  <a:lnTo>
                    <a:pt x="164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4" y="2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70" y="10"/>
                  </a:lnTo>
                  <a:lnTo>
                    <a:pt x="60" y="16"/>
                  </a:lnTo>
                  <a:lnTo>
                    <a:pt x="50" y="22"/>
                  </a:lnTo>
                  <a:lnTo>
                    <a:pt x="40" y="30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18" y="56"/>
                  </a:lnTo>
                  <a:lnTo>
                    <a:pt x="8" y="74"/>
                  </a:lnTo>
                  <a:lnTo>
                    <a:pt x="2" y="96"/>
                  </a:lnTo>
                  <a:lnTo>
                    <a:pt x="0" y="116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90" y="452"/>
                  </a:lnTo>
                  <a:lnTo>
                    <a:pt x="90" y="208"/>
                  </a:lnTo>
                  <a:lnTo>
                    <a:pt x="90" y="206"/>
                  </a:lnTo>
                  <a:lnTo>
                    <a:pt x="110" y="206"/>
                  </a:lnTo>
                  <a:lnTo>
                    <a:pt x="110" y="452"/>
                  </a:lnTo>
                  <a:lnTo>
                    <a:pt x="222" y="452"/>
                  </a:lnTo>
                  <a:lnTo>
                    <a:pt x="244" y="452"/>
                  </a:lnTo>
                  <a:lnTo>
                    <a:pt x="244" y="452"/>
                  </a:lnTo>
                  <a:lnTo>
                    <a:pt x="244" y="452"/>
                  </a:lnTo>
                  <a:lnTo>
                    <a:pt x="268" y="452"/>
                  </a:lnTo>
                  <a:lnTo>
                    <a:pt x="378" y="452"/>
                  </a:lnTo>
                  <a:lnTo>
                    <a:pt x="378" y="206"/>
                  </a:lnTo>
                  <a:lnTo>
                    <a:pt x="400" y="206"/>
                  </a:lnTo>
                  <a:lnTo>
                    <a:pt x="400" y="208"/>
                  </a:lnTo>
                  <a:lnTo>
                    <a:pt x="400" y="452"/>
                  </a:lnTo>
                  <a:lnTo>
                    <a:pt x="490" y="452"/>
                  </a:lnTo>
                  <a:lnTo>
                    <a:pt x="490" y="452"/>
                  </a:lnTo>
                  <a:lnTo>
                    <a:pt x="490" y="116"/>
                  </a:lnTo>
                  <a:lnTo>
                    <a:pt x="490" y="116"/>
                  </a:lnTo>
                  <a:lnTo>
                    <a:pt x="488" y="96"/>
                  </a:lnTo>
                  <a:lnTo>
                    <a:pt x="482" y="74"/>
                  </a:lnTo>
                  <a:lnTo>
                    <a:pt x="472" y="56"/>
                  </a:lnTo>
                  <a:lnTo>
                    <a:pt x="458" y="38"/>
                  </a:lnTo>
                  <a:lnTo>
                    <a:pt x="458" y="38"/>
                  </a:lnTo>
                  <a:lnTo>
                    <a:pt x="450" y="30"/>
                  </a:lnTo>
                  <a:lnTo>
                    <a:pt x="440" y="22"/>
                  </a:lnTo>
                  <a:lnTo>
                    <a:pt x="430" y="16"/>
                  </a:lnTo>
                  <a:lnTo>
                    <a:pt x="420" y="10"/>
                  </a:lnTo>
                  <a:lnTo>
                    <a:pt x="408" y="6"/>
                  </a:lnTo>
                  <a:lnTo>
                    <a:pt x="398" y="4"/>
                  </a:lnTo>
                  <a:lnTo>
                    <a:pt x="386" y="2"/>
                  </a:lnTo>
                  <a:lnTo>
                    <a:pt x="374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023" y="2844"/>
              <a:ext cx="410" cy="170"/>
            </a:xfrm>
            <a:custGeom>
              <a:avLst/>
              <a:gdLst>
                <a:gd name="T0" fmla="*/ 366 w 410"/>
                <a:gd name="T1" fmla="*/ 104 h 170"/>
                <a:gd name="T2" fmla="*/ 318 w 410"/>
                <a:gd name="T3" fmla="*/ 104 h 170"/>
                <a:gd name="T4" fmla="*/ 284 w 410"/>
                <a:gd name="T5" fmla="*/ 22 h 170"/>
                <a:gd name="T6" fmla="*/ 284 w 410"/>
                <a:gd name="T7" fmla="*/ 22 h 170"/>
                <a:gd name="T8" fmla="*/ 276 w 410"/>
                <a:gd name="T9" fmla="*/ 18 h 170"/>
                <a:gd name="T10" fmla="*/ 258 w 410"/>
                <a:gd name="T11" fmla="*/ 10 h 170"/>
                <a:gd name="T12" fmla="*/ 232 w 410"/>
                <a:gd name="T13" fmla="*/ 2 h 170"/>
                <a:gd name="T14" fmla="*/ 218 w 410"/>
                <a:gd name="T15" fmla="*/ 0 h 170"/>
                <a:gd name="T16" fmla="*/ 206 w 410"/>
                <a:gd name="T17" fmla="*/ 0 h 170"/>
                <a:gd name="T18" fmla="*/ 206 w 410"/>
                <a:gd name="T19" fmla="*/ 0 h 170"/>
                <a:gd name="T20" fmla="*/ 192 w 410"/>
                <a:gd name="T21" fmla="*/ 0 h 170"/>
                <a:gd name="T22" fmla="*/ 178 w 410"/>
                <a:gd name="T23" fmla="*/ 2 h 170"/>
                <a:gd name="T24" fmla="*/ 152 w 410"/>
                <a:gd name="T25" fmla="*/ 10 h 170"/>
                <a:gd name="T26" fmla="*/ 134 w 410"/>
                <a:gd name="T27" fmla="*/ 18 h 170"/>
                <a:gd name="T28" fmla="*/ 126 w 410"/>
                <a:gd name="T29" fmla="*/ 22 h 170"/>
                <a:gd name="T30" fmla="*/ 90 w 410"/>
                <a:gd name="T31" fmla="*/ 104 h 170"/>
                <a:gd name="T32" fmla="*/ 44 w 410"/>
                <a:gd name="T33" fmla="*/ 104 h 170"/>
                <a:gd name="T34" fmla="*/ 0 w 410"/>
                <a:gd name="T35" fmla="*/ 126 h 170"/>
                <a:gd name="T36" fmla="*/ 0 w 410"/>
                <a:gd name="T37" fmla="*/ 126 h 170"/>
                <a:gd name="T38" fmla="*/ 10 w 410"/>
                <a:gd name="T39" fmla="*/ 132 h 170"/>
                <a:gd name="T40" fmla="*/ 26 w 410"/>
                <a:gd name="T41" fmla="*/ 140 h 170"/>
                <a:gd name="T42" fmla="*/ 46 w 410"/>
                <a:gd name="T43" fmla="*/ 148 h 170"/>
                <a:gd name="T44" fmla="*/ 74 w 410"/>
                <a:gd name="T45" fmla="*/ 156 h 170"/>
                <a:gd name="T46" fmla="*/ 110 w 410"/>
                <a:gd name="T47" fmla="*/ 164 h 170"/>
                <a:gd name="T48" fmla="*/ 154 w 410"/>
                <a:gd name="T49" fmla="*/ 168 h 170"/>
                <a:gd name="T50" fmla="*/ 206 w 410"/>
                <a:gd name="T51" fmla="*/ 170 h 170"/>
                <a:gd name="T52" fmla="*/ 206 w 410"/>
                <a:gd name="T53" fmla="*/ 170 h 170"/>
                <a:gd name="T54" fmla="*/ 258 w 410"/>
                <a:gd name="T55" fmla="*/ 168 h 170"/>
                <a:gd name="T56" fmla="*/ 302 w 410"/>
                <a:gd name="T57" fmla="*/ 164 h 170"/>
                <a:gd name="T58" fmla="*/ 338 w 410"/>
                <a:gd name="T59" fmla="*/ 156 h 170"/>
                <a:gd name="T60" fmla="*/ 364 w 410"/>
                <a:gd name="T61" fmla="*/ 148 h 170"/>
                <a:gd name="T62" fmla="*/ 386 w 410"/>
                <a:gd name="T63" fmla="*/ 140 h 170"/>
                <a:gd name="T64" fmla="*/ 400 w 410"/>
                <a:gd name="T65" fmla="*/ 132 h 170"/>
                <a:gd name="T66" fmla="*/ 410 w 410"/>
                <a:gd name="T67" fmla="*/ 126 h 170"/>
                <a:gd name="T68" fmla="*/ 366 w 410"/>
                <a:gd name="T69" fmla="*/ 10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0" h="170">
                  <a:moveTo>
                    <a:pt x="366" y="104"/>
                  </a:moveTo>
                  <a:lnTo>
                    <a:pt x="318" y="104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276" y="18"/>
                  </a:lnTo>
                  <a:lnTo>
                    <a:pt x="258" y="10"/>
                  </a:lnTo>
                  <a:lnTo>
                    <a:pt x="232" y="2"/>
                  </a:lnTo>
                  <a:lnTo>
                    <a:pt x="218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78" y="2"/>
                  </a:lnTo>
                  <a:lnTo>
                    <a:pt x="152" y="10"/>
                  </a:lnTo>
                  <a:lnTo>
                    <a:pt x="134" y="18"/>
                  </a:lnTo>
                  <a:lnTo>
                    <a:pt x="126" y="22"/>
                  </a:lnTo>
                  <a:lnTo>
                    <a:pt x="90" y="104"/>
                  </a:lnTo>
                  <a:lnTo>
                    <a:pt x="44" y="104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0" y="132"/>
                  </a:lnTo>
                  <a:lnTo>
                    <a:pt x="26" y="140"/>
                  </a:lnTo>
                  <a:lnTo>
                    <a:pt x="46" y="148"/>
                  </a:lnTo>
                  <a:lnTo>
                    <a:pt x="74" y="156"/>
                  </a:lnTo>
                  <a:lnTo>
                    <a:pt x="110" y="164"/>
                  </a:lnTo>
                  <a:lnTo>
                    <a:pt x="154" y="168"/>
                  </a:lnTo>
                  <a:lnTo>
                    <a:pt x="206" y="170"/>
                  </a:lnTo>
                  <a:lnTo>
                    <a:pt x="206" y="170"/>
                  </a:lnTo>
                  <a:lnTo>
                    <a:pt x="258" y="168"/>
                  </a:lnTo>
                  <a:lnTo>
                    <a:pt x="302" y="164"/>
                  </a:lnTo>
                  <a:lnTo>
                    <a:pt x="338" y="156"/>
                  </a:lnTo>
                  <a:lnTo>
                    <a:pt x="364" y="148"/>
                  </a:lnTo>
                  <a:lnTo>
                    <a:pt x="386" y="140"/>
                  </a:lnTo>
                  <a:lnTo>
                    <a:pt x="400" y="132"/>
                  </a:lnTo>
                  <a:lnTo>
                    <a:pt x="410" y="126"/>
                  </a:lnTo>
                  <a:lnTo>
                    <a:pt x="366" y="104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1091" y="3066"/>
              <a:ext cx="274" cy="110"/>
            </a:xfrm>
            <a:custGeom>
              <a:avLst/>
              <a:gdLst>
                <a:gd name="T0" fmla="*/ 0 w 274"/>
                <a:gd name="T1" fmla="*/ 0 h 110"/>
                <a:gd name="T2" fmla="*/ 0 w 274"/>
                <a:gd name="T3" fmla="*/ 0 h 110"/>
                <a:gd name="T4" fmla="*/ 2 w 274"/>
                <a:gd name="T5" fmla="*/ 4 h 110"/>
                <a:gd name="T6" fmla="*/ 2 w 274"/>
                <a:gd name="T7" fmla="*/ 4 h 110"/>
                <a:gd name="T8" fmla="*/ 6 w 274"/>
                <a:gd name="T9" fmla="*/ 22 h 110"/>
                <a:gd name="T10" fmla="*/ 14 w 274"/>
                <a:gd name="T11" fmla="*/ 40 h 110"/>
                <a:gd name="T12" fmla="*/ 26 w 274"/>
                <a:gd name="T13" fmla="*/ 56 h 110"/>
                <a:gd name="T14" fmla="*/ 38 w 274"/>
                <a:gd name="T15" fmla="*/ 70 h 110"/>
                <a:gd name="T16" fmla="*/ 52 w 274"/>
                <a:gd name="T17" fmla="*/ 82 h 110"/>
                <a:gd name="T18" fmla="*/ 68 w 274"/>
                <a:gd name="T19" fmla="*/ 94 h 110"/>
                <a:gd name="T20" fmla="*/ 86 w 274"/>
                <a:gd name="T21" fmla="*/ 102 h 110"/>
                <a:gd name="T22" fmla="*/ 104 w 274"/>
                <a:gd name="T23" fmla="*/ 108 h 110"/>
                <a:gd name="T24" fmla="*/ 104 w 274"/>
                <a:gd name="T25" fmla="*/ 108 h 110"/>
                <a:gd name="T26" fmla="*/ 120 w 274"/>
                <a:gd name="T27" fmla="*/ 110 h 110"/>
                <a:gd name="T28" fmla="*/ 134 w 274"/>
                <a:gd name="T29" fmla="*/ 110 h 110"/>
                <a:gd name="T30" fmla="*/ 150 w 274"/>
                <a:gd name="T31" fmla="*/ 110 h 110"/>
                <a:gd name="T32" fmla="*/ 164 w 274"/>
                <a:gd name="T33" fmla="*/ 108 h 110"/>
                <a:gd name="T34" fmla="*/ 176 w 274"/>
                <a:gd name="T35" fmla="*/ 104 h 110"/>
                <a:gd name="T36" fmla="*/ 190 w 274"/>
                <a:gd name="T37" fmla="*/ 100 h 110"/>
                <a:gd name="T38" fmla="*/ 202 w 274"/>
                <a:gd name="T39" fmla="*/ 94 h 110"/>
                <a:gd name="T40" fmla="*/ 214 w 274"/>
                <a:gd name="T41" fmla="*/ 88 h 110"/>
                <a:gd name="T42" fmla="*/ 224 w 274"/>
                <a:gd name="T43" fmla="*/ 80 h 110"/>
                <a:gd name="T44" fmla="*/ 234 w 274"/>
                <a:gd name="T45" fmla="*/ 70 h 110"/>
                <a:gd name="T46" fmla="*/ 244 w 274"/>
                <a:gd name="T47" fmla="*/ 60 h 110"/>
                <a:gd name="T48" fmla="*/ 252 w 274"/>
                <a:gd name="T49" fmla="*/ 50 h 110"/>
                <a:gd name="T50" fmla="*/ 260 w 274"/>
                <a:gd name="T51" fmla="*/ 38 h 110"/>
                <a:gd name="T52" fmla="*/ 264 w 274"/>
                <a:gd name="T53" fmla="*/ 26 h 110"/>
                <a:gd name="T54" fmla="*/ 270 w 274"/>
                <a:gd name="T55" fmla="*/ 12 h 110"/>
                <a:gd name="T56" fmla="*/ 274 w 274"/>
                <a:gd name="T57" fmla="*/ 0 h 110"/>
                <a:gd name="T58" fmla="*/ 0 w 27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4" h="110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2"/>
                  </a:lnTo>
                  <a:lnTo>
                    <a:pt x="14" y="40"/>
                  </a:lnTo>
                  <a:lnTo>
                    <a:pt x="26" y="56"/>
                  </a:lnTo>
                  <a:lnTo>
                    <a:pt x="38" y="70"/>
                  </a:lnTo>
                  <a:lnTo>
                    <a:pt x="52" y="82"/>
                  </a:lnTo>
                  <a:lnTo>
                    <a:pt x="68" y="94"/>
                  </a:lnTo>
                  <a:lnTo>
                    <a:pt x="86" y="102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120" y="110"/>
                  </a:lnTo>
                  <a:lnTo>
                    <a:pt x="134" y="110"/>
                  </a:lnTo>
                  <a:lnTo>
                    <a:pt x="150" y="110"/>
                  </a:lnTo>
                  <a:lnTo>
                    <a:pt x="164" y="108"/>
                  </a:lnTo>
                  <a:lnTo>
                    <a:pt x="176" y="104"/>
                  </a:lnTo>
                  <a:lnTo>
                    <a:pt x="190" y="100"/>
                  </a:lnTo>
                  <a:lnTo>
                    <a:pt x="202" y="94"/>
                  </a:lnTo>
                  <a:lnTo>
                    <a:pt x="214" y="88"/>
                  </a:lnTo>
                  <a:lnTo>
                    <a:pt x="224" y="80"/>
                  </a:lnTo>
                  <a:lnTo>
                    <a:pt x="234" y="70"/>
                  </a:lnTo>
                  <a:lnTo>
                    <a:pt x="244" y="60"/>
                  </a:lnTo>
                  <a:lnTo>
                    <a:pt x="252" y="50"/>
                  </a:lnTo>
                  <a:lnTo>
                    <a:pt x="260" y="38"/>
                  </a:lnTo>
                  <a:lnTo>
                    <a:pt x="264" y="26"/>
                  </a:lnTo>
                  <a:lnTo>
                    <a:pt x="270" y="12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1143" y="3014"/>
              <a:ext cx="62" cy="42"/>
            </a:xfrm>
            <a:custGeom>
              <a:avLst/>
              <a:gdLst>
                <a:gd name="T0" fmla="*/ 62 w 62"/>
                <a:gd name="T1" fmla="*/ 22 h 42"/>
                <a:gd name="T2" fmla="*/ 62 w 62"/>
                <a:gd name="T3" fmla="*/ 22 h 42"/>
                <a:gd name="T4" fmla="*/ 60 w 62"/>
                <a:gd name="T5" fmla="*/ 28 h 42"/>
                <a:gd name="T6" fmla="*/ 56 w 62"/>
                <a:gd name="T7" fmla="*/ 32 h 42"/>
                <a:gd name="T8" fmla="*/ 52 w 62"/>
                <a:gd name="T9" fmla="*/ 36 h 42"/>
                <a:gd name="T10" fmla="*/ 48 w 62"/>
                <a:gd name="T11" fmla="*/ 38 h 42"/>
                <a:gd name="T12" fmla="*/ 36 w 62"/>
                <a:gd name="T13" fmla="*/ 42 h 42"/>
                <a:gd name="T14" fmla="*/ 24 w 62"/>
                <a:gd name="T15" fmla="*/ 40 h 42"/>
                <a:gd name="T16" fmla="*/ 24 w 62"/>
                <a:gd name="T17" fmla="*/ 40 h 42"/>
                <a:gd name="T18" fmla="*/ 18 w 62"/>
                <a:gd name="T19" fmla="*/ 38 h 42"/>
                <a:gd name="T20" fmla="*/ 12 w 62"/>
                <a:gd name="T21" fmla="*/ 34 h 42"/>
                <a:gd name="T22" fmla="*/ 4 w 62"/>
                <a:gd name="T23" fmla="*/ 24 h 42"/>
                <a:gd name="T24" fmla="*/ 0 w 62"/>
                <a:gd name="T25" fmla="*/ 12 h 42"/>
                <a:gd name="T26" fmla="*/ 0 w 62"/>
                <a:gd name="T27" fmla="*/ 6 h 42"/>
                <a:gd name="T28" fmla="*/ 2 w 62"/>
                <a:gd name="T29" fmla="*/ 0 h 42"/>
                <a:gd name="T30" fmla="*/ 62 w 62"/>
                <a:gd name="T31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42">
                  <a:moveTo>
                    <a:pt x="62" y="22"/>
                  </a:moveTo>
                  <a:lnTo>
                    <a:pt x="62" y="22"/>
                  </a:lnTo>
                  <a:lnTo>
                    <a:pt x="60" y="28"/>
                  </a:lnTo>
                  <a:lnTo>
                    <a:pt x="56" y="32"/>
                  </a:lnTo>
                  <a:lnTo>
                    <a:pt x="52" y="36"/>
                  </a:lnTo>
                  <a:lnTo>
                    <a:pt x="48" y="38"/>
                  </a:lnTo>
                  <a:lnTo>
                    <a:pt x="36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1249" y="3014"/>
              <a:ext cx="64" cy="42"/>
            </a:xfrm>
            <a:custGeom>
              <a:avLst/>
              <a:gdLst>
                <a:gd name="T0" fmla="*/ 0 w 64"/>
                <a:gd name="T1" fmla="*/ 22 h 42"/>
                <a:gd name="T2" fmla="*/ 0 w 64"/>
                <a:gd name="T3" fmla="*/ 22 h 42"/>
                <a:gd name="T4" fmla="*/ 4 w 64"/>
                <a:gd name="T5" fmla="*/ 28 h 42"/>
                <a:gd name="T6" fmla="*/ 6 w 64"/>
                <a:gd name="T7" fmla="*/ 32 h 42"/>
                <a:gd name="T8" fmla="*/ 12 w 64"/>
                <a:gd name="T9" fmla="*/ 36 h 42"/>
                <a:gd name="T10" fmla="*/ 16 w 64"/>
                <a:gd name="T11" fmla="*/ 38 h 42"/>
                <a:gd name="T12" fmla="*/ 28 w 64"/>
                <a:gd name="T13" fmla="*/ 42 h 42"/>
                <a:gd name="T14" fmla="*/ 40 w 64"/>
                <a:gd name="T15" fmla="*/ 40 h 42"/>
                <a:gd name="T16" fmla="*/ 40 w 64"/>
                <a:gd name="T17" fmla="*/ 40 h 42"/>
                <a:gd name="T18" fmla="*/ 46 w 64"/>
                <a:gd name="T19" fmla="*/ 38 h 42"/>
                <a:gd name="T20" fmla="*/ 52 w 64"/>
                <a:gd name="T21" fmla="*/ 34 h 42"/>
                <a:gd name="T22" fmla="*/ 60 w 64"/>
                <a:gd name="T23" fmla="*/ 24 h 42"/>
                <a:gd name="T24" fmla="*/ 64 w 64"/>
                <a:gd name="T25" fmla="*/ 12 h 42"/>
                <a:gd name="T26" fmla="*/ 64 w 64"/>
                <a:gd name="T27" fmla="*/ 6 h 42"/>
                <a:gd name="T28" fmla="*/ 62 w 64"/>
                <a:gd name="T29" fmla="*/ 0 h 42"/>
                <a:gd name="T30" fmla="*/ 0 w 64"/>
                <a:gd name="T31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2">
                  <a:moveTo>
                    <a:pt x="0" y="22"/>
                  </a:moveTo>
                  <a:lnTo>
                    <a:pt x="0" y="22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16" y="38"/>
                  </a:lnTo>
                  <a:lnTo>
                    <a:pt x="28" y="42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52" y="34"/>
                  </a:lnTo>
                  <a:lnTo>
                    <a:pt x="60" y="24"/>
                  </a:lnTo>
                  <a:lnTo>
                    <a:pt x="64" y="12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187" y="3244"/>
              <a:ext cx="376" cy="342"/>
            </a:xfrm>
            <a:custGeom>
              <a:avLst/>
              <a:gdLst>
                <a:gd name="T0" fmla="*/ 78 w 376"/>
                <a:gd name="T1" fmla="*/ 342 h 342"/>
                <a:gd name="T2" fmla="*/ 78 w 376"/>
                <a:gd name="T3" fmla="*/ 318 h 342"/>
                <a:gd name="T4" fmla="*/ 86 w 376"/>
                <a:gd name="T5" fmla="*/ 316 h 342"/>
                <a:gd name="T6" fmla="*/ 142 w 376"/>
                <a:gd name="T7" fmla="*/ 308 h 342"/>
                <a:gd name="T8" fmla="*/ 142 w 376"/>
                <a:gd name="T9" fmla="*/ 260 h 342"/>
                <a:gd name="T10" fmla="*/ 0 w 376"/>
                <a:gd name="T11" fmla="*/ 260 h 342"/>
                <a:gd name="T12" fmla="*/ 0 w 376"/>
                <a:gd name="T13" fmla="*/ 236 h 342"/>
                <a:gd name="T14" fmla="*/ 0 w 376"/>
                <a:gd name="T15" fmla="*/ 0 h 342"/>
                <a:gd name="T16" fmla="*/ 376 w 376"/>
                <a:gd name="T17" fmla="*/ 0 h 342"/>
                <a:gd name="T18" fmla="*/ 376 w 376"/>
                <a:gd name="T19" fmla="*/ 236 h 342"/>
                <a:gd name="T20" fmla="*/ 376 w 376"/>
                <a:gd name="T21" fmla="*/ 260 h 342"/>
                <a:gd name="T22" fmla="*/ 234 w 376"/>
                <a:gd name="T23" fmla="*/ 260 h 342"/>
                <a:gd name="T24" fmla="*/ 234 w 376"/>
                <a:gd name="T25" fmla="*/ 308 h 342"/>
                <a:gd name="T26" fmla="*/ 296 w 376"/>
                <a:gd name="T27" fmla="*/ 318 h 342"/>
                <a:gd name="T28" fmla="*/ 296 w 376"/>
                <a:gd name="T29" fmla="*/ 318 h 342"/>
                <a:gd name="T30" fmla="*/ 298 w 376"/>
                <a:gd name="T31" fmla="*/ 318 h 342"/>
                <a:gd name="T32" fmla="*/ 298 w 376"/>
                <a:gd name="T33" fmla="*/ 342 h 342"/>
                <a:gd name="T34" fmla="*/ 78 w 376"/>
                <a:gd name="T35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342">
                  <a:moveTo>
                    <a:pt x="78" y="342"/>
                  </a:moveTo>
                  <a:lnTo>
                    <a:pt x="78" y="318"/>
                  </a:lnTo>
                  <a:lnTo>
                    <a:pt x="86" y="316"/>
                  </a:lnTo>
                  <a:lnTo>
                    <a:pt x="142" y="308"/>
                  </a:lnTo>
                  <a:lnTo>
                    <a:pt x="142" y="260"/>
                  </a:lnTo>
                  <a:lnTo>
                    <a:pt x="0" y="260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6" y="236"/>
                  </a:lnTo>
                  <a:lnTo>
                    <a:pt x="376" y="260"/>
                  </a:lnTo>
                  <a:lnTo>
                    <a:pt x="234" y="260"/>
                  </a:lnTo>
                  <a:lnTo>
                    <a:pt x="234" y="308"/>
                  </a:lnTo>
                  <a:lnTo>
                    <a:pt x="296" y="318"/>
                  </a:lnTo>
                  <a:lnTo>
                    <a:pt x="296" y="318"/>
                  </a:lnTo>
                  <a:lnTo>
                    <a:pt x="298" y="318"/>
                  </a:lnTo>
                  <a:lnTo>
                    <a:pt x="298" y="342"/>
                  </a:lnTo>
                  <a:lnTo>
                    <a:pt x="78" y="342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75"/>
            <p:cNvSpPr>
              <a:spLocks noEditPoints="1"/>
            </p:cNvSpPr>
            <p:nvPr/>
          </p:nvSpPr>
          <p:spPr bwMode="auto">
            <a:xfrm>
              <a:off x="1179" y="3236"/>
              <a:ext cx="392" cy="358"/>
            </a:xfrm>
            <a:custGeom>
              <a:avLst/>
              <a:gdLst>
                <a:gd name="T0" fmla="*/ 376 w 392"/>
                <a:gd name="T1" fmla="*/ 244 h 358"/>
                <a:gd name="T2" fmla="*/ 296 w 392"/>
                <a:gd name="T3" fmla="*/ 260 h 358"/>
                <a:gd name="T4" fmla="*/ 234 w 392"/>
                <a:gd name="T5" fmla="*/ 324 h 358"/>
                <a:gd name="T6" fmla="*/ 296 w 392"/>
                <a:gd name="T7" fmla="*/ 332 h 358"/>
                <a:gd name="T8" fmla="*/ 298 w 392"/>
                <a:gd name="T9" fmla="*/ 342 h 358"/>
                <a:gd name="T10" fmla="*/ 96 w 392"/>
                <a:gd name="T11" fmla="*/ 342 h 358"/>
                <a:gd name="T12" fmla="*/ 94 w 392"/>
                <a:gd name="T13" fmla="*/ 332 h 358"/>
                <a:gd name="T14" fmla="*/ 96 w 392"/>
                <a:gd name="T15" fmla="*/ 332 h 358"/>
                <a:gd name="T16" fmla="*/ 158 w 392"/>
                <a:gd name="T17" fmla="*/ 260 h 358"/>
                <a:gd name="T18" fmla="*/ 16 w 392"/>
                <a:gd name="T19" fmla="*/ 260 h 358"/>
                <a:gd name="T20" fmla="*/ 16 w 392"/>
                <a:gd name="T21" fmla="*/ 16 h 358"/>
                <a:gd name="T22" fmla="*/ 296 w 392"/>
                <a:gd name="T23" fmla="*/ 16 h 358"/>
                <a:gd name="T24" fmla="*/ 392 w 392"/>
                <a:gd name="T25" fmla="*/ 0 h 358"/>
                <a:gd name="T26" fmla="*/ 296 w 392"/>
                <a:gd name="T27" fmla="*/ 0 h 358"/>
                <a:gd name="T28" fmla="*/ 16 w 392"/>
                <a:gd name="T29" fmla="*/ 0 h 358"/>
                <a:gd name="T30" fmla="*/ 0 w 392"/>
                <a:gd name="T31" fmla="*/ 16 h 358"/>
                <a:gd name="T32" fmla="*/ 0 w 392"/>
                <a:gd name="T33" fmla="*/ 260 h 358"/>
                <a:gd name="T34" fmla="*/ 16 w 392"/>
                <a:gd name="T35" fmla="*/ 276 h 358"/>
                <a:gd name="T36" fmla="*/ 142 w 392"/>
                <a:gd name="T37" fmla="*/ 276 h 358"/>
                <a:gd name="T38" fmla="*/ 92 w 392"/>
                <a:gd name="T39" fmla="*/ 316 h 358"/>
                <a:gd name="T40" fmla="*/ 80 w 392"/>
                <a:gd name="T41" fmla="*/ 318 h 358"/>
                <a:gd name="T42" fmla="*/ 78 w 392"/>
                <a:gd name="T43" fmla="*/ 332 h 358"/>
                <a:gd name="T44" fmla="*/ 78 w 392"/>
                <a:gd name="T45" fmla="*/ 358 h 358"/>
                <a:gd name="T46" fmla="*/ 96 w 392"/>
                <a:gd name="T47" fmla="*/ 358 h 358"/>
                <a:gd name="T48" fmla="*/ 298 w 392"/>
                <a:gd name="T49" fmla="*/ 358 h 358"/>
                <a:gd name="T50" fmla="*/ 314 w 392"/>
                <a:gd name="T51" fmla="*/ 342 h 358"/>
                <a:gd name="T52" fmla="*/ 314 w 392"/>
                <a:gd name="T53" fmla="*/ 318 h 358"/>
                <a:gd name="T54" fmla="*/ 298 w 392"/>
                <a:gd name="T55" fmla="*/ 316 h 358"/>
                <a:gd name="T56" fmla="*/ 250 w 392"/>
                <a:gd name="T57" fmla="*/ 276 h 358"/>
                <a:gd name="T58" fmla="*/ 376 w 392"/>
                <a:gd name="T59" fmla="*/ 276 h 358"/>
                <a:gd name="T60" fmla="*/ 392 w 392"/>
                <a:gd name="T61" fmla="*/ 260 h 358"/>
                <a:gd name="T62" fmla="*/ 392 w 392"/>
                <a:gd name="T63" fmla="*/ 16 h 358"/>
                <a:gd name="T64" fmla="*/ 392 w 392"/>
                <a:gd name="T6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2" h="358">
                  <a:moveTo>
                    <a:pt x="376" y="16"/>
                  </a:moveTo>
                  <a:lnTo>
                    <a:pt x="376" y="244"/>
                  </a:lnTo>
                  <a:lnTo>
                    <a:pt x="376" y="260"/>
                  </a:lnTo>
                  <a:lnTo>
                    <a:pt x="296" y="260"/>
                  </a:lnTo>
                  <a:lnTo>
                    <a:pt x="234" y="260"/>
                  </a:lnTo>
                  <a:lnTo>
                    <a:pt x="234" y="324"/>
                  </a:lnTo>
                  <a:lnTo>
                    <a:pt x="296" y="332"/>
                  </a:lnTo>
                  <a:lnTo>
                    <a:pt x="296" y="332"/>
                  </a:lnTo>
                  <a:lnTo>
                    <a:pt x="298" y="332"/>
                  </a:lnTo>
                  <a:lnTo>
                    <a:pt x="298" y="342"/>
                  </a:lnTo>
                  <a:lnTo>
                    <a:pt x="296" y="342"/>
                  </a:lnTo>
                  <a:lnTo>
                    <a:pt x="96" y="342"/>
                  </a:lnTo>
                  <a:lnTo>
                    <a:pt x="94" y="342"/>
                  </a:lnTo>
                  <a:lnTo>
                    <a:pt x="94" y="332"/>
                  </a:lnTo>
                  <a:lnTo>
                    <a:pt x="96" y="332"/>
                  </a:lnTo>
                  <a:lnTo>
                    <a:pt x="96" y="332"/>
                  </a:lnTo>
                  <a:lnTo>
                    <a:pt x="158" y="324"/>
                  </a:lnTo>
                  <a:lnTo>
                    <a:pt x="158" y="260"/>
                  </a:lnTo>
                  <a:lnTo>
                    <a:pt x="96" y="260"/>
                  </a:lnTo>
                  <a:lnTo>
                    <a:pt x="16" y="260"/>
                  </a:lnTo>
                  <a:lnTo>
                    <a:pt x="16" y="244"/>
                  </a:lnTo>
                  <a:lnTo>
                    <a:pt x="16" y="16"/>
                  </a:lnTo>
                  <a:lnTo>
                    <a:pt x="96" y="16"/>
                  </a:lnTo>
                  <a:lnTo>
                    <a:pt x="296" y="16"/>
                  </a:lnTo>
                  <a:lnTo>
                    <a:pt x="376" y="16"/>
                  </a:lnTo>
                  <a:close/>
                  <a:moveTo>
                    <a:pt x="392" y="0"/>
                  </a:moveTo>
                  <a:lnTo>
                    <a:pt x="376" y="0"/>
                  </a:lnTo>
                  <a:lnTo>
                    <a:pt x="296" y="0"/>
                  </a:lnTo>
                  <a:lnTo>
                    <a:pt x="9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244"/>
                  </a:lnTo>
                  <a:lnTo>
                    <a:pt x="0" y="260"/>
                  </a:lnTo>
                  <a:lnTo>
                    <a:pt x="0" y="276"/>
                  </a:lnTo>
                  <a:lnTo>
                    <a:pt x="16" y="276"/>
                  </a:lnTo>
                  <a:lnTo>
                    <a:pt x="96" y="276"/>
                  </a:lnTo>
                  <a:lnTo>
                    <a:pt x="142" y="276"/>
                  </a:lnTo>
                  <a:lnTo>
                    <a:pt x="142" y="310"/>
                  </a:lnTo>
                  <a:lnTo>
                    <a:pt x="92" y="316"/>
                  </a:lnTo>
                  <a:lnTo>
                    <a:pt x="80" y="318"/>
                  </a:lnTo>
                  <a:lnTo>
                    <a:pt x="80" y="318"/>
                  </a:lnTo>
                  <a:lnTo>
                    <a:pt x="78" y="318"/>
                  </a:lnTo>
                  <a:lnTo>
                    <a:pt x="78" y="332"/>
                  </a:lnTo>
                  <a:lnTo>
                    <a:pt x="78" y="342"/>
                  </a:lnTo>
                  <a:lnTo>
                    <a:pt x="78" y="358"/>
                  </a:lnTo>
                  <a:lnTo>
                    <a:pt x="94" y="358"/>
                  </a:lnTo>
                  <a:lnTo>
                    <a:pt x="96" y="358"/>
                  </a:lnTo>
                  <a:lnTo>
                    <a:pt x="296" y="358"/>
                  </a:lnTo>
                  <a:lnTo>
                    <a:pt x="298" y="358"/>
                  </a:lnTo>
                  <a:lnTo>
                    <a:pt x="314" y="358"/>
                  </a:lnTo>
                  <a:lnTo>
                    <a:pt x="314" y="342"/>
                  </a:lnTo>
                  <a:lnTo>
                    <a:pt x="314" y="332"/>
                  </a:lnTo>
                  <a:lnTo>
                    <a:pt x="314" y="318"/>
                  </a:lnTo>
                  <a:lnTo>
                    <a:pt x="312" y="318"/>
                  </a:lnTo>
                  <a:lnTo>
                    <a:pt x="298" y="316"/>
                  </a:lnTo>
                  <a:lnTo>
                    <a:pt x="250" y="310"/>
                  </a:lnTo>
                  <a:lnTo>
                    <a:pt x="250" y="276"/>
                  </a:lnTo>
                  <a:lnTo>
                    <a:pt x="296" y="276"/>
                  </a:lnTo>
                  <a:lnTo>
                    <a:pt x="376" y="276"/>
                  </a:lnTo>
                  <a:lnTo>
                    <a:pt x="392" y="276"/>
                  </a:lnTo>
                  <a:lnTo>
                    <a:pt x="392" y="260"/>
                  </a:lnTo>
                  <a:lnTo>
                    <a:pt x="392" y="244"/>
                  </a:lnTo>
                  <a:lnTo>
                    <a:pt x="392" y="16"/>
                  </a:lnTo>
                  <a:lnTo>
                    <a:pt x="392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1195" y="3252"/>
              <a:ext cx="360" cy="326"/>
            </a:xfrm>
            <a:custGeom>
              <a:avLst/>
              <a:gdLst>
                <a:gd name="T0" fmla="*/ 360 w 360"/>
                <a:gd name="T1" fmla="*/ 0 h 326"/>
                <a:gd name="T2" fmla="*/ 360 w 360"/>
                <a:gd name="T3" fmla="*/ 228 h 326"/>
                <a:gd name="T4" fmla="*/ 360 w 360"/>
                <a:gd name="T5" fmla="*/ 244 h 326"/>
                <a:gd name="T6" fmla="*/ 280 w 360"/>
                <a:gd name="T7" fmla="*/ 244 h 326"/>
                <a:gd name="T8" fmla="*/ 218 w 360"/>
                <a:gd name="T9" fmla="*/ 244 h 326"/>
                <a:gd name="T10" fmla="*/ 218 w 360"/>
                <a:gd name="T11" fmla="*/ 308 h 326"/>
                <a:gd name="T12" fmla="*/ 280 w 360"/>
                <a:gd name="T13" fmla="*/ 316 h 326"/>
                <a:gd name="T14" fmla="*/ 280 w 360"/>
                <a:gd name="T15" fmla="*/ 316 h 326"/>
                <a:gd name="T16" fmla="*/ 282 w 360"/>
                <a:gd name="T17" fmla="*/ 316 h 326"/>
                <a:gd name="T18" fmla="*/ 282 w 360"/>
                <a:gd name="T19" fmla="*/ 326 h 326"/>
                <a:gd name="T20" fmla="*/ 280 w 360"/>
                <a:gd name="T21" fmla="*/ 326 h 326"/>
                <a:gd name="T22" fmla="*/ 80 w 360"/>
                <a:gd name="T23" fmla="*/ 326 h 326"/>
                <a:gd name="T24" fmla="*/ 78 w 360"/>
                <a:gd name="T25" fmla="*/ 326 h 326"/>
                <a:gd name="T26" fmla="*/ 78 w 360"/>
                <a:gd name="T27" fmla="*/ 316 h 326"/>
                <a:gd name="T28" fmla="*/ 80 w 360"/>
                <a:gd name="T29" fmla="*/ 316 h 326"/>
                <a:gd name="T30" fmla="*/ 80 w 360"/>
                <a:gd name="T31" fmla="*/ 316 h 326"/>
                <a:gd name="T32" fmla="*/ 142 w 360"/>
                <a:gd name="T33" fmla="*/ 308 h 326"/>
                <a:gd name="T34" fmla="*/ 142 w 360"/>
                <a:gd name="T35" fmla="*/ 244 h 326"/>
                <a:gd name="T36" fmla="*/ 80 w 360"/>
                <a:gd name="T37" fmla="*/ 244 h 326"/>
                <a:gd name="T38" fmla="*/ 0 w 360"/>
                <a:gd name="T39" fmla="*/ 244 h 326"/>
                <a:gd name="T40" fmla="*/ 0 w 360"/>
                <a:gd name="T41" fmla="*/ 228 h 326"/>
                <a:gd name="T42" fmla="*/ 0 w 360"/>
                <a:gd name="T43" fmla="*/ 0 h 326"/>
                <a:gd name="T44" fmla="*/ 80 w 360"/>
                <a:gd name="T45" fmla="*/ 0 h 326"/>
                <a:gd name="T46" fmla="*/ 280 w 360"/>
                <a:gd name="T47" fmla="*/ 0 h 326"/>
                <a:gd name="T48" fmla="*/ 360 w 360"/>
                <a:gd name="T4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0" h="326">
                  <a:moveTo>
                    <a:pt x="360" y="0"/>
                  </a:moveTo>
                  <a:lnTo>
                    <a:pt x="360" y="228"/>
                  </a:lnTo>
                  <a:lnTo>
                    <a:pt x="360" y="244"/>
                  </a:lnTo>
                  <a:lnTo>
                    <a:pt x="280" y="244"/>
                  </a:lnTo>
                  <a:lnTo>
                    <a:pt x="218" y="244"/>
                  </a:lnTo>
                  <a:lnTo>
                    <a:pt x="218" y="308"/>
                  </a:lnTo>
                  <a:lnTo>
                    <a:pt x="280" y="316"/>
                  </a:lnTo>
                  <a:lnTo>
                    <a:pt x="280" y="316"/>
                  </a:lnTo>
                  <a:lnTo>
                    <a:pt x="282" y="316"/>
                  </a:lnTo>
                  <a:lnTo>
                    <a:pt x="282" y="326"/>
                  </a:lnTo>
                  <a:lnTo>
                    <a:pt x="280" y="326"/>
                  </a:lnTo>
                  <a:lnTo>
                    <a:pt x="80" y="326"/>
                  </a:lnTo>
                  <a:lnTo>
                    <a:pt x="78" y="326"/>
                  </a:lnTo>
                  <a:lnTo>
                    <a:pt x="78" y="316"/>
                  </a:lnTo>
                  <a:lnTo>
                    <a:pt x="80" y="316"/>
                  </a:lnTo>
                  <a:lnTo>
                    <a:pt x="80" y="316"/>
                  </a:lnTo>
                  <a:lnTo>
                    <a:pt x="142" y="308"/>
                  </a:lnTo>
                  <a:lnTo>
                    <a:pt x="142" y="244"/>
                  </a:lnTo>
                  <a:lnTo>
                    <a:pt x="80" y="244"/>
                  </a:lnTo>
                  <a:lnTo>
                    <a:pt x="0" y="244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280" y="0"/>
                  </a:lnTo>
                  <a:lnTo>
                    <a:pt x="3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179" y="3236"/>
              <a:ext cx="392" cy="358"/>
            </a:xfrm>
            <a:custGeom>
              <a:avLst/>
              <a:gdLst>
                <a:gd name="T0" fmla="*/ 392 w 392"/>
                <a:gd name="T1" fmla="*/ 0 h 358"/>
                <a:gd name="T2" fmla="*/ 376 w 392"/>
                <a:gd name="T3" fmla="*/ 0 h 358"/>
                <a:gd name="T4" fmla="*/ 296 w 392"/>
                <a:gd name="T5" fmla="*/ 0 h 358"/>
                <a:gd name="T6" fmla="*/ 96 w 392"/>
                <a:gd name="T7" fmla="*/ 0 h 358"/>
                <a:gd name="T8" fmla="*/ 16 w 392"/>
                <a:gd name="T9" fmla="*/ 0 h 358"/>
                <a:gd name="T10" fmla="*/ 0 w 392"/>
                <a:gd name="T11" fmla="*/ 0 h 358"/>
                <a:gd name="T12" fmla="*/ 0 w 392"/>
                <a:gd name="T13" fmla="*/ 16 h 358"/>
                <a:gd name="T14" fmla="*/ 0 w 392"/>
                <a:gd name="T15" fmla="*/ 244 h 358"/>
                <a:gd name="T16" fmla="*/ 0 w 392"/>
                <a:gd name="T17" fmla="*/ 260 h 358"/>
                <a:gd name="T18" fmla="*/ 0 w 392"/>
                <a:gd name="T19" fmla="*/ 276 h 358"/>
                <a:gd name="T20" fmla="*/ 16 w 392"/>
                <a:gd name="T21" fmla="*/ 276 h 358"/>
                <a:gd name="T22" fmla="*/ 96 w 392"/>
                <a:gd name="T23" fmla="*/ 276 h 358"/>
                <a:gd name="T24" fmla="*/ 142 w 392"/>
                <a:gd name="T25" fmla="*/ 276 h 358"/>
                <a:gd name="T26" fmla="*/ 142 w 392"/>
                <a:gd name="T27" fmla="*/ 310 h 358"/>
                <a:gd name="T28" fmla="*/ 92 w 392"/>
                <a:gd name="T29" fmla="*/ 316 h 358"/>
                <a:gd name="T30" fmla="*/ 80 w 392"/>
                <a:gd name="T31" fmla="*/ 318 h 358"/>
                <a:gd name="T32" fmla="*/ 80 w 392"/>
                <a:gd name="T33" fmla="*/ 318 h 358"/>
                <a:gd name="T34" fmla="*/ 78 w 392"/>
                <a:gd name="T35" fmla="*/ 318 h 358"/>
                <a:gd name="T36" fmla="*/ 78 w 392"/>
                <a:gd name="T37" fmla="*/ 332 h 358"/>
                <a:gd name="T38" fmla="*/ 78 w 392"/>
                <a:gd name="T39" fmla="*/ 342 h 358"/>
                <a:gd name="T40" fmla="*/ 78 w 392"/>
                <a:gd name="T41" fmla="*/ 358 h 358"/>
                <a:gd name="T42" fmla="*/ 94 w 392"/>
                <a:gd name="T43" fmla="*/ 358 h 358"/>
                <a:gd name="T44" fmla="*/ 96 w 392"/>
                <a:gd name="T45" fmla="*/ 358 h 358"/>
                <a:gd name="T46" fmla="*/ 296 w 392"/>
                <a:gd name="T47" fmla="*/ 358 h 358"/>
                <a:gd name="T48" fmla="*/ 298 w 392"/>
                <a:gd name="T49" fmla="*/ 358 h 358"/>
                <a:gd name="T50" fmla="*/ 314 w 392"/>
                <a:gd name="T51" fmla="*/ 358 h 358"/>
                <a:gd name="T52" fmla="*/ 314 w 392"/>
                <a:gd name="T53" fmla="*/ 342 h 358"/>
                <a:gd name="T54" fmla="*/ 314 w 392"/>
                <a:gd name="T55" fmla="*/ 332 h 358"/>
                <a:gd name="T56" fmla="*/ 314 w 392"/>
                <a:gd name="T57" fmla="*/ 318 h 358"/>
                <a:gd name="T58" fmla="*/ 312 w 392"/>
                <a:gd name="T59" fmla="*/ 318 h 358"/>
                <a:gd name="T60" fmla="*/ 298 w 392"/>
                <a:gd name="T61" fmla="*/ 316 h 358"/>
                <a:gd name="T62" fmla="*/ 250 w 392"/>
                <a:gd name="T63" fmla="*/ 310 h 358"/>
                <a:gd name="T64" fmla="*/ 250 w 392"/>
                <a:gd name="T65" fmla="*/ 276 h 358"/>
                <a:gd name="T66" fmla="*/ 296 w 392"/>
                <a:gd name="T67" fmla="*/ 276 h 358"/>
                <a:gd name="T68" fmla="*/ 376 w 392"/>
                <a:gd name="T69" fmla="*/ 276 h 358"/>
                <a:gd name="T70" fmla="*/ 392 w 392"/>
                <a:gd name="T71" fmla="*/ 276 h 358"/>
                <a:gd name="T72" fmla="*/ 392 w 392"/>
                <a:gd name="T73" fmla="*/ 260 h 358"/>
                <a:gd name="T74" fmla="*/ 392 w 392"/>
                <a:gd name="T75" fmla="*/ 244 h 358"/>
                <a:gd name="T76" fmla="*/ 392 w 392"/>
                <a:gd name="T77" fmla="*/ 16 h 358"/>
                <a:gd name="T78" fmla="*/ 392 w 392"/>
                <a:gd name="T79" fmla="*/ 0 h 358"/>
                <a:gd name="T80" fmla="*/ 392 w 392"/>
                <a:gd name="T8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2" h="358">
                  <a:moveTo>
                    <a:pt x="392" y="0"/>
                  </a:moveTo>
                  <a:lnTo>
                    <a:pt x="376" y="0"/>
                  </a:lnTo>
                  <a:lnTo>
                    <a:pt x="296" y="0"/>
                  </a:lnTo>
                  <a:lnTo>
                    <a:pt x="9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244"/>
                  </a:lnTo>
                  <a:lnTo>
                    <a:pt x="0" y="260"/>
                  </a:lnTo>
                  <a:lnTo>
                    <a:pt x="0" y="276"/>
                  </a:lnTo>
                  <a:lnTo>
                    <a:pt x="16" y="276"/>
                  </a:lnTo>
                  <a:lnTo>
                    <a:pt x="96" y="276"/>
                  </a:lnTo>
                  <a:lnTo>
                    <a:pt x="142" y="276"/>
                  </a:lnTo>
                  <a:lnTo>
                    <a:pt x="142" y="310"/>
                  </a:lnTo>
                  <a:lnTo>
                    <a:pt x="92" y="316"/>
                  </a:lnTo>
                  <a:lnTo>
                    <a:pt x="80" y="318"/>
                  </a:lnTo>
                  <a:lnTo>
                    <a:pt x="80" y="318"/>
                  </a:lnTo>
                  <a:lnTo>
                    <a:pt x="78" y="318"/>
                  </a:lnTo>
                  <a:lnTo>
                    <a:pt x="78" y="332"/>
                  </a:lnTo>
                  <a:lnTo>
                    <a:pt x="78" y="342"/>
                  </a:lnTo>
                  <a:lnTo>
                    <a:pt x="78" y="358"/>
                  </a:lnTo>
                  <a:lnTo>
                    <a:pt x="94" y="358"/>
                  </a:lnTo>
                  <a:lnTo>
                    <a:pt x="96" y="358"/>
                  </a:lnTo>
                  <a:lnTo>
                    <a:pt x="296" y="358"/>
                  </a:lnTo>
                  <a:lnTo>
                    <a:pt x="298" y="358"/>
                  </a:lnTo>
                  <a:lnTo>
                    <a:pt x="314" y="358"/>
                  </a:lnTo>
                  <a:lnTo>
                    <a:pt x="314" y="342"/>
                  </a:lnTo>
                  <a:lnTo>
                    <a:pt x="314" y="332"/>
                  </a:lnTo>
                  <a:lnTo>
                    <a:pt x="314" y="318"/>
                  </a:lnTo>
                  <a:lnTo>
                    <a:pt x="312" y="318"/>
                  </a:lnTo>
                  <a:lnTo>
                    <a:pt x="298" y="316"/>
                  </a:lnTo>
                  <a:lnTo>
                    <a:pt x="250" y="310"/>
                  </a:lnTo>
                  <a:lnTo>
                    <a:pt x="250" y="276"/>
                  </a:lnTo>
                  <a:lnTo>
                    <a:pt x="296" y="276"/>
                  </a:lnTo>
                  <a:lnTo>
                    <a:pt x="376" y="276"/>
                  </a:lnTo>
                  <a:lnTo>
                    <a:pt x="392" y="276"/>
                  </a:lnTo>
                  <a:lnTo>
                    <a:pt x="392" y="260"/>
                  </a:lnTo>
                  <a:lnTo>
                    <a:pt x="392" y="244"/>
                  </a:lnTo>
                  <a:lnTo>
                    <a:pt x="392" y="16"/>
                  </a:lnTo>
                  <a:lnTo>
                    <a:pt x="392" y="0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1211" y="3270"/>
              <a:ext cx="326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177" y="3584"/>
              <a:ext cx="408" cy="98"/>
            </a:xfrm>
            <a:custGeom>
              <a:avLst/>
              <a:gdLst>
                <a:gd name="T0" fmla="*/ 0 w 408"/>
                <a:gd name="T1" fmla="*/ 98 h 98"/>
                <a:gd name="T2" fmla="*/ 40 w 408"/>
                <a:gd name="T3" fmla="*/ 0 h 98"/>
                <a:gd name="T4" fmla="*/ 366 w 408"/>
                <a:gd name="T5" fmla="*/ 0 h 98"/>
                <a:gd name="T6" fmla="*/ 408 w 408"/>
                <a:gd name="T7" fmla="*/ 98 h 98"/>
                <a:gd name="T8" fmla="*/ 0 w 408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98">
                  <a:moveTo>
                    <a:pt x="0" y="98"/>
                  </a:moveTo>
                  <a:lnTo>
                    <a:pt x="40" y="0"/>
                  </a:lnTo>
                  <a:lnTo>
                    <a:pt x="366" y="0"/>
                  </a:lnTo>
                  <a:lnTo>
                    <a:pt x="408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14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80"/>
            <p:cNvSpPr>
              <a:spLocks noEditPoints="1"/>
            </p:cNvSpPr>
            <p:nvPr/>
          </p:nvSpPr>
          <p:spPr bwMode="auto">
            <a:xfrm>
              <a:off x="1159" y="3572"/>
              <a:ext cx="444" cy="122"/>
            </a:xfrm>
            <a:custGeom>
              <a:avLst/>
              <a:gdLst>
                <a:gd name="T0" fmla="*/ 376 w 444"/>
                <a:gd name="T1" fmla="*/ 24 h 122"/>
                <a:gd name="T2" fmla="*/ 408 w 444"/>
                <a:gd name="T3" fmla="*/ 98 h 122"/>
                <a:gd name="T4" fmla="*/ 36 w 444"/>
                <a:gd name="T5" fmla="*/ 98 h 122"/>
                <a:gd name="T6" fmla="*/ 66 w 444"/>
                <a:gd name="T7" fmla="*/ 24 h 122"/>
                <a:gd name="T8" fmla="*/ 376 w 444"/>
                <a:gd name="T9" fmla="*/ 24 h 122"/>
                <a:gd name="T10" fmla="*/ 392 w 444"/>
                <a:gd name="T11" fmla="*/ 0 h 122"/>
                <a:gd name="T12" fmla="*/ 376 w 444"/>
                <a:gd name="T13" fmla="*/ 0 h 122"/>
                <a:gd name="T14" fmla="*/ 66 w 444"/>
                <a:gd name="T15" fmla="*/ 0 h 122"/>
                <a:gd name="T16" fmla="*/ 50 w 444"/>
                <a:gd name="T17" fmla="*/ 0 h 122"/>
                <a:gd name="T18" fmla="*/ 44 w 444"/>
                <a:gd name="T19" fmla="*/ 14 h 122"/>
                <a:gd name="T20" fmla="*/ 12 w 444"/>
                <a:gd name="T21" fmla="*/ 90 h 122"/>
                <a:gd name="T22" fmla="*/ 0 w 444"/>
                <a:gd name="T23" fmla="*/ 122 h 122"/>
                <a:gd name="T24" fmla="*/ 36 w 444"/>
                <a:gd name="T25" fmla="*/ 122 h 122"/>
                <a:gd name="T26" fmla="*/ 408 w 444"/>
                <a:gd name="T27" fmla="*/ 122 h 122"/>
                <a:gd name="T28" fmla="*/ 444 w 444"/>
                <a:gd name="T29" fmla="*/ 122 h 122"/>
                <a:gd name="T30" fmla="*/ 430 w 444"/>
                <a:gd name="T31" fmla="*/ 90 h 122"/>
                <a:gd name="T32" fmla="*/ 398 w 444"/>
                <a:gd name="T33" fmla="*/ 14 h 122"/>
                <a:gd name="T34" fmla="*/ 392 w 444"/>
                <a:gd name="T35" fmla="*/ 0 h 122"/>
                <a:gd name="T36" fmla="*/ 392 w 444"/>
                <a:gd name="T3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122">
                  <a:moveTo>
                    <a:pt x="376" y="24"/>
                  </a:moveTo>
                  <a:lnTo>
                    <a:pt x="408" y="98"/>
                  </a:lnTo>
                  <a:lnTo>
                    <a:pt x="36" y="98"/>
                  </a:lnTo>
                  <a:lnTo>
                    <a:pt x="66" y="24"/>
                  </a:lnTo>
                  <a:lnTo>
                    <a:pt x="376" y="24"/>
                  </a:lnTo>
                  <a:close/>
                  <a:moveTo>
                    <a:pt x="392" y="0"/>
                  </a:moveTo>
                  <a:lnTo>
                    <a:pt x="376" y="0"/>
                  </a:lnTo>
                  <a:lnTo>
                    <a:pt x="66" y="0"/>
                  </a:lnTo>
                  <a:lnTo>
                    <a:pt x="50" y="0"/>
                  </a:lnTo>
                  <a:lnTo>
                    <a:pt x="44" y="14"/>
                  </a:lnTo>
                  <a:lnTo>
                    <a:pt x="12" y="90"/>
                  </a:lnTo>
                  <a:lnTo>
                    <a:pt x="0" y="122"/>
                  </a:lnTo>
                  <a:lnTo>
                    <a:pt x="36" y="122"/>
                  </a:lnTo>
                  <a:lnTo>
                    <a:pt x="408" y="122"/>
                  </a:lnTo>
                  <a:lnTo>
                    <a:pt x="444" y="122"/>
                  </a:lnTo>
                  <a:lnTo>
                    <a:pt x="430" y="90"/>
                  </a:lnTo>
                  <a:lnTo>
                    <a:pt x="398" y="14"/>
                  </a:lnTo>
                  <a:lnTo>
                    <a:pt x="392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195" y="3596"/>
              <a:ext cx="372" cy="74"/>
            </a:xfrm>
            <a:custGeom>
              <a:avLst/>
              <a:gdLst>
                <a:gd name="T0" fmla="*/ 340 w 372"/>
                <a:gd name="T1" fmla="*/ 0 h 74"/>
                <a:gd name="T2" fmla="*/ 372 w 372"/>
                <a:gd name="T3" fmla="*/ 74 h 74"/>
                <a:gd name="T4" fmla="*/ 0 w 372"/>
                <a:gd name="T5" fmla="*/ 74 h 74"/>
                <a:gd name="T6" fmla="*/ 30 w 372"/>
                <a:gd name="T7" fmla="*/ 0 h 74"/>
                <a:gd name="T8" fmla="*/ 340 w 37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74">
                  <a:moveTo>
                    <a:pt x="340" y="0"/>
                  </a:moveTo>
                  <a:lnTo>
                    <a:pt x="372" y="74"/>
                  </a:lnTo>
                  <a:lnTo>
                    <a:pt x="0" y="74"/>
                  </a:lnTo>
                  <a:lnTo>
                    <a:pt x="30" y="0"/>
                  </a:lnTo>
                  <a:lnTo>
                    <a:pt x="3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159" y="3572"/>
              <a:ext cx="444" cy="122"/>
            </a:xfrm>
            <a:custGeom>
              <a:avLst/>
              <a:gdLst>
                <a:gd name="T0" fmla="*/ 392 w 444"/>
                <a:gd name="T1" fmla="*/ 0 h 122"/>
                <a:gd name="T2" fmla="*/ 376 w 444"/>
                <a:gd name="T3" fmla="*/ 0 h 122"/>
                <a:gd name="T4" fmla="*/ 66 w 444"/>
                <a:gd name="T5" fmla="*/ 0 h 122"/>
                <a:gd name="T6" fmla="*/ 50 w 444"/>
                <a:gd name="T7" fmla="*/ 0 h 122"/>
                <a:gd name="T8" fmla="*/ 44 w 444"/>
                <a:gd name="T9" fmla="*/ 14 h 122"/>
                <a:gd name="T10" fmla="*/ 12 w 444"/>
                <a:gd name="T11" fmla="*/ 90 h 122"/>
                <a:gd name="T12" fmla="*/ 0 w 444"/>
                <a:gd name="T13" fmla="*/ 122 h 122"/>
                <a:gd name="T14" fmla="*/ 36 w 444"/>
                <a:gd name="T15" fmla="*/ 122 h 122"/>
                <a:gd name="T16" fmla="*/ 408 w 444"/>
                <a:gd name="T17" fmla="*/ 122 h 122"/>
                <a:gd name="T18" fmla="*/ 444 w 444"/>
                <a:gd name="T19" fmla="*/ 122 h 122"/>
                <a:gd name="T20" fmla="*/ 430 w 444"/>
                <a:gd name="T21" fmla="*/ 90 h 122"/>
                <a:gd name="T22" fmla="*/ 398 w 444"/>
                <a:gd name="T23" fmla="*/ 14 h 122"/>
                <a:gd name="T24" fmla="*/ 392 w 444"/>
                <a:gd name="T25" fmla="*/ 0 h 122"/>
                <a:gd name="T26" fmla="*/ 392 w 444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122">
                  <a:moveTo>
                    <a:pt x="392" y="0"/>
                  </a:moveTo>
                  <a:lnTo>
                    <a:pt x="376" y="0"/>
                  </a:lnTo>
                  <a:lnTo>
                    <a:pt x="66" y="0"/>
                  </a:lnTo>
                  <a:lnTo>
                    <a:pt x="50" y="0"/>
                  </a:lnTo>
                  <a:lnTo>
                    <a:pt x="44" y="14"/>
                  </a:lnTo>
                  <a:lnTo>
                    <a:pt x="12" y="90"/>
                  </a:lnTo>
                  <a:lnTo>
                    <a:pt x="0" y="122"/>
                  </a:lnTo>
                  <a:lnTo>
                    <a:pt x="36" y="122"/>
                  </a:lnTo>
                  <a:lnTo>
                    <a:pt x="408" y="122"/>
                  </a:lnTo>
                  <a:lnTo>
                    <a:pt x="444" y="122"/>
                  </a:lnTo>
                  <a:lnTo>
                    <a:pt x="430" y="90"/>
                  </a:lnTo>
                  <a:lnTo>
                    <a:pt x="398" y="14"/>
                  </a:lnTo>
                  <a:lnTo>
                    <a:pt x="392" y="0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1093" y="1826"/>
              <a:ext cx="338" cy="24"/>
            </a:xfrm>
            <a:custGeom>
              <a:avLst/>
              <a:gdLst>
                <a:gd name="T0" fmla="*/ 338 w 338"/>
                <a:gd name="T1" fmla="*/ 0 h 24"/>
                <a:gd name="T2" fmla="*/ 10 w 338"/>
                <a:gd name="T3" fmla="*/ 10 h 24"/>
                <a:gd name="T4" fmla="*/ 10 w 338"/>
                <a:gd name="T5" fmla="*/ 10 h 24"/>
                <a:gd name="T6" fmla="*/ 0 w 338"/>
                <a:gd name="T7" fmla="*/ 18 h 24"/>
                <a:gd name="T8" fmla="*/ 292 w 338"/>
                <a:gd name="T9" fmla="*/ 24 h 24"/>
                <a:gd name="T10" fmla="*/ 292 w 338"/>
                <a:gd name="T11" fmla="*/ 24 h 24"/>
                <a:gd name="T12" fmla="*/ 316 w 338"/>
                <a:gd name="T13" fmla="*/ 14 h 24"/>
                <a:gd name="T14" fmla="*/ 338 w 338"/>
                <a:gd name="T15" fmla="*/ 0 h 24"/>
                <a:gd name="T16" fmla="*/ 338 w 33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24">
                  <a:moveTo>
                    <a:pt x="338" y="0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0" y="18"/>
                  </a:lnTo>
                  <a:lnTo>
                    <a:pt x="292" y="24"/>
                  </a:lnTo>
                  <a:lnTo>
                    <a:pt x="292" y="24"/>
                  </a:lnTo>
                  <a:lnTo>
                    <a:pt x="316" y="14"/>
                  </a:ln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1111" y="1792"/>
              <a:ext cx="340" cy="38"/>
            </a:xfrm>
            <a:custGeom>
              <a:avLst/>
              <a:gdLst>
                <a:gd name="T0" fmla="*/ 328 w 340"/>
                <a:gd name="T1" fmla="*/ 26 h 38"/>
                <a:gd name="T2" fmla="*/ 328 w 340"/>
                <a:gd name="T3" fmla="*/ 26 h 38"/>
                <a:gd name="T4" fmla="*/ 336 w 340"/>
                <a:gd name="T5" fmla="*/ 20 h 38"/>
                <a:gd name="T6" fmla="*/ 336 w 340"/>
                <a:gd name="T7" fmla="*/ 20 h 38"/>
                <a:gd name="T8" fmla="*/ 340 w 340"/>
                <a:gd name="T9" fmla="*/ 16 h 38"/>
                <a:gd name="T10" fmla="*/ 40 w 340"/>
                <a:gd name="T11" fmla="*/ 0 h 38"/>
                <a:gd name="T12" fmla="*/ 40 w 340"/>
                <a:gd name="T13" fmla="*/ 0 h 38"/>
                <a:gd name="T14" fmla="*/ 22 w 340"/>
                <a:gd name="T15" fmla="*/ 18 h 38"/>
                <a:gd name="T16" fmla="*/ 0 w 340"/>
                <a:gd name="T17" fmla="*/ 38 h 38"/>
                <a:gd name="T18" fmla="*/ 328 w 340"/>
                <a:gd name="T1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8">
                  <a:moveTo>
                    <a:pt x="328" y="26"/>
                  </a:moveTo>
                  <a:lnTo>
                    <a:pt x="328" y="26"/>
                  </a:lnTo>
                  <a:lnTo>
                    <a:pt x="336" y="20"/>
                  </a:lnTo>
                  <a:lnTo>
                    <a:pt x="336" y="20"/>
                  </a:lnTo>
                  <a:lnTo>
                    <a:pt x="340" y="1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2" y="18"/>
                  </a:lnTo>
                  <a:lnTo>
                    <a:pt x="0" y="38"/>
                  </a:lnTo>
                  <a:lnTo>
                    <a:pt x="328" y="26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1073" y="1852"/>
              <a:ext cx="296" cy="20"/>
            </a:xfrm>
            <a:custGeom>
              <a:avLst/>
              <a:gdLst>
                <a:gd name="T0" fmla="*/ 296 w 296"/>
                <a:gd name="T1" fmla="*/ 6 h 20"/>
                <a:gd name="T2" fmla="*/ 12 w 296"/>
                <a:gd name="T3" fmla="*/ 0 h 20"/>
                <a:gd name="T4" fmla="*/ 12 w 296"/>
                <a:gd name="T5" fmla="*/ 0 h 20"/>
                <a:gd name="T6" fmla="*/ 0 w 296"/>
                <a:gd name="T7" fmla="*/ 10 h 20"/>
                <a:gd name="T8" fmla="*/ 256 w 296"/>
                <a:gd name="T9" fmla="*/ 20 h 20"/>
                <a:gd name="T10" fmla="*/ 256 w 296"/>
                <a:gd name="T11" fmla="*/ 20 h 20"/>
                <a:gd name="T12" fmla="*/ 296 w 296"/>
                <a:gd name="T13" fmla="*/ 6 h 20"/>
                <a:gd name="T14" fmla="*/ 296 w 296"/>
                <a:gd name="T1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0">
                  <a:moveTo>
                    <a:pt x="296" y="6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256" y="20"/>
                  </a:lnTo>
                  <a:lnTo>
                    <a:pt x="256" y="20"/>
                  </a:lnTo>
                  <a:lnTo>
                    <a:pt x="296" y="6"/>
                  </a:lnTo>
                  <a:lnTo>
                    <a:pt x="296" y="6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1047" y="1870"/>
              <a:ext cx="266" cy="22"/>
            </a:xfrm>
            <a:custGeom>
              <a:avLst/>
              <a:gdLst>
                <a:gd name="T0" fmla="*/ 266 w 266"/>
                <a:gd name="T1" fmla="*/ 10 h 22"/>
                <a:gd name="T2" fmla="*/ 20 w 266"/>
                <a:gd name="T3" fmla="*/ 0 h 22"/>
                <a:gd name="T4" fmla="*/ 20 w 266"/>
                <a:gd name="T5" fmla="*/ 0 h 22"/>
                <a:gd name="T6" fmla="*/ 0 w 266"/>
                <a:gd name="T7" fmla="*/ 22 h 22"/>
                <a:gd name="T8" fmla="*/ 236 w 266"/>
                <a:gd name="T9" fmla="*/ 22 h 22"/>
                <a:gd name="T10" fmla="*/ 236 w 266"/>
                <a:gd name="T11" fmla="*/ 22 h 22"/>
                <a:gd name="T12" fmla="*/ 266 w 266"/>
                <a:gd name="T13" fmla="*/ 10 h 22"/>
                <a:gd name="T14" fmla="*/ 266 w 266"/>
                <a:gd name="T15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2">
                  <a:moveTo>
                    <a:pt x="266" y="1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22"/>
                  </a:lnTo>
                  <a:lnTo>
                    <a:pt x="236" y="22"/>
                  </a:lnTo>
                  <a:lnTo>
                    <a:pt x="236" y="22"/>
                  </a:lnTo>
                  <a:lnTo>
                    <a:pt x="266" y="10"/>
                  </a:lnTo>
                  <a:lnTo>
                    <a:pt x="266" y="1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1033" y="1900"/>
              <a:ext cx="236" cy="14"/>
            </a:xfrm>
            <a:custGeom>
              <a:avLst/>
              <a:gdLst>
                <a:gd name="T0" fmla="*/ 218 w 236"/>
                <a:gd name="T1" fmla="*/ 14 h 14"/>
                <a:gd name="T2" fmla="*/ 218 w 236"/>
                <a:gd name="T3" fmla="*/ 14 h 14"/>
                <a:gd name="T4" fmla="*/ 226 w 236"/>
                <a:gd name="T5" fmla="*/ 6 h 14"/>
                <a:gd name="T6" fmla="*/ 236 w 236"/>
                <a:gd name="T7" fmla="*/ 0 h 14"/>
                <a:gd name="T8" fmla="*/ 10 w 236"/>
                <a:gd name="T9" fmla="*/ 0 h 14"/>
                <a:gd name="T10" fmla="*/ 10 w 236"/>
                <a:gd name="T11" fmla="*/ 0 h 14"/>
                <a:gd name="T12" fmla="*/ 0 w 236"/>
                <a:gd name="T13" fmla="*/ 14 h 14"/>
                <a:gd name="T14" fmla="*/ 218 w 236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4">
                  <a:moveTo>
                    <a:pt x="218" y="14"/>
                  </a:moveTo>
                  <a:lnTo>
                    <a:pt x="218" y="14"/>
                  </a:lnTo>
                  <a:lnTo>
                    <a:pt x="226" y="6"/>
                  </a:lnTo>
                  <a:lnTo>
                    <a:pt x="23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4"/>
                  </a:lnTo>
                  <a:lnTo>
                    <a:pt x="218" y="14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1081" y="1688"/>
              <a:ext cx="466" cy="74"/>
            </a:xfrm>
            <a:custGeom>
              <a:avLst/>
              <a:gdLst>
                <a:gd name="T0" fmla="*/ 84 w 466"/>
                <a:gd name="T1" fmla="*/ 66 h 74"/>
                <a:gd name="T2" fmla="*/ 84 w 466"/>
                <a:gd name="T3" fmla="*/ 66 h 74"/>
                <a:gd name="T4" fmla="*/ 86 w 466"/>
                <a:gd name="T5" fmla="*/ 74 h 74"/>
                <a:gd name="T6" fmla="*/ 416 w 466"/>
                <a:gd name="T7" fmla="*/ 74 h 74"/>
                <a:gd name="T8" fmla="*/ 416 w 466"/>
                <a:gd name="T9" fmla="*/ 74 h 74"/>
                <a:gd name="T10" fmla="*/ 432 w 466"/>
                <a:gd name="T11" fmla="*/ 60 h 74"/>
                <a:gd name="T12" fmla="*/ 444 w 466"/>
                <a:gd name="T13" fmla="*/ 46 h 74"/>
                <a:gd name="T14" fmla="*/ 454 w 466"/>
                <a:gd name="T15" fmla="*/ 32 h 74"/>
                <a:gd name="T16" fmla="*/ 460 w 466"/>
                <a:gd name="T17" fmla="*/ 22 h 74"/>
                <a:gd name="T18" fmla="*/ 466 w 466"/>
                <a:gd name="T19" fmla="*/ 6 h 74"/>
                <a:gd name="T20" fmla="*/ 466 w 466"/>
                <a:gd name="T21" fmla="*/ 0 h 74"/>
                <a:gd name="T22" fmla="*/ 0 w 466"/>
                <a:gd name="T23" fmla="*/ 0 h 74"/>
                <a:gd name="T24" fmla="*/ 0 w 466"/>
                <a:gd name="T25" fmla="*/ 0 h 74"/>
                <a:gd name="T26" fmla="*/ 10 w 466"/>
                <a:gd name="T27" fmla="*/ 4 h 74"/>
                <a:gd name="T28" fmla="*/ 36 w 466"/>
                <a:gd name="T29" fmla="*/ 16 h 74"/>
                <a:gd name="T30" fmla="*/ 50 w 466"/>
                <a:gd name="T31" fmla="*/ 24 h 74"/>
                <a:gd name="T32" fmla="*/ 62 w 466"/>
                <a:gd name="T33" fmla="*/ 36 h 74"/>
                <a:gd name="T34" fmla="*/ 74 w 466"/>
                <a:gd name="T35" fmla="*/ 50 h 74"/>
                <a:gd name="T36" fmla="*/ 84 w 466"/>
                <a:gd name="T37" fmla="*/ 66 h 74"/>
                <a:gd name="T38" fmla="*/ 84 w 466"/>
                <a:gd name="T39" fmla="*/ 6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6" h="74">
                  <a:moveTo>
                    <a:pt x="84" y="66"/>
                  </a:moveTo>
                  <a:lnTo>
                    <a:pt x="84" y="66"/>
                  </a:lnTo>
                  <a:lnTo>
                    <a:pt x="86" y="74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32" y="60"/>
                  </a:lnTo>
                  <a:lnTo>
                    <a:pt x="444" y="46"/>
                  </a:lnTo>
                  <a:lnTo>
                    <a:pt x="454" y="32"/>
                  </a:lnTo>
                  <a:lnTo>
                    <a:pt x="460" y="22"/>
                  </a:lnTo>
                  <a:lnTo>
                    <a:pt x="466" y="6"/>
                  </a:lnTo>
                  <a:lnTo>
                    <a:pt x="46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36" y="16"/>
                  </a:lnTo>
                  <a:lnTo>
                    <a:pt x="50" y="24"/>
                  </a:lnTo>
                  <a:lnTo>
                    <a:pt x="62" y="36"/>
                  </a:lnTo>
                  <a:lnTo>
                    <a:pt x="74" y="50"/>
                  </a:lnTo>
                  <a:lnTo>
                    <a:pt x="84" y="66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1029" y="1920"/>
              <a:ext cx="214" cy="20"/>
            </a:xfrm>
            <a:custGeom>
              <a:avLst/>
              <a:gdLst>
                <a:gd name="T0" fmla="*/ 210 w 214"/>
                <a:gd name="T1" fmla="*/ 10 h 20"/>
                <a:gd name="T2" fmla="*/ 210 w 214"/>
                <a:gd name="T3" fmla="*/ 10 h 20"/>
                <a:gd name="T4" fmla="*/ 214 w 214"/>
                <a:gd name="T5" fmla="*/ 0 h 20"/>
                <a:gd name="T6" fmla="*/ 2 w 214"/>
                <a:gd name="T7" fmla="*/ 2 h 20"/>
                <a:gd name="T8" fmla="*/ 2 w 214"/>
                <a:gd name="T9" fmla="*/ 2 h 20"/>
                <a:gd name="T10" fmla="*/ 0 w 214"/>
                <a:gd name="T11" fmla="*/ 10 h 20"/>
                <a:gd name="T12" fmla="*/ 0 w 214"/>
                <a:gd name="T13" fmla="*/ 20 h 20"/>
                <a:gd name="T14" fmla="*/ 208 w 214"/>
                <a:gd name="T15" fmla="*/ 10 h 20"/>
                <a:gd name="T16" fmla="*/ 208 w 214"/>
                <a:gd name="T17" fmla="*/ 10 h 20"/>
                <a:gd name="T18" fmla="*/ 210 w 214"/>
                <a:gd name="T19" fmla="*/ 10 h 20"/>
                <a:gd name="T20" fmla="*/ 210 w 214"/>
                <a:gd name="T2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20">
                  <a:moveTo>
                    <a:pt x="210" y="10"/>
                  </a:moveTo>
                  <a:lnTo>
                    <a:pt x="210" y="10"/>
                  </a:lnTo>
                  <a:lnTo>
                    <a:pt x="21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208" y="10"/>
                  </a:lnTo>
                  <a:lnTo>
                    <a:pt x="208" y="10"/>
                  </a:lnTo>
                  <a:lnTo>
                    <a:pt x="210" y="10"/>
                  </a:lnTo>
                  <a:lnTo>
                    <a:pt x="210" y="1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307" y="2124"/>
              <a:ext cx="18" cy="6"/>
            </a:xfrm>
            <a:custGeom>
              <a:avLst/>
              <a:gdLst>
                <a:gd name="T0" fmla="*/ 18 w 18"/>
                <a:gd name="T1" fmla="*/ 0 h 6"/>
                <a:gd name="T2" fmla="*/ 0 w 18"/>
                <a:gd name="T3" fmla="*/ 0 h 6"/>
                <a:gd name="T4" fmla="*/ 0 w 18"/>
                <a:gd name="T5" fmla="*/ 0 h 6"/>
                <a:gd name="T6" fmla="*/ 2 w 18"/>
                <a:gd name="T7" fmla="*/ 6 h 6"/>
                <a:gd name="T8" fmla="*/ 18 w 18"/>
                <a:gd name="T9" fmla="*/ 6 h 6"/>
                <a:gd name="T10" fmla="*/ 18 w 18"/>
                <a:gd name="T11" fmla="*/ 6 h 6"/>
                <a:gd name="T12" fmla="*/ 18 w 18"/>
                <a:gd name="T13" fmla="*/ 0 h 6"/>
                <a:gd name="T14" fmla="*/ 18 w 18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307" y="2138"/>
              <a:ext cx="16" cy="10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0 h 10"/>
                <a:gd name="T4" fmla="*/ 0 w 16"/>
                <a:gd name="T5" fmla="*/ 10 h 10"/>
                <a:gd name="T6" fmla="*/ 14 w 16"/>
                <a:gd name="T7" fmla="*/ 10 h 10"/>
                <a:gd name="T8" fmla="*/ 14 w 16"/>
                <a:gd name="T9" fmla="*/ 10 h 10"/>
                <a:gd name="T10" fmla="*/ 16 w 16"/>
                <a:gd name="T11" fmla="*/ 0 h 10"/>
                <a:gd name="T12" fmla="*/ 2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1267" y="2090"/>
              <a:ext cx="60" cy="10"/>
            </a:xfrm>
            <a:custGeom>
              <a:avLst/>
              <a:gdLst>
                <a:gd name="T0" fmla="*/ 60 w 60"/>
                <a:gd name="T1" fmla="*/ 2 h 10"/>
                <a:gd name="T2" fmla="*/ 0 w 60"/>
                <a:gd name="T3" fmla="*/ 0 h 10"/>
                <a:gd name="T4" fmla="*/ 0 w 60"/>
                <a:gd name="T5" fmla="*/ 0 h 10"/>
                <a:gd name="T6" fmla="*/ 14 w 60"/>
                <a:gd name="T7" fmla="*/ 8 h 10"/>
                <a:gd name="T8" fmla="*/ 60 w 60"/>
                <a:gd name="T9" fmla="*/ 10 h 10"/>
                <a:gd name="T10" fmla="*/ 60 w 60"/>
                <a:gd name="T11" fmla="*/ 10 h 10"/>
                <a:gd name="T12" fmla="*/ 60 w 60"/>
                <a:gd name="T13" fmla="*/ 2 h 10"/>
                <a:gd name="T14" fmla="*/ 60 w 60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">
                  <a:moveTo>
                    <a:pt x="6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" y="8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203" y="2062"/>
              <a:ext cx="124" cy="22"/>
            </a:xfrm>
            <a:custGeom>
              <a:avLst/>
              <a:gdLst>
                <a:gd name="T0" fmla="*/ 124 w 124"/>
                <a:gd name="T1" fmla="*/ 22 h 22"/>
                <a:gd name="T2" fmla="*/ 124 w 124"/>
                <a:gd name="T3" fmla="*/ 22 h 22"/>
                <a:gd name="T4" fmla="*/ 120 w 124"/>
                <a:gd name="T5" fmla="*/ 0 h 22"/>
                <a:gd name="T6" fmla="*/ 0 w 124"/>
                <a:gd name="T7" fmla="*/ 0 h 22"/>
                <a:gd name="T8" fmla="*/ 0 w 124"/>
                <a:gd name="T9" fmla="*/ 0 h 22"/>
                <a:gd name="T10" fmla="*/ 48 w 124"/>
                <a:gd name="T11" fmla="*/ 20 h 22"/>
                <a:gd name="T12" fmla="*/ 124 w 124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2">
                  <a:moveTo>
                    <a:pt x="124" y="22"/>
                  </a:moveTo>
                  <a:lnTo>
                    <a:pt x="124" y="22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20"/>
                  </a:lnTo>
                  <a:lnTo>
                    <a:pt x="124" y="2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041" y="1974"/>
              <a:ext cx="234" cy="14"/>
            </a:xfrm>
            <a:custGeom>
              <a:avLst/>
              <a:gdLst>
                <a:gd name="T0" fmla="*/ 234 w 234"/>
                <a:gd name="T1" fmla="*/ 14 h 14"/>
                <a:gd name="T2" fmla="*/ 234 w 234"/>
                <a:gd name="T3" fmla="*/ 14 h 14"/>
                <a:gd name="T4" fmla="*/ 218 w 234"/>
                <a:gd name="T5" fmla="*/ 0 h 14"/>
                <a:gd name="T6" fmla="*/ 0 w 234"/>
                <a:gd name="T7" fmla="*/ 4 h 14"/>
                <a:gd name="T8" fmla="*/ 0 w 234"/>
                <a:gd name="T9" fmla="*/ 4 h 14"/>
                <a:gd name="T10" fmla="*/ 8 w 234"/>
                <a:gd name="T11" fmla="*/ 12 h 14"/>
                <a:gd name="T12" fmla="*/ 234 w 23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4">
                  <a:moveTo>
                    <a:pt x="234" y="14"/>
                  </a:moveTo>
                  <a:lnTo>
                    <a:pt x="234" y="14"/>
                  </a:lnTo>
                  <a:lnTo>
                    <a:pt x="218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12"/>
                  </a:lnTo>
                  <a:lnTo>
                    <a:pt x="234" y="14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1155" y="1770"/>
              <a:ext cx="334" cy="30"/>
            </a:xfrm>
            <a:custGeom>
              <a:avLst/>
              <a:gdLst>
                <a:gd name="T0" fmla="*/ 0 w 334"/>
                <a:gd name="T1" fmla="*/ 16 h 30"/>
                <a:gd name="T2" fmla="*/ 302 w 334"/>
                <a:gd name="T3" fmla="*/ 30 h 30"/>
                <a:gd name="T4" fmla="*/ 302 w 334"/>
                <a:gd name="T5" fmla="*/ 30 h 30"/>
                <a:gd name="T6" fmla="*/ 316 w 334"/>
                <a:gd name="T7" fmla="*/ 14 h 30"/>
                <a:gd name="T8" fmla="*/ 334 w 334"/>
                <a:gd name="T9" fmla="*/ 0 h 30"/>
                <a:gd name="T10" fmla="*/ 10 w 334"/>
                <a:gd name="T11" fmla="*/ 0 h 30"/>
                <a:gd name="T12" fmla="*/ 10 w 334"/>
                <a:gd name="T13" fmla="*/ 0 h 30"/>
                <a:gd name="T14" fmla="*/ 6 w 334"/>
                <a:gd name="T15" fmla="*/ 8 h 30"/>
                <a:gd name="T16" fmla="*/ 0 w 334"/>
                <a:gd name="T17" fmla="*/ 16 h 30"/>
                <a:gd name="T18" fmla="*/ 0 w 334"/>
                <a:gd name="T1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30">
                  <a:moveTo>
                    <a:pt x="0" y="16"/>
                  </a:moveTo>
                  <a:lnTo>
                    <a:pt x="302" y="30"/>
                  </a:lnTo>
                  <a:lnTo>
                    <a:pt x="302" y="30"/>
                  </a:lnTo>
                  <a:lnTo>
                    <a:pt x="316" y="14"/>
                  </a:lnTo>
                  <a:lnTo>
                    <a:pt x="33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1291" y="2106"/>
              <a:ext cx="36" cy="10"/>
            </a:xfrm>
            <a:custGeom>
              <a:avLst/>
              <a:gdLst>
                <a:gd name="T0" fmla="*/ 0 w 36"/>
                <a:gd name="T1" fmla="*/ 0 h 10"/>
                <a:gd name="T2" fmla="*/ 0 w 36"/>
                <a:gd name="T3" fmla="*/ 0 h 10"/>
                <a:gd name="T4" fmla="*/ 10 w 36"/>
                <a:gd name="T5" fmla="*/ 10 h 10"/>
                <a:gd name="T6" fmla="*/ 36 w 36"/>
                <a:gd name="T7" fmla="*/ 10 h 10"/>
                <a:gd name="T8" fmla="*/ 36 w 36"/>
                <a:gd name="T9" fmla="*/ 10 h 10"/>
                <a:gd name="T10" fmla="*/ 36 w 36"/>
                <a:gd name="T11" fmla="*/ 0 h 10"/>
                <a:gd name="T12" fmla="*/ 0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057" y="1994"/>
              <a:ext cx="242" cy="20"/>
            </a:xfrm>
            <a:custGeom>
              <a:avLst/>
              <a:gdLst>
                <a:gd name="T0" fmla="*/ 242 w 242"/>
                <a:gd name="T1" fmla="*/ 20 h 20"/>
                <a:gd name="T2" fmla="*/ 242 w 242"/>
                <a:gd name="T3" fmla="*/ 20 h 20"/>
                <a:gd name="T4" fmla="*/ 224 w 242"/>
                <a:gd name="T5" fmla="*/ 2 h 20"/>
                <a:gd name="T6" fmla="*/ 0 w 242"/>
                <a:gd name="T7" fmla="*/ 0 h 20"/>
                <a:gd name="T8" fmla="*/ 0 w 242"/>
                <a:gd name="T9" fmla="*/ 0 h 20"/>
                <a:gd name="T10" fmla="*/ 16 w 242"/>
                <a:gd name="T11" fmla="*/ 12 h 20"/>
                <a:gd name="T12" fmla="*/ 242 w 24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0">
                  <a:moveTo>
                    <a:pt x="242" y="20"/>
                  </a:moveTo>
                  <a:lnTo>
                    <a:pt x="242" y="20"/>
                  </a:lnTo>
                  <a:lnTo>
                    <a:pt x="22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2"/>
                  </a:lnTo>
                  <a:lnTo>
                    <a:pt x="242" y="2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087" y="2012"/>
              <a:ext cx="224" cy="22"/>
            </a:xfrm>
            <a:custGeom>
              <a:avLst/>
              <a:gdLst>
                <a:gd name="T0" fmla="*/ 224 w 224"/>
                <a:gd name="T1" fmla="*/ 22 h 22"/>
                <a:gd name="T2" fmla="*/ 224 w 224"/>
                <a:gd name="T3" fmla="*/ 22 h 22"/>
                <a:gd name="T4" fmla="*/ 216 w 224"/>
                <a:gd name="T5" fmla="*/ 10 h 22"/>
                <a:gd name="T6" fmla="*/ 0 w 224"/>
                <a:gd name="T7" fmla="*/ 0 h 22"/>
                <a:gd name="T8" fmla="*/ 0 w 224"/>
                <a:gd name="T9" fmla="*/ 0 h 22"/>
                <a:gd name="T10" fmla="*/ 34 w 224"/>
                <a:gd name="T11" fmla="*/ 18 h 22"/>
                <a:gd name="T12" fmla="*/ 224 w 224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22">
                  <a:moveTo>
                    <a:pt x="224" y="22"/>
                  </a:moveTo>
                  <a:lnTo>
                    <a:pt x="224" y="22"/>
                  </a:lnTo>
                  <a:lnTo>
                    <a:pt x="216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" y="18"/>
                  </a:lnTo>
                  <a:lnTo>
                    <a:pt x="224" y="2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139" y="2038"/>
              <a:ext cx="182" cy="18"/>
            </a:xfrm>
            <a:custGeom>
              <a:avLst/>
              <a:gdLst>
                <a:gd name="T0" fmla="*/ 182 w 182"/>
                <a:gd name="T1" fmla="*/ 16 h 18"/>
                <a:gd name="T2" fmla="*/ 182 w 182"/>
                <a:gd name="T3" fmla="*/ 16 h 18"/>
                <a:gd name="T4" fmla="*/ 176 w 182"/>
                <a:gd name="T5" fmla="*/ 4 h 18"/>
                <a:gd name="T6" fmla="*/ 0 w 182"/>
                <a:gd name="T7" fmla="*/ 0 h 18"/>
                <a:gd name="T8" fmla="*/ 0 w 182"/>
                <a:gd name="T9" fmla="*/ 0 h 18"/>
                <a:gd name="T10" fmla="*/ 46 w 182"/>
                <a:gd name="T11" fmla="*/ 18 h 18"/>
                <a:gd name="T12" fmla="*/ 182 w 182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8">
                  <a:moveTo>
                    <a:pt x="182" y="16"/>
                  </a:moveTo>
                  <a:lnTo>
                    <a:pt x="182" y="16"/>
                  </a:lnTo>
                  <a:lnTo>
                    <a:pt x="17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" y="18"/>
                  </a:lnTo>
                  <a:lnTo>
                    <a:pt x="182" y="16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29" y="1938"/>
              <a:ext cx="222" cy="34"/>
            </a:xfrm>
            <a:custGeom>
              <a:avLst/>
              <a:gdLst>
                <a:gd name="T0" fmla="*/ 208 w 222"/>
                <a:gd name="T1" fmla="*/ 0 h 34"/>
                <a:gd name="T2" fmla="*/ 0 w 222"/>
                <a:gd name="T3" fmla="*/ 8 h 34"/>
                <a:gd name="T4" fmla="*/ 0 w 222"/>
                <a:gd name="T5" fmla="*/ 8 h 34"/>
                <a:gd name="T6" fmla="*/ 2 w 222"/>
                <a:gd name="T7" fmla="*/ 22 h 34"/>
                <a:gd name="T8" fmla="*/ 2 w 222"/>
                <a:gd name="T9" fmla="*/ 22 h 34"/>
                <a:gd name="T10" fmla="*/ 8 w 222"/>
                <a:gd name="T11" fmla="*/ 34 h 34"/>
                <a:gd name="T12" fmla="*/ 222 w 222"/>
                <a:gd name="T13" fmla="*/ 28 h 34"/>
                <a:gd name="T14" fmla="*/ 222 w 222"/>
                <a:gd name="T15" fmla="*/ 28 h 34"/>
                <a:gd name="T16" fmla="*/ 212 w 222"/>
                <a:gd name="T17" fmla="*/ 14 h 34"/>
                <a:gd name="T18" fmla="*/ 208 w 222"/>
                <a:gd name="T19" fmla="*/ 6 h 34"/>
                <a:gd name="T20" fmla="*/ 208 w 222"/>
                <a:gd name="T21" fmla="*/ 0 h 34"/>
                <a:gd name="T22" fmla="*/ 208 w 222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34">
                  <a:moveTo>
                    <a:pt x="208" y="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8" y="34"/>
                  </a:lnTo>
                  <a:lnTo>
                    <a:pt x="222" y="28"/>
                  </a:lnTo>
                  <a:lnTo>
                    <a:pt x="222" y="28"/>
                  </a:lnTo>
                  <a:lnTo>
                    <a:pt x="212" y="14"/>
                  </a:lnTo>
                  <a:lnTo>
                    <a:pt x="208" y="6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799" y="1342"/>
              <a:ext cx="950" cy="394"/>
            </a:xfrm>
            <a:custGeom>
              <a:avLst/>
              <a:gdLst>
                <a:gd name="T0" fmla="*/ 716 w 950"/>
                <a:gd name="T1" fmla="*/ 186 h 394"/>
                <a:gd name="T2" fmla="*/ 716 w 950"/>
                <a:gd name="T3" fmla="*/ 184 h 394"/>
                <a:gd name="T4" fmla="*/ 710 w 950"/>
                <a:gd name="T5" fmla="*/ 146 h 394"/>
                <a:gd name="T6" fmla="*/ 696 w 950"/>
                <a:gd name="T7" fmla="*/ 112 h 394"/>
                <a:gd name="T8" fmla="*/ 670 w 950"/>
                <a:gd name="T9" fmla="*/ 82 h 394"/>
                <a:gd name="T10" fmla="*/ 638 w 950"/>
                <a:gd name="T11" fmla="*/ 54 h 394"/>
                <a:gd name="T12" fmla="*/ 600 w 950"/>
                <a:gd name="T13" fmla="*/ 32 h 394"/>
                <a:gd name="T14" fmla="*/ 556 w 950"/>
                <a:gd name="T15" fmla="*/ 14 h 394"/>
                <a:gd name="T16" fmla="*/ 506 w 950"/>
                <a:gd name="T17" fmla="*/ 4 h 394"/>
                <a:gd name="T18" fmla="*/ 454 w 950"/>
                <a:gd name="T19" fmla="*/ 0 h 394"/>
                <a:gd name="T20" fmla="*/ 426 w 950"/>
                <a:gd name="T21" fmla="*/ 2 h 394"/>
                <a:gd name="T22" fmla="*/ 376 w 950"/>
                <a:gd name="T23" fmla="*/ 8 h 394"/>
                <a:gd name="T24" fmla="*/ 328 w 950"/>
                <a:gd name="T25" fmla="*/ 22 h 394"/>
                <a:gd name="T26" fmla="*/ 286 w 950"/>
                <a:gd name="T27" fmla="*/ 42 h 394"/>
                <a:gd name="T28" fmla="*/ 250 w 950"/>
                <a:gd name="T29" fmla="*/ 66 h 394"/>
                <a:gd name="T30" fmla="*/ 222 w 950"/>
                <a:gd name="T31" fmla="*/ 96 h 394"/>
                <a:gd name="T32" fmla="*/ 202 w 950"/>
                <a:gd name="T33" fmla="*/ 128 h 394"/>
                <a:gd name="T34" fmla="*/ 192 w 950"/>
                <a:gd name="T35" fmla="*/ 164 h 394"/>
                <a:gd name="T36" fmla="*/ 190 w 950"/>
                <a:gd name="T37" fmla="*/ 182 h 394"/>
                <a:gd name="T38" fmla="*/ 114 w 950"/>
                <a:gd name="T39" fmla="*/ 200 h 394"/>
                <a:gd name="T40" fmla="*/ 54 w 950"/>
                <a:gd name="T41" fmla="*/ 224 h 394"/>
                <a:gd name="T42" fmla="*/ 14 w 950"/>
                <a:gd name="T43" fmla="*/ 250 h 394"/>
                <a:gd name="T44" fmla="*/ 4 w 950"/>
                <a:gd name="T45" fmla="*/ 266 h 394"/>
                <a:gd name="T46" fmla="*/ 0 w 950"/>
                <a:gd name="T47" fmla="*/ 282 h 394"/>
                <a:gd name="T48" fmla="*/ 2 w 950"/>
                <a:gd name="T49" fmla="*/ 294 h 394"/>
                <a:gd name="T50" fmla="*/ 16 w 950"/>
                <a:gd name="T51" fmla="*/ 316 h 394"/>
                <a:gd name="T52" fmla="*/ 42 w 950"/>
                <a:gd name="T53" fmla="*/ 336 h 394"/>
                <a:gd name="T54" fmla="*/ 78 w 950"/>
                <a:gd name="T55" fmla="*/ 354 h 394"/>
                <a:gd name="T56" fmla="*/ 124 w 950"/>
                <a:gd name="T57" fmla="*/ 368 h 394"/>
                <a:gd name="T58" fmla="*/ 210 w 950"/>
                <a:gd name="T59" fmla="*/ 384 h 394"/>
                <a:gd name="T60" fmla="*/ 342 w 950"/>
                <a:gd name="T61" fmla="*/ 394 h 394"/>
                <a:gd name="T62" fmla="*/ 382 w 950"/>
                <a:gd name="T63" fmla="*/ 392 h 394"/>
                <a:gd name="T64" fmla="*/ 456 w 950"/>
                <a:gd name="T65" fmla="*/ 388 h 394"/>
                <a:gd name="T66" fmla="*/ 524 w 950"/>
                <a:gd name="T67" fmla="*/ 376 h 394"/>
                <a:gd name="T68" fmla="*/ 582 w 950"/>
                <a:gd name="T69" fmla="*/ 362 h 394"/>
                <a:gd name="T70" fmla="*/ 608 w 950"/>
                <a:gd name="T71" fmla="*/ 352 h 394"/>
                <a:gd name="T72" fmla="*/ 688 w 950"/>
                <a:gd name="T73" fmla="*/ 356 h 394"/>
                <a:gd name="T74" fmla="*/ 740 w 950"/>
                <a:gd name="T75" fmla="*/ 354 h 394"/>
                <a:gd name="T76" fmla="*/ 834 w 950"/>
                <a:gd name="T77" fmla="*/ 342 h 394"/>
                <a:gd name="T78" fmla="*/ 906 w 950"/>
                <a:gd name="T79" fmla="*/ 318 h 394"/>
                <a:gd name="T80" fmla="*/ 930 w 950"/>
                <a:gd name="T81" fmla="*/ 304 h 394"/>
                <a:gd name="T82" fmla="*/ 946 w 950"/>
                <a:gd name="T83" fmla="*/ 288 h 394"/>
                <a:gd name="T84" fmla="*/ 950 w 950"/>
                <a:gd name="T85" fmla="*/ 272 h 394"/>
                <a:gd name="T86" fmla="*/ 950 w 950"/>
                <a:gd name="T87" fmla="*/ 262 h 394"/>
                <a:gd name="T88" fmla="*/ 940 w 950"/>
                <a:gd name="T89" fmla="*/ 248 h 394"/>
                <a:gd name="T90" fmla="*/ 922 w 950"/>
                <a:gd name="T91" fmla="*/ 232 h 394"/>
                <a:gd name="T92" fmla="*/ 882 w 950"/>
                <a:gd name="T93" fmla="*/ 214 h 394"/>
                <a:gd name="T94" fmla="*/ 808 w 950"/>
                <a:gd name="T95" fmla="*/ 196 h 394"/>
                <a:gd name="T96" fmla="*/ 716 w 950"/>
                <a:gd name="T97" fmla="*/ 18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0" h="394">
                  <a:moveTo>
                    <a:pt x="716" y="186"/>
                  </a:moveTo>
                  <a:lnTo>
                    <a:pt x="716" y="186"/>
                  </a:lnTo>
                  <a:lnTo>
                    <a:pt x="716" y="184"/>
                  </a:lnTo>
                  <a:lnTo>
                    <a:pt x="716" y="184"/>
                  </a:lnTo>
                  <a:lnTo>
                    <a:pt x="714" y="164"/>
                  </a:lnTo>
                  <a:lnTo>
                    <a:pt x="710" y="146"/>
                  </a:lnTo>
                  <a:lnTo>
                    <a:pt x="704" y="130"/>
                  </a:lnTo>
                  <a:lnTo>
                    <a:pt x="696" y="112"/>
                  </a:lnTo>
                  <a:lnTo>
                    <a:pt x="684" y="96"/>
                  </a:lnTo>
                  <a:lnTo>
                    <a:pt x="670" y="82"/>
                  </a:lnTo>
                  <a:lnTo>
                    <a:pt x="656" y="66"/>
                  </a:lnTo>
                  <a:lnTo>
                    <a:pt x="638" y="54"/>
                  </a:lnTo>
                  <a:lnTo>
                    <a:pt x="620" y="42"/>
                  </a:lnTo>
                  <a:lnTo>
                    <a:pt x="600" y="32"/>
                  </a:lnTo>
                  <a:lnTo>
                    <a:pt x="578" y="22"/>
                  </a:lnTo>
                  <a:lnTo>
                    <a:pt x="556" y="14"/>
                  </a:lnTo>
                  <a:lnTo>
                    <a:pt x="532" y="8"/>
                  </a:lnTo>
                  <a:lnTo>
                    <a:pt x="506" y="4"/>
                  </a:lnTo>
                  <a:lnTo>
                    <a:pt x="480" y="2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26" y="2"/>
                  </a:lnTo>
                  <a:lnTo>
                    <a:pt x="400" y="4"/>
                  </a:lnTo>
                  <a:lnTo>
                    <a:pt x="376" y="8"/>
                  </a:lnTo>
                  <a:lnTo>
                    <a:pt x="352" y="14"/>
                  </a:lnTo>
                  <a:lnTo>
                    <a:pt x="328" y="22"/>
                  </a:lnTo>
                  <a:lnTo>
                    <a:pt x="306" y="32"/>
                  </a:lnTo>
                  <a:lnTo>
                    <a:pt x="286" y="42"/>
                  </a:lnTo>
                  <a:lnTo>
                    <a:pt x="268" y="54"/>
                  </a:lnTo>
                  <a:lnTo>
                    <a:pt x="250" y="66"/>
                  </a:lnTo>
                  <a:lnTo>
                    <a:pt x="236" y="80"/>
                  </a:lnTo>
                  <a:lnTo>
                    <a:pt x="222" y="96"/>
                  </a:lnTo>
                  <a:lnTo>
                    <a:pt x="212" y="112"/>
                  </a:lnTo>
                  <a:lnTo>
                    <a:pt x="202" y="128"/>
                  </a:lnTo>
                  <a:lnTo>
                    <a:pt x="196" y="146"/>
                  </a:lnTo>
                  <a:lnTo>
                    <a:pt x="192" y="164"/>
                  </a:lnTo>
                  <a:lnTo>
                    <a:pt x="190" y="182"/>
                  </a:lnTo>
                  <a:lnTo>
                    <a:pt x="190" y="182"/>
                  </a:lnTo>
                  <a:lnTo>
                    <a:pt x="150" y="190"/>
                  </a:lnTo>
                  <a:lnTo>
                    <a:pt x="114" y="200"/>
                  </a:lnTo>
                  <a:lnTo>
                    <a:pt x="80" y="210"/>
                  </a:lnTo>
                  <a:lnTo>
                    <a:pt x="54" y="224"/>
                  </a:lnTo>
                  <a:lnTo>
                    <a:pt x="30" y="236"/>
                  </a:lnTo>
                  <a:lnTo>
                    <a:pt x="14" y="250"/>
                  </a:lnTo>
                  <a:lnTo>
                    <a:pt x="8" y="258"/>
                  </a:lnTo>
                  <a:lnTo>
                    <a:pt x="4" y="266"/>
                  </a:lnTo>
                  <a:lnTo>
                    <a:pt x="2" y="274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2" y="294"/>
                  </a:lnTo>
                  <a:lnTo>
                    <a:pt x="8" y="304"/>
                  </a:lnTo>
                  <a:lnTo>
                    <a:pt x="16" y="316"/>
                  </a:lnTo>
                  <a:lnTo>
                    <a:pt x="28" y="326"/>
                  </a:lnTo>
                  <a:lnTo>
                    <a:pt x="42" y="336"/>
                  </a:lnTo>
                  <a:lnTo>
                    <a:pt x="58" y="344"/>
                  </a:lnTo>
                  <a:lnTo>
                    <a:pt x="78" y="354"/>
                  </a:lnTo>
                  <a:lnTo>
                    <a:pt x="100" y="362"/>
                  </a:lnTo>
                  <a:lnTo>
                    <a:pt x="124" y="368"/>
                  </a:lnTo>
                  <a:lnTo>
                    <a:pt x="152" y="374"/>
                  </a:lnTo>
                  <a:lnTo>
                    <a:pt x="210" y="384"/>
                  </a:lnTo>
                  <a:lnTo>
                    <a:pt x="274" y="392"/>
                  </a:lnTo>
                  <a:lnTo>
                    <a:pt x="342" y="394"/>
                  </a:lnTo>
                  <a:lnTo>
                    <a:pt x="342" y="394"/>
                  </a:lnTo>
                  <a:lnTo>
                    <a:pt x="382" y="392"/>
                  </a:lnTo>
                  <a:lnTo>
                    <a:pt x="420" y="390"/>
                  </a:lnTo>
                  <a:lnTo>
                    <a:pt x="456" y="388"/>
                  </a:lnTo>
                  <a:lnTo>
                    <a:pt x="492" y="382"/>
                  </a:lnTo>
                  <a:lnTo>
                    <a:pt x="524" y="376"/>
                  </a:lnTo>
                  <a:lnTo>
                    <a:pt x="554" y="370"/>
                  </a:lnTo>
                  <a:lnTo>
                    <a:pt x="582" y="362"/>
                  </a:lnTo>
                  <a:lnTo>
                    <a:pt x="608" y="352"/>
                  </a:lnTo>
                  <a:lnTo>
                    <a:pt x="608" y="352"/>
                  </a:lnTo>
                  <a:lnTo>
                    <a:pt x="646" y="356"/>
                  </a:lnTo>
                  <a:lnTo>
                    <a:pt x="688" y="356"/>
                  </a:lnTo>
                  <a:lnTo>
                    <a:pt x="688" y="356"/>
                  </a:lnTo>
                  <a:lnTo>
                    <a:pt x="740" y="354"/>
                  </a:lnTo>
                  <a:lnTo>
                    <a:pt x="790" y="350"/>
                  </a:lnTo>
                  <a:lnTo>
                    <a:pt x="834" y="342"/>
                  </a:lnTo>
                  <a:lnTo>
                    <a:pt x="874" y="332"/>
                  </a:lnTo>
                  <a:lnTo>
                    <a:pt x="906" y="318"/>
                  </a:lnTo>
                  <a:lnTo>
                    <a:pt x="918" y="312"/>
                  </a:lnTo>
                  <a:lnTo>
                    <a:pt x="930" y="304"/>
                  </a:lnTo>
                  <a:lnTo>
                    <a:pt x="938" y="296"/>
                  </a:lnTo>
                  <a:lnTo>
                    <a:pt x="946" y="288"/>
                  </a:lnTo>
                  <a:lnTo>
                    <a:pt x="950" y="280"/>
                  </a:lnTo>
                  <a:lnTo>
                    <a:pt x="950" y="272"/>
                  </a:lnTo>
                  <a:lnTo>
                    <a:pt x="950" y="272"/>
                  </a:lnTo>
                  <a:lnTo>
                    <a:pt x="950" y="262"/>
                  </a:lnTo>
                  <a:lnTo>
                    <a:pt x="946" y="254"/>
                  </a:lnTo>
                  <a:lnTo>
                    <a:pt x="940" y="248"/>
                  </a:lnTo>
                  <a:lnTo>
                    <a:pt x="932" y="240"/>
                  </a:lnTo>
                  <a:lnTo>
                    <a:pt x="922" y="232"/>
                  </a:lnTo>
                  <a:lnTo>
                    <a:pt x="912" y="226"/>
                  </a:lnTo>
                  <a:lnTo>
                    <a:pt x="882" y="214"/>
                  </a:lnTo>
                  <a:lnTo>
                    <a:pt x="848" y="204"/>
                  </a:lnTo>
                  <a:lnTo>
                    <a:pt x="808" y="196"/>
                  </a:lnTo>
                  <a:lnTo>
                    <a:pt x="764" y="190"/>
                  </a:lnTo>
                  <a:lnTo>
                    <a:pt x="716" y="186"/>
                  </a:lnTo>
                  <a:lnTo>
                    <a:pt x="716" y="186"/>
                  </a:lnTo>
                  <a:close/>
                </a:path>
              </a:pathLst>
            </a:custGeom>
            <a:solidFill>
              <a:srgbClr val="C6C6C5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02"/>
            <p:cNvSpPr>
              <a:spLocks noEditPoints="1"/>
            </p:cNvSpPr>
            <p:nvPr/>
          </p:nvSpPr>
          <p:spPr bwMode="auto">
            <a:xfrm>
              <a:off x="4145" y="1370"/>
              <a:ext cx="620" cy="778"/>
            </a:xfrm>
            <a:custGeom>
              <a:avLst/>
              <a:gdLst>
                <a:gd name="T0" fmla="*/ 112 w 620"/>
                <a:gd name="T1" fmla="*/ 778 h 778"/>
                <a:gd name="T2" fmla="*/ 70 w 620"/>
                <a:gd name="T3" fmla="*/ 768 h 778"/>
                <a:gd name="T4" fmla="*/ 34 w 620"/>
                <a:gd name="T5" fmla="*/ 744 h 778"/>
                <a:gd name="T6" fmla="*/ 16 w 620"/>
                <a:gd name="T7" fmla="*/ 720 h 778"/>
                <a:gd name="T8" fmla="*/ 0 w 620"/>
                <a:gd name="T9" fmla="*/ 678 h 778"/>
                <a:gd name="T10" fmla="*/ 4 w 620"/>
                <a:gd name="T11" fmla="*/ 636 h 778"/>
                <a:gd name="T12" fmla="*/ 212 w 620"/>
                <a:gd name="T13" fmla="*/ 266 h 778"/>
                <a:gd name="T14" fmla="*/ 214 w 620"/>
                <a:gd name="T15" fmla="*/ 116 h 778"/>
                <a:gd name="T16" fmla="*/ 210 w 620"/>
                <a:gd name="T17" fmla="*/ 108 h 778"/>
                <a:gd name="T18" fmla="*/ 166 w 620"/>
                <a:gd name="T19" fmla="*/ 106 h 778"/>
                <a:gd name="T20" fmla="*/ 146 w 620"/>
                <a:gd name="T21" fmla="*/ 98 h 778"/>
                <a:gd name="T22" fmla="*/ 138 w 620"/>
                <a:gd name="T23" fmla="*/ 28 h 778"/>
                <a:gd name="T24" fmla="*/ 146 w 620"/>
                <a:gd name="T25" fmla="*/ 8 h 778"/>
                <a:gd name="T26" fmla="*/ 454 w 620"/>
                <a:gd name="T27" fmla="*/ 0 h 778"/>
                <a:gd name="T28" fmla="*/ 474 w 620"/>
                <a:gd name="T29" fmla="*/ 8 h 778"/>
                <a:gd name="T30" fmla="*/ 482 w 620"/>
                <a:gd name="T31" fmla="*/ 78 h 778"/>
                <a:gd name="T32" fmla="*/ 474 w 620"/>
                <a:gd name="T33" fmla="*/ 98 h 778"/>
                <a:gd name="T34" fmla="*/ 416 w 620"/>
                <a:gd name="T35" fmla="*/ 106 h 778"/>
                <a:gd name="T36" fmla="*/ 408 w 620"/>
                <a:gd name="T37" fmla="*/ 108 h 778"/>
                <a:gd name="T38" fmla="*/ 406 w 620"/>
                <a:gd name="T39" fmla="*/ 264 h 778"/>
                <a:gd name="T40" fmla="*/ 604 w 620"/>
                <a:gd name="T41" fmla="*/ 608 h 778"/>
                <a:gd name="T42" fmla="*/ 616 w 620"/>
                <a:gd name="T43" fmla="*/ 636 h 778"/>
                <a:gd name="T44" fmla="*/ 618 w 620"/>
                <a:gd name="T45" fmla="*/ 678 h 778"/>
                <a:gd name="T46" fmla="*/ 604 w 620"/>
                <a:gd name="T47" fmla="*/ 720 h 778"/>
                <a:gd name="T48" fmla="*/ 586 w 620"/>
                <a:gd name="T49" fmla="*/ 744 h 778"/>
                <a:gd name="T50" fmla="*/ 550 w 620"/>
                <a:gd name="T51" fmla="*/ 768 h 778"/>
                <a:gd name="T52" fmla="*/ 506 w 620"/>
                <a:gd name="T53" fmla="*/ 778 h 778"/>
                <a:gd name="T54" fmla="*/ 166 w 620"/>
                <a:gd name="T55" fmla="*/ 18 h 778"/>
                <a:gd name="T56" fmla="*/ 156 w 620"/>
                <a:gd name="T57" fmla="*/ 24 h 778"/>
                <a:gd name="T58" fmla="*/ 154 w 620"/>
                <a:gd name="T59" fmla="*/ 78 h 778"/>
                <a:gd name="T60" fmla="*/ 162 w 620"/>
                <a:gd name="T61" fmla="*/ 88 h 778"/>
                <a:gd name="T62" fmla="*/ 204 w 620"/>
                <a:gd name="T63" fmla="*/ 90 h 778"/>
                <a:gd name="T64" fmla="*/ 228 w 620"/>
                <a:gd name="T65" fmla="*/ 106 h 778"/>
                <a:gd name="T66" fmla="*/ 228 w 620"/>
                <a:gd name="T67" fmla="*/ 272 h 778"/>
                <a:gd name="T68" fmla="*/ 30 w 620"/>
                <a:gd name="T69" fmla="*/ 616 h 778"/>
                <a:gd name="T70" fmla="*/ 20 w 620"/>
                <a:gd name="T71" fmla="*/ 640 h 778"/>
                <a:gd name="T72" fmla="*/ 18 w 620"/>
                <a:gd name="T73" fmla="*/ 676 h 778"/>
                <a:gd name="T74" fmla="*/ 30 w 620"/>
                <a:gd name="T75" fmla="*/ 712 h 778"/>
                <a:gd name="T76" fmla="*/ 44 w 620"/>
                <a:gd name="T77" fmla="*/ 732 h 778"/>
                <a:gd name="T78" fmla="*/ 76 w 620"/>
                <a:gd name="T79" fmla="*/ 754 h 778"/>
                <a:gd name="T80" fmla="*/ 112 w 620"/>
                <a:gd name="T81" fmla="*/ 760 h 778"/>
                <a:gd name="T82" fmla="*/ 520 w 620"/>
                <a:gd name="T83" fmla="*/ 760 h 778"/>
                <a:gd name="T84" fmla="*/ 554 w 620"/>
                <a:gd name="T85" fmla="*/ 748 h 778"/>
                <a:gd name="T86" fmla="*/ 584 w 620"/>
                <a:gd name="T87" fmla="*/ 724 h 778"/>
                <a:gd name="T88" fmla="*/ 596 w 620"/>
                <a:gd name="T89" fmla="*/ 700 h 778"/>
                <a:gd name="T90" fmla="*/ 604 w 620"/>
                <a:gd name="T91" fmla="*/ 664 h 778"/>
                <a:gd name="T92" fmla="*/ 596 w 620"/>
                <a:gd name="T93" fmla="*/ 628 h 778"/>
                <a:gd name="T94" fmla="*/ 394 w 620"/>
                <a:gd name="T95" fmla="*/ 274 h 778"/>
                <a:gd name="T96" fmla="*/ 388 w 620"/>
                <a:gd name="T97" fmla="*/ 116 h 778"/>
                <a:gd name="T98" fmla="*/ 398 w 620"/>
                <a:gd name="T99" fmla="*/ 98 h 778"/>
                <a:gd name="T100" fmla="*/ 454 w 620"/>
                <a:gd name="T101" fmla="*/ 90 h 778"/>
                <a:gd name="T102" fmla="*/ 462 w 620"/>
                <a:gd name="T103" fmla="*/ 86 h 778"/>
                <a:gd name="T104" fmla="*/ 464 w 620"/>
                <a:gd name="T105" fmla="*/ 28 h 778"/>
                <a:gd name="T106" fmla="*/ 462 w 620"/>
                <a:gd name="T107" fmla="*/ 20 h 778"/>
                <a:gd name="T108" fmla="*/ 166 w 620"/>
                <a:gd name="T109" fmla="*/ 1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0" h="778">
                  <a:moveTo>
                    <a:pt x="506" y="778"/>
                  </a:moveTo>
                  <a:lnTo>
                    <a:pt x="112" y="778"/>
                  </a:lnTo>
                  <a:lnTo>
                    <a:pt x="112" y="778"/>
                  </a:lnTo>
                  <a:lnTo>
                    <a:pt x="98" y="776"/>
                  </a:lnTo>
                  <a:lnTo>
                    <a:pt x="84" y="774"/>
                  </a:lnTo>
                  <a:lnTo>
                    <a:pt x="70" y="768"/>
                  </a:lnTo>
                  <a:lnTo>
                    <a:pt x="56" y="762"/>
                  </a:lnTo>
                  <a:lnTo>
                    <a:pt x="44" y="754"/>
                  </a:lnTo>
                  <a:lnTo>
                    <a:pt x="34" y="744"/>
                  </a:lnTo>
                  <a:lnTo>
                    <a:pt x="24" y="734"/>
                  </a:lnTo>
                  <a:lnTo>
                    <a:pt x="16" y="720"/>
                  </a:lnTo>
                  <a:lnTo>
                    <a:pt x="16" y="720"/>
                  </a:lnTo>
                  <a:lnTo>
                    <a:pt x="8" y="708"/>
                  </a:lnTo>
                  <a:lnTo>
                    <a:pt x="4" y="694"/>
                  </a:lnTo>
                  <a:lnTo>
                    <a:pt x="0" y="678"/>
                  </a:lnTo>
                  <a:lnTo>
                    <a:pt x="0" y="664"/>
                  </a:lnTo>
                  <a:lnTo>
                    <a:pt x="0" y="650"/>
                  </a:lnTo>
                  <a:lnTo>
                    <a:pt x="4" y="636"/>
                  </a:lnTo>
                  <a:lnTo>
                    <a:pt x="8" y="622"/>
                  </a:lnTo>
                  <a:lnTo>
                    <a:pt x="16" y="608"/>
                  </a:lnTo>
                  <a:lnTo>
                    <a:pt x="212" y="266"/>
                  </a:lnTo>
                  <a:lnTo>
                    <a:pt x="212" y="266"/>
                  </a:lnTo>
                  <a:lnTo>
                    <a:pt x="214" y="264"/>
                  </a:lnTo>
                  <a:lnTo>
                    <a:pt x="214" y="116"/>
                  </a:lnTo>
                  <a:lnTo>
                    <a:pt x="214" y="116"/>
                  </a:lnTo>
                  <a:lnTo>
                    <a:pt x="214" y="112"/>
                  </a:lnTo>
                  <a:lnTo>
                    <a:pt x="210" y="108"/>
                  </a:lnTo>
                  <a:lnTo>
                    <a:pt x="208" y="106"/>
                  </a:lnTo>
                  <a:lnTo>
                    <a:pt x="204" y="106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56" y="104"/>
                  </a:lnTo>
                  <a:lnTo>
                    <a:pt x="146" y="98"/>
                  </a:lnTo>
                  <a:lnTo>
                    <a:pt x="140" y="88"/>
                  </a:lnTo>
                  <a:lnTo>
                    <a:pt x="138" y="7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40" y="18"/>
                  </a:lnTo>
                  <a:lnTo>
                    <a:pt x="146" y="8"/>
                  </a:lnTo>
                  <a:lnTo>
                    <a:pt x="156" y="2"/>
                  </a:lnTo>
                  <a:lnTo>
                    <a:pt x="166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4" y="2"/>
                  </a:lnTo>
                  <a:lnTo>
                    <a:pt x="474" y="8"/>
                  </a:lnTo>
                  <a:lnTo>
                    <a:pt x="480" y="18"/>
                  </a:lnTo>
                  <a:lnTo>
                    <a:pt x="482" y="28"/>
                  </a:lnTo>
                  <a:lnTo>
                    <a:pt x="482" y="78"/>
                  </a:lnTo>
                  <a:lnTo>
                    <a:pt x="482" y="78"/>
                  </a:lnTo>
                  <a:lnTo>
                    <a:pt x="480" y="88"/>
                  </a:lnTo>
                  <a:lnTo>
                    <a:pt x="474" y="98"/>
                  </a:lnTo>
                  <a:lnTo>
                    <a:pt x="464" y="104"/>
                  </a:lnTo>
                  <a:lnTo>
                    <a:pt x="454" y="106"/>
                  </a:lnTo>
                  <a:lnTo>
                    <a:pt x="416" y="106"/>
                  </a:lnTo>
                  <a:lnTo>
                    <a:pt x="416" y="106"/>
                  </a:lnTo>
                  <a:lnTo>
                    <a:pt x="412" y="106"/>
                  </a:lnTo>
                  <a:lnTo>
                    <a:pt x="408" y="108"/>
                  </a:lnTo>
                  <a:lnTo>
                    <a:pt x="406" y="112"/>
                  </a:lnTo>
                  <a:lnTo>
                    <a:pt x="406" y="116"/>
                  </a:lnTo>
                  <a:lnTo>
                    <a:pt x="406" y="264"/>
                  </a:lnTo>
                  <a:lnTo>
                    <a:pt x="406" y="264"/>
                  </a:lnTo>
                  <a:lnTo>
                    <a:pt x="408" y="266"/>
                  </a:lnTo>
                  <a:lnTo>
                    <a:pt x="604" y="608"/>
                  </a:lnTo>
                  <a:lnTo>
                    <a:pt x="604" y="608"/>
                  </a:lnTo>
                  <a:lnTo>
                    <a:pt x="612" y="622"/>
                  </a:lnTo>
                  <a:lnTo>
                    <a:pt x="616" y="636"/>
                  </a:lnTo>
                  <a:lnTo>
                    <a:pt x="618" y="650"/>
                  </a:lnTo>
                  <a:lnTo>
                    <a:pt x="620" y="664"/>
                  </a:lnTo>
                  <a:lnTo>
                    <a:pt x="618" y="678"/>
                  </a:lnTo>
                  <a:lnTo>
                    <a:pt x="616" y="694"/>
                  </a:lnTo>
                  <a:lnTo>
                    <a:pt x="612" y="708"/>
                  </a:lnTo>
                  <a:lnTo>
                    <a:pt x="604" y="720"/>
                  </a:lnTo>
                  <a:lnTo>
                    <a:pt x="604" y="720"/>
                  </a:lnTo>
                  <a:lnTo>
                    <a:pt x="596" y="734"/>
                  </a:lnTo>
                  <a:lnTo>
                    <a:pt x="586" y="744"/>
                  </a:lnTo>
                  <a:lnTo>
                    <a:pt x="576" y="754"/>
                  </a:lnTo>
                  <a:lnTo>
                    <a:pt x="564" y="762"/>
                  </a:lnTo>
                  <a:lnTo>
                    <a:pt x="550" y="768"/>
                  </a:lnTo>
                  <a:lnTo>
                    <a:pt x="536" y="774"/>
                  </a:lnTo>
                  <a:lnTo>
                    <a:pt x="522" y="776"/>
                  </a:lnTo>
                  <a:lnTo>
                    <a:pt x="506" y="778"/>
                  </a:lnTo>
                  <a:lnTo>
                    <a:pt x="506" y="778"/>
                  </a:lnTo>
                  <a:close/>
                  <a:moveTo>
                    <a:pt x="166" y="18"/>
                  </a:moveTo>
                  <a:lnTo>
                    <a:pt x="166" y="18"/>
                  </a:lnTo>
                  <a:lnTo>
                    <a:pt x="162" y="18"/>
                  </a:lnTo>
                  <a:lnTo>
                    <a:pt x="158" y="20"/>
                  </a:lnTo>
                  <a:lnTo>
                    <a:pt x="156" y="24"/>
                  </a:lnTo>
                  <a:lnTo>
                    <a:pt x="154" y="28"/>
                  </a:lnTo>
                  <a:lnTo>
                    <a:pt x="154" y="78"/>
                  </a:lnTo>
                  <a:lnTo>
                    <a:pt x="154" y="78"/>
                  </a:lnTo>
                  <a:lnTo>
                    <a:pt x="156" y="82"/>
                  </a:lnTo>
                  <a:lnTo>
                    <a:pt x="158" y="86"/>
                  </a:lnTo>
                  <a:lnTo>
                    <a:pt x="162" y="88"/>
                  </a:lnTo>
                  <a:lnTo>
                    <a:pt x="166" y="90"/>
                  </a:lnTo>
                  <a:lnTo>
                    <a:pt x="204" y="90"/>
                  </a:lnTo>
                  <a:lnTo>
                    <a:pt x="204" y="90"/>
                  </a:lnTo>
                  <a:lnTo>
                    <a:pt x="214" y="92"/>
                  </a:lnTo>
                  <a:lnTo>
                    <a:pt x="222" y="98"/>
                  </a:lnTo>
                  <a:lnTo>
                    <a:pt x="228" y="106"/>
                  </a:lnTo>
                  <a:lnTo>
                    <a:pt x="230" y="116"/>
                  </a:lnTo>
                  <a:lnTo>
                    <a:pt x="230" y="268"/>
                  </a:lnTo>
                  <a:lnTo>
                    <a:pt x="228" y="272"/>
                  </a:lnTo>
                  <a:lnTo>
                    <a:pt x="228" y="272"/>
                  </a:lnTo>
                  <a:lnTo>
                    <a:pt x="226" y="274"/>
                  </a:lnTo>
                  <a:lnTo>
                    <a:pt x="30" y="616"/>
                  </a:lnTo>
                  <a:lnTo>
                    <a:pt x="30" y="616"/>
                  </a:lnTo>
                  <a:lnTo>
                    <a:pt x="24" y="628"/>
                  </a:lnTo>
                  <a:lnTo>
                    <a:pt x="20" y="640"/>
                  </a:lnTo>
                  <a:lnTo>
                    <a:pt x="18" y="652"/>
                  </a:lnTo>
                  <a:lnTo>
                    <a:pt x="16" y="664"/>
                  </a:lnTo>
                  <a:lnTo>
                    <a:pt x="18" y="676"/>
                  </a:lnTo>
                  <a:lnTo>
                    <a:pt x="20" y="688"/>
                  </a:lnTo>
                  <a:lnTo>
                    <a:pt x="24" y="700"/>
                  </a:lnTo>
                  <a:lnTo>
                    <a:pt x="30" y="712"/>
                  </a:lnTo>
                  <a:lnTo>
                    <a:pt x="30" y="712"/>
                  </a:lnTo>
                  <a:lnTo>
                    <a:pt x="36" y="724"/>
                  </a:lnTo>
                  <a:lnTo>
                    <a:pt x="44" y="732"/>
                  </a:lnTo>
                  <a:lnTo>
                    <a:pt x="54" y="740"/>
                  </a:lnTo>
                  <a:lnTo>
                    <a:pt x="64" y="748"/>
                  </a:lnTo>
                  <a:lnTo>
                    <a:pt x="76" y="754"/>
                  </a:lnTo>
                  <a:lnTo>
                    <a:pt x="88" y="758"/>
                  </a:lnTo>
                  <a:lnTo>
                    <a:pt x="100" y="760"/>
                  </a:lnTo>
                  <a:lnTo>
                    <a:pt x="112" y="760"/>
                  </a:lnTo>
                  <a:lnTo>
                    <a:pt x="506" y="760"/>
                  </a:lnTo>
                  <a:lnTo>
                    <a:pt x="506" y="760"/>
                  </a:lnTo>
                  <a:lnTo>
                    <a:pt x="520" y="760"/>
                  </a:lnTo>
                  <a:lnTo>
                    <a:pt x="532" y="758"/>
                  </a:lnTo>
                  <a:lnTo>
                    <a:pt x="544" y="754"/>
                  </a:lnTo>
                  <a:lnTo>
                    <a:pt x="554" y="748"/>
                  </a:lnTo>
                  <a:lnTo>
                    <a:pt x="566" y="740"/>
                  </a:lnTo>
                  <a:lnTo>
                    <a:pt x="574" y="732"/>
                  </a:lnTo>
                  <a:lnTo>
                    <a:pt x="584" y="724"/>
                  </a:lnTo>
                  <a:lnTo>
                    <a:pt x="590" y="712"/>
                  </a:lnTo>
                  <a:lnTo>
                    <a:pt x="590" y="712"/>
                  </a:lnTo>
                  <a:lnTo>
                    <a:pt x="596" y="700"/>
                  </a:lnTo>
                  <a:lnTo>
                    <a:pt x="600" y="688"/>
                  </a:lnTo>
                  <a:lnTo>
                    <a:pt x="602" y="676"/>
                  </a:lnTo>
                  <a:lnTo>
                    <a:pt x="604" y="664"/>
                  </a:lnTo>
                  <a:lnTo>
                    <a:pt x="602" y="652"/>
                  </a:lnTo>
                  <a:lnTo>
                    <a:pt x="600" y="640"/>
                  </a:lnTo>
                  <a:lnTo>
                    <a:pt x="596" y="628"/>
                  </a:lnTo>
                  <a:lnTo>
                    <a:pt x="590" y="616"/>
                  </a:lnTo>
                  <a:lnTo>
                    <a:pt x="394" y="274"/>
                  </a:lnTo>
                  <a:lnTo>
                    <a:pt x="394" y="274"/>
                  </a:lnTo>
                  <a:lnTo>
                    <a:pt x="392" y="272"/>
                  </a:lnTo>
                  <a:lnTo>
                    <a:pt x="388" y="268"/>
                  </a:lnTo>
                  <a:lnTo>
                    <a:pt x="388" y="116"/>
                  </a:lnTo>
                  <a:lnTo>
                    <a:pt x="388" y="116"/>
                  </a:lnTo>
                  <a:lnTo>
                    <a:pt x="392" y="106"/>
                  </a:lnTo>
                  <a:lnTo>
                    <a:pt x="398" y="98"/>
                  </a:lnTo>
                  <a:lnTo>
                    <a:pt x="406" y="92"/>
                  </a:lnTo>
                  <a:lnTo>
                    <a:pt x="416" y="90"/>
                  </a:lnTo>
                  <a:lnTo>
                    <a:pt x="454" y="90"/>
                  </a:lnTo>
                  <a:lnTo>
                    <a:pt x="454" y="90"/>
                  </a:lnTo>
                  <a:lnTo>
                    <a:pt x="458" y="88"/>
                  </a:lnTo>
                  <a:lnTo>
                    <a:pt x="462" y="86"/>
                  </a:lnTo>
                  <a:lnTo>
                    <a:pt x="464" y="82"/>
                  </a:lnTo>
                  <a:lnTo>
                    <a:pt x="464" y="78"/>
                  </a:lnTo>
                  <a:lnTo>
                    <a:pt x="464" y="28"/>
                  </a:lnTo>
                  <a:lnTo>
                    <a:pt x="464" y="28"/>
                  </a:lnTo>
                  <a:lnTo>
                    <a:pt x="464" y="24"/>
                  </a:lnTo>
                  <a:lnTo>
                    <a:pt x="462" y="20"/>
                  </a:lnTo>
                  <a:lnTo>
                    <a:pt x="458" y="18"/>
                  </a:lnTo>
                  <a:lnTo>
                    <a:pt x="454" y="18"/>
                  </a:lnTo>
                  <a:lnTo>
                    <a:pt x="166" y="18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4213" y="1656"/>
              <a:ext cx="484" cy="438"/>
            </a:xfrm>
            <a:custGeom>
              <a:avLst/>
              <a:gdLst>
                <a:gd name="T0" fmla="*/ 10 w 484"/>
                <a:gd name="T1" fmla="*/ 324 h 438"/>
                <a:gd name="T2" fmla="*/ 176 w 484"/>
                <a:gd name="T3" fmla="*/ 38 h 438"/>
                <a:gd name="T4" fmla="*/ 176 w 484"/>
                <a:gd name="T5" fmla="*/ 38 h 438"/>
                <a:gd name="T6" fmla="*/ 182 w 484"/>
                <a:gd name="T7" fmla="*/ 30 h 438"/>
                <a:gd name="T8" fmla="*/ 188 w 484"/>
                <a:gd name="T9" fmla="*/ 22 h 438"/>
                <a:gd name="T10" fmla="*/ 196 w 484"/>
                <a:gd name="T11" fmla="*/ 14 h 438"/>
                <a:gd name="T12" fmla="*/ 204 w 484"/>
                <a:gd name="T13" fmla="*/ 10 h 438"/>
                <a:gd name="T14" fmla="*/ 214 w 484"/>
                <a:gd name="T15" fmla="*/ 6 h 438"/>
                <a:gd name="T16" fmla="*/ 222 w 484"/>
                <a:gd name="T17" fmla="*/ 2 h 438"/>
                <a:gd name="T18" fmla="*/ 242 w 484"/>
                <a:gd name="T19" fmla="*/ 0 h 438"/>
                <a:gd name="T20" fmla="*/ 260 w 484"/>
                <a:gd name="T21" fmla="*/ 2 h 438"/>
                <a:gd name="T22" fmla="*/ 270 w 484"/>
                <a:gd name="T23" fmla="*/ 6 h 438"/>
                <a:gd name="T24" fmla="*/ 278 w 484"/>
                <a:gd name="T25" fmla="*/ 10 h 438"/>
                <a:gd name="T26" fmla="*/ 288 w 484"/>
                <a:gd name="T27" fmla="*/ 14 h 438"/>
                <a:gd name="T28" fmla="*/ 294 w 484"/>
                <a:gd name="T29" fmla="*/ 22 h 438"/>
                <a:gd name="T30" fmla="*/ 302 w 484"/>
                <a:gd name="T31" fmla="*/ 30 h 438"/>
                <a:gd name="T32" fmla="*/ 308 w 484"/>
                <a:gd name="T33" fmla="*/ 38 h 438"/>
                <a:gd name="T34" fmla="*/ 474 w 484"/>
                <a:gd name="T35" fmla="*/ 324 h 438"/>
                <a:gd name="T36" fmla="*/ 474 w 484"/>
                <a:gd name="T37" fmla="*/ 324 h 438"/>
                <a:gd name="T38" fmla="*/ 478 w 484"/>
                <a:gd name="T39" fmla="*/ 334 h 438"/>
                <a:gd name="T40" fmla="*/ 482 w 484"/>
                <a:gd name="T41" fmla="*/ 344 h 438"/>
                <a:gd name="T42" fmla="*/ 484 w 484"/>
                <a:gd name="T43" fmla="*/ 354 h 438"/>
                <a:gd name="T44" fmla="*/ 484 w 484"/>
                <a:gd name="T45" fmla="*/ 364 h 438"/>
                <a:gd name="T46" fmla="*/ 482 w 484"/>
                <a:gd name="T47" fmla="*/ 374 h 438"/>
                <a:gd name="T48" fmla="*/ 480 w 484"/>
                <a:gd name="T49" fmla="*/ 384 h 438"/>
                <a:gd name="T50" fmla="*/ 474 w 484"/>
                <a:gd name="T51" fmla="*/ 400 h 438"/>
                <a:gd name="T52" fmla="*/ 468 w 484"/>
                <a:gd name="T53" fmla="*/ 408 h 438"/>
                <a:gd name="T54" fmla="*/ 462 w 484"/>
                <a:gd name="T55" fmla="*/ 416 h 438"/>
                <a:gd name="T56" fmla="*/ 454 w 484"/>
                <a:gd name="T57" fmla="*/ 422 h 438"/>
                <a:gd name="T58" fmla="*/ 446 w 484"/>
                <a:gd name="T59" fmla="*/ 428 h 438"/>
                <a:gd name="T60" fmla="*/ 438 w 484"/>
                <a:gd name="T61" fmla="*/ 432 h 438"/>
                <a:gd name="T62" fmla="*/ 428 w 484"/>
                <a:gd name="T63" fmla="*/ 436 h 438"/>
                <a:gd name="T64" fmla="*/ 418 w 484"/>
                <a:gd name="T65" fmla="*/ 438 h 438"/>
                <a:gd name="T66" fmla="*/ 408 w 484"/>
                <a:gd name="T67" fmla="*/ 438 h 438"/>
                <a:gd name="T68" fmla="*/ 76 w 484"/>
                <a:gd name="T69" fmla="*/ 438 h 438"/>
                <a:gd name="T70" fmla="*/ 76 w 484"/>
                <a:gd name="T71" fmla="*/ 438 h 438"/>
                <a:gd name="T72" fmla="*/ 66 w 484"/>
                <a:gd name="T73" fmla="*/ 438 h 438"/>
                <a:gd name="T74" fmla="*/ 56 w 484"/>
                <a:gd name="T75" fmla="*/ 436 h 438"/>
                <a:gd name="T76" fmla="*/ 46 w 484"/>
                <a:gd name="T77" fmla="*/ 432 h 438"/>
                <a:gd name="T78" fmla="*/ 38 w 484"/>
                <a:gd name="T79" fmla="*/ 428 h 438"/>
                <a:gd name="T80" fmla="*/ 30 w 484"/>
                <a:gd name="T81" fmla="*/ 422 h 438"/>
                <a:gd name="T82" fmla="*/ 22 w 484"/>
                <a:gd name="T83" fmla="*/ 416 h 438"/>
                <a:gd name="T84" fmla="*/ 10 w 484"/>
                <a:gd name="T85" fmla="*/ 400 h 438"/>
                <a:gd name="T86" fmla="*/ 4 w 484"/>
                <a:gd name="T87" fmla="*/ 384 h 438"/>
                <a:gd name="T88" fmla="*/ 2 w 484"/>
                <a:gd name="T89" fmla="*/ 374 h 438"/>
                <a:gd name="T90" fmla="*/ 0 w 484"/>
                <a:gd name="T91" fmla="*/ 364 h 438"/>
                <a:gd name="T92" fmla="*/ 0 w 484"/>
                <a:gd name="T93" fmla="*/ 354 h 438"/>
                <a:gd name="T94" fmla="*/ 2 w 484"/>
                <a:gd name="T95" fmla="*/ 344 h 438"/>
                <a:gd name="T96" fmla="*/ 6 w 484"/>
                <a:gd name="T97" fmla="*/ 334 h 438"/>
                <a:gd name="T98" fmla="*/ 10 w 484"/>
                <a:gd name="T99" fmla="*/ 324 h 438"/>
                <a:gd name="T100" fmla="*/ 10 w 484"/>
                <a:gd name="T101" fmla="*/ 3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4" h="438">
                  <a:moveTo>
                    <a:pt x="10" y="324"/>
                  </a:moveTo>
                  <a:lnTo>
                    <a:pt x="176" y="38"/>
                  </a:lnTo>
                  <a:lnTo>
                    <a:pt x="176" y="38"/>
                  </a:lnTo>
                  <a:lnTo>
                    <a:pt x="182" y="30"/>
                  </a:lnTo>
                  <a:lnTo>
                    <a:pt x="188" y="22"/>
                  </a:lnTo>
                  <a:lnTo>
                    <a:pt x="196" y="14"/>
                  </a:lnTo>
                  <a:lnTo>
                    <a:pt x="204" y="10"/>
                  </a:lnTo>
                  <a:lnTo>
                    <a:pt x="214" y="6"/>
                  </a:lnTo>
                  <a:lnTo>
                    <a:pt x="222" y="2"/>
                  </a:lnTo>
                  <a:lnTo>
                    <a:pt x="242" y="0"/>
                  </a:lnTo>
                  <a:lnTo>
                    <a:pt x="260" y="2"/>
                  </a:lnTo>
                  <a:lnTo>
                    <a:pt x="270" y="6"/>
                  </a:lnTo>
                  <a:lnTo>
                    <a:pt x="278" y="10"/>
                  </a:lnTo>
                  <a:lnTo>
                    <a:pt x="288" y="14"/>
                  </a:lnTo>
                  <a:lnTo>
                    <a:pt x="294" y="22"/>
                  </a:lnTo>
                  <a:lnTo>
                    <a:pt x="302" y="30"/>
                  </a:lnTo>
                  <a:lnTo>
                    <a:pt x="308" y="38"/>
                  </a:lnTo>
                  <a:lnTo>
                    <a:pt x="474" y="324"/>
                  </a:lnTo>
                  <a:lnTo>
                    <a:pt x="474" y="324"/>
                  </a:lnTo>
                  <a:lnTo>
                    <a:pt x="478" y="334"/>
                  </a:lnTo>
                  <a:lnTo>
                    <a:pt x="482" y="344"/>
                  </a:lnTo>
                  <a:lnTo>
                    <a:pt x="484" y="354"/>
                  </a:lnTo>
                  <a:lnTo>
                    <a:pt x="484" y="364"/>
                  </a:lnTo>
                  <a:lnTo>
                    <a:pt x="482" y="374"/>
                  </a:lnTo>
                  <a:lnTo>
                    <a:pt x="480" y="384"/>
                  </a:lnTo>
                  <a:lnTo>
                    <a:pt x="474" y="400"/>
                  </a:lnTo>
                  <a:lnTo>
                    <a:pt x="468" y="408"/>
                  </a:lnTo>
                  <a:lnTo>
                    <a:pt x="462" y="416"/>
                  </a:lnTo>
                  <a:lnTo>
                    <a:pt x="454" y="422"/>
                  </a:lnTo>
                  <a:lnTo>
                    <a:pt x="446" y="428"/>
                  </a:lnTo>
                  <a:lnTo>
                    <a:pt x="438" y="432"/>
                  </a:lnTo>
                  <a:lnTo>
                    <a:pt x="428" y="436"/>
                  </a:lnTo>
                  <a:lnTo>
                    <a:pt x="418" y="438"/>
                  </a:lnTo>
                  <a:lnTo>
                    <a:pt x="408" y="438"/>
                  </a:lnTo>
                  <a:lnTo>
                    <a:pt x="76" y="438"/>
                  </a:lnTo>
                  <a:lnTo>
                    <a:pt x="76" y="438"/>
                  </a:lnTo>
                  <a:lnTo>
                    <a:pt x="66" y="438"/>
                  </a:lnTo>
                  <a:lnTo>
                    <a:pt x="56" y="436"/>
                  </a:lnTo>
                  <a:lnTo>
                    <a:pt x="46" y="432"/>
                  </a:lnTo>
                  <a:lnTo>
                    <a:pt x="38" y="428"/>
                  </a:lnTo>
                  <a:lnTo>
                    <a:pt x="30" y="422"/>
                  </a:lnTo>
                  <a:lnTo>
                    <a:pt x="22" y="416"/>
                  </a:lnTo>
                  <a:lnTo>
                    <a:pt x="10" y="400"/>
                  </a:lnTo>
                  <a:lnTo>
                    <a:pt x="4" y="384"/>
                  </a:lnTo>
                  <a:lnTo>
                    <a:pt x="2" y="374"/>
                  </a:lnTo>
                  <a:lnTo>
                    <a:pt x="0" y="364"/>
                  </a:lnTo>
                  <a:lnTo>
                    <a:pt x="0" y="354"/>
                  </a:lnTo>
                  <a:lnTo>
                    <a:pt x="2" y="344"/>
                  </a:lnTo>
                  <a:lnTo>
                    <a:pt x="6" y="334"/>
                  </a:lnTo>
                  <a:lnTo>
                    <a:pt x="10" y="324"/>
                  </a:lnTo>
                  <a:lnTo>
                    <a:pt x="10" y="324"/>
                  </a:lnTo>
                  <a:close/>
                </a:path>
              </a:pathLst>
            </a:custGeom>
            <a:solidFill>
              <a:srgbClr val="11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4489" y="1782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50 w 50"/>
                <a:gd name="T3" fmla="*/ 24 h 48"/>
                <a:gd name="T4" fmla="*/ 48 w 50"/>
                <a:gd name="T5" fmla="*/ 34 h 48"/>
                <a:gd name="T6" fmla="*/ 42 w 50"/>
                <a:gd name="T7" fmla="*/ 42 h 48"/>
                <a:gd name="T8" fmla="*/ 36 w 50"/>
                <a:gd name="T9" fmla="*/ 46 h 48"/>
                <a:gd name="T10" fmla="*/ 26 w 50"/>
                <a:gd name="T11" fmla="*/ 48 h 48"/>
                <a:gd name="T12" fmla="*/ 26 w 50"/>
                <a:gd name="T13" fmla="*/ 48 h 48"/>
                <a:gd name="T14" fmla="*/ 16 w 50"/>
                <a:gd name="T15" fmla="*/ 46 h 48"/>
                <a:gd name="T16" fmla="*/ 8 w 50"/>
                <a:gd name="T17" fmla="*/ 42 h 48"/>
                <a:gd name="T18" fmla="*/ 2 w 50"/>
                <a:gd name="T19" fmla="*/ 34 h 48"/>
                <a:gd name="T20" fmla="*/ 0 w 50"/>
                <a:gd name="T21" fmla="*/ 24 h 48"/>
                <a:gd name="T22" fmla="*/ 0 w 50"/>
                <a:gd name="T23" fmla="*/ 24 h 48"/>
                <a:gd name="T24" fmla="*/ 2 w 50"/>
                <a:gd name="T25" fmla="*/ 14 h 48"/>
                <a:gd name="T26" fmla="*/ 8 w 50"/>
                <a:gd name="T27" fmla="*/ 6 h 48"/>
                <a:gd name="T28" fmla="*/ 16 w 50"/>
                <a:gd name="T29" fmla="*/ 2 h 48"/>
                <a:gd name="T30" fmla="*/ 26 w 50"/>
                <a:gd name="T31" fmla="*/ 0 h 48"/>
                <a:gd name="T32" fmla="*/ 26 w 50"/>
                <a:gd name="T33" fmla="*/ 0 h 48"/>
                <a:gd name="T34" fmla="*/ 36 w 50"/>
                <a:gd name="T35" fmla="*/ 2 h 48"/>
                <a:gd name="T36" fmla="*/ 42 w 50"/>
                <a:gd name="T37" fmla="*/ 6 h 48"/>
                <a:gd name="T38" fmla="*/ 48 w 50"/>
                <a:gd name="T39" fmla="*/ 14 h 48"/>
                <a:gd name="T40" fmla="*/ 50 w 50"/>
                <a:gd name="T41" fmla="*/ 24 h 48"/>
                <a:gd name="T42" fmla="*/ 50 w 50"/>
                <a:gd name="T4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lnTo>
                    <a:pt x="50" y="24"/>
                  </a:lnTo>
                  <a:lnTo>
                    <a:pt x="48" y="34"/>
                  </a:lnTo>
                  <a:lnTo>
                    <a:pt x="42" y="42"/>
                  </a:lnTo>
                  <a:lnTo>
                    <a:pt x="36" y="46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46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2" y="6"/>
                  </a:lnTo>
                  <a:lnTo>
                    <a:pt x="48" y="14"/>
                  </a:lnTo>
                  <a:lnTo>
                    <a:pt x="50" y="24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4391" y="1814"/>
              <a:ext cx="74" cy="72"/>
            </a:xfrm>
            <a:custGeom>
              <a:avLst/>
              <a:gdLst>
                <a:gd name="T0" fmla="*/ 74 w 74"/>
                <a:gd name="T1" fmla="*/ 36 h 72"/>
                <a:gd name="T2" fmla="*/ 74 w 74"/>
                <a:gd name="T3" fmla="*/ 36 h 72"/>
                <a:gd name="T4" fmla="*/ 72 w 74"/>
                <a:gd name="T5" fmla="*/ 44 h 72"/>
                <a:gd name="T6" fmla="*/ 70 w 74"/>
                <a:gd name="T7" fmla="*/ 50 h 72"/>
                <a:gd name="T8" fmla="*/ 68 w 74"/>
                <a:gd name="T9" fmla="*/ 56 h 72"/>
                <a:gd name="T10" fmla="*/ 62 w 74"/>
                <a:gd name="T11" fmla="*/ 62 h 72"/>
                <a:gd name="T12" fmla="*/ 58 w 74"/>
                <a:gd name="T13" fmla="*/ 66 h 72"/>
                <a:gd name="T14" fmla="*/ 52 w 74"/>
                <a:gd name="T15" fmla="*/ 70 h 72"/>
                <a:gd name="T16" fmla="*/ 44 w 74"/>
                <a:gd name="T17" fmla="*/ 72 h 72"/>
                <a:gd name="T18" fmla="*/ 38 w 74"/>
                <a:gd name="T19" fmla="*/ 72 h 72"/>
                <a:gd name="T20" fmla="*/ 38 w 74"/>
                <a:gd name="T21" fmla="*/ 72 h 72"/>
                <a:gd name="T22" fmla="*/ 30 w 74"/>
                <a:gd name="T23" fmla="*/ 72 h 72"/>
                <a:gd name="T24" fmla="*/ 22 w 74"/>
                <a:gd name="T25" fmla="*/ 70 h 72"/>
                <a:gd name="T26" fmla="*/ 16 w 74"/>
                <a:gd name="T27" fmla="*/ 66 h 72"/>
                <a:gd name="T28" fmla="*/ 12 w 74"/>
                <a:gd name="T29" fmla="*/ 62 h 72"/>
                <a:gd name="T30" fmla="*/ 6 w 74"/>
                <a:gd name="T31" fmla="*/ 56 h 72"/>
                <a:gd name="T32" fmla="*/ 4 w 74"/>
                <a:gd name="T33" fmla="*/ 50 h 72"/>
                <a:gd name="T34" fmla="*/ 2 w 74"/>
                <a:gd name="T35" fmla="*/ 44 h 72"/>
                <a:gd name="T36" fmla="*/ 0 w 74"/>
                <a:gd name="T37" fmla="*/ 36 h 72"/>
                <a:gd name="T38" fmla="*/ 0 w 74"/>
                <a:gd name="T39" fmla="*/ 36 h 72"/>
                <a:gd name="T40" fmla="*/ 2 w 74"/>
                <a:gd name="T41" fmla="*/ 30 h 72"/>
                <a:gd name="T42" fmla="*/ 4 w 74"/>
                <a:gd name="T43" fmla="*/ 22 h 72"/>
                <a:gd name="T44" fmla="*/ 6 w 74"/>
                <a:gd name="T45" fmla="*/ 16 h 72"/>
                <a:gd name="T46" fmla="*/ 12 w 74"/>
                <a:gd name="T47" fmla="*/ 10 h 72"/>
                <a:gd name="T48" fmla="*/ 16 w 74"/>
                <a:gd name="T49" fmla="*/ 6 h 72"/>
                <a:gd name="T50" fmla="*/ 22 w 74"/>
                <a:gd name="T51" fmla="*/ 4 h 72"/>
                <a:gd name="T52" fmla="*/ 30 w 74"/>
                <a:gd name="T53" fmla="*/ 2 h 72"/>
                <a:gd name="T54" fmla="*/ 38 w 74"/>
                <a:gd name="T55" fmla="*/ 0 h 72"/>
                <a:gd name="T56" fmla="*/ 38 w 74"/>
                <a:gd name="T57" fmla="*/ 0 h 72"/>
                <a:gd name="T58" fmla="*/ 44 w 74"/>
                <a:gd name="T59" fmla="*/ 2 h 72"/>
                <a:gd name="T60" fmla="*/ 52 w 74"/>
                <a:gd name="T61" fmla="*/ 4 h 72"/>
                <a:gd name="T62" fmla="*/ 58 w 74"/>
                <a:gd name="T63" fmla="*/ 6 h 72"/>
                <a:gd name="T64" fmla="*/ 62 w 74"/>
                <a:gd name="T65" fmla="*/ 10 h 72"/>
                <a:gd name="T66" fmla="*/ 68 w 74"/>
                <a:gd name="T67" fmla="*/ 16 h 72"/>
                <a:gd name="T68" fmla="*/ 70 w 74"/>
                <a:gd name="T69" fmla="*/ 22 h 72"/>
                <a:gd name="T70" fmla="*/ 72 w 74"/>
                <a:gd name="T71" fmla="*/ 30 h 72"/>
                <a:gd name="T72" fmla="*/ 74 w 74"/>
                <a:gd name="T73" fmla="*/ 36 h 72"/>
                <a:gd name="T74" fmla="*/ 74 w 74"/>
                <a:gd name="T7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2">
                  <a:moveTo>
                    <a:pt x="74" y="36"/>
                  </a:moveTo>
                  <a:lnTo>
                    <a:pt x="74" y="36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6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2" y="70"/>
                  </a:lnTo>
                  <a:lnTo>
                    <a:pt x="16" y="66"/>
                  </a:lnTo>
                  <a:lnTo>
                    <a:pt x="12" y="62"/>
                  </a:lnTo>
                  <a:lnTo>
                    <a:pt x="6" y="56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8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70" y="22"/>
                  </a:lnTo>
                  <a:lnTo>
                    <a:pt x="72" y="30"/>
                  </a:lnTo>
                  <a:lnTo>
                    <a:pt x="74" y="36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4433" y="1750"/>
              <a:ext cx="42" cy="42"/>
            </a:xfrm>
            <a:custGeom>
              <a:avLst/>
              <a:gdLst>
                <a:gd name="T0" fmla="*/ 42 w 42"/>
                <a:gd name="T1" fmla="*/ 22 h 42"/>
                <a:gd name="T2" fmla="*/ 42 w 42"/>
                <a:gd name="T3" fmla="*/ 22 h 42"/>
                <a:gd name="T4" fmla="*/ 42 w 42"/>
                <a:gd name="T5" fmla="*/ 30 h 42"/>
                <a:gd name="T6" fmla="*/ 36 w 42"/>
                <a:gd name="T7" fmla="*/ 36 h 42"/>
                <a:gd name="T8" fmla="*/ 30 w 42"/>
                <a:gd name="T9" fmla="*/ 40 h 42"/>
                <a:gd name="T10" fmla="*/ 22 w 42"/>
                <a:gd name="T11" fmla="*/ 42 h 42"/>
                <a:gd name="T12" fmla="*/ 22 w 42"/>
                <a:gd name="T13" fmla="*/ 42 h 42"/>
                <a:gd name="T14" fmla="*/ 14 w 42"/>
                <a:gd name="T15" fmla="*/ 40 h 42"/>
                <a:gd name="T16" fmla="*/ 6 w 42"/>
                <a:gd name="T17" fmla="*/ 36 h 42"/>
                <a:gd name="T18" fmla="*/ 2 w 42"/>
                <a:gd name="T19" fmla="*/ 30 h 42"/>
                <a:gd name="T20" fmla="*/ 0 w 42"/>
                <a:gd name="T21" fmla="*/ 22 h 42"/>
                <a:gd name="T22" fmla="*/ 0 w 42"/>
                <a:gd name="T23" fmla="*/ 22 h 42"/>
                <a:gd name="T24" fmla="*/ 2 w 42"/>
                <a:gd name="T25" fmla="*/ 12 h 42"/>
                <a:gd name="T26" fmla="*/ 6 w 42"/>
                <a:gd name="T27" fmla="*/ 6 h 42"/>
                <a:gd name="T28" fmla="*/ 14 w 42"/>
                <a:gd name="T29" fmla="*/ 2 h 42"/>
                <a:gd name="T30" fmla="*/ 22 w 42"/>
                <a:gd name="T31" fmla="*/ 0 h 42"/>
                <a:gd name="T32" fmla="*/ 22 w 42"/>
                <a:gd name="T33" fmla="*/ 0 h 42"/>
                <a:gd name="T34" fmla="*/ 30 w 42"/>
                <a:gd name="T35" fmla="*/ 2 h 42"/>
                <a:gd name="T36" fmla="*/ 36 w 42"/>
                <a:gd name="T37" fmla="*/ 6 h 42"/>
                <a:gd name="T38" fmla="*/ 42 w 42"/>
                <a:gd name="T39" fmla="*/ 12 h 42"/>
                <a:gd name="T40" fmla="*/ 42 w 42"/>
                <a:gd name="T41" fmla="*/ 22 h 42"/>
                <a:gd name="T42" fmla="*/ 42 w 42"/>
                <a:gd name="T43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42" y="22"/>
                  </a:moveTo>
                  <a:lnTo>
                    <a:pt x="42" y="22"/>
                  </a:lnTo>
                  <a:lnTo>
                    <a:pt x="42" y="30"/>
                  </a:lnTo>
                  <a:lnTo>
                    <a:pt x="36" y="36"/>
                  </a:lnTo>
                  <a:lnTo>
                    <a:pt x="30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2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4493" y="1898"/>
              <a:ext cx="42" cy="42"/>
            </a:xfrm>
            <a:custGeom>
              <a:avLst/>
              <a:gdLst>
                <a:gd name="T0" fmla="*/ 42 w 42"/>
                <a:gd name="T1" fmla="*/ 22 h 42"/>
                <a:gd name="T2" fmla="*/ 42 w 42"/>
                <a:gd name="T3" fmla="*/ 22 h 42"/>
                <a:gd name="T4" fmla="*/ 40 w 42"/>
                <a:gd name="T5" fmla="*/ 30 h 42"/>
                <a:gd name="T6" fmla="*/ 36 w 42"/>
                <a:gd name="T7" fmla="*/ 36 h 42"/>
                <a:gd name="T8" fmla="*/ 30 w 42"/>
                <a:gd name="T9" fmla="*/ 40 h 42"/>
                <a:gd name="T10" fmla="*/ 22 w 42"/>
                <a:gd name="T11" fmla="*/ 42 h 42"/>
                <a:gd name="T12" fmla="*/ 22 w 42"/>
                <a:gd name="T13" fmla="*/ 42 h 42"/>
                <a:gd name="T14" fmla="*/ 14 w 42"/>
                <a:gd name="T15" fmla="*/ 40 h 42"/>
                <a:gd name="T16" fmla="*/ 6 w 42"/>
                <a:gd name="T17" fmla="*/ 36 h 42"/>
                <a:gd name="T18" fmla="*/ 2 w 42"/>
                <a:gd name="T19" fmla="*/ 30 h 42"/>
                <a:gd name="T20" fmla="*/ 0 w 42"/>
                <a:gd name="T21" fmla="*/ 22 h 42"/>
                <a:gd name="T22" fmla="*/ 0 w 42"/>
                <a:gd name="T23" fmla="*/ 22 h 42"/>
                <a:gd name="T24" fmla="*/ 2 w 42"/>
                <a:gd name="T25" fmla="*/ 14 h 42"/>
                <a:gd name="T26" fmla="*/ 6 w 42"/>
                <a:gd name="T27" fmla="*/ 6 h 42"/>
                <a:gd name="T28" fmla="*/ 14 w 42"/>
                <a:gd name="T29" fmla="*/ 2 h 42"/>
                <a:gd name="T30" fmla="*/ 22 w 42"/>
                <a:gd name="T31" fmla="*/ 0 h 42"/>
                <a:gd name="T32" fmla="*/ 22 w 42"/>
                <a:gd name="T33" fmla="*/ 0 h 42"/>
                <a:gd name="T34" fmla="*/ 30 w 42"/>
                <a:gd name="T35" fmla="*/ 2 h 42"/>
                <a:gd name="T36" fmla="*/ 36 w 42"/>
                <a:gd name="T37" fmla="*/ 6 h 42"/>
                <a:gd name="T38" fmla="*/ 40 w 42"/>
                <a:gd name="T39" fmla="*/ 14 h 42"/>
                <a:gd name="T40" fmla="*/ 42 w 42"/>
                <a:gd name="T41" fmla="*/ 22 h 42"/>
                <a:gd name="T42" fmla="*/ 42 w 42"/>
                <a:gd name="T43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42" y="22"/>
                  </a:moveTo>
                  <a:lnTo>
                    <a:pt x="42" y="22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0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6" y="6"/>
                  </a:lnTo>
                  <a:lnTo>
                    <a:pt x="40" y="14"/>
                  </a:lnTo>
                  <a:lnTo>
                    <a:pt x="42" y="22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10587" y="2068812"/>
            <a:ext cx="330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Chemical/biological/radiological:</a:t>
            </a:r>
          </a:p>
          <a:p>
            <a:r>
              <a:rPr lang="en-US" dirty="0"/>
              <a:t>Hospital, factory, spill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10587" y="4759733"/>
            <a:ext cx="431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Non-malicious human: Deleting, typo, </a:t>
            </a:r>
          </a:p>
          <a:p>
            <a:r>
              <a:rPr lang="en-US" dirty="0"/>
              <a:t>unplugging, lack of training, made a mistake</a:t>
            </a:r>
          </a:p>
        </p:txBody>
      </p:sp>
    </p:spTree>
    <p:extLst>
      <p:ext uri="{BB962C8B-B14F-4D97-AF65-F5344CB8AC3E}">
        <p14:creationId xmlns:p14="http://schemas.microsoft.com/office/powerpoint/2010/main" val="540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" y="1323703"/>
            <a:ext cx="9483633" cy="553429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Malware</a:t>
            </a:r>
          </a:p>
          <a:p>
            <a:pPr marL="0" indent="0">
              <a:buNone/>
            </a:pPr>
            <a:r>
              <a:rPr lang="en-US" sz="2800" dirty="0"/>
              <a:t>▪     Short-hand term for malicious software</a:t>
            </a:r>
          </a:p>
          <a:p>
            <a:r>
              <a:rPr lang="en-US" sz="2800" dirty="0"/>
              <a:t>Unauthorized Access</a:t>
            </a:r>
          </a:p>
          <a:p>
            <a:pPr marL="0" indent="0">
              <a:buNone/>
            </a:pPr>
            <a:r>
              <a:rPr lang="en-US" sz="2800" dirty="0"/>
              <a:t>▪     Occurs when access to computer resources and data occurs without the consent of the owner</a:t>
            </a:r>
          </a:p>
          <a:p>
            <a:r>
              <a:rPr lang="en-US" sz="2800" dirty="0"/>
              <a:t>System Failure</a:t>
            </a:r>
          </a:p>
          <a:p>
            <a:pPr marL="0" indent="0">
              <a:buNone/>
            </a:pPr>
            <a:r>
              <a:rPr lang="en-US" sz="2800" dirty="0"/>
              <a:t>▪     Occurs when a computer crashes or an individual application fails</a:t>
            </a:r>
          </a:p>
          <a:p>
            <a:r>
              <a:rPr lang="en-US" sz="2800" dirty="0"/>
              <a:t>Social Engineering</a:t>
            </a:r>
          </a:p>
          <a:p>
            <a:pPr marL="0" indent="0">
              <a:buNone/>
            </a:pPr>
            <a:r>
              <a:rPr lang="en-US" sz="2800" dirty="0"/>
              <a:t>▪     Act of manipulating users into revealing confidential information or</a:t>
            </a:r>
          </a:p>
          <a:p>
            <a:r>
              <a:rPr lang="en-US" sz="2800" dirty="0"/>
              <a:t>performing other detrimental actions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/>
              <a:t>Mitigating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1451"/>
            <a:ext cx="8596668" cy="476991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Physical Controls</a:t>
            </a:r>
          </a:p>
          <a:p>
            <a:pPr marL="0" indent="0">
              <a:buNone/>
            </a:pPr>
            <a:r>
              <a:rPr lang="en-US" sz="2800" dirty="0"/>
              <a:t>Alarm systems, locks, surveillance cameras, identification cards, and security guards</a:t>
            </a:r>
          </a:p>
          <a:p>
            <a:r>
              <a:rPr lang="en-US" sz="2800" b="1" dirty="0"/>
              <a:t>Technical Controls</a:t>
            </a:r>
          </a:p>
          <a:p>
            <a:pPr marL="0" indent="0">
              <a:buNone/>
            </a:pPr>
            <a:r>
              <a:rPr lang="en-US" sz="2800" dirty="0"/>
              <a:t>Smart cards, encryption, access control lists (ACLs), intrusion detection systems, and network authentication</a:t>
            </a:r>
          </a:p>
          <a:p>
            <a:r>
              <a:rPr lang="en-US" sz="2800" b="1" dirty="0"/>
              <a:t>Administrative Controls</a:t>
            </a:r>
          </a:p>
          <a:p>
            <a:pPr marL="0" indent="0">
              <a:buNone/>
            </a:pPr>
            <a:r>
              <a:rPr lang="en-US" sz="2800" dirty="0"/>
              <a:t>Policies, procedures, security awareness training, contingency planning, and disaster recovery plans</a:t>
            </a:r>
          </a:p>
          <a:p>
            <a:pPr marL="0" indent="0">
              <a:buNone/>
            </a:pPr>
            <a:r>
              <a:rPr lang="en-US" sz="2800" dirty="0"/>
              <a:t>▪User training is the most cost-effective security control to use</a:t>
            </a:r>
          </a:p>
        </p:txBody>
      </p:sp>
    </p:spTree>
    <p:extLst>
      <p:ext uri="{BB962C8B-B14F-4D97-AF65-F5344CB8AC3E}">
        <p14:creationId xmlns:p14="http://schemas.microsoft.com/office/powerpoint/2010/main" val="16684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4766"/>
          </a:xfrm>
        </p:spPr>
        <p:txBody>
          <a:bodyPr>
            <a:normAutofit fontScale="90000"/>
          </a:bodyPr>
          <a:lstStyle/>
          <a:p>
            <a:r>
              <a:rPr lang="en-US" dirty="0"/>
              <a:t>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4367"/>
            <a:ext cx="8596668" cy="48569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Five Types of Hackers</a:t>
            </a:r>
          </a:p>
          <a:p>
            <a:r>
              <a:rPr lang="en-US" sz="2800" dirty="0"/>
              <a:t>White Hats</a:t>
            </a:r>
          </a:p>
          <a:p>
            <a:pPr marL="0" indent="0">
              <a:buNone/>
            </a:pPr>
            <a:r>
              <a:rPr lang="en-US" sz="2800" dirty="0"/>
              <a:t>Non-malicious hackers who attempt to break into a company’s systems at their request</a:t>
            </a:r>
          </a:p>
          <a:p>
            <a:r>
              <a:rPr lang="en-US" sz="2800" dirty="0"/>
              <a:t>Black Hats</a:t>
            </a:r>
          </a:p>
          <a:p>
            <a:pPr marL="0" indent="0">
              <a:buNone/>
            </a:pPr>
            <a:r>
              <a:rPr lang="en-US" sz="2800" dirty="0"/>
              <a:t>Malicious hackers who break into computer systems and networks without authorization or permission</a:t>
            </a:r>
          </a:p>
          <a:p>
            <a:r>
              <a:rPr lang="en-US" sz="2800" dirty="0"/>
              <a:t>Gray Hats</a:t>
            </a:r>
          </a:p>
          <a:p>
            <a:pPr marL="0" indent="0">
              <a:buNone/>
            </a:pPr>
            <a:r>
              <a:rPr lang="en-US" sz="2800" dirty="0"/>
              <a:t>Hackers without any affiliation to a company who attempt to break into a company’s network but risk the law by doing so</a:t>
            </a:r>
          </a:p>
          <a:p>
            <a:r>
              <a:rPr lang="en-US" sz="2800" dirty="0"/>
              <a:t>Blue Hats</a:t>
            </a:r>
          </a:p>
          <a:p>
            <a:pPr marL="0" indent="0">
              <a:buNone/>
            </a:pPr>
            <a:r>
              <a:rPr lang="en-US" sz="2800" dirty="0"/>
              <a:t>Hackers who attempt to hack into a network with permission of the company but are not employed by the company</a:t>
            </a:r>
          </a:p>
          <a:p>
            <a:r>
              <a:rPr lang="en-US" sz="2800" dirty="0"/>
              <a:t>Elite</a:t>
            </a:r>
          </a:p>
          <a:p>
            <a:pPr marL="0" indent="0">
              <a:buNone/>
            </a:pPr>
            <a:r>
              <a:rPr lang="en-US" sz="2800" dirty="0"/>
              <a:t>Hackers who find and exploit vulnerabilities before anyone else does1 in 10,000 are elite</a:t>
            </a:r>
          </a:p>
          <a:p>
            <a:r>
              <a:rPr lang="en-US" sz="2800" dirty="0"/>
              <a:t>Script kiddies have limited skill and only run other people’s exploits and tools</a:t>
            </a:r>
          </a:p>
        </p:txBody>
      </p:sp>
    </p:spTree>
    <p:extLst>
      <p:ext uri="{BB962C8B-B14F-4D97-AF65-F5344CB8AC3E}">
        <p14:creationId xmlns:p14="http://schemas.microsoft.com/office/powerpoint/2010/main" val="16747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Malware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1451"/>
            <a:ext cx="8596668" cy="476991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Malware Infection</a:t>
            </a:r>
          </a:p>
          <a:p>
            <a:pPr marL="0" indent="0">
              <a:buNone/>
            </a:pPr>
            <a:r>
              <a:rPr lang="en-US" sz="2800" dirty="0"/>
              <a:t>Threat Vector: Method used by an attacker to access a victim’s machine</a:t>
            </a:r>
          </a:p>
          <a:p>
            <a:pPr marL="0" indent="0">
              <a:buNone/>
            </a:pPr>
            <a:r>
              <a:rPr lang="en-US" sz="2800" dirty="0"/>
              <a:t>Attack Vector: Method used by an attacker to gain access to a victim’s machine in order to infect it with malware</a:t>
            </a:r>
          </a:p>
          <a:p>
            <a:r>
              <a:rPr lang="en-US" sz="2800" dirty="0"/>
              <a:t>Common Delivery Methods</a:t>
            </a:r>
          </a:p>
          <a:p>
            <a:pPr marL="0" indent="0">
              <a:buNone/>
            </a:pPr>
            <a:r>
              <a:rPr lang="en-US" sz="2800" dirty="0"/>
              <a:t>Malware infections usually start within software, messaging, and media</a:t>
            </a:r>
          </a:p>
          <a:p>
            <a:pPr marL="0" indent="0">
              <a:buNone/>
            </a:pPr>
            <a:r>
              <a:rPr lang="en-US" sz="2800" dirty="0"/>
              <a:t>Watering </a:t>
            </a:r>
            <a:r>
              <a:rPr lang="en-US" sz="2800" dirty="0" err="1"/>
              <a:t>Holes:Malware</a:t>
            </a:r>
            <a:r>
              <a:rPr lang="en-US" sz="2800" dirty="0"/>
              <a:t> is placed on a website that you know your potential victims will access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Malware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1451"/>
            <a:ext cx="8596668" cy="476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Confuse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0" y="1692623"/>
            <a:ext cx="8029304" cy="401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646"/>
          </a:xfrm>
        </p:spPr>
        <p:txBody>
          <a:bodyPr/>
          <a:lstStyle/>
          <a:p>
            <a:r>
              <a:rPr lang="en-US" dirty="0"/>
              <a:t>Botnets and Zombies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5325291"/>
          </a:xfrm>
        </p:spPr>
        <p:txBody>
          <a:bodyPr>
            <a:normAutofit/>
          </a:bodyPr>
          <a:lstStyle/>
          <a:p>
            <a:r>
              <a:rPr lang="en-US" sz="2800" dirty="0"/>
              <a:t>A collection of compromised computers under the control of a master node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Botnets can be utilized in other processor intensive functions and activities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45" y="2512831"/>
            <a:ext cx="41243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77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98483" cy="696686"/>
          </a:xfrm>
        </p:spPr>
        <p:txBody>
          <a:bodyPr/>
          <a:lstStyle/>
          <a:p>
            <a:r>
              <a:rPr lang="en-US" dirty="0"/>
              <a:t>Active Interception &amp; Privilege Escalation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555171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Active Interception</a:t>
            </a:r>
          </a:p>
          <a:p>
            <a:pPr marL="0" indent="0">
              <a:buNone/>
            </a:pPr>
            <a:r>
              <a:rPr lang="en-US" sz="2800" dirty="0"/>
              <a:t>Occurs when a computer is placed between the sender and receiver and is able to capture or modify the traffic between them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Privilege Escalation</a:t>
            </a:r>
          </a:p>
          <a:p>
            <a:pPr marL="0" indent="0">
              <a:buNone/>
            </a:pPr>
            <a:r>
              <a:rPr lang="en-US" sz="2800" dirty="0"/>
              <a:t>Occurs when you are able to exploit a design flaw or bug in a system to gain access to resources that a normal user isn’t able to access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935" y="2457891"/>
            <a:ext cx="4067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188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814</Words>
  <Application>Microsoft Office PowerPoint</Application>
  <PresentationFormat>Breedbeeld</PresentationFormat>
  <Paragraphs>109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Cyber Security</vt:lpstr>
      <vt:lpstr>Types of threats</vt:lpstr>
      <vt:lpstr>Security Threats</vt:lpstr>
      <vt:lpstr>Mitigating Threats</vt:lpstr>
      <vt:lpstr>Hackers</vt:lpstr>
      <vt:lpstr>Malware Infections</vt:lpstr>
      <vt:lpstr>Malware Infections</vt:lpstr>
      <vt:lpstr>Botnets and Zombies</vt:lpstr>
      <vt:lpstr>Active Interception &amp; Privilege Escalation</vt:lpstr>
      <vt:lpstr>Backdoors and Logic Bombs</vt:lpstr>
      <vt:lpstr>Symptoms of Infection</vt:lpstr>
      <vt:lpstr>Removing Malware</vt:lpstr>
      <vt:lpstr>Preventing from Malware</vt:lpstr>
      <vt:lpstr>Hands On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Administrator</dc:creator>
  <cp:lastModifiedBy>NABRASS GULL</cp:lastModifiedBy>
  <cp:revision>17</cp:revision>
  <cp:lastPrinted>2022-06-20T16:22:50Z</cp:lastPrinted>
  <dcterms:created xsi:type="dcterms:W3CDTF">2019-10-08T09:11:18Z</dcterms:created>
  <dcterms:modified xsi:type="dcterms:W3CDTF">2022-06-20T16:22:57Z</dcterms:modified>
</cp:coreProperties>
</file>