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29"/>
  </p:notesMasterIdLst>
  <p:sldIdLst>
    <p:sldId id="525" r:id="rId2"/>
    <p:sldId id="526" r:id="rId3"/>
    <p:sldId id="549" r:id="rId4"/>
    <p:sldId id="574" r:id="rId5"/>
    <p:sldId id="566" r:id="rId6"/>
    <p:sldId id="575" r:id="rId7"/>
    <p:sldId id="576" r:id="rId8"/>
    <p:sldId id="577" r:id="rId9"/>
    <p:sldId id="578" r:id="rId10"/>
    <p:sldId id="580" r:id="rId11"/>
    <p:sldId id="581" r:id="rId12"/>
    <p:sldId id="582" r:id="rId13"/>
    <p:sldId id="583" r:id="rId14"/>
    <p:sldId id="585" r:id="rId15"/>
    <p:sldId id="584" r:id="rId16"/>
    <p:sldId id="586" r:id="rId17"/>
    <p:sldId id="588" r:id="rId18"/>
    <p:sldId id="592" r:id="rId19"/>
    <p:sldId id="591" r:id="rId20"/>
    <p:sldId id="593" r:id="rId21"/>
    <p:sldId id="587" r:id="rId22"/>
    <p:sldId id="589" r:id="rId23"/>
    <p:sldId id="590" r:id="rId24"/>
    <p:sldId id="594" r:id="rId25"/>
    <p:sldId id="595" r:id="rId26"/>
    <p:sldId id="596" r:id="rId27"/>
    <p:sldId id="32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ad" initials="A" lastIdx="1" clrIdx="0">
    <p:extLst>
      <p:ext uri="{19B8F6BF-5375-455C-9EA6-DF929625EA0E}">
        <p15:presenceInfo xmlns:p15="http://schemas.microsoft.com/office/powerpoint/2012/main" userId="Asad" providerId="None"/>
      </p:ext>
    </p:extLst>
  </p:cmAuthor>
  <p:cmAuthor id="2" name="MUHAMMAD ASAD" initials="MA" lastIdx="1" clrIdx="1">
    <p:extLst>
      <p:ext uri="{19B8F6BF-5375-455C-9EA6-DF929625EA0E}">
        <p15:presenceInfo xmlns:p15="http://schemas.microsoft.com/office/powerpoint/2012/main" userId="MUHAMMAD ASA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A079"/>
    <a:srgbClr val="D28C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002" autoAdjust="0"/>
  </p:normalViewPr>
  <p:slideViewPr>
    <p:cSldViewPr snapToGrid="0">
      <p:cViewPr varScale="1">
        <p:scale>
          <a:sx n="64" d="100"/>
          <a:sy n="64" d="100"/>
        </p:scale>
        <p:origin x="978"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30070C-3A74-4D6A-A611-C1D10F811A9E}" type="datetimeFigureOut">
              <a:rPr lang="en-US" smtClean="0"/>
              <a:pPr/>
              <a:t>3/22/2022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2513F1-E650-4010-9EE1-2A04A72B8631}" type="slidenum">
              <a:rPr lang="en-US" smtClean="0"/>
              <a:pPr/>
              <a:t>‹#›</a:t>
            </a:fld>
            <a:endParaRPr lang="en-US"/>
          </a:p>
        </p:txBody>
      </p:sp>
    </p:spTree>
    <p:extLst>
      <p:ext uri="{BB962C8B-B14F-4D97-AF65-F5344CB8AC3E}">
        <p14:creationId xmlns:p14="http://schemas.microsoft.com/office/powerpoint/2010/main" val="205123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EC37FF-DFB4-4221-B525-F1005A913BEE}" type="datetimeFigureOut">
              <a:rPr lang="en-US" smtClean="0"/>
              <a:pPr/>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C160B-9807-445B-9A28-74C5A158A6EB}" type="slidenum">
              <a:rPr lang="en-US" smtClean="0"/>
              <a:pPr/>
              <a:t>‹#›</a:t>
            </a:fld>
            <a:endParaRPr lang="en-US"/>
          </a:p>
        </p:txBody>
      </p:sp>
    </p:spTree>
    <p:extLst>
      <p:ext uri="{BB962C8B-B14F-4D97-AF65-F5344CB8AC3E}">
        <p14:creationId xmlns:p14="http://schemas.microsoft.com/office/powerpoint/2010/main" val="2971421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EC37FF-DFB4-4221-B525-F1005A913BEE}" type="datetimeFigureOut">
              <a:rPr lang="en-US" smtClean="0"/>
              <a:pPr/>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C160B-9807-445B-9A28-74C5A158A6EB}" type="slidenum">
              <a:rPr lang="en-US" smtClean="0"/>
              <a:pPr/>
              <a:t>‹#›</a:t>
            </a:fld>
            <a:endParaRPr lang="en-US"/>
          </a:p>
        </p:txBody>
      </p:sp>
    </p:spTree>
    <p:extLst>
      <p:ext uri="{BB962C8B-B14F-4D97-AF65-F5344CB8AC3E}">
        <p14:creationId xmlns:p14="http://schemas.microsoft.com/office/powerpoint/2010/main" val="1603150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EC37FF-DFB4-4221-B525-F1005A913BEE}" type="datetimeFigureOut">
              <a:rPr lang="en-US" smtClean="0"/>
              <a:pPr/>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C160B-9807-445B-9A28-74C5A158A6EB}" type="slidenum">
              <a:rPr lang="en-US" smtClean="0"/>
              <a:pPr/>
              <a:t>‹#›</a:t>
            </a:fld>
            <a:endParaRPr lang="en-US"/>
          </a:p>
        </p:txBody>
      </p:sp>
    </p:spTree>
    <p:extLst>
      <p:ext uri="{BB962C8B-B14F-4D97-AF65-F5344CB8AC3E}">
        <p14:creationId xmlns:p14="http://schemas.microsoft.com/office/powerpoint/2010/main" val="94624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EC37FF-DFB4-4221-B525-F1005A913BEE}" type="datetimeFigureOut">
              <a:rPr lang="en-US" smtClean="0"/>
              <a:pPr/>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C160B-9807-445B-9A28-74C5A158A6EB}" type="slidenum">
              <a:rPr lang="en-US" smtClean="0"/>
              <a:pPr/>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17033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EC37FF-DFB4-4221-B525-F1005A913BEE}" type="datetimeFigureOut">
              <a:rPr lang="en-US" smtClean="0"/>
              <a:pPr/>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C160B-9807-445B-9A28-74C5A158A6EB}" type="slidenum">
              <a:rPr lang="en-US" smtClean="0"/>
              <a:pPr/>
              <a:t>‹#›</a:t>
            </a:fld>
            <a:endParaRPr lang="en-US"/>
          </a:p>
        </p:txBody>
      </p:sp>
    </p:spTree>
    <p:extLst>
      <p:ext uri="{BB962C8B-B14F-4D97-AF65-F5344CB8AC3E}">
        <p14:creationId xmlns:p14="http://schemas.microsoft.com/office/powerpoint/2010/main" val="1540766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9EC37FF-DFB4-4221-B525-F1005A913BEE}" type="datetimeFigureOut">
              <a:rPr lang="en-US" smtClean="0"/>
              <a:pPr/>
              <a:t>3/22/2022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BC160B-9807-445B-9A28-74C5A158A6EB}" type="slidenum">
              <a:rPr lang="en-US" smtClean="0"/>
              <a:pPr/>
              <a:t>‹#›</a:t>
            </a:fld>
            <a:endParaRPr lang="en-US"/>
          </a:p>
        </p:txBody>
      </p:sp>
    </p:spTree>
    <p:extLst>
      <p:ext uri="{BB962C8B-B14F-4D97-AF65-F5344CB8AC3E}">
        <p14:creationId xmlns:p14="http://schemas.microsoft.com/office/powerpoint/2010/main" val="33725269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9EC37FF-DFB4-4221-B525-F1005A913BEE}" type="datetimeFigureOut">
              <a:rPr lang="en-US" smtClean="0"/>
              <a:pPr/>
              <a:t>3/22/2022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BC160B-9807-445B-9A28-74C5A158A6EB}" type="slidenum">
              <a:rPr lang="en-US" smtClean="0"/>
              <a:pPr/>
              <a:t>‹#›</a:t>
            </a:fld>
            <a:endParaRPr lang="en-US"/>
          </a:p>
        </p:txBody>
      </p:sp>
    </p:spTree>
    <p:extLst>
      <p:ext uri="{BB962C8B-B14F-4D97-AF65-F5344CB8AC3E}">
        <p14:creationId xmlns:p14="http://schemas.microsoft.com/office/powerpoint/2010/main" val="1572842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EC37FF-DFB4-4221-B525-F1005A913BEE}" type="datetimeFigureOut">
              <a:rPr lang="en-US" smtClean="0"/>
              <a:pPr/>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C160B-9807-445B-9A28-74C5A158A6EB}" type="slidenum">
              <a:rPr lang="en-US" smtClean="0"/>
              <a:pPr/>
              <a:t>‹#›</a:t>
            </a:fld>
            <a:endParaRPr lang="en-US"/>
          </a:p>
        </p:txBody>
      </p:sp>
    </p:spTree>
    <p:extLst>
      <p:ext uri="{BB962C8B-B14F-4D97-AF65-F5344CB8AC3E}">
        <p14:creationId xmlns:p14="http://schemas.microsoft.com/office/powerpoint/2010/main" val="22628311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EC37FF-DFB4-4221-B525-F1005A913BEE}" type="datetimeFigureOut">
              <a:rPr lang="en-US" smtClean="0"/>
              <a:pPr/>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C160B-9807-445B-9A28-74C5A158A6EB}" type="slidenum">
              <a:rPr lang="en-US" smtClean="0"/>
              <a:pPr/>
              <a:t>‹#›</a:t>
            </a:fld>
            <a:endParaRPr lang="en-US"/>
          </a:p>
        </p:txBody>
      </p:sp>
    </p:spTree>
    <p:extLst>
      <p:ext uri="{BB962C8B-B14F-4D97-AF65-F5344CB8AC3E}">
        <p14:creationId xmlns:p14="http://schemas.microsoft.com/office/powerpoint/2010/main" val="389717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EC37FF-DFB4-4221-B525-F1005A913BEE}" type="datetimeFigureOut">
              <a:rPr lang="en-US" smtClean="0"/>
              <a:pPr/>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898627" y="0"/>
            <a:ext cx="2293373" cy="1793966"/>
          </a:xfrm>
        </p:spPr>
        <p:txBody>
          <a:bodyPr/>
          <a:lstStyle/>
          <a:p>
            <a:fld id="{D9BC160B-9807-445B-9A28-74C5A158A6EB}" type="slidenum">
              <a:rPr lang="en-US" smtClean="0"/>
              <a:pPr/>
              <a:t>‹#›</a:t>
            </a:fld>
            <a:endParaRPr lang="en-US"/>
          </a:p>
        </p:txBody>
      </p:sp>
      <p:sp>
        <p:nvSpPr>
          <p:cNvPr id="7" name="Rectangle 6">
            <a:extLst>
              <a:ext uri="{FF2B5EF4-FFF2-40B4-BE49-F238E27FC236}">
                <a16:creationId xmlns:a16="http://schemas.microsoft.com/office/drawing/2014/main" id="{99F0E2D8-4058-440F-A0E4-461AC8E86FF6}"/>
              </a:ext>
            </a:extLst>
          </p:cNvPr>
          <p:cNvSpPr/>
          <p:nvPr userDrawn="1"/>
        </p:nvSpPr>
        <p:spPr>
          <a:xfrm>
            <a:off x="10651919" y="-92075"/>
            <a:ext cx="1540081" cy="1356205"/>
          </a:xfrm>
          <a:prstGeom prst="rect">
            <a:avLst/>
          </a:prstGeom>
          <a:blipFill dpi="0" rotWithShape="1">
            <a:blip r:embed="rId2" cstate="print">
              <a:alphaModFix amt="4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0560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EC37FF-DFB4-4221-B525-F1005A913BEE}" type="datetimeFigureOut">
              <a:rPr lang="en-US" smtClean="0"/>
              <a:pPr/>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C160B-9807-445B-9A28-74C5A158A6EB}" type="slidenum">
              <a:rPr lang="en-US" smtClean="0"/>
              <a:pPr/>
              <a:t>‹#›</a:t>
            </a:fld>
            <a:endParaRPr lang="en-US"/>
          </a:p>
        </p:txBody>
      </p:sp>
    </p:spTree>
    <p:extLst>
      <p:ext uri="{BB962C8B-B14F-4D97-AF65-F5344CB8AC3E}">
        <p14:creationId xmlns:p14="http://schemas.microsoft.com/office/powerpoint/2010/main" val="2344468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EC37FF-DFB4-4221-B525-F1005A913BEE}" type="datetimeFigureOut">
              <a:rPr lang="en-US" smtClean="0"/>
              <a:pPr/>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C160B-9807-445B-9A28-74C5A158A6EB}" type="slidenum">
              <a:rPr lang="en-US" smtClean="0"/>
              <a:pPr/>
              <a:t>‹#›</a:t>
            </a:fld>
            <a:endParaRPr lang="en-US"/>
          </a:p>
        </p:txBody>
      </p:sp>
    </p:spTree>
    <p:extLst>
      <p:ext uri="{BB962C8B-B14F-4D97-AF65-F5344CB8AC3E}">
        <p14:creationId xmlns:p14="http://schemas.microsoft.com/office/powerpoint/2010/main" val="688840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EC37FF-DFB4-4221-B525-F1005A913BEE}" type="datetimeFigureOut">
              <a:rPr lang="en-US" smtClean="0"/>
              <a:pPr/>
              <a:t>3/22/2022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BC160B-9807-445B-9A28-74C5A158A6EB}" type="slidenum">
              <a:rPr lang="en-US" smtClean="0"/>
              <a:pPr/>
              <a:t>‹#›</a:t>
            </a:fld>
            <a:endParaRPr lang="en-US"/>
          </a:p>
        </p:txBody>
      </p:sp>
    </p:spTree>
    <p:extLst>
      <p:ext uri="{BB962C8B-B14F-4D97-AF65-F5344CB8AC3E}">
        <p14:creationId xmlns:p14="http://schemas.microsoft.com/office/powerpoint/2010/main" val="2293276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EC37FF-DFB4-4221-B525-F1005A913BEE}" type="datetimeFigureOut">
              <a:rPr lang="en-US" smtClean="0"/>
              <a:pPr/>
              <a:t>3/22/2022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BC160B-9807-445B-9A28-74C5A158A6EB}" type="slidenum">
              <a:rPr lang="en-US" smtClean="0"/>
              <a:pPr/>
              <a:t>‹#›</a:t>
            </a:fld>
            <a:endParaRPr lang="en-US"/>
          </a:p>
        </p:txBody>
      </p:sp>
    </p:spTree>
    <p:extLst>
      <p:ext uri="{BB962C8B-B14F-4D97-AF65-F5344CB8AC3E}">
        <p14:creationId xmlns:p14="http://schemas.microsoft.com/office/powerpoint/2010/main" val="2642000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EC37FF-DFB4-4221-B525-F1005A913BEE}" type="datetimeFigureOut">
              <a:rPr lang="en-US" smtClean="0"/>
              <a:pPr/>
              <a:t>3/22/2022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BC160B-9807-445B-9A28-74C5A158A6EB}" type="slidenum">
              <a:rPr lang="en-US" smtClean="0"/>
              <a:pPr/>
              <a:t>‹#›</a:t>
            </a:fld>
            <a:endParaRPr lang="en-US"/>
          </a:p>
        </p:txBody>
      </p:sp>
    </p:spTree>
    <p:extLst>
      <p:ext uri="{BB962C8B-B14F-4D97-AF65-F5344CB8AC3E}">
        <p14:creationId xmlns:p14="http://schemas.microsoft.com/office/powerpoint/2010/main" val="4042863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EC37FF-DFB4-4221-B525-F1005A913BEE}" type="datetimeFigureOut">
              <a:rPr lang="en-US" smtClean="0"/>
              <a:pPr/>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C160B-9807-445B-9A28-74C5A158A6EB}" type="slidenum">
              <a:rPr lang="en-US" smtClean="0"/>
              <a:pPr/>
              <a:t>‹#›</a:t>
            </a:fld>
            <a:endParaRPr lang="en-US"/>
          </a:p>
        </p:txBody>
      </p:sp>
    </p:spTree>
    <p:extLst>
      <p:ext uri="{BB962C8B-B14F-4D97-AF65-F5344CB8AC3E}">
        <p14:creationId xmlns:p14="http://schemas.microsoft.com/office/powerpoint/2010/main" val="1028711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EC37FF-DFB4-4221-B525-F1005A913BEE}" type="datetimeFigureOut">
              <a:rPr lang="en-US" smtClean="0"/>
              <a:pPr/>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C160B-9807-445B-9A28-74C5A158A6EB}" type="slidenum">
              <a:rPr lang="en-US" smtClean="0"/>
              <a:pPr/>
              <a:t>‹#›</a:t>
            </a:fld>
            <a:endParaRPr lang="en-US"/>
          </a:p>
        </p:txBody>
      </p:sp>
    </p:spTree>
    <p:extLst>
      <p:ext uri="{BB962C8B-B14F-4D97-AF65-F5344CB8AC3E}">
        <p14:creationId xmlns:p14="http://schemas.microsoft.com/office/powerpoint/2010/main" val="199518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9EC37FF-DFB4-4221-B525-F1005A913BEE}" type="datetimeFigureOut">
              <a:rPr lang="en-US" smtClean="0"/>
              <a:pPr/>
              <a:t>3/22/2022</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9BC160B-9807-445B-9A28-74C5A158A6EB}" type="slidenum">
              <a:rPr lang="en-US" smtClean="0"/>
              <a:pPr/>
              <a:t>‹#›</a:t>
            </a:fld>
            <a:endParaRPr lang="en-US"/>
          </a:p>
        </p:txBody>
      </p:sp>
    </p:spTree>
    <p:extLst>
      <p:ext uri="{BB962C8B-B14F-4D97-AF65-F5344CB8AC3E}">
        <p14:creationId xmlns:p14="http://schemas.microsoft.com/office/powerpoint/2010/main" val="4241816823"/>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mailto:asadali@uosahiwal.edu.p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10CB4-B954-47A7-BB71-121A9E0434F0}"/>
              </a:ext>
            </a:extLst>
          </p:cNvPr>
          <p:cNvSpPr>
            <a:spLocks noGrp="1"/>
          </p:cNvSpPr>
          <p:nvPr>
            <p:ph type="title"/>
          </p:nvPr>
        </p:nvSpPr>
        <p:spPr>
          <a:xfrm>
            <a:off x="919119" y="736324"/>
            <a:ext cx="10353762" cy="5385352"/>
          </a:xfrm>
        </p:spPr>
        <p:txBody>
          <a:bodyPr>
            <a:normAutofit/>
          </a:bodyPr>
          <a:lstStyle/>
          <a:p>
            <a:r>
              <a:rPr lang="en-US" sz="4400" dirty="0">
                <a:solidFill>
                  <a:srgbClr val="FFFF00"/>
                </a:solidFill>
                <a:effectLst/>
                <a:latin typeface="Arial Black" panose="020B0A04020102020204" pitchFamily="34" charset="0"/>
              </a:rPr>
              <a:t>Marketing</a:t>
            </a:r>
            <a:br>
              <a:rPr lang="en-US" dirty="0">
                <a:solidFill>
                  <a:srgbClr val="FFFF00"/>
                </a:solidFill>
                <a:effectLst/>
                <a:latin typeface="Arial Black" panose="020B0A04020102020204" pitchFamily="34" charset="0"/>
              </a:rPr>
            </a:br>
            <a:br>
              <a:rPr lang="en-US" dirty="0">
                <a:solidFill>
                  <a:srgbClr val="FFFF00"/>
                </a:solidFill>
                <a:effectLst/>
                <a:latin typeface="Arial Black" panose="020B0A04020102020204" pitchFamily="34" charset="0"/>
              </a:rPr>
            </a:br>
            <a:br>
              <a:rPr lang="en-US" dirty="0">
                <a:solidFill>
                  <a:srgbClr val="FFFF00"/>
                </a:solidFill>
                <a:effectLst/>
                <a:latin typeface="Arial Black" panose="020B0A04020102020204" pitchFamily="34" charset="0"/>
              </a:rPr>
            </a:br>
            <a:r>
              <a:rPr lang="en-US" sz="3200" dirty="0">
                <a:solidFill>
                  <a:srgbClr val="FF0000"/>
                </a:solidFill>
                <a:effectLst/>
                <a:latin typeface="Arial Black" panose="020B0A04020102020204" pitchFamily="34" charset="0"/>
              </a:rPr>
              <a:t>Lecture # 4</a:t>
            </a:r>
            <a:br>
              <a:rPr lang="en-US" sz="3200" dirty="0">
                <a:solidFill>
                  <a:srgbClr val="FF0000"/>
                </a:solidFill>
                <a:effectLst/>
                <a:latin typeface="Arial Black" panose="020B0A04020102020204" pitchFamily="34" charset="0"/>
              </a:rPr>
            </a:br>
            <a:br>
              <a:rPr lang="en-US" sz="3200" dirty="0">
                <a:solidFill>
                  <a:srgbClr val="FF0000"/>
                </a:solidFill>
                <a:effectLst/>
                <a:latin typeface="Arial Black" panose="020B0A04020102020204" pitchFamily="34" charset="0"/>
              </a:rPr>
            </a:br>
            <a:br>
              <a:rPr lang="en-US" sz="3200" dirty="0">
                <a:solidFill>
                  <a:srgbClr val="FF0000"/>
                </a:solidFill>
                <a:effectLst/>
                <a:latin typeface="Arial Black" panose="020B0A04020102020204" pitchFamily="34" charset="0"/>
              </a:rPr>
            </a:br>
            <a:r>
              <a:rPr lang="en-US" sz="2200" dirty="0">
                <a:effectLst/>
                <a:latin typeface="Arial Black" panose="020B0A04020102020204" pitchFamily="34" charset="0"/>
              </a:rPr>
              <a:t>Muhammad asad</a:t>
            </a:r>
            <a:br>
              <a:rPr lang="en-US" sz="2200" dirty="0">
                <a:effectLst/>
                <a:latin typeface="Arial Black" panose="020B0A04020102020204" pitchFamily="34" charset="0"/>
              </a:rPr>
            </a:br>
            <a:br>
              <a:rPr lang="en-US" sz="2200" dirty="0">
                <a:effectLst/>
                <a:latin typeface="Arial Black" panose="020B0A04020102020204" pitchFamily="34" charset="0"/>
              </a:rPr>
            </a:br>
            <a:r>
              <a:rPr lang="en-US" sz="2200" dirty="0">
                <a:effectLst/>
                <a:latin typeface="Arial Black" panose="020B0A04020102020204" pitchFamily="34" charset="0"/>
              </a:rPr>
              <a:t>Instructor </a:t>
            </a:r>
            <a:br>
              <a:rPr lang="en-US" sz="2200" dirty="0">
                <a:effectLst/>
                <a:latin typeface="Arial Black" panose="020B0A04020102020204" pitchFamily="34" charset="0"/>
              </a:rPr>
            </a:br>
            <a:br>
              <a:rPr lang="en-US" sz="1200" dirty="0">
                <a:effectLst/>
                <a:latin typeface="Arial Black" panose="020B0A04020102020204" pitchFamily="34" charset="0"/>
              </a:rPr>
            </a:br>
            <a:r>
              <a:rPr lang="en-US" sz="2200" dirty="0">
                <a:effectLst/>
                <a:latin typeface="Arial Black" panose="020B0A04020102020204" pitchFamily="34" charset="0"/>
              </a:rPr>
              <a:t>department of computer science </a:t>
            </a:r>
            <a:endParaRPr lang="en-US" sz="2200" dirty="0">
              <a:effectLst/>
            </a:endParaRPr>
          </a:p>
        </p:txBody>
      </p:sp>
    </p:spTree>
    <p:extLst>
      <p:ext uri="{BB962C8B-B14F-4D97-AF65-F5344CB8AC3E}">
        <p14:creationId xmlns:p14="http://schemas.microsoft.com/office/powerpoint/2010/main" val="456674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11DABC-5569-4DA6-97C1-766DCA77E45D}"/>
              </a:ext>
            </a:extLst>
          </p:cNvPr>
          <p:cNvSpPr>
            <a:spLocks noGrp="1"/>
          </p:cNvSpPr>
          <p:nvPr>
            <p:ph idx="1"/>
          </p:nvPr>
        </p:nvSpPr>
        <p:spPr>
          <a:xfrm>
            <a:off x="738394" y="424379"/>
            <a:ext cx="10715211" cy="6009241"/>
          </a:xfrm>
        </p:spPr>
        <p:txBody>
          <a:bodyPr>
            <a:normAutofit/>
          </a:bodyPr>
          <a:lstStyle/>
          <a:p>
            <a:pPr>
              <a:buFont typeface="Wingdings" panose="05000000000000000000" pitchFamily="2" charset="2"/>
              <a:buChar char="v"/>
            </a:pPr>
            <a:endParaRPr lang="en-US" sz="1400" dirty="0">
              <a:solidFill>
                <a:schemeClr val="tx1"/>
              </a:solidFill>
              <a:effectLst/>
              <a:latin typeface="Arial" panose="020B0604020202020204" pitchFamily="34" charset="0"/>
              <a:cs typeface="Arial" panose="020B0604020202020204" pitchFamily="34" charset="0"/>
            </a:endParaRPr>
          </a:p>
          <a:p>
            <a:pPr>
              <a:buFont typeface="Wingdings" panose="05000000000000000000" pitchFamily="2" charset="2"/>
              <a:buChar char="v"/>
            </a:pPr>
            <a:r>
              <a:rPr lang="en-US" sz="2600" dirty="0">
                <a:effectLst/>
                <a:latin typeface="Arial" panose="020B0604020202020204" pitchFamily="34" charset="0"/>
                <a:cs typeface="Arial" panose="020B0604020202020204" pitchFamily="34" charset="0"/>
              </a:rPr>
              <a:t> </a:t>
            </a:r>
            <a:r>
              <a:rPr lang="en-US" sz="2600" dirty="0">
                <a:solidFill>
                  <a:schemeClr val="tx1"/>
                </a:solidFill>
                <a:effectLst/>
                <a:latin typeface="Arial" panose="020B0604020202020204" pitchFamily="34" charset="0"/>
                <a:cs typeface="Arial" panose="020B0604020202020204" pitchFamily="34" charset="0"/>
              </a:rPr>
              <a:t>Social classes </a:t>
            </a:r>
            <a:r>
              <a:rPr lang="en-US" sz="2600" b="1" dirty="0">
                <a:solidFill>
                  <a:srgbClr val="FFFF00"/>
                </a:solidFill>
                <a:effectLst/>
                <a:latin typeface="Arial" panose="020B0604020202020204" pitchFamily="34" charset="0"/>
                <a:cs typeface="Arial" panose="020B0604020202020204" pitchFamily="34" charset="0"/>
              </a:rPr>
              <a:t>show</a:t>
            </a:r>
            <a:r>
              <a:rPr lang="en-US" sz="2600" dirty="0">
                <a:solidFill>
                  <a:schemeClr val="tx1"/>
                </a:solidFill>
                <a:effectLst/>
                <a:latin typeface="Arial" panose="020B0604020202020204" pitchFamily="34" charset="0"/>
                <a:cs typeface="Arial" panose="020B0604020202020204" pitchFamily="34" charset="0"/>
              </a:rPr>
              <a:t> distinct product and brand preferences in </a:t>
            </a:r>
            <a:r>
              <a:rPr lang="en-US" sz="2600" b="1" dirty="0">
                <a:solidFill>
                  <a:srgbClr val="FFFF00"/>
                </a:solidFill>
                <a:effectLst/>
                <a:latin typeface="Arial" panose="020B0604020202020204" pitchFamily="34" charset="0"/>
                <a:cs typeface="Arial" panose="020B0604020202020204" pitchFamily="34" charset="0"/>
              </a:rPr>
              <a:t>areas</a:t>
            </a:r>
            <a:r>
              <a:rPr lang="en-US" sz="2600" dirty="0">
                <a:solidFill>
                  <a:schemeClr val="tx1"/>
                </a:solidFill>
                <a:effectLst/>
                <a:latin typeface="Arial" panose="020B0604020202020204" pitchFamily="34" charset="0"/>
                <a:cs typeface="Arial" panose="020B0604020202020204" pitchFamily="34" charset="0"/>
              </a:rPr>
              <a:t> such as clothing, home furnishings, travel &amp; leisure activity, financial services, and automobiles.</a:t>
            </a:r>
          </a:p>
          <a:p>
            <a:pPr marL="0" marR="0" lvl="0" indent="0" algn="just"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kumimoji="0" lang="en-US" sz="1200" b="1"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US" sz="2600" b="1"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FOR EXAMPLE</a:t>
            </a:r>
          </a:p>
          <a:p>
            <a:pPr marL="0" marR="0" lvl="0" indent="0" algn="just"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US" sz="26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 person from a low-income group may </a:t>
            </a:r>
            <a:r>
              <a:rPr kumimoji="0" lang="en-US" sz="2600" b="1"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focus on </a:t>
            </a:r>
            <a:r>
              <a:rPr kumimoji="0" lang="en-US" sz="26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price while making the purchase --- While a person from a higher income group </a:t>
            </a:r>
            <a:r>
              <a:rPr kumimoji="0" lang="en-US" sz="2600" b="1"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may consider </a:t>
            </a:r>
            <a:r>
              <a:rPr kumimoji="0" lang="en-US" sz="26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the quality and uniqueness of the product.</a:t>
            </a:r>
          </a:p>
          <a:p>
            <a:pPr>
              <a:buFont typeface="Wingdings" panose="05000000000000000000" pitchFamily="2" charset="2"/>
              <a:buChar char="v"/>
            </a:pPr>
            <a:endParaRPr lang="en-US" sz="1050" dirty="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5093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11DABC-5569-4DA6-97C1-766DCA77E45D}"/>
              </a:ext>
            </a:extLst>
          </p:cNvPr>
          <p:cNvSpPr>
            <a:spLocks noGrp="1"/>
          </p:cNvSpPr>
          <p:nvPr>
            <p:ph idx="1"/>
          </p:nvPr>
        </p:nvSpPr>
        <p:spPr>
          <a:xfrm>
            <a:off x="800514" y="291547"/>
            <a:ext cx="10590972" cy="6274905"/>
          </a:xfrm>
        </p:spPr>
        <p:txBody>
          <a:bodyPr>
            <a:normAutofit/>
          </a:bodyPr>
          <a:lstStyle/>
          <a:p>
            <a:pPr marL="0" indent="0">
              <a:buNone/>
            </a:pPr>
            <a:endParaRPr lang="en-US" sz="100" dirty="0">
              <a:solidFill>
                <a:srgbClr val="FFFF00"/>
              </a:solidFill>
              <a:effectLst/>
              <a:latin typeface="Arial Black" panose="020B0A04020102020204" pitchFamily="34" charset="0"/>
              <a:cs typeface="Arial" panose="020B0604020202020204" pitchFamily="34" charset="0"/>
            </a:endParaRPr>
          </a:p>
          <a:p>
            <a:pPr marL="0" indent="0" algn="ctr">
              <a:buNone/>
            </a:pPr>
            <a:r>
              <a:rPr lang="en-US" sz="3900" dirty="0">
                <a:solidFill>
                  <a:srgbClr val="FFFF00"/>
                </a:solidFill>
                <a:effectLst/>
                <a:latin typeface="Arial Black" panose="020B0A04020102020204" pitchFamily="34" charset="0"/>
                <a:cs typeface="Arial" panose="020B0604020202020204" pitchFamily="34" charset="0"/>
              </a:rPr>
              <a:t>SOCIAL FACTORS</a:t>
            </a:r>
          </a:p>
          <a:p>
            <a:pPr marL="0" indent="0" algn="just">
              <a:buNone/>
            </a:pPr>
            <a:r>
              <a:rPr kumimoji="0" lang="en-US" sz="26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Humans are social beings and they live around many people who influence their buying behavior. Human try to copied other humans and also wish to be socially accepted in the society. </a:t>
            </a:r>
          </a:p>
          <a:p>
            <a:pPr marL="0" indent="0">
              <a:buNone/>
            </a:pPr>
            <a:endParaRPr lang="en-US" sz="100" dirty="0">
              <a:solidFill>
                <a:srgbClr val="FFFF00"/>
              </a:solidFill>
              <a:effectLst/>
              <a:latin typeface="Arial Black" panose="020B0A04020102020204" pitchFamily="34" charset="0"/>
              <a:cs typeface="Arial" panose="020B0604020202020204" pitchFamily="34" charset="0"/>
            </a:endParaRPr>
          </a:p>
          <a:p>
            <a:pPr marL="0" indent="0">
              <a:buNone/>
            </a:pPr>
            <a:r>
              <a:rPr lang="en-US" sz="2800" dirty="0">
                <a:solidFill>
                  <a:srgbClr val="FFFF00"/>
                </a:solidFill>
                <a:effectLst/>
                <a:latin typeface="Arial Black" panose="020B0A04020102020204" pitchFamily="34" charset="0"/>
                <a:cs typeface="Arial" panose="020B0604020202020204" pitchFamily="34" charset="0"/>
              </a:rPr>
              <a:t>REFERENCE GROUPS &amp; SOCIAL NETWORKS</a:t>
            </a:r>
            <a:endParaRPr lang="en-US" sz="2600" dirty="0">
              <a:solidFill>
                <a:srgbClr val="FFFF00"/>
              </a:solidFill>
              <a:effectLst/>
              <a:latin typeface="Arial Black" panose="020B0A04020102020204" pitchFamily="34" charset="0"/>
              <a:cs typeface="Arial" panose="020B0604020202020204" pitchFamily="34" charset="0"/>
            </a:endParaRPr>
          </a:p>
          <a:p>
            <a:pPr algn="just">
              <a:buFont typeface="Wingdings" panose="05000000000000000000" pitchFamily="2" charset="2"/>
              <a:buChar char="v"/>
            </a:pPr>
            <a:r>
              <a:rPr lang="en-US" sz="2600" dirty="0">
                <a:solidFill>
                  <a:schemeClr val="tx1"/>
                </a:solidFill>
                <a:effectLst/>
                <a:latin typeface="Arial" panose="020B0604020202020204" pitchFamily="34" charset="0"/>
                <a:cs typeface="Arial" panose="020B0604020202020204" pitchFamily="34" charset="0"/>
              </a:rPr>
              <a:t> Reference group is a group of people with </a:t>
            </a:r>
            <a:r>
              <a:rPr lang="en-US" sz="2600" b="1" dirty="0">
                <a:solidFill>
                  <a:srgbClr val="FFFF00"/>
                </a:solidFill>
                <a:effectLst/>
                <a:latin typeface="Arial" panose="020B0604020202020204" pitchFamily="34" charset="0"/>
                <a:cs typeface="Arial" panose="020B0604020202020204" pitchFamily="34" charset="0"/>
              </a:rPr>
              <a:t>whom</a:t>
            </a:r>
            <a:r>
              <a:rPr lang="en-US" sz="2600" dirty="0">
                <a:solidFill>
                  <a:schemeClr val="tx1"/>
                </a:solidFill>
                <a:effectLst/>
                <a:latin typeface="Arial" panose="020B0604020202020204" pitchFamily="34" charset="0"/>
                <a:cs typeface="Arial" panose="020B0604020202020204" pitchFamily="34" charset="0"/>
              </a:rPr>
              <a:t> a person </a:t>
            </a:r>
            <a:r>
              <a:rPr lang="en-US" sz="2600" b="1" dirty="0">
                <a:solidFill>
                  <a:srgbClr val="FFFF00"/>
                </a:solidFill>
                <a:effectLst/>
                <a:latin typeface="Arial" panose="020B0604020202020204" pitchFamily="34" charset="0"/>
                <a:cs typeface="Arial" panose="020B0604020202020204" pitchFamily="34" charset="0"/>
              </a:rPr>
              <a:t>associates</a:t>
            </a:r>
            <a:r>
              <a:rPr lang="en-US" sz="2600" dirty="0">
                <a:solidFill>
                  <a:schemeClr val="tx1"/>
                </a:solidFill>
                <a:effectLst/>
                <a:latin typeface="Arial" panose="020B0604020202020204" pitchFamily="34" charset="0"/>
                <a:cs typeface="Arial" panose="020B0604020202020204" pitchFamily="34" charset="0"/>
              </a:rPr>
              <a:t> himself. Generally, all the people </a:t>
            </a:r>
            <a:r>
              <a:rPr lang="en-US" sz="2600" b="1" dirty="0">
                <a:solidFill>
                  <a:srgbClr val="FFFF00"/>
                </a:solidFill>
                <a:effectLst/>
                <a:latin typeface="Arial" panose="020B0604020202020204" pitchFamily="34" charset="0"/>
                <a:cs typeface="Arial" panose="020B0604020202020204" pitchFamily="34" charset="0"/>
              </a:rPr>
              <a:t>in the </a:t>
            </a:r>
            <a:r>
              <a:rPr lang="en-US" sz="2600" dirty="0">
                <a:solidFill>
                  <a:schemeClr val="tx1"/>
                </a:solidFill>
                <a:effectLst/>
                <a:latin typeface="Arial" panose="020B0604020202020204" pitchFamily="34" charset="0"/>
                <a:cs typeface="Arial" panose="020B0604020202020204" pitchFamily="34" charset="0"/>
              </a:rPr>
              <a:t>reference group have </a:t>
            </a:r>
            <a:r>
              <a:rPr lang="en-US" sz="2600" b="1" dirty="0">
                <a:solidFill>
                  <a:srgbClr val="FFFF00"/>
                </a:solidFill>
                <a:effectLst/>
                <a:latin typeface="Arial" panose="020B0604020202020204" pitchFamily="34" charset="0"/>
                <a:cs typeface="Arial" panose="020B0604020202020204" pitchFamily="34" charset="0"/>
              </a:rPr>
              <a:t>common buying </a:t>
            </a:r>
            <a:r>
              <a:rPr lang="en-US" sz="2600" dirty="0">
                <a:solidFill>
                  <a:schemeClr val="tx1"/>
                </a:solidFill>
                <a:effectLst/>
                <a:latin typeface="Arial" panose="020B0604020202020204" pitchFamily="34" charset="0"/>
                <a:cs typeface="Arial" panose="020B0604020202020204" pitchFamily="34" charset="0"/>
              </a:rPr>
              <a:t>behavior and </a:t>
            </a:r>
            <a:r>
              <a:rPr lang="en-US" sz="2600" b="1" dirty="0">
                <a:solidFill>
                  <a:srgbClr val="FFFF00"/>
                </a:solidFill>
                <a:effectLst/>
                <a:latin typeface="Arial" panose="020B0604020202020204" pitchFamily="34" charset="0"/>
                <a:cs typeface="Arial" panose="020B0604020202020204" pitchFamily="34" charset="0"/>
              </a:rPr>
              <a:t>influence</a:t>
            </a:r>
            <a:r>
              <a:rPr lang="en-US" sz="2600" dirty="0">
                <a:solidFill>
                  <a:schemeClr val="tx1"/>
                </a:solidFill>
                <a:effectLst/>
                <a:latin typeface="Arial" panose="020B0604020202020204" pitchFamily="34" charset="0"/>
                <a:cs typeface="Arial" panose="020B0604020202020204" pitchFamily="34" charset="0"/>
              </a:rPr>
              <a:t> each other. </a:t>
            </a:r>
          </a:p>
          <a:p>
            <a:pPr algn="just">
              <a:buFont typeface="Wingdings" panose="05000000000000000000" pitchFamily="2" charset="2"/>
              <a:buChar char="v"/>
            </a:pPr>
            <a:endParaRPr lang="en-US" sz="400" dirty="0">
              <a:solidFill>
                <a:schemeClr val="tx1"/>
              </a:solidFill>
              <a:effectLst/>
              <a:latin typeface="Arial" panose="020B0604020202020204" pitchFamily="34" charset="0"/>
              <a:cs typeface="Arial" panose="020B0604020202020204" pitchFamily="34" charset="0"/>
            </a:endParaRPr>
          </a:p>
          <a:p>
            <a:pPr algn="just">
              <a:buFont typeface="Wingdings" panose="05000000000000000000" pitchFamily="2" charset="2"/>
              <a:buChar char="v"/>
            </a:pPr>
            <a:r>
              <a:rPr lang="en-US" sz="2600" dirty="0">
                <a:effectLst/>
                <a:latin typeface="Arial" panose="020B0604020202020204" pitchFamily="34" charset="0"/>
                <a:cs typeface="Arial" panose="020B0604020202020204" pitchFamily="34" charset="0"/>
              </a:rPr>
              <a:t> </a:t>
            </a:r>
            <a:r>
              <a:rPr lang="en-US" sz="2600" b="1" dirty="0">
                <a:solidFill>
                  <a:srgbClr val="FFFF00"/>
                </a:solidFill>
                <a:effectLst/>
                <a:latin typeface="Arial" panose="020B0604020202020204" pitchFamily="34" charset="0"/>
                <a:cs typeface="Arial" panose="020B0604020202020204" pitchFamily="34" charset="0"/>
              </a:rPr>
              <a:t>Serves</a:t>
            </a:r>
            <a:r>
              <a:rPr lang="en-US" sz="2600" dirty="0">
                <a:solidFill>
                  <a:schemeClr val="tx1"/>
                </a:solidFill>
                <a:effectLst/>
                <a:latin typeface="Arial" panose="020B0604020202020204" pitchFamily="34" charset="0"/>
                <a:cs typeface="Arial" panose="020B0604020202020204" pitchFamily="34" charset="0"/>
              </a:rPr>
              <a:t> as a reference point for an individual in the </a:t>
            </a:r>
            <a:r>
              <a:rPr lang="en-US" sz="2600" b="1" dirty="0">
                <a:solidFill>
                  <a:srgbClr val="FFFF00"/>
                </a:solidFill>
                <a:effectLst/>
                <a:latin typeface="Arial" panose="020B0604020202020204" pitchFamily="34" charset="0"/>
                <a:cs typeface="Arial" panose="020B0604020202020204" pitchFamily="34" charset="0"/>
              </a:rPr>
              <a:t>formation</a:t>
            </a:r>
            <a:r>
              <a:rPr lang="en-US" sz="2600" dirty="0">
                <a:solidFill>
                  <a:schemeClr val="tx1"/>
                </a:solidFill>
                <a:effectLst/>
                <a:latin typeface="Arial" panose="020B0604020202020204" pitchFamily="34" charset="0"/>
                <a:cs typeface="Arial" panose="020B0604020202020204" pitchFamily="34" charset="0"/>
              </a:rPr>
              <a:t> of his/her </a:t>
            </a:r>
            <a:r>
              <a:rPr lang="en-US" sz="2600" b="1" dirty="0">
                <a:solidFill>
                  <a:srgbClr val="FFC000"/>
                </a:solidFill>
                <a:effectLst/>
                <a:latin typeface="Arial" panose="020B0604020202020204" pitchFamily="34" charset="0"/>
                <a:cs typeface="Arial" panose="020B0604020202020204" pitchFamily="34" charset="0"/>
              </a:rPr>
              <a:t>beliefs, attitudes and behavior</a:t>
            </a:r>
            <a:r>
              <a:rPr lang="en-US" sz="2600" dirty="0">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375355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11DABC-5569-4DA6-97C1-766DCA77E45D}"/>
              </a:ext>
            </a:extLst>
          </p:cNvPr>
          <p:cNvSpPr>
            <a:spLocks noGrp="1"/>
          </p:cNvSpPr>
          <p:nvPr>
            <p:ph idx="1"/>
          </p:nvPr>
        </p:nvSpPr>
        <p:spPr>
          <a:xfrm>
            <a:off x="738394" y="497939"/>
            <a:ext cx="10715211" cy="5862121"/>
          </a:xfrm>
        </p:spPr>
        <p:txBody>
          <a:bodyPr>
            <a:normAutofit/>
          </a:bodyPr>
          <a:lstStyle/>
          <a:p>
            <a:pPr>
              <a:buFont typeface="Wingdings" panose="05000000000000000000" pitchFamily="2" charset="2"/>
              <a:buChar char="v"/>
            </a:pPr>
            <a:endParaRPr lang="en-US" sz="1400" dirty="0">
              <a:solidFill>
                <a:schemeClr val="tx1"/>
              </a:solidFill>
              <a:effectLst/>
              <a:latin typeface="Arial" panose="020B0604020202020204" pitchFamily="34" charset="0"/>
              <a:cs typeface="Arial" panose="020B0604020202020204" pitchFamily="34" charset="0"/>
            </a:endParaRPr>
          </a:p>
          <a:p>
            <a:pPr marL="0" indent="0">
              <a:buNone/>
            </a:pPr>
            <a:r>
              <a:rPr lang="en-US" sz="2400" b="1" dirty="0">
                <a:solidFill>
                  <a:srgbClr val="FFC000"/>
                </a:solidFill>
                <a:effectLst/>
                <a:latin typeface="Arial" panose="020B0604020202020204" pitchFamily="34" charset="0"/>
                <a:cs typeface="Arial" panose="020B0604020202020204" pitchFamily="34" charset="0"/>
              </a:rPr>
              <a:t>REFERENCE GROUPS ARE OF TWO TYPES</a:t>
            </a:r>
          </a:p>
          <a:p>
            <a:pPr marL="0" indent="0" algn="just">
              <a:buNone/>
            </a:pPr>
            <a:endParaRPr lang="en-US" sz="100" b="1" dirty="0">
              <a:solidFill>
                <a:srgbClr val="FFFF00"/>
              </a:solidFill>
              <a:effectLst/>
              <a:latin typeface="Arial" panose="020B0604020202020204" pitchFamily="34" charset="0"/>
              <a:cs typeface="Arial" panose="020B0604020202020204" pitchFamily="34" charset="0"/>
            </a:endParaRPr>
          </a:p>
          <a:p>
            <a:pPr marL="0" indent="0" algn="just">
              <a:buNone/>
            </a:pPr>
            <a:r>
              <a:rPr lang="en-US" sz="2600" b="1" dirty="0">
                <a:solidFill>
                  <a:srgbClr val="FFFF00"/>
                </a:solidFill>
                <a:effectLst/>
                <a:latin typeface="Arial" panose="020B0604020202020204" pitchFamily="34" charset="0"/>
                <a:cs typeface="Arial" panose="020B0604020202020204" pitchFamily="34" charset="0"/>
              </a:rPr>
              <a:t>1: PRIMARY REFERENCE </a:t>
            </a:r>
          </a:p>
          <a:p>
            <a:pPr marL="0" indent="0" algn="just">
              <a:buNone/>
            </a:pPr>
            <a:r>
              <a:rPr lang="en-US" sz="2600" dirty="0">
                <a:effectLst/>
                <a:latin typeface="Arial" panose="020B0604020202020204" pitchFamily="34" charset="0"/>
                <a:cs typeface="Arial" panose="020B0604020202020204" pitchFamily="34" charset="0"/>
              </a:rPr>
              <a:t>G</a:t>
            </a:r>
            <a:r>
              <a:rPr lang="en-US" sz="2600" dirty="0">
                <a:solidFill>
                  <a:schemeClr val="tx1"/>
                </a:solidFill>
                <a:effectLst/>
                <a:latin typeface="Arial" panose="020B0604020202020204" pitchFamily="34" charset="0"/>
                <a:cs typeface="Arial" panose="020B0604020202020204" pitchFamily="34" charset="0"/>
              </a:rPr>
              <a:t>roups are basically the set of people whom you meet </a:t>
            </a:r>
            <a:r>
              <a:rPr lang="en-US" sz="2600" b="1" dirty="0">
                <a:solidFill>
                  <a:srgbClr val="FFFF00"/>
                </a:solidFill>
                <a:effectLst/>
                <a:latin typeface="Arial" panose="020B0604020202020204" pitchFamily="34" charset="0"/>
                <a:cs typeface="Arial" panose="020B0604020202020204" pitchFamily="34" charset="0"/>
              </a:rPr>
              <a:t>every day </a:t>
            </a:r>
            <a:r>
              <a:rPr lang="en-US" sz="2600" dirty="0">
                <a:solidFill>
                  <a:schemeClr val="tx1"/>
                </a:solidFill>
                <a:effectLst/>
                <a:latin typeface="Arial" panose="020B0604020202020204" pitchFamily="34" charset="0"/>
                <a:cs typeface="Arial" panose="020B0604020202020204" pitchFamily="34" charset="0"/>
              </a:rPr>
              <a:t>--- They </a:t>
            </a:r>
            <a:r>
              <a:rPr lang="en-US" sz="2600" b="1" dirty="0">
                <a:solidFill>
                  <a:srgbClr val="FFFF00"/>
                </a:solidFill>
                <a:effectLst/>
                <a:latin typeface="Arial" panose="020B0604020202020204" pitchFamily="34" charset="0"/>
                <a:cs typeface="Arial" panose="020B0604020202020204" pitchFamily="34" charset="0"/>
              </a:rPr>
              <a:t>can be </a:t>
            </a:r>
            <a:r>
              <a:rPr lang="en-US" sz="2600" dirty="0">
                <a:solidFill>
                  <a:schemeClr val="tx1"/>
                </a:solidFill>
                <a:effectLst/>
                <a:latin typeface="Arial" panose="020B0604020202020204" pitchFamily="34" charset="0"/>
                <a:cs typeface="Arial" panose="020B0604020202020204" pitchFamily="34" charset="0"/>
              </a:rPr>
              <a:t>from your family, your close friends, your classmates, and etc. </a:t>
            </a:r>
          </a:p>
          <a:p>
            <a:pPr marL="0" indent="0" algn="just">
              <a:buNone/>
            </a:pPr>
            <a:endParaRPr lang="en-US" sz="1050" dirty="0">
              <a:effectLst/>
              <a:latin typeface="Arial" panose="020B0604020202020204" pitchFamily="34" charset="0"/>
              <a:cs typeface="Arial" panose="020B0604020202020204" pitchFamily="34" charset="0"/>
            </a:endParaRPr>
          </a:p>
          <a:p>
            <a:pPr marL="0" indent="0" algn="just">
              <a:buNone/>
            </a:pPr>
            <a:r>
              <a:rPr lang="en-US" sz="2600" dirty="0">
                <a:solidFill>
                  <a:schemeClr val="tx1"/>
                </a:solidFill>
                <a:effectLst/>
                <a:latin typeface="Arial" panose="020B0604020202020204" pitchFamily="34" charset="0"/>
                <a:cs typeface="Arial" panose="020B0604020202020204" pitchFamily="34" charset="0"/>
              </a:rPr>
              <a:t>Have a </a:t>
            </a:r>
            <a:r>
              <a:rPr lang="en-US" sz="2600" b="1" dirty="0">
                <a:solidFill>
                  <a:srgbClr val="FFFF00"/>
                </a:solidFill>
                <a:effectLst/>
                <a:latin typeface="Arial" panose="020B0604020202020204" pitchFamily="34" charset="0"/>
                <a:cs typeface="Arial" panose="020B0604020202020204" pitchFamily="34" charset="0"/>
              </a:rPr>
              <a:t>direct and strong </a:t>
            </a:r>
            <a:r>
              <a:rPr lang="en-US" sz="2600" dirty="0">
                <a:solidFill>
                  <a:schemeClr val="tx1"/>
                </a:solidFill>
                <a:effectLst/>
                <a:latin typeface="Arial" panose="020B0604020202020204" pitchFamily="34" charset="0"/>
                <a:cs typeface="Arial" panose="020B0604020202020204" pitchFamily="34" charset="0"/>
              </a:rPr>
              <a:t>impact in your lives and your buying decisions --- </a:t>
            </a:r>
            <a:r>
              <a:rPr lang="en-US" sz="2600" b="1" dirty="0">
                <a:solidFill>
                  <a:srgbClr val="FFFF00"/>
                </a:solidFill>
                <a:effectLst/>
                <a:latin typeface="Arial" panose="020B0604020202020204" pitchFamily="34" charset="0"/>
                <a:cs typeface="Arial" panose="020B0604020202020204" pitchFamily="34" charset="0"/>
              </a:rPr>
              <a:t>Give</a:t>
            </a:r>
            <a:r>
              <a:rPr lang="en-US" sz="2600" dirty="0">
                <a:solidFill>
                  <a:schemeClr val="tx1"/>
                </a:solidFill>
                <a:effectLst/>
                <a:latin typeface="Arial" panose="020B0604020202020204" pitchFamily="34" charset="0"/>
                <a:cs typeface="Arial" panose="020B0604020202020204" pitchFamily="34" charset="0"/>
              </a:rPr>
              <a:t> you advices, when you are </a:t>
            </a:r>
            <a:r>
              <a:rPr lang="en-US" sz="2600" b="1" dirty="0">
                <a:solidFill>
                  <a:srgbClr val="FFFF00"/>
                </a:solidFill>
                <a:effectLst/>
                <a:latin typeface="Arial" panose="020B0604020202020204" pitchFamily="34" charset="0"/>
                <a:cs typeface="Arial" panose="020B0604020202020204" pitchFamily="34" charset="0"/>
              </a:rPr>
              <a:t>confused</a:t>
            </a:r>
            <a:r>
              <a:rPr lang="en-US" sz="2600" dirty="0">
                <a:solidFill>
                  <a:schemeClr val="tx1"/>
                </a:solidFill>
                <a:effectLst/>
                <a:latin typeface="Arial" panose="020B0604020202020204" pitchFamily="34" charset="0"/>
                <a:cs typeface="Arial" panose="020B0604020202020204" pitchFamily="34" charset="0"/>
              </a:rPr>
              <a:t> about a purchase. These people so close to you, due to which you could be more </a:t>
            </a:r>
            <a:r>
              <a:rPr lang="en-US" sz="2600" b="1" dirty="0">
                <a:solidFill>
                  <a:srgbClr val="FFFF00"/>
                </a:solidFill>
                <a:effectLst/>
                <a:latin typeface="Arial" panose="020B0604020202020204" pitchFamily="34" charset="0"/>
                <a:cs typeface="Arial" panose="020B0604020202020204" pitchFamily="34" charset="0"/>
              </a:rPr>
              <a:t>confident</a:t>
            </a:r>
            <a:r>
              <a:rPr lang="en-US" sz="2600" dirty="0">
                <a:solidFill>
                  <a:schemeClr val="tx1"/>
                </a:solidFill>
                <a:effectLst/>
                <a:latin typeface="Arial" panose="020B0604020202020204" pitchFamily="34" charset="0"/>
                <a:cs typeface="Arial" panose="020B0604020202020204" pitchFamily="34" charset="0"/>
              </a:rPr>
              <a:t> about the purchase.</a:t>
            </a:r>
          </a:p>
          <a:p>
            <a:pPr marL="0" indent="0" algn="just">
              <a:buNone/>
            </a:pPr>
            <a:endParaRPr lang="en-US" sz="2600" dirty="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7250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11DABC-5569-4DA6-97C1-766DCA77E45D}"/>
              </a:ext>
            </a:extLst>
          </p:cNvPr>
          <p:cNvSpPr>
            <a:spLocks noGrp="1"/>
          </p:cNvSpPr>
          <p:nvPr>
            <p:ph idx="1"/>
          </p:nvPr>
        </p:nvSpPr>
        <p:spPr>
          <a:xfrm>
            <a:off x="781101" y="499000"/>
            <a:ext cx="10629797" cy="5859999"/>
          </a:xfrm>
        </p:spPr>
        <p:txBody>
          <a:bodyPr>
            <a:normAutofit/>
          </a:bodyPr>
          <a:lstStyle/>
          <a:p>
            <a:pPr>
              <a:buFont typeface="Wingdings" panose="05000000000000000000" pitchFamily="2" charset="2"/>
              <a:buChar char="v"/>
            </a:pPr>
            <a:endParaRPr lang="en-US" sz="100" dirty="0">
              <a:solidFill>
                <a:schemeClr val="tx1"/>
              </a:solidFill>
              <a:effectLst/>
              <a:latin typeface="Arial" panose="020B0604020202020204" pitchFamily="34" charset="0"/>
              <a:cs typeface="Arial" panose="020B0604020202020204" pitchFamily="34" charset="0"/>
            </a:endParaRPr>
          </a:p>
          <a:p>
            <a:pPr marL="0" indent="0" algn="just">
              <a:buNone/>
            </a:pPr>
            <a:endParaRPr lang="en-US" sz="900" b="1" dirty="0">
              <a:solidFill>
                <a:srgbClr val="FFFF00"/>
              </a:solidFill>
              <a:effectLst/>
              <a:latin typeface="Arial" panose="020B0604020202020204" pitchFamily="34" charset="0"/>
              <a:cs typeface="Arial" panose="020B0604020202020204" pitchFamily="34" charset="0"/>
            </a:endParaRPr>
          </a:p>
          <a:p>
            <a:pPr marL="0" indent="0" algn="just">
              <a:buNone/>
            </a:pPr>
            <a:r>
              <a:rPr lang="en-US" sz="2600" b="1" dirty="0">
                <a:solidFill>
                  <a:srgbClr val="FFFF00"/>
                </a:solidFill>
                <a:effectLst/>
                <a:latin typeface="Arial" panose="020B0604020202020204" pitchFamily="34" charset="0"/>
                <a:cs typeface="Arial" panose="020B0604020202020204" pitchFamily="34" charset="0"/>
              </a:rPr>
              <a:t>2: SECONDARY REFERENCE </a:t>
            </a:r>
          </a:p>
          <a:p>
            <a:pPr marL="0" indent="0" algn="just">
              <a:buNone/>
            </a:pPr>
            <a:endParaRPr lang="en-US" sz="1000" b="1" dirty="0">
              <a:solidFill>
                <a:srgbClr val="FFFF00"/>
              </a:solidFill>
              <a:effectLst/>
              <a:latin typeface="Arial" panose="020B0604020202020204" pitchFamily="34" charset="0"/>
              <a:cs typeface="Arial" panose="020B0604020202020204" pitchFamily="34" charset="0"/>
            </a:endParaRPr>
          </a:p>
          <a:p>
            <a:pPr marL="0" indent="0" algn="just">
              <a:buNone/>
            </a:pPr>
            <a:r>
              <a:rPr lang="en-US" sz="2600" dirty="0">
                <a:effectLst/>
                <a:latin typeface="Arial" panose="020B0604020202020204" pitchFamily="34" charset="0"/>
                <a:cs typeface="Arial" panose="020B0604020202020204" pitchFamily="34" charset="0"/>
              </a:rPr>
              <a:t>Groups </a:t>
            </a:r>
            <a:r>
              <a:rPr lang="en-US" sz="2600" b="1" dirty="0">
                <a:solidFill>
                  <a:srgbClr val="FFFF00"/>
                </a:solidFill>
                <a:effectLst/>
                <a:latin typeface="Arial" panose="020B0604020202020204" pitchFamily="34" charset="0"/>
                <a:cs typeface="Arial" panose="020B0604020202020204" pitchFamily="34" charset="0"/>
              </a:rPr>
              <a:t>might be </a:t>
            </a:r>
            <a:r>
              <a:rPr lang="en-US" sz="2600" dirty="0">
                <a:effectLst/>
                <a:latin typeface="Arial" panose="020B0604020202020204" pitchFamily="34" charset="0"/>
                <a:cs typeface="Arial" panose="020B0604020202020204" pitchFamily="34" charset="0"/>
              </a:rPr>
              <a:t>professionals, celebrities,  your collogues, your seniors at work or at club, and etc. -- Have </a:t>
            </a:r>
            <a:r>
              <a:rPr lang="en-US" sz="2600" b="1" dirty="0">
                <a:solidFill>
                  <a:srgbClr val="FFFF00"/>
                </a:solidFill>
                <a:effectLst/>
                <a:latin typeface="Arial" panose="020B0604020202020204" pitchFamily="34" charset="0"/>
                <a:cs typeface="Arial" panose="020B0604020202020204" pitchFamily="34" charset="0"/>
              </a:rPr>
              <a:t>less power </a:t>
            </a:r>
            <a:r>
              <a:rPr lang="en-US" sz="2600" dirty="0">
                <a:effectLst/>
                <a:latin typeface="Arial" panose="020B0604020202020204" pitchFamily="34" charset="0"/>
                <a:cs typeface="Arial" panose="020B0604020202020204" pitchFamily="34" charset="0"/>
              </a:rPr>
              <a:t>to influence people (</a:t>
            </a:r>
            <a:r>
              <a:rPr lang="en-US" sz="2600" dirty="0">
                <a:solidFill>
                  <a:srgbClr val="FFC000"/>
                </a:solidFill>
                <a:effectLst/>
                <a:latin typeface="Arial" panose="020B0604020202020204" pitchFamily="34" charset="0"/>
                <a:cs typeface="Arial" panose="020B0604020202020204" pitchFamily="34" charset="0"/>
              </a:rPr>
              <a:t>indirect impact</a:t>
            </a:r>
            <a:r>
              <a:rPr lang="en-US" sz="2600" dirty="0">
                <a:effectLst/>
                <a:latin typeface="Arial" panose="020B0604020202020204" pitchFamily="34" charset="0"/>
                <a:cs typeface="Arial" panose="020B0604020202020204" pitchFamily="34" charset="0"/>
              </a:rPr>
              <a:t>), because </a:t>
            </a:r>
            <a:r>
              <a:rPr lang="en-US" sz="2600" b="1" dirty="0">
                <a:solidFill>
                  <a:srgbClr val="FFFF00"/>
                </a:solidFill>
                <a:effectLst/>
                <a:latin typeface="Arial" panose="020B0604020202020204" pitchFamily="34" charset="0"/>
                <a:cs typeface="Arial" panose="020B0604020202020204" pitchFamily="34" charset="0"/>
              </a:rPr>
              <a:t>not sharing </a:t>
            </a:r>
            <a:r>
              <a:rPr lang="en-US" sz="2600" dirty="0">
                <a:effectLst/>
                <a:latin typeface="Arial" panose="020B0604020202020204" pitchFamily="34" charset="0"/>
                <a:cs typeface="Arial" panose="020B0604020202020204" pitchFamily="34" charset="0"/>
              </a:rPr>
              <a:t>their thoughts or views with you, on the purchase.</a:t>
            </a:r>
          </a:p>
          <a:p>
            <a:pPr marL="0" indent="0" algn="just">
              <a:buNone/>
            </a:pPr>
            <a:endParaRPr lang="en-US" sz="1000" dirty="0">
              <a:solidFill>
                <a:schemeClr val="tx1"/>
              </a:solidFill>
              <a:effectLst/>
              <a:latin typeface="Arial" panose="020B0604020202020204" pitchFamily="34" charset="0"/>
              <a:cs typeface="Arial" panose="020B0604020202020204" pitchFamily="34" charset="0"/>
            </a:endParaRPr>
          </a:p>
          <a:p>
            <a:pPr marL="0" indent="0" algn="just">
              <a:buNone/>
            </a:pPr>
            <a:r>
              <a:rPr lang="en-US" sz="2600" b="1" dirty="0">
                <a:solidFill>
                  <a:srgbClr val="FFFF00"/>
                </a:solidFill>
                <a:effectLst/>
                <a:latin typeface="Arial" panose="020B0604020202020204" pitchFamily="34" charset="0"/>
                <a:cs typeface="Arial" panose="020B0604020202020204" pitchFamily="34" charset="0"/>
              </a:rPr>
              <a:t>Aspirational group </a:t>
            </a:r>
            <a:r>
              <a:rPr lang="en-US" sz="2600" dirty="0">
                <a:solidFill>
                  <a:schemeClr val="tx1"/>
                </a:solidFill>
                <a:effectLst/>
                <a:latin typeface="Arial" panose="020B0604020202020204" pitchFamily="34" charset="0"/>
                <a:cs typeface="Arial" panose="020B0604020202020204" pitchFamily="34" charset="0"/>
              </a:rPr>
              <a:t>to which a person may </a:t>
            </a:r>
            <a:r>
              <a:rPr lang="en-US" sz="2600" dirty="0">
                <a:solidFill>
                  <a:srgbClr val="FFFF00"/>
                </a:solidFill>
                <a:effectLst/>
                <a:latin typeface="Arial" panose="020B0604020202020204" pitchFamily="34" charset="0"/>
                <a:cs typeface="Arial" panose="020B0604020202020204" pitchFamily="34" charset="0"/>
              </a:rPr>
              <a:t>want </a:t>
            </a:r>
            <a:r>
              <a:rPr lang="en-US" sz="2600" dirty="0">
                <a:effectLst/>
                <a:latin typeface="Arial" panose="020B0604020202020204" pitchFamily="34" charset="0"/>
                <a:cs typeface="Arial" panose="020B0604020202020204" pitchFamily="34" charset="0"/>
              </a:rPr>
              <a:t>to become </a:t>
            </a:r>
            <a:r>
              <a:rPr lang="en-US" sz="2600" dirty="0">
                <a:solidFill>
                  <a:schemeClr val="tx1"/>
                </a:solidFill>
                <a:effectLst/>
                <a:latin typeface="Arial" panose="020B0604020202020204" pitchFamily="34" charset="0"/>
                <a:cs typeface="Arial" panose="020B0604020202020204" pitchFamily="34" charset="0"/>
              </a:rPr>
              <a:t>part of (</a:t>
            </a:r>
            <a:r>
              <a:rPr lang="en-US" sz="2600" dirty="0">
                <a:solidFill>
                  <a:srgbClr val="FFC000"/>
                </a:solidFill>
                <a:effectLst/>
                <a:latin typeface="Arial" panose="020B0604020202020204" pitchFamily="34" charset="0"/>
                <a:cs typeface="Arial" panose="020B0604020202020204" pitchFamily="34" charset="0"/>
              </a:rPr>
              <a:t>doing the same things</a:t>
            </a:r>
            <a:r>
              <a:rPr lang="en-US" sz="2600" dirty="0">
                <a:solidFill>
                  <a:schemeClr val="tx1"/>
                </a:solidFill>
                <a:effectLst/>
                <a:latin typeface="Arial" panose="020B0604020202020204" pitchFamily="34" charset="0"/>
                <a:cs typeface="Arial" panose="020B0604020202020204" pitchFamily="34" charset="0"/>
              </a:rPr>
              <a:t>). People who </a:t>
            </a:r>
            <a:r>
              <a:rPr lang="en-US" sz="2600" dirty="0">
                <a:solidFill>
                  <a:srgbClr val="FFFF00"/>
                </a:solidFill>
                <a:effectLst/>
                <a:latin typeface="Arial" panose="020B0604020202020204" pitchFamily="34" charset="0"/>
                <a:cs typeface="Arial" panose="020B0604020202020204" pitchFamily="34" charset="0"/>
              </a:rPr>
              <a:t>like</a:t>
            </a:r>
            <a:r>
              <a:rPr lang="en-US" sz="2600" dirty="0">
                <a:solidFill>
                  <a:schemeClr val="tx1"/>
                </a:solidFill>
                <a:effectLst/>
                <a:latin typeface="Arial" panose="020B0604020202020204" pitchFamily="34" charset="0"/>
                <a:cs typeface="Arial" panose="020B0604020202020204" pitchFamily="34" charset="0"/>
              </a:rPr>
              <a:t> a celebrity wish to become like him/her --- So </a:t>
            </a:r>
            <a:r>
              <a:rPr lang="en-US" sz="2600" dirty="0">
                <a:solidFill>
                  <a:srgbClr val="FFFF00"/>
                </a:solidFill>
                <a:effectLst/>
                <a:latin typeface="Arial" panose="020B0604020202020204" pitchFamily="34" charset="0"/>
                <a:cs typeface="Arial" panose="020B0604020202020204" pitchFamily="34" charset="0"/>
              </a:rPr>
              <a:t>start</a:t>
            </a:r>
            <a:r>
              <a:rPr lang="en-US" sz="2600" dirty="0">
                <a:solidFill>
                  <a:schemeClr val="tx1"/>
                </a:solidFill>
                <a:effectLst/>
                <a:latin typeface="Arial" panose="020B0604020202020204" pitchFamily="34" charset="0"/>
                <a:cs typeface="Arial" panose="020B0604020202020204" pitchFamily="34" charset="0"/>
              </a:rPr>
              <a:t> purchasing and </a:t>
            </a:r>
            <a:r>
              <a:rPr lang="en-US" sz="2600" dirty="0">
                <a:solidFill>
                  <a:srgbClr val="FFFF00"/>
                </a:solidFill>
                <a:effectLst/>
                <a:latin typeface="Arial" panose="020B0604020202020204" pitchFamily="34" charset="0"/>
                <a:cs typeface="Arial" panose="020B0604020202020204" pitchFamily="34" charset="0"/>
              </a:rPr>
              <a:t>using</a:t>
            </a:r>
            <a:r>
              <a:rPr lang="en-US" sz="2600" dirty="0">
                <a:solidFill>
                  <a:schemeClr val="tx1"/>
                </a:solidFill>
                <a:effectLst/>
                <a:latin typeface="Arial" panose="020B0604020202020204" pitchFamily="34" charset="0"/>
                <a:cs typeface="Arial" panose="020B0604020202020204" pitchFamily="34" charset="0"/>
              </a:rPr>
              <a:t> all those products </a:t>
            </a:r>
            <a:r>
              <a:rPr lang="en-US" sz="2600" dirty="0">
                <a:solidFill>
                  <a:srgbClr val="FFFF00"/>
                </a:solidFill>
                <a:effectLst/>
                <a:latin typeface="Arial" panose="020B0604020202020204" pitchFamily="34" charset="0"/>
                <a:cs typeface="Arial" panose="020B0604020202020204" pitchFamily="34" charset="0"/>
              </a:rPr>
              <a:t>that</a:t>
            </a:r>
            <a:r>
              <a:rPr lang="en-US" sz="2600" dirty="0">
                <a:solidFill>
                  <a:schemeClr val="tx1"/>
                </a:solidFill>
                <a:effectLst/>
                <a:latin typeface="Arial" panose="020B0604020202020204" pitchFamily="34" charset="0"/>
                <a:cs typeface="Arial" panose="020B0604020202020204" pitchFamily="34" charset="0"/>
              </a:rPr>
              <a:t> he/she endorses.</a:t>
            </a:r>
          </a:p>
        </p:txBody>
      </p:sp>
    </p:spTree>
    <p:extLst>
      <p:ext uri="{BB962C8B-B14F-4D97-AF65-F5344CB8AC3E}">
        <p14:creationId xmlns:p14="http://schemas.microsoft.com/office/powerpoint/2010/main" val="1432260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11DABC-5569-4DA6-97C1-766DCA77E45D}"/>
              </a:ext>
            </a:extLst>
          </p:cNvPr>
          <p:cNvSpPr>
            <a:spLocks noGrp="1"/>
          </p:cNvSpPr>
          <p:nvPr>
            <p:ph idx="1"/>
          </p:nvPr>
        </p:nvSpPr>
        <p:spPr>
          <a:xfrm>
            <a:off x="738394" y="424379"/>
            <a:ext cx="10715211" cy="6009241"/>
          </a:xfrm>
        </p:spPr>
        <p:txBody>
          <a:bodyPr>
            <a:normAutofit/>
          </a:bodyPr>
          <a:lstStyle/>
          <a:p>
            <a:pPr>
              <a:buFont typeface="Wingdings" panose="05000000000000000000" pitchFamily="2" charset="2"/>
              <a:buChar char="v"/>
            </a:pPr>
            <a:endParaRPr lang="en-US" sz="1400" dirty="0">
              <a:solidFill>
                <a:schemeClr val="tx1"/>
              </a:solidFill>
              <a:effectLst/>
              <a:latin typeface="Arial" panose="020B0604020202020204" pitchFamily="34" charset="0"/>
              <a:cs typeface="Arial" panose="020B0604020202020204" pitchFamily="34" charset="0"/>
            </a:endParaRPr>
          </a:p>
          <a:p>
            <a:pPr marL="0" marR="0" lvl="0" indent="0" algn="just"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US" sz="2600" b="1"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Dissociative Group </a:t>
            </a:r>
            <a:r>
              <a:rPr kumimoji="0" lang="en-US" sz="26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to which a person </a:t>
            </a:r>
            <a:r>
              <a:rPr kumimoji="0" lang="en-US" sz="2600" b="0"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deny</a:t>
            </a:r>
            <a:r>
              <a:rPr kumimoji="0" lang="en-US" sz="26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of becoming or getting connected to a particular group (</a:t>
            </a:r>
            <a:r>
              <a:rPr kumimoji="0" lang="en-US" sz="2600" b="0"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they just hate being related to that group</a:t>
            </a:r>
            <a:r>
              <a:rPr kumimoji="0" lang="en-US" sz="26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If people </a:t>
            </a:r>
            <a:r>
              <a:rPr kumimoji="0" lang="en-US" sz="2600" b="0"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don’t</a:t>
            </a:r>
            <a:r>
              <a:rPr kumimoji="0" lang="en-US" sz="26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en-US" sz="2600" b="0"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like</a:t>
            </a:r>
            <a:r>
              <a:rPr kumimoji="0" lang="en-US" sz="26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 particular community, they would </a:t>
            </a:r>
            <a:r>
              <a:rPr kumimoji="0" lang="en-US" sz="2600" b="0"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never</a:t>
            </a:r>
            <a:r>
              <a:rPr kumimoji="0" lang="en-US" sz="26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like </a:t>
            </a:r>
            <a:r>
              <a:rPr kumimoji="0" lang="en-US" sz="2600" b="0"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being</a:t>
            </a:r>
            <a:r>
              <a:rPr kumimoji="0" lang="en-US" sz="26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connected to them. </a:t>
            </a:r>
          </a:p>
          <a:p>
            <a:pPr marL="0" marR="0" lvl="0" indent="0" algn="just"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lang="en-US" sz="1800" dirty="0">
              <a:solidFill>
                <a:schemeClr val="tx1"/>
              </a:solidFill>
              <a:effectLst/>
              <a:latin typeface="Arial" panose="020B0604020202020204" pitchFamily="34" charset="0"/>
              <a:cs typeface="Arial" panose="020B0604020202020204" pitchFamily="34" charset="0"/>
            </a:endParaRPr>
          </a:p>
          <a:p>
            <a:pPr algn="just">
              <a:buFont typeface="Wingdings" panose="05000000000000000000" pitchFamily="2" charset="2"/>
              <a:buChar char="v"/>
            </a:pPr>
            <a:r>
              <a:rPr lang="en-US" sz="2600" dirty="0">
                <a:effectLst/>
                <a:latin typeface="Arial" panose="020B0604020202020204" pitchFamily="34" charset="0"/>
                <a:cs typeface="Arial" panose="020B0604020202020204" pitchFamily="34" charset="0"/>
              </a:rPr>
              <a:t> </a:t>
            </a:r>
            <a:r>
              <a:rPr lang="en-US" sz="2600" dirty="0">
                <a:solidFill>
                  <a:schemeClr val="tx1"/>
                </a:solidFill>
                <a:effectLst/>
                <a:latin typeface="Arial" panose="020B0604020202020204" pitchFamily="34" charset="0"/>
                <a:cs typeface="Arial" panose="020B0604020202020204" pitchFamily="34" charset="0"/>
              </a:rPr>
              <a:t>Marketers need to </a:t>
            </a:r>
            <a:r>
              <a:rPr lang="en-US" sz="2600" b="1" dirty="0">
                <a:solidFill>
                  <a:srgbClr val="FFFF00"/>
                </a:solidFill>
                <a:effectLst/>
                <a:latin typeface="Arial" panose="020B0604020202020204" pitchFamily="34" charset="0"/>
                <a:cs typeface="Arial" panose="020B0604020202020204" pitchFamily="34" charset="0"/>
              </a:rPr>
              <a:t>understand</a:t>
            </a:r>
            <a:r>
              <a:rPr lang="en-US" sz="2600" dirty="0">
                <a:solidFill>
                  <a:schemeClr val="tx1"/>
                </a:solidFill>
                <a:effectLst/>
                <a:latin typeface="Arial" panose="020B0604020202020204" pitchFamily="34" charset="0"/>
                <a:cs typeface="Arial" panose="020B0604020202020204" pitchFamily="34" charset="0"/>
              </a:rPr>
              <a:t> the likes and dislikes of the consumers and also the </a:t>
            </a:r>
            <a:r>
              <a:rPr lang="en-US" sz="2600" b="1" dirty="0">
                <a:solidFill>
                  <a:srgbClr val="FFFF00"/>
                </a:solidFill>
                <a:effectLst/>
                <a:latin typeface="Arial" panose="020B0604020202020204" pitchFamily="34" charset="0"/>
                <a:cs typeface="Arial" panose="020B0604020202020204" pitchFamily="34" charset="0"/>
              </a:rPr>
              <a:t>groups</a:t>
            </a:r>
            <a:r>
              <a:rPr lang="en-US" sz="2600" dirty="0">
                <a:solidFill>
                  <a:schemeClr val="tx1"/>
                </a:solidFill>
                <a:effectLst/>
                <a:latin typeface="Arial" panose="020B0604020202020204" pitchFamily="34" charset="0"/>
                <a:cs typeface="Arial" panose="020B0604020202020204" pitchFamily="34" charset="0"/>
              </a:rPr>
              <a:t> to which they belong. </a:t>
            </a:r>
          </a:p>
          <a:p>
            <a:pPr algn="just">
              <a:buFont typeface="Wingdings" panose="05000000000000000000" pitchFamily="2" charset="2"/>
              <a:buChar char="v"/>
            </a:pPr>
            <a:endParaRPr lang="en-US" sz="1000" dirty="0">
              <a:effectLst/>
              <a:latin typeface="Arial" panose="020B0604020202020204" pitchFamily="34" charset="0"/>
              <a:cs typeface="Arial" panose="020B0604020202020204" pitchFamily="34" charset="0"/>
            </a:endParaRPr>
          </a:p>
          <a:p>
            <a:pPr algn="just">
              <a:buFont typeface="Wingdings" panose="05000000000000000000" pitchFamily="2" charset="2"/>
              <a:buChar char="v"/>
            </a:pPr>
            <a:r>
              <a:rPr lang="en-US" sz="2600" dirty="0">
                <a:solidFill>
                  <a:schemeClr val="tx1"/>
                </a:solidFill>
                <a:effectLst/>
                <a:latin typeface="Arial" panose="020B0604020202020204" pitchFamily="34" charset="0"/>
                <a:cs typeface="Arial" panose="020B0604020202020204" pitchFamily="34" charset="0"/>
              </a:rPr>
              <a:t> Marketers should </a:t>
            </a:r>
            <a:r>
              <a:rPr lang="en-US" sz="2600" b="1" dirty="0">
                <a:solidFill>
                  <a:srgbClr val="FFFF00"/>
                </a:solidFill>
                <a:effectLst/>
                <a:latin typeface="Arial" panose="020B0604020202020204" pitchFamily="34" charset="0"/>
                <a:cs typeface="Arial" panose="020B0604020202020204" pitchFamily="34" charset="0"/>
              </a:rPr>
              <a:t>recognize</a:t>
            </a:r>
            <a:r>
              <a:rPr lang="en-US" sz="2600" dirty="0">
                <a:solidFill>
                  <a:schemeClr val="tx1"/>
                </a:solidFill>
                <a:effectLst/>
                <a:latin typeface="Arial" panose="020B0604020202020204" pitchFamily="34" charset="0"/>
                <a:cs typeface="Arial" panose="020B0604020202020204" pitchFamily="34" charset="0"/>
              </a:rPr>
              <a:t> the level to which a reference group </a:t>
            </a:r>
            <a:r>
              <a:rPr lang="en-US" sz="2600" b="1" dirty="0">
                <a:solidFill>
                  <a:srgbClr val="FFFF00"/>
                </a:solidFill>
                <a:effectLst/>
                <a:latin typeface="Arial" panose="020B0604020202020204" pitchFamily="34" charset="0"/>
                <a:cs typeface="Arial" panose="020B0604020202020204" pitchFamily="34" charset="0"/>
              </a:rPr>
              <a:t>influences</a:t>
            </a:r>
            <a:r>
              <a:rPr lang="en-US" sz="2600" dirty="0">
                <a:solidFill>
                  <a:schemeClr val="tx1"/>
                </a:solidFill>
                <a:effectLst/>
                <a:latin typeface="Arial" panose="020B0604020202020204" pitchFamily="34" charset="0"/>
                <a:cs typeface="Arial" panose="020B0604020202020204" pitchFamily="34" charset="0"/>
              </a:rPr>
              <a:t> the consumer  --- and --- Should also </a:t>
            </a:r>
            <a:r>
              <a:rPr lang="en-US" sz="2600" b="1" dirty="0">
                <a:solidFill>
                  <a:srgbClr val="FFFF00"/>
                </a:solidFill>
                <a:effectLst/>
                <a:latin typeface="Arial" panose="020B0604020202020204" pitchFamily="34" charset="0"/>
                <a:cs typeface="Arial" panose="020B0604020202020204" pitchFamily="34" charset="0"/>
              </a:rPr>
              <a:t>understand</a:t>
            </a:r>
            <a:r>
              <a:rPr lang="en-US" sz="2600" dirty="0">
                <a:solidFill>
                  <a:schemeClr val="tx1"/>
                </a:solidFill>
                <a:effectLst/>
                <a:latin typeface="Arial" panose="020B0604020202020204" pitchFamily="34" charset="0"/>
                <a:cs typeface="Arial" panose="020B0604020202020204" pitchFamily="34" charset="0"/>
              </a:rPr>
              <a:t> out of all the reference groups --- Which group </a:t>
            </a:r>
            <a:r>
              <a:rPr lang="en-US" sz="2600" b="1" dirty="0">
                <a:solidFill>
                  <a:srgbClr val="FFFF00"/>
                </a:solidFill>
                <a:effectLst/>
                <a:latin typeface="Arial" panose="020B0604020202020204" pitchFamily="34" charset="0"/>
                <a:cs typeface="Arial" panose="020B0604020202020204" pitchFamily="34" charset="0"/>
              </a:rPr>
              <a:t>influences</a:t>
            </a:r>
            <a:r>
              <a:rPr lang="en-US" sz="2600" dirty="0">
                <a:solidFill>
                  <a:schemeClr val="tx1"/>
                </a:solidFill>
                <a:effectLst/>
                <a:latin typeface="Arial" panose="020B0604020202020204" pitchFamily="34" charset="0"/>
                <a:cs typeface="Arial" panose="020B0604020202020204" pitchFamily="34" charset="0"/>
              </a:rPr>
              <a:t> him/her the most.</a:t>
            </a:r>
            <a:endParaRPr lang="en-US" sz="1050" dirty="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179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11DABC-5569-4DA6-97C1-766DCA77E45D}"/>
              </a:ext>
            </a:extLst>
          </p:cNvPr>
          <p:cNvSpPr>
            <a:spLocks noGrp="1"/>
          </p:cNvSpPr>
          <p:nvPr>
            <p:ph idx="1"/>
          </p:nvPr>
        </p:nvSpPr>
        <p:spPr>
          <a:xfrm>
            <a:off x="738394" y="440789"/>
            <a:ext cx="10715211" cy="5976421"/>
          </a:xfrm>
        </p:spPr>
        <p:txBody>
          <a:bodyPr>
            <a:normAutofit/>
          </a:bodyPr>
          <a:lstStyle/>
          <a:p>
            <a:pPr marL="0" indent="0">
              <a:buNone/>
            </a:pPr>
            <a:endParaRPr lang="en-US" sz="1400" dirty="0">
              <a:solidFill>
                <a:schemeClr val="tx1"/>
              </a:solidFill>
              <a:effectLst/>
              <a:latin typeface="Arial" panose="020B0604020202020204" pitchFamily="34" charset="0"/>
              <a:cs typeface="Arial" panose="020B0604020202020204" pitchFamily="34" charset="0"/>
            </a:endParaRPr>
          </a:p>
          <a:p>
            <a:pPr algn="just">
              <a:buFont typeface="Wingdings" panose="05000000000000000000" pitchFamily="2" charset="2"/>
              <a:buChar char="v"/>
            </a:pPr>
            <a:r>
              <a:rPr lang="en-US" sz="2600" dirty="0">
                <a:effectLst/>
                <a:latin typeface="Arial" panose="020B0604020202020204" pitchFamily="34" charset="0"/>
                <a:cs typeface="Arial" panose="020B0604020202020204" pitchFamily="34" charset="0"/>
              </a:rPr>
              <a:t> </a:t>
            </a:r>
            <a:r>
              <a:rPr lang="en-US" sz="2600" dirty="0">
                <a:solidFill>
                  <a:schemeClr val="tx1"/>
                </a:solidFill>
                <a:effectLst/>
                <a:latin typeface="Arial" panose="020B0604020202020204" pitchFamily="34" charset="0"/>
                <a:cs typeface="Arial" panose="020B0604020202020204" pitchFamily="34" charset="0"/>
              </a:rPr>
              <a:t>Over the past several years, a new type of social interaction has exploded onto the scene --- </a:t>
            </a:r>
            <a:r>
              <a:rPr lang="en-US" sz="2600" b="1" dirty="0">
                <a:solidFill>
                  <a:srgbClr val="FFFF00"/>
                </a:solidFill>
                <a:effectLst/>
                <a:latin typeface="Arial" panose="020B0604020202020204" pitchFamily="34" charset="0"/>
                <a:cs typeface="Arial" panose="020B0604020202020204" pitchFamily="34" charset="0"/>
              </a:rPr>
              <a:t>online social networking</a:t>
            </a:r>
            <a:r>
              <a:rPr lang="en-US" sz="2600" dirty="0">
                <a:solidFill>
                  <a:schemeClr val="tx1"/>
                </a:solidFill>
                <a:effectLst/>
                <a:latin typeface="Arial" panose="020B0604020202020204" pitchFamily="34" charset="0"/>
                <a:cs typeface="Arial" panose="020B0604020202020204" pitchFamily="34" charset="0"/>
              </a:rPr>
              <a:t>. </a:t>
            </a:r>
          </a:p>
          <a:p>
            <a:pPr algn="just">
              <a:buFont typeface="Wingdings" panose="05000000000000000000" pitchFamily="2" charset="2"/>
              <a:buChar char="v"/>
            </a:pPr>
            <a:endParaRPr lang="en-US" sz="1000" dirty="0">
              <a:solidFill>
                <a:schemeClr val="tx1"/>
              </a:solidFill>
              <a:effectLst/>
              <a:latin typeface="Arial" panose="020B0604020202020204" pitchFamily="34" charset="0"/>
              <a:cs typeface="Arial" panose="020B0604020202020204" pitchFamily="34" charset="0"/>
            </a:endParaRPr>
          </a:p>
          <a:p>
            <a:pPr algn="just">
              <a:buFont typeface="Wingdings" panose="05000000000000000000" pitchFamily="2" charset="2"/>
              <a:buChar char="v"/>
            </a:pPr>
            <a:r>
              <a:rPr lang="en-US" sz="2600" dirty="0">
                <a:solidFill>
                  <a:schemeClr val="tx1"/>
                </a:solidFill>
                <a:effectLst/>
                <a:latin typeface="Arial" panose="020B0604020202020204" pitchFamily="34" charset="0"/>
                <a:cs typeface="Arial" panose="020B0604020202020204" pitchFamily="34" charset="0"/>
              </a:rPr>
              <a:t> Online communities where people </a:t>
            </a:r>
            <a:r>
              <a:rPr lang="en-US" sz="2600" b="1" dirty="0">
                <a:solidFill>
                  <a:srgbClr val="FFFF00"/>
                </a:solidFill>
                <a:effectLst/>
                <a:latin typeface="Arial" panose="020B0604020202020204" pitchFamily="34" charset="0"/>
                <a:cs typeface="Arial" panose="020B0604020202020204" pitchFamily="34" charset="0"/>
              </a:rPr>
              <a:t>socialize or exchange </a:t>
            </a:r>
            <a:r>
              <a:rPr lang="en-US" sz="2600" dirty="0">
                <a:solidFill>
                  <a:schemeClr val="tx1"/>
                </a:solidFill>
                <a:effectLst/>
                <a:latin typeface="Arial" panose="020B0604020202020204" pitchFamily="34" charset="0"/>
                <a:cs typeface="Arial" panose="020B0604020202020204" pitchFamily="34" charset="0"/>
              </a:rPr>
              <a:t>information and opinions --- Social networking communities range from </a:t>
            </a:r>
            <a:r>
              <a:rPr lang="en-US" sz="2600" b="1" dirty="0">
                <a:solidFill>
                  <a:srgbClr val="FFFF00"/>
                </a:solidFill>
                <a:effectLst/>
                <a:latin typeface="Arial" panose="020B0604020202020204" pitchFamily="34" charset="0"/>
                <a:cs typeface="Arial" panose="020B0604020202020204" pitchFamily="34" charset="0"/>
              </a:rPr>
              <a:t>blogs and message boards </a:t>
            </a:r>
            <a:r>
              <a:rPr lang="en-US" sz="2600" dirty="0">
                <a:solidFill>
                  <a:schemeClr val="tx1"/>
                </a:solidFill>
                <a:effectLst/>
                <a:latin typeface="Arial" panose="020B0604020202020204" pitchFamily="34" charset="0"/>
                <a:cs typeface="Arial" panose="020B0604020202020204" pitchFamily="34" charset="0"/>
              </a:rPr>
              <a:t>to social media sites (</a:t>
            </a:r>
            <a:r>
              <a:rPr lang="en-US" sz="2600" dirty="0">
                <a:solidFill>
                  <a:srgbClr val="FFC000"/>
                </a:solidFill>
                <a:effectLst/>
                <a:latin typeface="Arial" panose="020B0604020202020204" pitchFamily="34" charset="0"/>
                <a:cs typeface="Arial" panose="020B0604020202020204" pitchFamily="34" charset="0"/>
              </a:rPr>
              <a:t>Facebook, Twitter, YouTube, Instagram, Snapchat, LinkedIn</a:t>
            </a:r>
            <a:r>
              <a:rPr lang="en-US" sz="2600" dirty="0">
                <a:solidFill>
                  <a:schemeClr val="tx1"/>
                </a:solidFill>
                <a:effectLst/>
                <a:latin typeface="Arial" panose="020B0604020202020204" pitchFamily="34" charset="0"/>
                <a:cs typeface="Arial" panose="020B0604020202020204" pitchFamily="34" charset="0"/>
              </a:rPr>
              <a:t>) and even common shopping sites (</a:t>
            </a:r>
            <a:r>
              <a:rPr lang="en-US" sz="2600" dirty="0">
                <a:solidFill>
                  <a:srgbClr val="FFC000"/>
                </a:solidFill>
                <a:effectLst/>
                <a:latin typeface="Arial" panose="020B0604020202020204" pitchFamily="34" charset="0"/>
                <a:cs typeface="Arial" panose="020B0604020202020204" pitchFamily="34" charset="0"/>
              </a:rPr>
              <a:t>Amazon.com, Alibaba, OLX and etc.)</a:t>
            </a:r>
            <a:r>
              <a:rPr lang="en-US" sz="2600" dirty="0">
                <a:effectLst/>
                <a:latin typeface="Arial" panose="020B0604020202020204" pitchFamily="34" charset="0"/>
                <a:cs typeface="Arial" panose="020B0604020202020204" pitchFamily="34" charset="0"/>
              </a:rPr>
              <a:t>.</a:t>
            </a:r>
          </a:p>
          <a:p>
            <a:pPr algn="just">
              <a:buFont typeface="Wingdings" panose="05000000000000000000" pitchFamily="2" charset="2"/>
              <a:buChar char="v"/>
            </a:pPr>
            <a:endParaRPr lang="en-US" sz="1000" dirty="0">
              <a:effectLst/>
              <a:latin typeface="Arial" panose="020B0604020202020204" pitchFamily="34" charset="0"/>
              <a:cs typeface="Arial" panose="020B0604020202020204" pitchFamily="34" charset="0"/>
            </a:endParaRPr>
          </a:p>
          <a:p>
            <a:pPr algn="just">
              <a:buFont typeface="Wingdings" panose="05000000000000000000" pitchFamily="2" charset="2"/>
              <a:buChar char="v"/>
            </a:pPr>
            <a:r>
              <a:rPr lang="en-US" sz="2600" dirty="0">
                <a:solidFill>
                  <a:srgbClr val="FFC000"/>
                </a:solidFill>
                <a:effectLst/>
                <a:latin typeface="Arial" panose="020B0604020202020204" pitchFamily="34" charset="0"/>
                <a:cs typeface="Arial" panose="020B0604020202020204" pitchFamily="34" charset="0"/>
              </a:rPr>
              <a:t> </a:t>
            </a:r>
            <a:r>
              <a:rPr lang="en-US" sz="2600" dirty="0">
                <a:solidFill>
                  <a:schemeClr val="tx1"/>
                </a:solidFill>
                <a:effectLst/>
                <a:latin typeface="Arial" panose="020B0604020202020204" pitchFamily="34" charset="0"/>
                <a:cs typeface="Arial" panose="020B0604020202020204" pitchFamily="34" charset="0"/>
              </a:rPr>
              <a:t>These online forms of </a:t>
            </a:r>
            <a:r>
              <a:rPr lang="en-US" sz="2600" b="1" dirty="0">
                <a:solidFill>
                  <a:srgbClr val="FFFF00"/>
                </a:solidFill>
                <a:effectLst/>
                <a:latin typeface="Arial" panose="020B0604020202020204" pitchFamily="34" charset="0"/>
                <a:cs typeface="Arial" panose="020B0604020202020204" pitchFamily="34" charset="0"/>
              </a:rPr>
              <a:t>consumer-to-consumer </a:t>
            </a:r>
            <a:r>
              <a:rPr lang="en-US" sz="2600" dirty="0">
                <a:solidFill>
                  <a:schemeClr val="tx1"/>
                </a:solidFill>
                <a:effectLst/>
                <a:latin typeface="Arial" panose="020B0604020202020204" pitchFamily="34" charset="0"/>
                <a:cs typeface="Arial" panose="020B0604020202020204" pitchFamily="34" charset="0"/>
              </a:rPr>
              <a:t>and </a:t>
            </a:r>
            <a:r>
              <a:rPr lang="en-US" sz="2600" b="1" dirty="0">
                <a:solidFill>
                  <a:srgbClr val="FFFF00"/>
                </a:solidFill>
                <a:effectLst/>
                <a:latin typeface="Arial" panose="020B0604020202020204" pitchFamily="34" charset="0"/>
                <a:cs typeface="Arial" panose="020B0604020202020204" pitchFamily="34" charset="0"/>
              </a:rPr>
              <a:t>business-to-consumer </a:t>
            </a:r>
            <a:r>
              <a:rPr lang="en-US" sz="2600" dirty="0">
                <a:solidFill>
                  <a:schemeClr val="tx1"/>
                </a:solidFill>
                <a:effectLst/>
                <a:latin typeface="Arial" panose="020B0604020202020204" pitchFamily="34" charset="0"/>
                <a:cs typeface="Arial" panose="020B0604020202020204" pitchFamily="34" charset="0"/>
              </a:rPr>
              <a:t>dialogue have big implications for marketers.</a:t>
            </a:r>
            <a:endParaRPr lang="en-US" sz="1050" dirty="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7024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11DABC-5569-4DA6-97C1-766DCA77E45D}"/>
              </a:ext>
            </a:extLst>
          </p:cNvPr>
          <p:cNvSpPr>
            <a:spLocks noGrp="1"/>
          </p:cNvSpPr>
          <p:nvPr>
            <p:ph idx="1"/>
          </p:nvPr>
        </p:nvSpPr>
        <p:spPr>
          <a:xfrm>
            <a:off x="738394" y="440789"/>
            <a:ext cx="10715211" cy="5976421"/>
          </a:xfrm>
        </p:spPr>
        <p:txBody>
          <a:bodyPr>
            <a:normAutofit/>
          </a:bodyPr>
          <a:lstStyle/>
          <a:p>
            <a:pPr marL="0" indent="0">
              <a:buNone/>
            </a:pPr>
            <a:endParaRPr lang="en-US" sz="1400" dirty="0">
              <a:solidFill>
                <a:schemeClr val="tx1"/>
              </a:solidFill>
              <a:effectLst/>
              <a:latin typeface="Arial" panose="020B0604020202020204" pitchFamily="34" charset="0"/>
              <a:cs typeface="Arial" panose="020B0604020202020204" pitchFamily="34" charset="0"/>
            </a:endParaRPr>
          </a:p>
          <a:p>
            <a:pPr marL="0" indent="0">
              <a:buNone/>
            </a:pPr>
            <a:endParaRPr lang="en-US" sz="100" dirty="0">
              <a:solidFill>
                <a:schemeClr val="tx1"/>
              </a:solidFill>
              <a:effectLst/>
              <a:latin typeface="Arial" panose="020B0604020202020204" pitchFamily="34" charset="0"/>
              <a:cs typeface="Arial" panose="020B0604020202020204" pitchFamily="34" charset="0"/>
            </a:endParaRPr>
          </a:p>
          <a:p>
            <a:pPr algn="just">
              <a:buFont typeface="Wingdings" panose="05000000000000000000" pitchFamily="2" charset="2"/>
              <a:buChar char="v"/>
            </a:pPr>
            <a:r>
              <a:rPr lang="en-US" sz="2600" dirty="0">
                <a:effectLst/>
                <a:latin typeface="Arial" panose="020B0604020202020204" pitchFamily="34" charset="0"/>
                <a:cs typeface="Arial" panose="020B0604020202020204" pitchFamily="34" charset="0"/>
              </a:rPr>
              <a:t> </a:t>
            </a:r>
            <a:r>
              <a:rPr lang="en-US" sz="2600" dirty="0">
                <a:solidFill>
                  <a:schemeClr val="tx1"/>
                </a:solidFill>
                <a:effectLst/>
                <a:latin typeface="Arial" panose="020B0604020202020204" pitchFamily="34" charset="0"/>
                <a:cs typeface="Arial" panose="020B0604020202020204" pitchFamily="34" charset="0"/>
              </a:rPr>
              <a:t>Marketers are working to </a:t>
            </a:r>
            <a:r>
              <a:rPr lang="en-US" sz="2600" b="1" dirty="0">
                <a:solidFill>
                  <a:srgbClr val="FFFF00"/>
                </a:solidFill>
                <a:effectLst/>
                <a:latin typeface="Arial" panose="020B0604020202020204" pitchFamily="34" charset="0"/>
                <a:cs typeface="Arial" panose="020B0604020202020204" pitchFamily="34" charset="0"/>
              </a:rPr>
              <a:t>harness</a:t>
            </a:r>
            <a:r>
              <a:rPr lang="en-US" sz="2600" dirty="0">
                <a:solidFill>
                  <a:schemeClr val="tx1"/>
                </a:solidFill>
                <a:effectLst/>
                <a:latin typeface="Arial" panose="020B0604020202020204" pitchFamily="34" charset="0"/>
                <a:cs typeface="Arial" panose="020B0604020202020204" pitchFamily="34" charset="0"/>
              </a:rPr>
              <a:t> the power of these new social networks </a:t>
            </a:r>
            <a:r>
              <a:rPr lang="en-US" sz="2600" b="1" dirty="0">
                <a:solidFill>
                  <a:srgbClr val="FFFF00"/>
                </a:solidFill>
                <a:effectLst/>
                <a:latin typeface="Arial" panose="020B0604020202020204" pitchFamily="34" charset="0"/>
                <a:cs typeface="Arial" panose="020B0604020202020204" pitchFamily="34" charset="0"/>
              </a:rPr>
              <a:t>to promote </a:t>
            </a:r>
            <a:r>
              <a:rPr lang="en-US" sz="2600" dirty="0">
                <a:solidFill>
                  <a:schemeClr val="tx1"/>
                </a:solidFill>
                <a:effectLst/>
                <a:latin typeface="Arial" panose="020B0604020202020204" pitchFamily="34" charset="0"/>
                <a:cs typeface="Arial" panose="020B0604020202020204" pitchFamily="34" charset="0"/>
              </a:rPr>
              <a:t>their products and </a:t>
            </a:r>
            <a:r>
              <a:rPr lang="en-US" sz="2600" b="1" dirty="0">
                <a:solidFill>
                  <a:srgbClr val="FFFF00"/>
                </a:solidFill>
                <a:effectLst/>
                <a:latin typeface="Arial" panose="020B0604020202020204" pitchFamily="34" charset="0"/>
                <a:cs typeface="Arial" panose="020B0604020202020204" pitchFamily="34" charset="0"/>
              </a:rPr>
              <a:t>build closer </a:t>
            </a:r>
            <a:r>
              <a:rPr lang="en-US" sz="2600" dirty="0">
                <a:solidFill>
                  <a:schemeClr val="tx1"/>
                </a:solidFill>
                <a:effectLst/>
                <a:latin typeface="Arial" panose="020B0604020202020204" pitchFamily="34" charset="0"/>
                <a:cs typeface="Arial" panose="020B0604020202020204" pitchFamily="34" charset="0"/>
              </a:rPr>
              <a:t>customer relationships --- </a:t>
            </a:r>
            <a:r>
              <a:rPr lang="en-US" sz="2600" b="1" dirty="0">
                <a:solidFill>
                  <a:srgbClr val="FFFF00"/>
                </a:solidFill>
                <a:effectLst/>
                <a:latin typeface="Arial" panose="020B0604020202020204" pitchFamily="34" charset="0"/>
                <a:cs typeface="Arial" panose="020B0604020202020204" pitchFamily="34" charset="0"/>
              </a:rPr>
              <a:t>Instead</a:t>
            </a:r>
            <a:r>
              <a:rPr lang="en-US" sz="2600" dirty="0">
                <a:solidFill>
                  <a:schemeClr val="tx1"/>
                </a:solidFill>
                <a:effectLst/>
                <a:latin typeface="Arial" panose="020B0604020202020204" pitchFamily="34" charset="0"/>
                <a:cs typeface="Arial" panose="020B0604020202020204" pitchFamily="34" charset="0"/>
              </a:rPr>
              <a:t> of throwing more one-way commercial messages (TV ads, signboard and etc.) at consumers --- </a:t>
            </a:r>
            <a:r>
              <a:rPr lang="en-US" sz="2600" dirty="0">
                <a:effectLst/>
                <a:latin typeface="Arial" panose="020B0604020202020204" pitchFamily="34" charset="0"/>
                <a:cs typeface="Arial" panose="020B0604020202020204" pitchFamily="34" charset="0"/>
              </a:rPr>
              <a:t>T</a:t>
            </a:r>
            <a:r>
              <a:rPr lang="en-US" sz="2600" dirty="0">
                <a:solidFill>
                  <a:schemeClr val="tx1"/>
                </a:solidFill>
                <a:effectLst/>
                <a:latin typeface="Arial" panose="020B0604020202020204" pitchFamily="34" charset="0"/>
                <a:cs typeface="Arial" panose="020B0604020202020204" pitchFamily="34" charset="0"/>
              </a:rPr>
              <a:t>hey hope to </a:t>
            </a:r>
            <a:r>
              <a:rPr lang="en-US" sz="2600" b="1" dirty="0">
                <a:solidFill>
                  <a:srgbClr val="FFFF00"/>
                </a:solidFill>
                <a:effectLst/>
                <a:latin typeface="Arial" panose="020B0604020202020204" pitchFamily="34" charset="0"/>
                <a:cs typeface="Arial" panose="020B0604020202020204" pitchFamily="34" charset="0"/>
              </a:rPr>
              <a:t>use</a:t>
            </a:r>
            <a:r>
              <a:rPr lang="en-US" sz="2600" dirty="0">
                <a:solidFill>
                  <a:schemeClr val="tx1"/>
                </a:solidFill>
                <a:effectLst/>
                <a:latin typeface="Arial" panose="020B0604020202020204" pitchFamily="34" charset="0"/>
                <a:cs typeface="Arial" panose="020B0604020202020204" pitchFamily="34" charset="0"/>
              </a:rPr>
              <a:t> digital, mobile, and social media to </a:t>
            </a:r>
            <a:r>
              <a:rPr lang="en-US" sz="2600" b="1" dirty="0">
                <a:solidFill>
                  <a:srgbClr val="FFFF00"/>
                </a:solidFill>
                <a:effectLst/>
                <a:latin typeface="Arial" panose="020B0604020202020204" pitchFamily="34" charset="0"/>
                <a:cs typeface="Arial" panose="020B0604020202020204" pitchFamily="34" charset="0"/>
              </a:rPr>
              <a:t>become</a:t>
            </a:r>
            <a:r>
              <a:rPr lang="en-US" sz="2600" dirty="0">
                <a:solidFill>
                  <a:schemeClr val="tx1"/>
                </a:solidFill>
                <a:effectLst/>
                <a:latin typeface="Arial" panose="020B0604020202020204" pitchFamily="34" charset="0"/>
                <a:cs typeface="Arial" panose="020B0604020202020204" pitchFamily="34" charset="0"/>
              </a:rPr>
              <a:t> an interactive part of consumer’s </a:t>
            </a:r>
            <a:r>
              <a:rPr lang="en-US" sz="2600" b="1" dirty="0">
                <a:solidFill>
                  <a:srgbClr val="FFFF00"/>
                </a:solidFill>
                <a:effectLst/>
                <a:latin typeface="Arial" panose="020B0604020202020204" pitchFamily="34" charset="0"/>
                <a:cs typeface="Arial" panose="020B0604020202020204" pitchFamily="34" charset="0"/>
              </a:rPr>
              <a:t>conversations and lives</a:t>
            </a:r>
            <a:r>
              <a:rPr lang="en-US" sz="2600" dirty="0">
                <a:solidFill>
                  <a:schemeClr val="tx1"/>
                </a:solidFill>
                <a:effectLst/>
                <a:latin typeface="Arial" panose="020B0604020202020204" pitchFamily="34" charset="0"/>
                <a:cs typeface="Arial" panose="020B0604020202020204" pitchFamily="34" charset="0"/>
              </a:rPr>
              <a:t>.</a:t>
            </a:r>
          </a:p>
          <a:p>
            <a:pPr marL="0" indent="0" algn="just">
              <a:buNone/>
            </a:pPr>
            <a:endParaRPr lang="en-US" sz="1600" dirty="0">
              <a:effectLst/>
              <a:latin typeface="Arial" panose="020B0604020202020204" pitchFamily="34" charset="0"/>
              <a:cs typeface="Arial" panose="020B0604020202020204" pitchFamily="34" charset="0"/>
            </a:endParaRPr>
          </a:p>
          <a:p>
            <a:pPr marL="0" indent="0" algn="just">
              <a:buNone/>
            </a:pPr>
            <a:r>
              <a:rPr lang="en-US" sz="2600" b="1" dirty="0">
                <a:solidFill>
                  <a:srgbClr val="FFC000"/>
                </a:solidFill>
                <a:effectLst/>
                <a:latin typeface="Arial" panose="020B0604020202020204" pitchFamily="34" charset="0"/>
                <a:cs typeface="Arial" panose="020B0604020202020204" pitchFamily="34" charset="0"/>
              </a:rPr>
              <a:t>Red Bull has an 44 million friends on Facebook --- Twitter and Facebook are the primary ways it communicates with college students. </a:t>
            </a:r>
            <a:endParaRPr lang="en-US" sz="1050" b="1" dirty="0">
              <a:solidFill>
                <a:srgbClr val="FFC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6380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11DABC-5569-4DA6-97C1-766DCA77E45D}"/>
              </a:ext>
            </a:extLst>
          </p:cNvPr>
          <p:cNvSpPr>
            <a:spLocks noGrp="1"/>
          </p:cNvSpPr>
          <p:nvPr>
            <p:ph idx="1"/>
          </p:nvPr>
        </p:nvSpPr>
        <p:spPr>
          <a:xfrm>
            <a:off x="800514" y="291547"/>
            <a:ext cx="10590972" cy="6274905"/>
          </a:xfrm>
        </p:spPr>
        <p:txBody>
          <a:bodyPr>
            <a:normAutofit lnSpcReduction="10000"/>
          </a:bodyPr>
          <a:lstStyle/>
          <a:p>
            <a:pPr marL="0" indent="0">
              <a:buNone/>
            </a:pPr>
            <a:endParaRPr lang="en-US" sz="100" dirty="0">
              <a:solidFill>
                <a:srgbClr val="FFFF00"/>
              </a:solidFill>
              <a:effectLst/>
              <a:latin typeface="Arial Black" panose="020B0A04020102020204" pitchFamily="34" charset="0"/>
              <a:cs typeface="Arial" panose="020B0604020202020204" pitchFamily="34" charset="0"/>
            </a:endParaRPr>
          </a:p>
          <a:p>
            <a:pPr marL="0" indent="0">
              <a:buNone/>
            </a:pPr>
            <a:endParaRPr lang="en-US" sz="100" dirty="0">
              <a:solidFill>
                <a:srgbClr val="FFFF00"/>
              </a:solidFill>
              <a:effectLst/>
              <a:latin typeface="Arial Black" panose="020B0A04020102020204" pitchFamily="34" charset="0"/>
              <a:cs typeface="Arial" panose="020B0604020202020204" pitchFamily="34" charset="0"/>
            </a:endParaRPr>
          </a:p>
          <a:p>
            <a:pPr marL="0" indent="0">
              <a:buNone/>
            </a:pPr>
            <a:r>
              <a:rPr lang="en-US" sz="2800" dirty="0">
                <a:solidFill>
                  <a:srgbClr val="FFFF00"/>
                </a:solidFill>
                <a:effectLst/>
                <a:latin typeface="Arial Black" panose="020B0A04020102020204" pitchFamily="34" charset="0"/>
                <a:cs typeface="Arial" panose="020B0604020202020204" pitchFamily="34" charset="0"/>
              </a:rPr>
              <a:t>FAMILY</a:t>
            </a:r>
          </a:p>
          <a:p>
            <a:pPr marL="0" indent="0" algn="just">
              <a:buNone/>
            </a:pPr>
            <a:r>
              <a:rPr lang="en-US" sz="2600" dirty="0">
                <a:solidFill>
                  <a:schemeClr val="tx1"/>
                </a:solidFill>
                <a:effectLst/>
                <a:latin typeface="Arial" panose="020B0604020202020204" pitchFamily="34" charset="0"/>
                <a:cs typeface="Arial" panose="020B0604020202020204" pitchFamily="34" charset="0"/>
              </a:rPr>
              <a:t>Family plays a important role in </a:t>
            </a:r>
            <a:r>
              <a:rPr lang="en-US" sz="2600" b="1" dirty="0">
                <a:solidFill>
                  <a:srgbClr val="FFFF00"/>
                </a:solidFill>
                <a:effectLst/>
                <a:latin typeface="Arial" panose="020B0604020202020204" pitchFamily="34" charset="0"/>
                <a:cs typeface="Arial" panose="020B0604020202020204" pitchFamily="34" charset="0"/>
              </a:rPr>
              <a:t>shaping</a:t>
            </a:r>
            <a:r>
              <a:rPr lang="en-US" sz="2600" dirty="0">
                <a:solidFill>
                  <a:schemeClr val="tx1"/>
                </a:solidFill>
                <a:effectLst/>
                <a:latin typeface="Arial" panose="020B0604020202020204" pitchFamily="34" charset="0"/>
                <a:cs typeface="Arial" panose="020B0604020202020204" pitchFamily="34" charset="0"/>
              </a:rPr>
              <a:t> the buying behavior of a person. A person </a:t>
            </a:r>
            <a:r>
              <a:rPr lang="en-US" sz="2600" b="1" dirty="0">
                <a:solidFill>
                  <a:srgbClr val="FFFF00"/>
                </a:solidFill>
                <a:effectLst/>
                <a:latin typeface="Arial" panose="020B0604020202020204" pitchFamily="34" charset="0"/>
                <a:cs typeface="Arial" panose="020B0604020202020204" pitchFamily="34" charset="0"/>
              </a:rPr>
              <a:t>develops</a:t>
            </a:r>
            <a:r>
              <a:rPr lang="en-US" sz="2600" dirty="0">
                <a:solidFill>
                  <a:schemeClr val="tx1"/>
                </a:solidFill>
                <a:effectLst/>
                <a:latin typeface="Arial" panose="020B0604020202020204" pitchFamily="34" charset="0"/>
                <a:cs typeface="Arial" panose="020B0604020202020204" pitchFamily="34" charset="0"/>
              </a:rPr>
              <a:t> preferences from his </a:t>
            </a:r>
            <a:r>
              <a:rPr lang="en-US" sz="2600" b="1" dirty="0">
                <a:solidFill>
                  <a:srgbClr val="FFFF00"/>
                </a:solidFill>
                <a:effectLst/>
                <a:latin typeface="Arial" panose="020B0604020202020204" pitchFamily="34" charset="0"/>
                <a:cs typeface="Arial" panose="020B0604020202020204" pitchFamily="34" charset="0"/>
              </a:rPr>
              <a:t>childhood</a:t>
            </a:r>
            <a:r>
              <a:rPr lang="en-US" sz="2600" dirty="0">
                <a:solidFill>
                  <a:schemeClr val="tx1"/>
                </a:solidFill>
                <a:effectLst/>
                <a:latin typeface="Arial" panose="020B0604020202020204" pitchFamily="34" charset="0"/>
                <a:cs typeface="Arial" panose="020B0604020202020204" pitchFamily="34" charset="0"/>
              </a:rPr>
              <a:t> by watching family buy products and </a:t>
            </a:r>
            <a:r>
              <a:rPr lang="en-US" sz="2600" b="1" dirty="0">
                <a:solidFill>
                  <a:srgbClr val="FFFF00"/>
                </a:solidFill>
                <a:effectLst/>
                <a:latin typeface="Arial" panose="020B0604020202020204" pitchFamily="34" charset="0"/>
                <a:cs typeface="Arial" panose="020B0604020202020204" pitchFamily="34" charset="0"/>
              </a:rPr>
              <a:t>continues</a:t>
            </a:r>
            <a:r>
              <a:rPr lang="en-US" sz="2600" dirty="0">
                <a:solidFill>
                  <a:schemeClr val="tx1"/>
                </a:solidFill>
                <a:effectLst/>
                <a:latin typeface="Arial" panose="020B0604020202020204" pitchFamily="34" charset="0"/>
                <a:cs typeface="Arial" panose="020B0604020202020204" pitchFamily="34" charset="0"/>
              </a:rPr>
              <a:t> to buy the same products even when they grow up.</a:t>
            </a:r>
          </a:p>
          <a:p>
            <a:pPr marL="0" indent="0">
              <a:buNone/>
            </a:pPr>
            <a:endParaRPr lang="en-US" sz="100" b="1" dirty="0">
              <a:solidFill>
                <a:srgbClr val="FFC000"/>
              </a:solidFill>
              <a:effectLst/>
              <a:latin typeface="Arial" panose="020B0604020202020204" pitchFamily="34" charset="0"/>
              <a:cs typeface="Arial" panose="020B0604020202020204" pitchFamily="34" charset="0"/>
            </a:endParaRPr>
          </a:p>
          <a:p>
            <a:pPr marL="0" indent="0">
              <a:buNone/>
            </a:pPr>
            <a:r>
              <a:rPr lang="en-US" sz="2600" b="1" dirty="0">
                <a:solidFill>
                  <a:srgbClr val="FFC000"/>
                </a:solidFill>
                <a:effectLst/>
                <a:latin typeface="Arial" panose="020B0604020202020204" pitchFamily="34" charset="0"/>
                <a:cs typeface="Arial" panose="020B0604020202020204" pitchFamily="34" charset="0"/>
              </a:rPr>
              <a:t>Family is of two types</a:t>
            </a:r>
          </a:p>
          <a:p>
            <a:pPr marL="0" indent="0">
              <a:buNone/>
            </a:pPr>
            <a:endParaRPr lang="en-US" sz="100" b="1" dirty="0">
              <a:solidFill>
                <a:srgbClr val="FFC000"/>
              </a:solidFill>
              <a:effectLst/>
              <a:latin typeface="Arial" panose="020B0604020202020204" pitchFamily="34" charset="0"/>
              <a:cs typeface="Arial" panose="020B0604020202020204" pitchFamily="34" charset="0"/>
            </a:endParaRPr>
          </a:p>
          <a:p>
            <a:pPr marL="0" indent="0">
              <a:buNone/>
            </a:pPr>
            <a:r>
              <a:rPr lang="en-US" sz="2600" b="1" dirty="0">
                <a:solidFill>
                  <a:srgbClr val="FFFF00"/>
                </a:solidFill>
                <a:effectLst/>
                <a:latin typeface="Arial" panose="020B0604020202020204" pitchFamily="34" charset="0"/>
                <a:cs typeface="Arial" panose="020B0604020202020204" pitchFamily="34" charset="0"/>
              </a:rPr>
              <a:t>1: FAMILY OF PROCREATION </a:t>
            </a:r>
          </a:p>
          <a:p>
            <a:pPr marL="0" indent="0" algn="just">
              <a:buNone/>
            </a:pPr>
            <a:r>
              <a:rPr lang="en-US" sz="2600" dirty="0">
                <a:solidFill>
                  <a:schemeClr val="tx1"/>
                </a:solidFill>
                <a:effectLst/>
                <a:latin typeface="Arial" panose="020B0604020202020204" pitchFamily="34" charset="0"/>
                <a:cs typeface="Arial" panose="020B0604020202020204" pitchFamily="34" charset="0"/>
              </a:rPr>
              <a:t>A </a:t>
            </a:r>
            <a:r>
              <a:rPr lang="en-US" sz="2600" b="1" dirty="0">
                <a:solidFill>
                  <a:srgbClr val="FFFF00"/>
                </a:solidFill>
                <a:effectLst/>
                <a:latin typeface="Arial" panose="020B0604020202020204" pitchFamily="34" charset="0"/>
                <a:cs typeface="Arial" panose="020B0604020202020204" pitchFamily="34" charset="0"/>
              </a:rPr>
              <a:t>direct influence </a:t>
            </a:r>
            <a:r>
              <a:rPr lang="en-US" sz="2600" dirty="0">
                <a:solidFill>
                  <a:schemeClr val="tx1"/>
                </a:solidFill>
                <a:effectLst/>
                <a:latin typeface="Arial" panose="020B0604020202020204" pitchFamily="34" charset="0"/>
                <a:cs typeface="Arial" panose="020B0604020202020204" pitchFamily="34" charset="0"/>
              </a:rPr>
              <a:t>on every buying behavior it </a:t>
            </a:r>
            <a:r>
              <a:rPr lang="en-US" sz="2600" b="1" dirty="0">
                <a:solidFill>
                  <a:srgbClr val="FFFF00"/>
                </a:solidFill>
                <a:effectLst/>
                <a:latin typeface="Arial" panose="020B0604020202020204" pitchFamily="34" charset="0"/>
                <a:cs typeface="Arial" panose="020B0604020202020204" pitchFamily="34" charset="0"/>
              </a:rPr>
              <a:t>comprises</a:t>
            </a:r>
            <a:r>
              <a:rPr lang="en-US" sz="2600" dirty="0">
                <a:solidFill>
                  <a:schemeClr val="tx1"/>
                </a:solidFill>
                <a:effectLst/>
                <a:latin typeface="Arial" panose="020B0604020202020204" pitchFamily="34" charset="0"/>
                <a:cs typeface="Arial" panose="020B0604020202020204" pitchFamily="34" charset="0"/>
              </a:rPr>
              <a:t> one’s spouse and children --- Marketers are </a:t>
            </a:r>
            <a:r>
              <a:rPr lang="en-US" sz="2600" b="1" dirty="0">
                <a:solidFill>
                  <a:srgbClr val="FFFF00"/>
                </a:solidFill>
                <a:effectLst/>
                <a:latin typeface="Arial" panose="020B0604020202020204" pitchFamily="34" charset="0"/>
                <a:cs typeface="Arial" panose="020B0604020202020204" pitchFamily="34" charset="0"/>
              </a:rPr>
              <a:t>interested</a:t>
            </a:r>
            <a:r>
              <a:rPr lang="en-US" sz="2600" dirty="0">
                <a:solidFill>
                  <a:schemeClr val="tx1"/>
                </a:solidFill>
                <a:effectLst/>
                <a:latin typeface="Arial" panose="020B0604020202020204" pitchFamily="34" charset="0"/>
                <a:cs typeface="Arial" panose="020B0604020202020204" pitchFamily="34" charset="0"/>
              </a:rPr>
              <a:t> in the roles and influence ---  Of the husband, wife and children </a:t>
            </a:r>
            <a:r>
              <a:rPr lang="en-US" sz="2600" b="1" dirty="0">
                <a:solidFill>
                  <a:srgbClr val="FFFF00"/>
                </a:solidFill>
                <a:effectLst/>
                <a:latin typeface="Arial" panose="020B0604020202020204" pitchFamily="34" charset="0"/>
                <a:cs typeface="Arial" panose="020B0604020202020204" pitchFamily="34" charset="0"/>
              </a:rPr>
              <a:t>on the purchase </a:t>
            </a:r>
            <a:r>
              <a:rPr lang="en-US" sz="2600" dirty="0">
                <a:solidFill>
                  <a:schemeClr val="tx1"/>
                </a:solidFill>
                <a:effectLst/>
                <a:latin typeface="Arial" panose="020B0604020202020204" pitchFamily="34" charset="0"/>
                <a:cs typeface="Arial" panose="020B0604020202020204" pitchFamily="34" charset="0"/>
              </a:rPr>
              <a:t>of different products and services.</a:t>
            </a:r>
          </a:p>
        </p:txBody>
      </p:sp>
    </p:spTree>
    <p:extLst>
      <p:ext uri="{BB962C8B-B14F-4D97-AF65-F5344CB8AC3E}">
        <p14:creationId xmlns:p14="http://schemas.microsoft.com/office/powerpoint/2010/main" val="528439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11DABC-5569-4DA6-97C1-766DCA77E45D}"/>
              </a:ext>
            </a:extLst>
          </p:cNvPr>
          <p:cNvSpPr>
            <a:spLocks noGrp="1"/>
          </p:cNvSpPr>
          <p:nvPr>
            <p:ph idx="1"/>
          </p:nvPr>
        </p:nvSpPr>
        <p:spPr>
          <a:xfrm>
            <a:off x="800514" y="402948"/>
            <a:ext cx="10590972" cy="6052103"/>
          </a:xfrm>
        </p:spPr>
        <p:txBody>
          <a:bodyPr>
            <a:normAutofit lnSpcReduction="10000"/>
          </a:bodyPr>
          <a:lstStyle/>
          <a:p>
            <a:pPr marL="0" indent="0">
              <a:buNone/>
            </a:pPr>
            <a:endParaRPr lang="en-US" sz="100" dirty="0">
              <a:solidFill>
                <a:srgbClr val="FFFF00"/>
              </a:solidFill>
              <a:effectLst/>
              <a:latin typeface="Arial Black" panose="020B0A04020102020204" pitchFamily="34" charset="0"/>
              <a:cs typeface="Arial" panose="020B0604020202020204" pitchFamily="34" charset="0"/>
            </a:endParaRPr>
          </a:p>
          <a:p>
            <a:pPr marL="0" indent="0" algn="just">
              <a:buNone/>
            </a:pPr>
            <a:endParaRPr lang="en-US" sz="700" dirty="0">
              <a:solidFill>
                <a:schemeClr val="tx1"/>
              </a:solidFill>
              <a:effectLst/>
              <a:latin typeface="Arial" panose="020B0604020202020204" pitchFamily="34" charset="0"/>
              <a:cs typeface="Arial" panose="020B0604020202020204" pitchFamily="34" charset="0"/>
            </a:endParaRPr>
          </a:p>
          <a:p>
            <a:pPr marL="0" indent="0" algn="just">
              <a:buNone/>
            </a:pPr>
            <a:r>
              <a:rPr lang="en-US" sz="2600" dirty="0">
                <a:solidFill>
                  <a:srgbClr val="FFFF00"/>
                </a:solidFill>
                <a:effectLst/>
                <a:latin typeface="Arial Black" panose="020B0A04020102020204" pitchFamily="34" charset="0"/>
                <a:cs typeface="Arial" panose="020B0604020202020204" pitchFamily="34" charset="0"/>
              </a:rPr>
              <a:t>MCDONALD’S MOM BLOGGERS</a:t>
            </a:r>
          </a:p>
          <a:p>
            <a:pPr marL="0" indent="0" algn="just">
              <a:buNone/>
            </a:pPr>
            <a:r>
              <a:rPr lang="en-US" sz="2600" dirty="0">
                <a:solidFill>
                  <a:schemeClr val="tx1"/>
                </a:solidFill>
                <a:effectLst/>
                <a:latin typeface="Arial" panose="020B0604020202020204" pitchFamily="34" charset="0"/>
                <a:cs typeface="Arial" panose="020B0604020202020204" pitchFamily="34" charset="0"/>
              </a:rPr>
              <a:t>McDonald’s </a:t>
            </a:r>
            <a:r>
              <a:rPr lang="en-US" sz="2600" dirty="0">
                <a:solidFill>
                  <a:srgbClr val="FFFF00"/>
                </a:solidFill>
                <a:effectLst/>
                <a:latin typeface="Arial" panose="020B0604020202020204" pitchFamily="34" charset="0"/>
                <a:cs typeface="Arial" panose="020B0604020202020204" pitchFamily="34" charset="0"/>
              </a:rPr>
              <a:t>systematically reaches </a:t>
            </a:r>
            <a:r>
              <a:rPr lang="en-US" sz="2600" dirty="0">
                <a:solidFill>
                  <a:schemeClr val="tx1"/>
                </a:solidFill>
                <a:effectLst/>
                <a:latin typeface="Arial" panose="020B0604020202020204" pitchFamily="34" charset="0"/>
                <a:cs typeface="Arial" panose="020B0604020202020204" pitchFamily="34" charset="0"/>
              </a:rPr>
              <a:t>out to key “</a:t>
            </a:r>
            <a:r>
              <a:rPr lang="en-US" sz="2600" dirty="0">
                <a:solidFill>
                  <a:srgbClr val="FFC000"/>
                </a:solidFill>
                <a:effectLst/>
                <a:latin typeface="Arial" panose="020B0604020202020204" pitchFamily="34" charset="0"/>
                <a:cs typeface="Arial" panose="020B0604020202020204" pitchFamily="34" charset="0"/>
              </a:rPr>
              <a:t>mom bloggers</a:t>
            </a:r>
            <a:r>
              <a:rPr lang="en-US" sz="2600" dirty="0">
                <a:solidFill>
                  <a:schemeClr val="tx1"/>
                </a:solidFill>
                <a:effectLst/>
                <a:latin typeface="Arial" panose="020B0604020202020204" pitchFamily="34" charset="0"/>
                <a:cs typeface="Arial" panose="020B0604020202020204" pitchFamily="34" charset="0"/>
              </a:rPr>
              <a:t>” those who influence the nation’s homemakers, who in turn influence their families’ eating-out choices.</a:t>
            </a:r>
          </a:p>
          <a:p>
            <a:pPr marL="0" indent="0" algn="just">
              <a:buNone/>
            </a:pPr>
            <a:r>
              <a:rPr lang="en-US" sz="2600" dirty="0">
                <a:solidFill>
                  <a:schemeClr val="tx1"/>
                </a:solidFill>
                <a:effectLst/>
                <a:latin typeface="Arial" panose="020B0604020202020204" pitchFamily="34" charset="0"/>
                <a:cs typeface="Arial" panose="020B0604020202020204" pitchFamily="34" charset="0"/>
              </a:rPr>
              <a:t>McDonald’s recently </a:t>
            </a:r>
            <a:r>
              <a:rPr lang="en-US" sz="2600" dirty="0">
                <a:solidFill>
                  <a:srgbClr val="FFFF00"/>
                </a:solidFill>
                <a:effectLst/>
                <a:latin typeface="Arial" panose="020B0604020202020204" pitchFamily="34" charset="0"/>
                <a:cs typeface="Arial" panose="020B0604020202020204" pitchFamily="34" charset="0"/>
              </a:rPr>
              <a:t>hosted 15 influential </a:t>
            </a:r>
            <a:r>
              <a:rPr lang="en-US" sz="2600" dirty="0">
                <a:solidFill>
                  <a:schemeClr val="tx1"/>
                </a:solidFill>
                <a:effectLst/>
                <a:latin typeface="Arial" panose="020B0604020202020204" pitchFamily="34" charset="0"/>
                <a:cs typeface="Arial" panose="020B0604020202020204" pitchFamily="34" charset="0"/>
              </a:rPr>
              <a:t>mom bloggers on an </a:t>
            </a:r>
            <a:r>
              <a:rPr lang="en-US" sz="2600" dirty="0">
                <a:solidFill>
                  <a:srgbClr val="FFFF00"/>
                </a:solidFill>
                <a:effectLst/>
                <a:latin typeface="Arial" panose="020B0604020202020204" pitchFamily="34" charset="0"/>
                <a:cs typeface="Arial" panose="020B0604020202020204" pitchFamily="34" charset="0"/>
              </a:rPr>
              <a:t>all-expenses-paid</a:t>
            </a:r>
            <a:r>
              <a:rPr lang="en-US" sz="2600" dirty="0">
                <a:solidFill>
                  <a:schemeClr val="tx1"/>
                </a:solidFill>
                <a:effectLst/>
                <a:latin typeface="Arial" panose="020B0604020202020204" pitchFamily="34" charset="0"/>
                <a:cs typeface="Arial" panose="020B0604020202020204" pitchFamily="34" charset="0"/>
              </a:rPr>
              <a:t> tour of its </a:t>
            </a:r>
            <a:r>
              <a:rPr lang="en-US" sz="2600" dirty="0" err="1">
                <a:solidFill>
                  <a:schemeClr val="tx1"/>
                </a:solidFill>
                <a:effectLst/>
                <a:latin typeface="Arial" panose="020B0604020202020204" pitchFamily="34" charset="0"/>
                <a:cs typeface="Arial" panose="020B0604020202020204" pitchFamily="34" charset="0"/>
              </a:rPr>
              <a:t>Chicagoarea</a:t>
            </a:r>
            <a:r>
              <a:rPr lang="en-US" sz="2600" dirty="0">
                <a:solidFill>
                  <a:schemeClr val="tx1"/>
                </a:solidFill>
                <a:effectLst/>
                <a:latin typeface="Arial" panose="020B0604020202020204" pitchFamily="34" charset="0"/>
                <a:cs typeface="Arial" panose="020B0604020202020204" pitchFamily="34" charset="0"/>
              </a:rPr>
              <a:t> headquarters. </a:t>
            </a:r>
          </a:p>
          <a:p>
            <a:pPr marL="0" indent="0" algn="just">
              <a:buNone/>
            </a:pPr>
            <a:r>
              <a:rPr lang="en-US" sz="2600" dirty="0">
                <a:solidFill>
                  <a:schemeClr val="tx1"/>
                </a:solidFill>
                <a:effectLst/>
                <a:latin typeface="Arial" panose="020B0604020202020204" pitchFamily="34" charset="0"/>
                <a:cs typeface="Arial" panose="020B0604020202020204" pitchFamily="34" charset="0"/>
              </a:rPr>
              <a:t>The bloggers </a:t>
            </a:r>
            <a:r>
              <a:rPr lang="en-US" sz="2600" dirty="0">
                <a:solidFill>
                  <a:srgbClr val="FFFF00"/>
                </a:solidFill>
                <a:effectLst/>
                <a:latin typeface="Arial" panose="020B0604020202020204" pitchFamily="34" charset="0"/>
                <a:cs typeface="Arial" panose="020B0604020202020204" pitchFamily="34" charset="0"/>
              </a:rPr>
              <a:t>toured</a:t>
            </a:r>
            <a:r>
              <a:rPr lang="en-US" sz="2600" dirty="0">
                <a:solidFill>
                  <a:schemeClr val="tx1"/>
                </a:solidFill>
                <a:effectLst/>
                <a:latin typeface="Arial" panose="020B0604020202020204" pitchFamily="34" charset="0"/>
                <a:cs typeface="Arial" panose="020B0604020202020204" pitchFamily="34" charset="0"/>
              </a:rPr>
              <a:t> the facilities (including the company’s test kitchens), </a:t>
            </a:r>
            <a:r>
              <a:rPr lang="en-US" sz="2600" dirty="0">
                <a:solidFill>
                  <a:srgbClr val="FFFF00"/>
                </a:solidFill>
                <a:effectLst/>
                <a:latin typeface="Arial" panose="020B0604020202020204" pitchFamily="34" charset="0"/>
                <a:cs typeface="Arial" panose="020B0604020202020204" pitchFamily="34" charset="0"/>
              </a:rPr>
              <a:t>met</a:t>
            </a:r>
            <a:r>
              <a:rPr lang="en-US" sz="2600" dirty="0">
                <a:solidFill>
                  <a:schemeClr val="tx1"/>
                </a:solidFill>
                <a:effectLst/>
                <a:latin typeface="Arial" panose="020B0604020202020204" pitchFamily="34" charset="0"/>
                <a:cs typeface="Arial" panose="020B0604020202020204" pitchFamily="34" charset="0"/>
              </a:rPr>
              <a:t> McDonald’s USA president, and </a:t>
            </a:r>
            <a:r>
              <a:rPr lang="en-US" sz="2600" dirty="0">
                <a:solidFill>
                  <a:srgbClr val="FFFF00"/>
                </a:solidFill>
                <a:effectLst/>
                <a:latin typeface="Arial" panose="020B0604020202020204" pitchFamily="34" charset="0"/>
                <a:cs typeface="Arial" panose="020B0604020202020204" pitchFamily="34" charset="0"/>
              </a:rPr>
              <a:t>had their </a:t>
            </a:r>
            <a:r>
              <a:rPr lang="en-US" sz="2600" dirty="0">
                <a:solidFill>
                  <a:schemeClr val="tx1"/>
                </a:solidFill>
                <a:effectLst/>
                <a:latin typeface="Arial" panose="020B0604020202020204" pitchFamily="34" charset="0"/>
                <a:cs typeface="Arial" panose="020B0604020202020204" pitchFamily="34" charset="0"/>
              </a:rPr>
              <a:t>pictures taken with Ronald at a </a:t>
            </a:r>
            <a:r>
              <a:rPr lang="en-US" sz="2600" dirty="0">
                <a:solidFill>
                  <a:srgbClr val="FFFF00"/>
                </a:solidFill>
                <a:effectLst/>
                <a:latin typeface="Arial" panose="020B0604020202020204" pitchFamily="34" charset="0"/>
                <a:cs typeface="Arial" panose="020B0604020202020204" pitchFamily="34" charset="0"/>
              </a:rPr>
              <a:t>nearby</a:t>
            </a:r>
            <a:r>
              <a:rPr lang="en-US" sz="2600" dirty="0">
                <a:solidFill>
                  <a:schemeClr val="tx1"/>
                </a:solidFill>
                <a:effectLst/>
                <a:latin typeface="Arial" panose="020B0604020202020204" pitchFamily="34" charset="0"/>
                <a:cs typeface="Arial" panose="020B0604020202020204" pitchFamily="34" charset="0"/>
              </a:rPr>
              <a:t> Ronald McDonald House. </a:t>
            </a:r>
          </a:p>
          <a:p>
            <a:pPr marL="0" indent="0" algn="just">
              <a:buNone/>
            </a:pPr>
            <a:r>
              <a:rPr lang="en-US" sz="2600" dirty="0">
                <a:solidFill>
                  <a:schemeClr val="tx1"/>
                </a:solidFill>
                <a:effectLst/>
                <a:latin typeface="Arial" panose="020B0604020202020204" pitchFamily="34" charset="0"/>
                <a:cs typeface="Arial" panose="020B0604020202020204" pitchFamily="34" charset="0"/>
              </a:rPr>
              <a:t>McDonald’s </a:t>
            </a:r>
            <a:r>
              <a:rPr lang="en-US" sz="2600" dirty="0">
                <a:solidFill>
                  <a:srgbClr val="FFFF00"/>
                </a:solidFill>
                <a:effectLst/>
                <a:latin typeface="Arial" panose="020B0604020202020204" pitchFamily="34" charset="0"/>
                <a:cs typeface="Arial" panose="020B0604020202020204" pitchFamily="34" charset="0"/>
              </a:rPr>
              <a:t>knows</a:t>
            </a:r>
            <a:r>
              <a:rPr lang="en-US" sz="2600" dirty="0">
                <a:solidFill>
                  <a:schemeClr val="tx1"/>
                </a:solidFill>
                <a:effectLst/>
                <a:latin typeface="Arial" panose="020B0604020202020204" pitchFamily="34" charset="0"/>
                <a:cs typeface="Arial" panose="020B0604020202020204" pitchFamily="34" charset="0"/>
              </a:rPr>
              <a:t> that these mom bloggers have </a:t>
            </a:r>
            <a:r>
              <a:rPr lang="en-US" sz="2600" dirty="0">
                <a:solidFill>
                  <a:srgbClr val="FFFF00"/>
                </a:solidFill>
                <a:effectLst/>
                <a:latin typeface="Arial" panose="020B0604020202020204" pitchFamily="34" charset="0"/>
                <a:cs typeface="Arial" panose="020B0604020202020204" pitchFamily="34" charset="0"/>
              </a:rPr>
              <a:t>loyal followings </a:t>
            </a:r>
            <a:r>
              <a:rPr lang="en-US" sz="2600" dirty="0">
                <a:solidFill>
                  <a:schemeClr val="tx1"/>
                </a:solidFill>
                <a:effectLst/>
                <a:latin typeface="Arial" panose="020B0604020202020204" pitchFamily="34" charset="0"/>
                <a:cs typeface="Arial" panose="020B0604020202020204" pitchFamily="34" charset="0"/>
              </a:rPr>
              <a:t>and </a:t>
            </a:r>
            <a:r>
              <a:rPr lang="en-US" sz="2600" dirty="0">
                <a:solidFill>
                  <a:srgbClr val="FFFF00"/>
                </a:solidFill>
                <a:effectLst/>
                <a:latin typeface="Arial" panose="020B0604020202020204" pitchFamily="34" charset="0"/>
                <a:cs typeface="Arial" panose="020B0604020202020204" pitchFamily="34" charset="0"/>
              </a:rPr>
              <a:t>talk</a:t>
            </a:r>
            <a:r>
              <a:rPr lang="en-US" sz="2600" dirty="0">
                <a:solidFill>
                  <a:schemeClr val="tx1"/>
                </a:solidFill>
                <a:effectLst/>
                <a:latin typeface="Arial" panose="020B0604020202020204" pitchFamily="34" charset="0"/>
                <a:cs typeface="Arial" panose="020B0604020202020204" pitchFamily="34" charset="0"/>
              </a:rPr>
              <a:t> a lot </a:t>
            </a:r>
            <a:r>
              <a:rPr lang="en-US" sz="2600" dirty="0">
                <a:solidFill>
                  <a:srgbClr val="FFFF00"/>
                </a:solidFill>
                <a:effectLst/>
                <a:latin typeface="Arial" panose="020B0604020202020204" pitchFamily="34" charset="0"/>
                <a:cs typeface="Arial" panose="020B0604020202020204" pitchFamily="34" charset="0"/>
              </a:rPr>
              <a:t>about</a:t>
            </a:r>
            <a:r>
              <a:rPr lang="en-US" sz="2600" dirty="0">
                <a:solidFill>
                  <a:schemeClr val="tx1"/>
                </a:solidFill>
                <a:effectLst/>
                <a:latin typeface="Arial" panose="020B0604020202020204" pitchFamily="34" charset="0"/>
                <a:cs typeface="Arial" panose="020B0604020202020204" pitchFamily="34" charset="0"/>
              </a:rPr>
              <a:t> McDonald’s in their blogs. </a:t>
            </a:r>
          </a:p>
        </p:txBody>
      </p:sp>
    </p:spTree>
    <p:extLst>
      <p:ext uri="{BB962C8B-B14F-4D97-AF65-F5344CB8AC3E}">
        <p14:creationId xmlns:p14="http://schemas.microsoft.com/office/powerpoint/2010/main" val="257311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11DABC-5569-4DA6-97C1-766DCA77E45D}"/>
              </a:ext>
            </a:extLst>
          </p:cNvPr>
          <p:cNvSpPr>
            <a:spLocks noGrp="1"/>
          </p:cNvSpPr>
          <p:nvPr>
            <p:ph idx="1"/>
          </p:nvPr>
        </p:nvSpPr>
        <p:spPr>
          <a:xfrm>
            <a:off x="766969" y="622230"/>
            <a:ext cx="10658061" cy="5613539"/>
          </a:xfrm>
        </p:spPr>
        <p:txBody>
          <a:bodyPr>
            <a:normAutofit/>
          </a:bodyPr>
          <a:lstStyle/>
          <a:p>
            <a:pPr marL="0" indent="0" algn="just">
              <a:buNone/>
            </a:pPr>
            <a:endParaRPr lang="en-US" sz="1200" dirty="0">
              <a:solidFill>
                <a:schemeClr val="tx1"/>
              </a:solidFill>
              <a:effectLst/>
              <a:latin typeface="Arial" panose="020B0604020202020204" pitchFamily="34" charset="0"/>
              <a:cs typeface="Arial" panose="020B0604020202020204" pitchFamily="34" charset="0"/>
            </a:endParaRPr>
          </a:p>
          <a:p>
            <a:pPr marL="0" indent="0" algn="just">
              <a:buNone/>
            </a:pPr>
            <a:r>
              <a:rPr lang="en-US" sz="2600" dirty="0">
                <a:solidFill>
                  <a:schemeClr val="tx1"/>
                </a:solidFill>
                <a:effectLst/>
                <a:latin typeface="Arial" panose="020B0604020202020204" pitchFamily="34" charset="0"/>
                <a:cs typeface="Arial" panose="020B0604020202020204" pitchFamily="34" charset="0"/>
              </a:rPr>
              <a:t>So it’s </a:t>
            </a:r>
            <a:r>
              <a:rPr lang="en-US" sz="2600" dirty="0">
                <a:solidFill>
                  <a:srgbClr val="FFFF00"/>
                </a:solidFill>
                <a:effectLst/>
                <a:latin typeface="Arial" panose="020B0604020202020204" pitchFamily="34" charset="0"/>
                <a:cs typeface="Arial" panose="020B0604020202020204" pitchFamily="34" charset="0"/>
              </a:rPr>
              <a:t>turning</a:t>
            </a:r>
            <a:r>
              <a:rPr lang="en-US" sz="2600" dirty="0">
                <a:solidFill>
                  <a:schemeClr val="tx1"/>
                </a:solidFill>
                <a:effectLst/>
                <a:latin typeface="Arial" panose="020B0604020202020204" pitchFamily="34" charset="0"/>
                <a:cs typeface="Arial" panose="020B0604020202020204" pitchFamily="34" charset="0"/>
              </a:rPr>
              <a:t> the bloggers into </a:t>
            </a:r>
            <a:r>
              <a:rPr lang="en-US" sz="2600" dirty="0">
                <a:solidFill>
                  <a:srgbClr val="FFFF00"/>
                </a:solidFill>
                <a:effectLst/>
                <a:latin typeface="Arial" panose="020B0604020202020204" pitchFamily="34" charset="0"/>
                <a:cs typeface="Arial" panose="020B0604020202020204" pitchFamily="34" charset="0"/>
              </a:rPr>
              <a:t>believers</a:t>
            </a:r>
            <a:r>
              <a:rPr lang="en-US" sz="2600" dirty="0">
                <a:solidFill>
                  <a:schemeClr val="tx1"/>
                </a:solidFill>
                <a:effectLst/>
                <a:latin typeface="Arial" panose="020B0604020202020204" pitchFamily="34" charset="0"/>
                <a:cs typeface="Arial" panose="020B0604020202020204" pitchFamily="34" charset="0"/>
              </a:rPr>
              <a:t> by giving them a behind-the-scenes view. </a:t>
            </a:r>
          </a:p>
          <a:p>
            <a:pPr marL="0" indent="0" algn="just">
              <a:buNone/>
            </a:pPr>
            <a:r>
              <a:rPr lang="en-US" sz="2600" dirty="0">
                <a:solidFill>
                  <a:schemeClr val="tx1"/>
                </a:solidFill>
                <a:effectLst/>
                <a:latin typeface="Arial" panose="020B0604020202020204" pitchFamily="34" charset="0"/>
                <a:cs typeface="Arial" panose="020B0604020202020204" pitchFamily="34" charset="0"/>
              </a:rPr>
              <a:t>McDonald’s </a:t>
            </a:r>
            <a:r>
              <a:rPr lang="en-US" sz="2600" dirty="0">
                <a:solidFill>
                  <a:srgbClr val="FFFF00"/>
                </a:solidFill>
                <a:effectLst/>
                <a:latin typeface="Arial" panose="020B0604020202020204" pitchFamily="34" charset="0"/>
                <a:cs typeface="Arial" panose="020B0604020202020204" pitchFamily="34" charset="0"/>
              </a:rPr>
              <a:t>doesn’t try </a:t>
            </a:r>
            <a:r>
              <a:rPr lang="en-US" sz="2600" dirty="0">
                <a:solidFill>
                  <a:schemeClr val="tx1"/>
                </a:solidFill>
                <a:effectLst/>
                <a:latin typeface="Arial" panose="020B0604020202020204" pitchFamily="34" charset="0"/>
                <a:cs typeface="Arial" panose="020B0604020202020204" pitchFamily="34" charset="0"/>
              </a:rPr>
              <a:t>to tell the bloggers </a:t>
            </a:r>
            <a:r>
              <a:rPr lang="en-US" sz="2600" dirty="0">
                <a:solidFill>
                  <a:srgbClr val="FFFF00"/>
                </a:solidFill>
                <a:effectLst/>
                <a:latin typeface="Arial" panose="020B0604020202020204" pitchFamily="34" charset="0"/>
                <a:cs typeface="Arial" panose="020B0604020202020204" pitchFamily="34" charset="0"/>
              </a:rPr>
              <a:t>what to say </a:t>
            </a:r>
            <a:r>
              <a:rPr lang="en-US" sz="2600" dirty="0">
                <a:solidFill>
                  <a:schemeClr val="tx1"/>
                </a:solidFill>
                <a:effectLst/>
                <a:latin typeface="Arial" panose="020B0604020202020204" pitchFamily="34" charset="0"/>
                <a:cs typeface="Arial" panose="020B0604020202020204" pitchFamily="34" charset="0"/>
              </a:rPr>
              <a:t>in their posts </a:t>
            </a:r>
            <a:r>
              <a:rPr lang="en-US" sz="2600" dirty="0">
                <a:solidFill>
                  <a:srgbClr val="FFFF00"/>
                </a:solidFill>
                <a:effectLst/>
                <a:latin typeface="Arial" panose="020B0604020202020204" pitchFamily="34" charset="0"/>
                <a:cs typeface="Arial" panose="020B0604020202020204" pitchFamily="34" charset="0"/>
              </a:rPr>
              <a:t>about</a:t>
            </a:r>
            <a:r>
              <a:rPr lang="en-US" sz="2600" dirty="0">
                <a:solidFill>
                  <a:schemeClr val="tx1"/>
                </a:solidFill>
                <a:effectLst/>
                <a:latin typeface="Arial" panose="020B0604020202020204" pitchFamily="34" charset="0"/>
                <a:cs typeface="Arial" panose="020B0604020202020204" pitchFamily="34" charset="0"/>
              </a:rPr>
              <a:t> the visit. It </a:t>
            </a:r>
            <a:r>
              <a:rPr lang="en-US" sz="2600" dirty="0">
                <a:solidFill>
                  <a:srgbClr val="FFFF00"/>
                </a:solidFill>
                <a:effectLst/>
                <a:latin typeface="Arial" panose="020B0604020202020204" pitchFamily="34" charset="0"/>
                <a:cs typeface="Arial" panose="020B0604020202020204" pitchFamily="34" charset="0"/>
              </a:rPr>
              <a:t>simply asks </a:t>
            </a:r>
            <a:r>
              <a:rPr lang="en-US" sz="2600" dirty="0">
                <a:solidFill>
                  <a:schemeClr val="tx1"/>
                </a:solidFill>
                <a:effectLst/>
                <a:latin typeface="Arial" panose="020B0604020202020204" pitchFamily="34" charset="0"/>
                <a:cs typeface="Arial" panose="020B0604020202020204" pitchFamily="34" charset="0"/>
              </a:rPr>
              <a:t>them to write </a:t>
            </a:r>
            <a:r>
              <a:rPr lang="en-US" sz="2600" dirty="0">
                <a:solidFill>
                  <a:srgbClr val="FFFF00"/>
                </a:solidFill>
                <a:effectLst/>
                <a:latin typeface="Arial" panose="020B0604020202020204" pitchFamily="34" charset="0"/>
                <a:cs typeface="Arial" panose="020B0604020202020204" pitchFamily="34" charset="0"/>
              </a:rPr>
              <a:t>one honest recap </a:t>
            </a:r>
            <a:r>
              <a:rPr lang="en-US" sz="2600" dirty="0">
                <a:solidFill>
                  <a:schemeClr val="tx1"/>
                </a:solidFill>
                <a:effectLst/>
                <a:latin typeface="Arial" panose="020B0604020202020204" pitchFamily="34" charset="0"/>
                <a:cs typeface="Arial" panose="020B0604020202020204" pitchFamily="34" charset="0"/>
              </a:rPr>
              <a:t>of their trip. </a:t>
            </a:r>
          </a:p>
          <a:p>
            <a:pPr marL="0" indent="0" algn="just">
              <a:buNone/>
            </a:pPr>
            <a:r>
              <a:rPr lang="en-US" sz="2600" dirty="0">
                <a:solidFill>
                  <a:schemeClr val="tx1"/>
                </a:solidFill>
                <a:effectLst/>
                <a:latin typeface="Arial" panose="020B0604020202020204" pitchFamily="34" charset="0"/>
                <a:cs typeface="Arial" panose="020B0604020202020204" pitchFamily="34" charset="0"/>
              </a:rPr>
              <a:t>However, the resulting posts (</a:t>
            </a:r>
            <a:r>
              <a:rPr lang="en-US" sz="2600" dirty="0">
                <a:solidFill>
                  <a:srgbClr val="FFC000"/>
                </a:solidFill>
                <a:effectLst/>
                <a:latin typeface="Arial" panose="020B0604020202020204" pitchFamily="34" charset="0"/>
                <a:cs typeface="Arial" panose="020B0604020202020204" pitchFamily="34" charset="0"/>
              </a:rPr>
              <a:t>each acknowledging the blogger’s connection with McDonald’s</a:t>
            </a:r>
            <a:r>
              <a:rPr lang="en-US" sz="2600" dirty="0">
                <a:solidFill>
                  <a:schemeClr val="tx1"/>
                </a:solidFill>
                <a:effectLst/>
                <a:latin typeface="Arial" panose="020B0604020202020204" pitchFamily="34" charset="0"/>
                <a:cs typeface="Arial" panose="020B0604020202020204" pitchFamily="34" charset="0"/>
              </a:rPr>
              <a:t>) were mostly very positive.</a:t>
            </a:r>
          </a:p>
          <a:p>
            <a:pPr marL="0" indent="0" algn="just">
              <a:buNone/>
            </a:pPr>
            <a:r>
              <a:rPr lang="en-US" sz="2600" dirty="0">
                <a:solidFill>
                  <a:schemeClr val="tx1"/>
                </a:solidFill>
                <a:effectLst/>
                <a:latin typeface="Arial" panose="020B0604020202020204" pitchFamily="34" charset="0"/>
                <a:cs typeface="Arial" panose="020B0604020202020204" pitchFamily="34" charset="0"/>
              </a:rPr>
              <a:t>Thanks to this and other such efforts, mom bloggers around the country are </a:t>
            </a:r>
            <a:r>
              <a:rPr lang="en-US" sz="2600" dirty="0">
                <a:solidFill>
                  <a:srgbClr val="FFFF00"/>
                </a:solidFill>
                <a:effectLst/>
                <a:latin typeface="Arial" panose="020B0604020202020204" pitchFamily="34" charset="0"/>
                <a:cs typeface="Arial" panose="020B0604020202020204" pitchFamily="34" charset="0"/>
              </a:rPr>
              <a:t>now more informed </a:t>
            </a:r>
            <a:r>
              <a:rPr lang="en-US" sz="2600" dirty="0">
                <a:solidFill>
                  <a:schemeClr val="tx1"/>
                </a:solidFill>
                <a:effectLst/>
                <a:latin typeface="Arial" panose="020B0604020202020204" pitchFamily="34" charset="0"/>
                <a:cs typeface="Arial" panose="020B0604020202020204" pitchFamily="34" charset="0"/>
              </a:rPr>
              <a:t>about and connected with McDonald’s. </a:t>
            </a:r>
          </a:p>
          <a:p>
            <a:pPr marL="0" indent="0" algn="just">
              <a:buNone/>
            </a:pPr>
            <a:endParaRPr lang="en-US" sz="2600" dirty="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2405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88B56F-67E7-4FDB-BCAC-99DDC54EA8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833" y="372715"/>
            <a:ext cx="10520334" cy="540027"/>
          </a:xfrm>
          <a:prstGeom prst="rect">
            <a:avLst/>
          </a:prstGeom>
        </p:spPr>
      </p:pic>
      <p:sp>
        <p:nvSpPr>
          <p:cNvPr id="6" name="Content Placeholder 2">
            <a:extLst>
              <a:ext uri="{FF2B5EF4-FFF2-40B4-BE49-F238E27FC236}">
                <a16:creationId xmlns:a16="http://schemas.microsoft.com/office/drawing/2014/main" id="{AE9830C3-E8D0-48C9-B357-CF7E1E1C1690}"/>
              </a:ext>
            </a:extLst>
          </p:cNvPr>
          <p:cNvSpPr txBox="1">
            <a:spLocks/>
          </p:cNvSpPr>
          <p:nvPr/>
        </p:nvSpPr>
        <p:spPr>
          <a:xfrm>
            <a:off x="835833" y="455759"/>
            <a:ext cx="10520334" cy="5787886"/>
          </a:xfrm>
          <a:prstGeom prst="rect">
            <a:avLst/>
          </a:prstGeom>
        </p:spPr>
        <p:txBody>
          <a:bodyPr>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36900" indent="0" algn="ctr">
              <a:buFont typeface="Arial" panose="020B0604020202020204" pitchFamily="34" charset="0"/>
              <a:buNone/>
            </a:pPr>
            <a:endParaRPr lang="en-US" sz="2800" dirty="0">
              <a:effectLst/>
              <a:latin typeface="Arial" panose="020B0604020202020204" pitchFamily="34" charset="0"/>
              <a:cs typeface="Arial" panose="020B0604020202020204" pitchFamily="34" charset="0"/>
            </a:endParaRPr>
          </a:p>
          <a:p>
            <a:pPr marL="36900" indent="0" algn="ctr">
              <a:buFont typeface="Arial" panose="020B0604020202020204" pitchFamily="34" charset="0"/>
              <a:buNone/>
            </a:pPr>
            <a:endParaRPr lang="en-US" sz="2800" dirty="0">
              <a:effectLst/>
              <a:latin typeface="Arial" panose="020B0604020202020204" pitchFamily="34" charset="0"/>
              <a:cs typeface="Arial" panose="020B0604020202020204" pitchFamily="34" charset="0"/>
            </a:endParaRPr>
          </a:p>
          <a:p>
            <a:pPr marL="36900" indent="0" algn="just">
              <a:buFont typeface="Arial" panose="020B0604020202020204" pitchFamily="34" charset="0"/>
              <a:buNone/>
            </a:pPr>
            <a:r>
              <a:rPr lang="en-US" sz="4500" u="sng" dirty="0">
                <a:solidFill>
                  <a:srgbClr val="FFFF00"/>
                </a:solidFill>
                <a:effectLst/>
                <a:latin typeface="Arial Black" panose="020B0A04020102020204" pitchFamily="34" charset="0"/>
                <a:cs typeface="Arial" panose="020B0604020202020204" pitchFamily="34" charset="0"/>
              </a:rPr>
              <a:t>Key Learning Point :-</a:t>
            </a:r>
          </a:p>
          <a:p>
            <a:pPr algn="just"/>
            <a:endParaRPr lang="en-US" sz="2800" dirty="0">
              <a:effectLst/>
              <a:latin typeface="Arial" panose="020B0604020202020204" pitchFamily="34" charset="0"/>
              <a:cs typeface="Arial" panose="020B0604020202020204" pitchFamily="34" charset="0"/>
            </a:endParaRPr>
          </a:p>
          <a:p>
            <a:pPr marL="0" indent="0" algn="just">
              <a:buNone/>
            </a:pPr>
            <a:r>
              <a:rPr lang="en-US" sz="4000" dirty="0">
                <a:solidFill>
                  <a:srgbClr val="FFFF00"/>
                </a:solidFill>
                <a:effectLst/>
                <a:latin typeface="Arial Black" panose="020B0A04020102020204" pitchFamily="34" charset="0"/>
                <a:cs typeface="Arial" panose="020B0604020202020204" pitchFamily="34" charset="0"/>
              </a:rPr>
              <a:t>-</a:t>
            </a:r>
            <a:r>
              <a:rPr lang="en-US" sz="2800" dirty="0">
                <a:effectLst/>
                <a:latin typeface="Arial" panose="020B0604020202020204" pitchFamily="34" charset="0"/>
                <a:cs typeface="Arial" panose="020B0604020202020204" pitchFamily="34" charset="0"/>
              </a:rPr>
              <a:t> Discussion about characteristics influencing consumer behavior</a:t>
            </a:r>
          </a:p>
          <a:p>
            <a:pPr marL="0" indent="0" algn="just">
              <a:buNone/>
            </a:pPr>
            <a:endParaRPr lang="en-US" sz="2800" dirty="0">
              <a:effectLst/>
              <a:latin typeface="Arial" panose="020B0604020202020204" pitchFamily="34" charset="0"/>
              <a:cs typeface="Arial" panose="020B0604020202020204" pitchFamily="34" charset="0"/>
            </a:endParaRPr>
          </a:p>
          <a:p>
            <a:pPr marL="0" indent="0" algn="just">
              <a:buNone/>
            </a:pPr>
            <a:endParaRPr lang="en-US" sz="2800" dirty="0">
              <a:effectLst/>
              <a:latin typeface="Arial" panose="020B0604020202020204" pitchFamily="34" charset="0"/>
              <a:cs typeface="Arial" panose="020B0604020202020204" pitchFamily="34" charset="0"/>
            </a:endParaRPr>
          </a:p>
          <a:p>
            <a:pPr marL="0" indent="0" algn="just">
              <a:buNone/>
            </a:pPr>
            <a:endParaRPr lang="en-US" sz="2800" dirty="0">
              <a:effectLst/>
              <a:latin typeface="Arial" panose="020B0604020202020204" pitchFamily="34" charset="0"/>
              <a:cs typeface="Arial" panose="020B0604020202020204" pitchFamily="34" charset="0"/>
            </a:endParaRPr>
          </a:p>
          <a:p>
            <a:pPr marL="0" indent="0" algn="just">
              <a:buNone/>
            </a:pPr>
            <a:r>
              <a:rPr lang="en-US" sz="2800" dirty="0">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4441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11DABC-5569-4DA6-97C1-766DCA77E45D}"/>
              </a:ext>
            </a:extLst>
          </p:cNvPr>
          <p:cNvSpPr>
            <a:spLocks noGrp="1"/>
          </p:cNvSpPr>
          <p:nvPr>
            <p:ph idx="1"/>
          </p:nvPr>
        </p:nvSpPr>
        <p:spPr>
          <a:xfrm>
            <a:off x="800514" y="1300162"/>
            <a:ext cx="10590972" cy="4257676"/>
          </a:xfrm>
        </p:spPr>
        <p:txBody>
          <a:bodyPr>
            <a:normAutofit/>
          </a:bodyPr>
          <a:lstStyle/>
          <a:p>
            <a:pPr marL="0" indent="0" algn="just">
              <a:buNone/>
            </a:pPr>
            <a:endParaRPr lang="en-US" sz="1200" dirty="0">
              <a:solidFill>
                <a:schemeClr val="tx1"/>
              </a:solidFill>
              <a:effectLst/>
              <a:latin typeface="Arial" panose="020B0604020202020204" pitchFamily="34" charset="0"/>
              <a:cs typeface="Arial" panose="020B0604020202020204" pitchFamily="34" charset="0"/>
            </a:endParaRPr>
          </a:p>
          <a:p>
            <a:pPr marL="0" indent="0" algn="just">
              <a:buNone/>
            </a:pPr>
            <a:endParaRPr lang="en-US" sz="1200" dirty="0">
              <a:solidFill>
                <a:schemeClr val="tx1"/>
              </a:solidFill>
              <a:effectLst/>
              <a:latin typeface="Arial" panose="020B0604020202020204" pitchFamily="34" charset="0"/>
              <a:cs typeface="Arial" panose="020B0604020202020204" pitchFamily="34" charset="0"/>
            </a:endParaRPr>
          </a:p>
          <a:p>
            <a:pPr marL="0" indent="0" algn="just">
              <a:buNone/>
            </a:pPr>
            <a:r>
              <a:rPr lang="en-US" sz="2800" b="1" dirty="0">
                <a:solidFill>
                  <a:schemeClr val="tx1"/>
                </a:solidFill>
                <a:effectLst/>
                <a:latin typeface="Arial" panose="020B0604020202020204" pitchFamily="34" charset="0"/>
                <a:cs typeface="Arial" panose="020B0604020202020204" pitchFamily="34" charset="0"/>
              </a:rPr>
              <a:t>“</a:t>
            </a:r>
            <a:r>
              <a:rPr lang="en-US" sz="2800" b="1" dirty="0">
                <a:solidFill>
                  <a:srgbClr val="FFC000"/>
                </a:solidFill>
                <a:effectLst/>
                <a:latin typeface="Arial" panose="020B0604020202020204" pitchFamily="34" charset="0"/>
                <a:cs typeface="Arial" panose="020B0604020202020204" pitchFamily="34" charset="0"/>
              </a:rPr>
              <a:t>I know they have smoothies and they have yogurt and they have other things that my kids would want</a:t>
            </a:r>
            <a:r>
              <a:rPr lang="en-US" sz="2800" b="1" dirty="0">
                <a:solidFill>
                  <a:schemeClr val="tx1"/>
                </a:solidFill>
                <a:effectLst/>
                <a:latin typeface="Arial" panose="020B0604020202020204" pitchFamily="34" charset="0"/>
                <a:cs typeface="Arial" panose="020B0604020202020204" pitchFamily="34" charset="0"/>
              </a:rPr>
              <a:t>” says one prominent blogger. “</a:t>
            </a:r>
            <a:r>
              <a:rPr lang="en-US" sz="2800" b="1" dirty="0">
                <a:solidFill>
                  <a:srgbClr val="FFC000"/>
                </a:solidFill>
                <a:effectLst/>
                <a:latin typeface="Arial" panose="020B0604020202020204" pitchFamily="34" charset="0"/>
                <a:cs typeface="Arial" panose="020B0604020202020204" pitchFamily="34" charset="0"/>
              </a:rPr>
              <a:t>I really couldn’t tell you what Burger King’s doing right now</a:t>
            </a:r>
            <a:r>
              <a:rPr lang="en-US" sz="2800" b="1" dirty="0">
                <a:solidFill>
                  <a:schemeClr val="tx1"/>
                </a:solidFill>
                <a:effectLst/>
                <a:latin typeface="Arial" panose="020B0604020202020204" pitchFamily="34" charset="0"/>
                <a:cs typeface="Arial" panose="020B0604020202020204" pitchFamily="34" charset="0"/>
              </a:rPr>
              <a:t>” she adds. “</a:t>
            </a:r>
            <a:r>
              <a:rPr lang="en-US" sz="2800" b="1" dirty="0">
                <a:solidFill>
                  <a:srgbClr val="FFC000"/>
                </a:solidFill>
                <a:effectLst/>
                <a:latin typeface="Arial" panose="020B0604020202020204" pitchFamily="34" charset="0"/>
                <a:cs typeface="Arial" panose="020B0604020202020204" pitchFamily="34" charset="0"/>
              </a:rPr>
              <a:t>I have no idea</a:t>
            </a:r>
            <a:r>
              <a:rPr lang="en-US" sz="2800" b="1" dirty="0">
                <a:solidFill>
                  <a:schemeClr val="tx1"/>
                </a:solidFill>
                <a:effectLst/>
                <a:latin typeface="Arial" panose="020B0604020202020204" pitchFamily="34" charset="0"/>
                <a:cs typeface="Arial" panose="020B0604020202020204" pitchFamily="34" charset="0"/>
              </a:rPr>
              <a:t>”</a:t>
            </a:r>
          </a:p>
          <a:p>
            <a:pPr marL="0" indent="0" algn="just">
              <a:buNone/>
            </a:pPr>
            <a:endParaRPr lang="en-US" sz="2600" dirty="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5430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11DABC-5569-4DA6-97C1-766DCA77E45D}"/>
              </a:ext>
            </a:extLst>
          </p:cNvPr>
          <p:cNvSpPr>
            <a:spLocks noGrp="1"/>
          </p:cNvSpPr>
          <p:nvPr>
            <p:ph idx="1"/>
          </p:nvPr>
        </p:nvSpPr>
        <p:spPr>
          <a:xfrm>
            <a:off x="800514" y="1073011"/>
            <a:ext cx="10590972" cy="4711977"/>
          </a:xfrm>
        </p:spPr>
        <p:txBody>
          <a:bodyPr>
            <a:normAutofit/>
          </a:bodyPr>
          <a:lstStyle/>
          <a:p>
            <a:pPr marL="0" indent="0">
              <a:buNone/>
            </a:pPr>
            <a:endParaRPr lang="en-US" sz="100" dirty="0">
              <a:solidFill>
                <a:srgbClr val="FFFF00"/>
              </a:solidFill>
              <a:effectLst/>
              <a:latin typeface="Arial Black" panose="020B0A04020102020204" pitchFamily="34" charset="0"/>
              <a:cs typeface="Arial" panose="020B0604020202020204" pitchFamily="34" charset="0"/>
            </a:endParaRPr>
          </a:p>
          <a:p>
            <a:pPr marL="0" indent="0" algn="just">
              <a:buNone/>
            </a:pPr>
            <a:r>
              <a:rPr lang="en-US" sz="2600" b="1" dirty="0">
                <a:solidFill>
                  <a:srgbClr val="FFC000"/>
                </a:solidFill>
                <a:effectLst/>
                <a:latin typeface="Arial" panose="020B0604020202020204" pitchFamily="34" charset="0"/>
                <a:cs typeface="Arial" panose="020B0604020202020204" pitchFamily="34" charset="0"/>
              </a:rPr>
              <a:t>Husband-wife involvement varies widely by product category and by stage in the buying process --- With evolving consumer lifestyles buying roles changes.</a:t>
            </a:r>
          </a:p>
          <a:p>
            <a:pPr marL="0" marR="0" lvl="0" indent="0" algn="just"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kumimoji="0" lang="en-US" sz="26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US" sz="26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In the </a:t>
            </a:r>
            <a:r>
              <a:rPr kumimoji="0" lang="en-US" sz="2600" b="0"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United States</a:t>
            </a:r>
            <a:r>
              <a:rPr kumimoji="0" lang="en-US" sz="26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the wife traditionally has been </a:t>
            </a:r>
            <a:r>
              <a:rPr kumimoji="0" lang="en-US" sz="2600" b="0"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considered</a:t>
            </a:r>
            <a:r>
              <a:rPr kumimoji="0" lang="en-US" sz="26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the main </a:t>
            </a:r>
            <a:r>
              <a:rPr kumimoji="0" lang="en-US" sz="2600" b="0"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purchasing agent </a:t>
            </a:r>
            <a:r>
              <a:rPr kumimoji="0" lang="en-US" sz="26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for the family in the </a:t>
            </a:r>
            <a:r>
              <a:rPr kumimoji="0" lang="en-US" sz="2600" b="0"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areas</a:t>
            </a:r>
            <a:r>
              <a:rPr kumimoji="0" lang="en-US" sz="26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of food, household products, and clothing. </a:t>
            </a:r>
          </a:p>
          <a:p>
            <a:pPr marL="0" indent="0" algn="just">
              <a:buNone/>
            </a:pPr>
            <a:endParaRPr lang="en-US" sz="2600" b="1" dirty="0">
              <a:solidFill>
                <a:srgbClr val="FFC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6527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11DABC-5569-4DA6-97C1-766DCA77E45D}"/>
              </a:ext>
            </a:extLst>
          </p:cNvPr>
          <p:cNvSpPr>
            <a:spLocks noGrp="1"/>
          </p:cNvSpPr>
          <p:nvPr>
            <p:ph idx="1"/>
          </p:nvPr>
        </p:nvSpPr>
        <p:spPr>
          <a:xfrm>
            <a:off x="602663" y="522218"/>
            <a:ext cx="10986674" cy="5813564"/>
          </a:xfrm>
        </p:spPr>
        <p:txBody>
          <a:bodyPr>
            <a:normAutofit/>
          </a:bodyPr>
          <a:lstStyle/>
          <a:p>
            <a:pPr marL="0" indent="0">
              <a:buNone/>
            </a:pPr>
            <a:endParaRPr lang="en-US" sz="100" dirty="0">
              <a:solidFill>
                <a:srgbClr val="FFFF00"/>
              </a:solidFill>
              <a:effectLst/>
              <a:latin typeface="Arial Black" panose="020B0A04020102020204" pitchFamily="34" charset="0"/>
              <a:cs typeface="Arial" panose="020B0604020202020204" pitchFamily="34" charset="0"/>
            </a:endParaRPr>
          </a:p>
          <a:p>
            <a:pPr marL="0" indent="0" algn="just">
              <a:buNone/>
            </a:pPr>
            <a:endParaRPr lang="en-US" sz="800" dirty="0">
              <a:solidFill>
                <a:schemeClr val="tx1"/>
              </a:solidFill>
              <a:effectLst/>
              <a:latin typeface="Arial" panose="020B0604020202020204" pitchFamily="34" charset="0"/>
              <a:cs typeface="Arial" panose="020B0604020202020204" pitchFamily="34" charset="0"/>
            </a:endParaRPr>
          </a:p>
          <a:p>
            <a:pPr marL="0" indent="0" algn="just">
              <a:buNone/>
            </a:pPr>
            <a:r>
              <a:rPr lang="en-US" sz="2600" dirty="0">
                <a:solidFill>
                  <a:schemeClr val="tx1"/>
                </a:solidFill>
                <a:effectLst/>
                <a:latin typeface="Arial" panose="020B0604020202020204" pitchFamily="34" charset="0"/>
                <a:cs typeface="Arial" panose="020B0604020202020204" pitchFamily="34" charset="0"/>
              </a:rPr>
              <a:t>But with </a:t>
            </a:r>
            <a:r>
              <a:rPr lang="en-US" sz="2600" dirty="0">
                <a:solidFill>
                  <a:srgbClr val="FFC000"/>
                </a:solidFill>
                <a:effectLst/>
                <a:latin typeface="Arial" panose="020B0604020202020204" pitchFamily="34" charset="0"/>
                <a:cs typeface="Arial" panose="020B0604020202020204" pitchFamily="34" charset="0"/>
              </a:rPr>
              <a:t>71 percent </a:t>
            </a:r>
            <a:r>
              <a:rPr lang="en-US" sz="2600" dirty="0">
                <a:solidFill>
                  <a:schemeClr val="tx1"/>
                </a:solidFill>
                <a:effectLst/>
                <a:latin typeface="Arial" panose="020B0604020202020204" pitchFamily="34" charset="0"/>
                <a:cs typeface="Arial" panose="020B0604020202020204" pitchFamily="34" charset="0"/>
              </a:rPr>
              <a:t>of all mothers </a:t>
            </a:r>
            <a:r>
              <a:rPr lang="en-US" sz="2600" dirty="0">
                <a:solidFill>
                  <a:srgbClr val="FFFF00"/>
                </a:solidFill>
                <a:effectLst/>
                <a:latin typeface="Arial" panose="020B0604020202020204" pitchFamily="34" charset="0"/>
                <a:cs typeface="Arial" panose="020B0604020202020204" pitchFamily="34" charset="0"/>
              </a:rPr>
              <a:t>now</a:t>
            </a:r>
            <a:r>
              <a:rPr lang="en-US" sz="2600" dirty="0">
                <a:solidFill>
                  <a:schemeClr val="tx1"/>
                </a:solidFill>
                <a:effectLst/>
                <a:latin typeface="Arial" panose="020B0604020202020204" pitchFamily="34" charset="0"/>
                <a:cs typeface="Arial" panose="020B0604020202020204" pitchFamily="34" charset="0"/>
              </a:rPr>
              <a:t> working outside the home --- and --- The </a:t>
            </a:r>
            <a:r>
              <a:rPr lang="en-US" sz="2600" dirty="0">
                <a:solidFill>
                  <a:srgbClr val="FFFF00"/>
                </a:solidFill>
                <a:effectLst/>
                <a:latin typeface="Arial" panose="020B0604020202020204" pitchFamily="34" charset="0"/>
                <a:cs typeface="Arial" panose="020B0604020202020204" pitchFamily="34" charset="0"/>
              </a:rPr>
              <a:t>willingness</a:t>
            </a:r>
            <a:r>
              <a:rPr lang="en-US" sz="2600" dirty="0">
                <a:solidFill>
                  <a:schemeClr val="tx1"/>
                </a:solidFill>
                <a:effectLst/>
                <a:latin typeface="Arial" panose="020B0604020202020204" pitchFamily="34" charset="0"/>
                <a:cs typeface="Arial" panose="020B0604020202020204" pitchFamily="34" charset="0"/>
              </a:rPr>
              <a:t> of husbands to do more of the family’s purchasing, all this has </a:t>
            </a:r>
            <a:r>
              <a:rPr lang="en-US" sz="2600" dirty="0">
                <a:solidFill>
                  <a:srgbClr val="FFFF00"/>
                </a:solidFill>
                <a:effectLst/>
                <a:latin typeface="Arial" panose="020B0604020202020204" pitchFamily="34" charset="0"/>
                <a:cs typeface="Arial" panose="020B0604020202020204" pitchFamily="34" charset="0"/>
              </a:rPr>
              <a:t>changed</a:t>
            </a:r>
            <a:r>
              <a:rPr lang="en-US" sz="2600" dirty="0">
                <a:solidFill>
                  <a:schemeClr val="tx1"/>
                </a:solidFill>
                <a:effectLst/>
                <a:latin typeface="Arial" panose="020B0604020202020204" pitchFamily="34" charset="0"/>
                <a:cs typeface="Arial" panose="020B0604020202020204" pitchFamily="34" charset="0"/>
              </a:rPr>
              <a:t> in recent years. </a:t>
            </a:r>
          </a:p>
          <a:p>
            <a:pPr marL="0" indent="0" algn="just">
              <a:buNone/>
            </a:pPr>
            <a:r>
              <a:rPr lang="en-US" sz="2600" dirty="0">
                <a:solidFill>
                  <a:srgbClr val="FFFF00"/>
                </a:solidFill>
                <a:effectLst/>
                <a:latin typeface="Arial" panose="020B0604020202020204" pitchFamily="34" charset="0"/>
                <a:cs typeface="Arial" panose="020B0604020202020204" pitchFamily="34" charset="0"/>
              </a:rPr>
              <a:t>Recent surveys </a:t>
            </a:r>
            <a:r>
              <a:rPr lang="en-US" sz="2600" dirty="0">
                <a:solidFill>
                  <a:schemeClr val="tx1"/>
                </a:solidFill>
                <a:effectLst/>
                <a:latin typeface="Arial" panose="020B0604020202020204" pitchFamily="34" charset="0"/>
                <a:cs typeface="Arial" panose="020B0604020202020204" pitchFamily="34" charset="0"/>
              </a:rPr>
              <a:t>show that </a:t>
            </a:r>
            <a:r>
              <a:rPr lang="en-US" sz="2600" dirty="0">
                <a:solidFill>
                  <a:srgbClr val="FFC000"/>
                </a:solidFill>
                <a:effectLst/>
                <a:latin typeface="Arial" panose="020B0604020202020204" pitchFamily="34" charset="0"/>
                <a:cs typeface="Arial" panose="020B0604020202020204" pitchFamily="34" charset="0"/>
              </a:rPr>
              <a:t>41 percent </a:t>
            </a:r>
            <a:r>
              <a:rPr lang="en-US" sz="2600" dirty="0">
                <a:solidFill>
                  <a:schemeClr val="tx1"/>
                </a:solidFill>
                <a:effectLst/>
                <a:latin typeface="Arial" panose="020B0604020202020204" pitchFamily="34" charset="0"/>
                <a:cs typeface="Arial" panose="020B0604020202020204" pitchFamily="34" charset="0"/>
              </a:rPr>
              <a:t>of men are now the primary </a:t>
            </a:r>
            <a:r>
              <a:rPr lang="en-US" sz="2600" dirty="0">
                <a:solidFill>
                  <a:srgbClr val="FFFF00"/>
                </a:solidFill>
                <a:effectLst/>
                <a:latin typeface="Arial" panose="020B0604020202020204" pitchFamily="34" charset="0"/>
                <a:cs typeface="Arial" panose="020B0604020202020204" pitchFamily="34" charset="0"/>
              </a:rPr>
              <a:t>grocery shoppers </a:t>
            </a:r>
            <a:r>
              <a:rPr lang="en-US" sz="2600" dirty="0">
                <a:solidFill>
                  <a:schemeClr val="tx1"/>
                </a:solidFill>
                <a:effectLst/>
                <a:latin typeface="Arial" panose="020B0604020202020204" pitchFamily="34" charset="0"/>
                <a:cs typeface="Arial" panose="020B0604020202020204" pitchFamily="34" charset="0"/>
              </a:rPr>
              <a:t>in their households, </a:t>
            </a:r>
            <a:r>
              <a:rPr lang="en-US" sz="2600" dirty="0">
                <a:solidFill>
                  <a:srgbClr val="FFC000"/>
                </a:solidFill>
                <a:effectLst/>
                <a:latin typeface="Arial" panose="020B0604020202020204" pitchFamily="34" charset="0"/>
                <a:cs typeface="Arial" panose="020B0604020202020204" pitchFamily="34" charset="0"/>
              </a:rPr>
              <a:t>39 percent </a:t>
            </a:r>
            <a:r>
              <a:rPr lang="en-US" sz="2600" dirty="0">
                <a:solidFill>
                  <a:schemeClr val="tx1"/>
                </a:solidFill>
                <a:effectLst/>
                <a:latin typeface="Arial" panose="020B0604020202020204" pitchFamily="34" charset="0"/>
                <a:cs typeface="Arial" panose="020B0604020202020204" pitchFamily="34" charset="0"/>
              </a:rPr>
              <a:t>handle most of their </a:t>
            </a:r>
            <a:r>
              <a:rPr lang="en-US" sz="2600" dirty="0">
                <a:solidFill>
                  <a:srgbClr val="FFFF00"/>
                </a:solidFill>
                <a:effectLst/>
                <a:latin typeface="Arial" panose="020B0604020202020204" pitchFamily="34" charset="0"/>
                <a:cs typeface="Arial" panose="020B0604020202020204" pitchFamily="34" charset="0"/>
              </a:rPr>
              <a:t>household’s laundry</a:t>
            </a:r>
            <a:r>
              <a:rPr lang="en-US" sz="2600" dirty="0">
                <a:solidFill>
                  <a:schemeClr val="tx1"/>
                </a:solidFill>
                <a:effectLst/>
                <a:latin typeface="Arial" panose="020B0604020202020204" pitchFamily="34" charset="0"/>
                <a:cs typeface="Arial" panose="020B0604020202020204" pitchFamily="34" charset="0"/>
              </a:rPr>
              <a:t>, and about </a:t>
            </a:r>
            <a:r>
              <a:rPr lang="en-US" sz="2600" dirty="0">
                <a:solidFill>
                  <a:srgbClr val="FFC000"/>
                </a:solidFill>
                <a:effectLst/>
                <a:latin typeface="Arial" panose="020B0604020202020204" pitchFamily="34" charset="0"/>
                <a:cs typeface="Arial" panose="020B0604020202020204" pitchFamily="34" charset="0"/>
              </a:rPr>
              <a:t>one-quarter</a:t>
            </a:r>
            <a:r>
              <a:rPr lang="en-US" sz="2600" dirty="0">
                <a:solidFill>
                  <a:schemeClr val="tx1"/>
                </a:solidFill>
                <a:effectLst/>
                <a:latin typeface="Arial" panose="020B0604020202020204" pitchFamily="34" charset="0"/>
                <a:cs typeface="Arial" panose="020B0604020202020204" pitchFamily="34" charset="0"/>
              </a:rPr>
              <a:t> say they are responsible for all of their </a:t>
            </a:r>
            <a:r>
              <a:rPr lang="en-US" sz="2600" dirty="0">
                <a:solidFill>
                  <a:srgbClr val="FFFF00"/>
                </a:solidFill>
                <a:effectLst/>
                <a:latin typeface="Arial" panose="020B0604020202020204" pitchFamily="34" charset="0"/>
                <a:cs typeface="Arial" panose="020B0604020202020204" pitchFamily="34" charset="0"/>
              </a:rPr>
              <a:t>household’s cooking</a:t>
            </a:r>
            <a:r>
              <a:rPr lang="en-US" sz="2600" dirty="0">
                <a:solidFill>
                  <a:schemeClr val="tx1"/>
                </a:solidFill>
                <a:effectLst/>
                <a:latin typeface="Arial" panose="020B0604020202020204" pitchFamily="34" charset="0"/>
                <a:cs typeface="Arial" panose="020B0604020202020204" pitchFamily="34" charset="0"/>
              </a:rPr>
              <a:t>. </a:t>
            </a:r>
          </a:p>
          <a:p>
            <a:pPr marL="0" indent="0" algn="just">
              <a:buNone/>
            </a:pPr>
            <a:endParaRPr lang="en-US" sz="1800" dirty="0">
              <a:solidFill>
                <a:schemeClr val="tx1"/>
              </a:solidFill>
              <a:effectLst/>
              <a:latin typeface="Arial" panose="020B0604020202020204" pitchFamily="34" charset="0"/>
              <a:cs typeface="Arial" panose="020B0604020202020204" pitchFamily="34" charset="0"/>
            </a:endParaRPr>
          </a:p>
          <a:p>
            <a:pPr marL="0" indent="0" algn="just">
              <a:buNone/>
            </a:pPr>
            <a:r>
              <a:rPr lang="en-US" sz="2600" b="1" dirty="0">
                <a:solidFill>
                  <a:srgbClr val="FFC000"/>
                </a:solidFill>
                <a:effectLst/>
                <a:latin typeface="Arial" panose="020B0604020202020204" pitchFamily="34" charset="0"/>
                <a:cs typeface="Arial" panose="020B0604020202020204" pitchFamily="34" charset="0"/>
              </a:rPr>
              <a:t>Marketers that have traditionally sold their products to only women or only men --- Now carefully targeting the opposite gender.</a:t>
            </a:r>
          </a:p>
        </p:txBody>
      </p:sp>
    </p:spTree>
    <p:extLst>
      <p:ext uri="{BB962C8B-B14F-4D97-AF65-F5344CB8AC3E}">
        <p14:creationId xmlns:p14="http://schemas.microsoft.com/office/powerpoint/2010/main" val="1095673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11DABC-5569-4DA6-97C1-766DCA77E45D}"/>
              </a:ext>
            </a:extLst>
          </p:cNvPr>
          <p:cNvSpPr>
            <a:spLocks noGrp="1"/>
          </p:cNvSpPr>
          <p:nvPr>
            <p:ph idx="1"/>
          </p:nvPr>
        </p:nvSpPr>
        <p:spPr>
          <a:xfrm>
            <a:off x="552657" y="374373"/>
            <a:ext cx="11086686" cy="6109253"/>
          </a:xfrm>
        </p:spPr>
        <p:txBody>
          <a:bodyPr>
            <a:normAutofit/>
          </a:bodyPr>
          <a:lstStyle/>
          <a:p>
            <a:pPr marL="0" indent="0">
              <a:buNone/>
            </a:pPr>
            <a:endParaRPr lang="en-US" sz="100" dirty="0">
              <a:solidFill>
                <a:srgbClr val="FFFF00"/>
              </a:solidFill>
              <a:effectLst/>
              <a:latin typeface="Arial Black" panose="020B0A04020102020204" pitchFamily="34" charset="0"/>
              <a:cs typeface="Arial" panose="020B0604020202020204" pitchFamily="34" charset="0"/>
            </a:endParaRPr>
          </a:p>
          <a:p>
            <a:pPr marL="0" indent="0" algn="just">
              <a:buNone/>
            </a:pPr>
            <a:r>
              <a:rPr lang="en-US" sz="2600" b="1" dirty="0">
                <a:solidFill>
                  <a:srgbClr val="FFFF00"/>
                </a:solidFill>
                <a:effectLst/>
                <a:latin typeface="Arial" panose="020B0604020202020204" pitchFamily="34" charset="0"/>
                <a:cs typeface="Arial" panose="020B0604020202020204" pitchFamily="34" charset="0"/>
              </a:rPr>
              <a:t>Children</a:t>
            </a:r>
            <a:r>
              <a:rPr lang="en-US" sz="2600" dirty="0">
                <a:solidFill>
                  <a:schemeClr val="tx1"/>
                </a:solidFill>
                <a:effectLst/>
                <a:latin typeface="Arial" panose="020B0604020202020204" pitchFamily="34" charset="0"/>
                <a:cs typeface="Arial" panose="020B0604020202020204" pitchFamily="34" charset="0"/>
              </a:rPr>
              <a:t> also have a strong influence </a:t>
            </a:r>
            <a:r>
              <a:rPr lang="en-US" sz="2600" b="1" dirty="0">
                <a:solidFill>
                  <a:srgbClr val="FFFF00"/>
                </a:solidFill>
                <a:effectLst/>
                <a:latin typeface="Arial" panose="020B0604020202020204" pitchFamily="34" charset="0"/>
                <a:cs typeface="Arial" panose="020B0604020202020204" pitchFamily="34" charset="0"/>
              </a:rPr>
              <a:t>on family </a:t>
            </a:r>
            <a:r>
              <a:rPr lang="en-US" sz="2600" dirty="0">
                <a:solidFill>
                  <a:schemeClr val="tx1"/>
                </a:solidFill>
                <a:effectLst/>
                <a:latin typeface="Arial" panose="020B0604020202020204" pitchFamily="34" charset="0"/>
                <a:cs typeface="Arial" panose="020B0604020202020204" pitchFamily="34" charset="0"/>
              </a:rPr>
              <a:t>buying decisions.</a:t>
            </a:r>
          </a:p>
          <a:p>
            <a:pPr marL="0" indent="0" algn="just">
              <a:buNone/>
            </a:pPr>
            <a:endParaRPr lang="en-US" sz="700" dirty="0">
              <a:solidFill>
                <a:schemeClr val="tx1"/>
              </a:solidFill>
              <a:effectLst/>
              <a:latin typeface="Arial" panose="020B0604020202020204" pitchFamily="34" charset="0"/>
              <a:cs typeface="Arial" panose="020B0604020202020204" pitchFamily="34" charset="0"/>
            </a:endParaRPr>
          </a:p>
          <a:p>
            <a:pPr marL="0" indent="0" algn="just">
              <a:buNone/>
            </a:pPr>
            <a:r>
              <a:rPr lang="en-US" sz="2600" b="1" dirty="0">
                <a:solidFill>
                  <a:srgbClr val="FFFF00"/>
                </a:solidFill>
                <a:effectLst/>
                <a:latin typeface="Arial" panose="020B0604020202020204" pitchFamily="34" charset="0"/>
                <a:cs typeface="Arial" panose="020B0604020202020204" pitchFamily="34" charset="0"/>
              </a:rPr>
              <a:t>A global survey </a:t>
            </a:r>
            <a:r>
              <a:rPr lang="en-US" sz="2600" dirty="0">
                <a:solidFill>
                  <a:schemeClr val="tx1"/>
                </a:solidFill>
                <a:effectLst/>
                <a:latin typeface="Arial" panose="020B0604020202020204" pitchFamily="34" charset="0"/>
                <a:cs typeface="Arial" panose="020B0604020202020204" pitchFamily="34" charset="0"/>
              </a:rPr>
              <a:t>showed that children --- </a:t>
            </a:r>
            <a:r>
              <a:rPr lang="en-US" sz="2600" dirty="0">
                <a:effectLst/>
                <a:latin typeface="Arial" panose="020B0604020202020204" pitchFamily="34" charset="0"/>
                <a:cs typeface="Arial" panose="020B0604020202020204" pitchFamily="34" charset="0"/>
              </a:rPr>
              <a:t>F</a:t>
            </a:r>
            <a:r>
              <a:rPr lang="en-US" sz="2600" dirty="0">
                <a:solidFill>
                  <a:schemeClr val="tx1"/>
                </a:solidFill>
                <a:effectLst/>
                <a:latin typeface="Arial" panose="020B0604020202020204" pitchFamily="34" charset="0"/>
                <a:cs typeface="Arial" panose="020B0604020202020204" pitchFamily="34" charset="0"/>
              </a:rPr>
              <a:t>rom babies to teens --- Exercise particular </a:t>
            </a:r>
            <a:r>
              <a:rPr lang="en-US" sz="2600" b="1" dirty="0">
                <a:solidFill>
                  <a:srgbClr val="FFFF00"/>
                </a:solidFill>
                <a:effectLst/>
                <a:latin typeface="Arial" panose="020B0604020202020204" pitchFamily="34" charset="0"/>
                <a:cs typeface="Arial" panose="020B0604020202020204" pitchFamily="34" charset="0"/>
              </a:rPr>
              <a:t>influence</a:t>
            </a:r>
            <a:r>
              <a:rPr lang="en-US" sz="2600" dirty="0">
                <a:solidFill>
                  <a:schemeClr val="tx1"/>
                </a:solidFill>
                <a:effectLst/>
                <a:latin typeface="Arial" panose="020B0604020202020204" pitchFamily="34" charset="0"/>
                <a:cs typeface="Arial" panose="020B0604020202020204" pitchFamily="34" charset="0"/>
              </a:rPr>
              <a:t> over their parent’s decisions regarding.</a:t>
            </a:r>
          </a:p>
          <a:p>
            <a:pPr marL="0" indent="0" algn="just">
              <a:buNone/>
            </a:pPr>
            <a:r>
              <a:rPr lang="en-US" sz="2600" dirty="0">
                <a:solidFill>
                  <a:schemeClr val="tx1"/>
                </a:solidFill>
                <a:effectLst/>
                <a:latin typeface="Arial" panose="020B0604020202020204" pitchFamily="34" charset="0"/>
                <a:cs typeface="Arial" panose="020B0604020202020204" pitchFamily="34" charset="0"/>
              </a:rPr>
              <a:t>How money and free time are spent </a:t>
            </a:r>
            <a:r>
              <a:rPr lang="en-US" sz="2600" dirty="0">
                <a:solidFill>
                  <a:srgbClr val="FFC000"/>
                </a:solidFill>
                <a:effectLst/>
                <a:latin typeface="Arial" panose="020B0604020202020204" pitchFamily="34" charset="0"/>
                <a:cs typeface="Arial" panose="020B0604020202020204" pitchFamily="34" charset="0"/>
              </a:rPr>
              <a:t>(71 and 70 percent)</a:t>
            </a:r>
          </a:p>
          <a:p>
            <a:pPr marL="0" indent="0" algn="just">
              <a:buNone/>
            </a:pPr>
            <a:r>
              <a:rPr lang="en-US" sz="2600" dirty="0">
                <a:effectLst/>
                <a:latin typeface="Arial" panose="020B0604020202020204" pitchFamily="34" charset="0"/>
                <a:cs typeface="Arial" panose="020B0604020202020204" pitchFamily="34" charset="0"/>
              </a:rPr>
              <a:t>W</a:t>
            </a:r>
            <a:r>
              <a:rPr lang="en-US" sz="2600" dirty="0">
                <a:solidFill>
                  <a:schemeClr val="tx1"/>
                </a:solidFill>
                <a:effectLst/>
                <a:latin typeface="Arial" panose="020B0604020202020204" pitchFamily="34" charset="0"/>
                <a:cs typeface="Arial" panose="020B0604020202020204" pitchFamily="34" charset="0"/>
              </a:rPr>
              <a:t>here to go on vacation </a:t>
            </a:r>
            <a:r>
              <a:rPr lang="en-US" sz="2600" dirty="0">
                <a:solidFill>
                  <a:srgbClr val="FFC000"/>
                </a:solidFill>
                <a:effectLst/>
                <a:latin typeface="Arial" panose="020B0604020202020204" pitchFamily="34" charset="0"/>
                <a:cs typeface="Arial" panose="020B0604020202020204" pitchFamily="34" charset="0"/>
              </a:rPr>
              <a:t>(64 percent) </a:t>
            </a:r>
          </a:p>
          <a:p>
            <a:pPr marL="0" indent="0" algn="just">
              <a:buNone/>
            </a:pPr>
            <a:r>
              <a:rPr lang="en-US" sz="2600" dirty="0">
                <a:effectLst/>
                <a:latin typeface="Arial" panose="020B0604020202020204" pitchFamily="34" charset="0"/>
                <a:cs typeface="Arial" panose="020B0604020202020204" pitchFamily="34" charset="0"/>
              </a:rPr>
              <a:t>H</a:t>
            </a:r>
            <a:r>
              <a:rPr lang="en-US" sz="2600" dirty="0">
                <a:solidFill>
                  <a:schemeClr val="tx1"/>
                </a:solidFill>
                <a:effectLst/>
                <a:latin typeface="Arial" panose="020B0604020202020204" pitchFamily="34" charset="0"/>
                <a:cs typeface="Arial" panose="020B0604020202020204" pitchFamily="34" charset="0"/>
              </a:rPr>
              <a:t>ow often to go out to eat </a:t>
            </a:r>
            <a:r>
              <a:rPr lang="en-US" sz="2600" dirty="0">
                <a:solidFill>
                  <a:srgbClr val="FFC000"/>
                </a:solidFill>
                <a:effectLst/>
                <a:latin typeface="Arial" panose="020B0604020202020204" pitchFamily="34" charset="0"/>
                <a:cs typeface="Arial" panose="020B0604020202020204" pitchFamily="34" charset="0"/>
              </a:rPr>
              <a:t>(58 percent)</a:t>
            </a:r>
          </a:p>
          <a:p>
            <a:pPr marL="0" indent="0" algn="just">
              <a:buNone/>
            </a:pPr>
            <a:r>
              <a:rPr lang="en-US" sz="2600" dirty="0">
                <a:effectLst/>
                <a:latin typeface="Arial" panose="020B0604020202020204" pitchFamily="34" charset="0"/>
                <a:cs typeface="Arial" panose="020B0604020202020204" pitchFamily="34" charset="0"/>
              </a:rPr>
              <a:t>W</a:t>
            </a:r>
            <a:r>
              <a:rPr lang="en-US" sz="2600" dirty="0">
                <a:solidFill>
                  <a:schemeClr val="tx1"/>
                </a:solidFill>
                <a:effectLst/>
                <a:latin typeface="Arial" panose="020B0604020202020204" pitchFamily="34" charset="0"/>
                <a:cs typeface="Arial" panose="020B0604020202020204" pitchFamily="34" charset="0"/>
              </a:rPr>
              <a:t>here to live </a:t>
            </a:r>
            <a:r>
              <a:rPr lang="en-US" sz="2600" dirty="0">
                <a:solidFill>
                  <a:srgbClr val="FFC000"/>
                </a:solidFill>
                <a:effectLst/>
                <a:latin typeface="Arial" panose="020B0604020202020204" pitchFamily="34" charset="0"/>
                <a:cs typeface="Arial" panose="020B0604020202020204" pitchFamily="34" charset="0"/>
              </a:rPr>
              <a:t>(43 percent)</a:t>
            </a:r>
          </a:p>
          <a:p>
            <a:pPr marL="0" indent="0" algn="just">
              <a:buNone/>
            </a:pPr>
            <a:endParaRPr lang="en-US" sz="600" dirty="0">
              <a:solidFill>
                <a:srgbClr val="FFC000"/>
              </a:solidFill>
              <a:effectLst/>
              <a:latin typeface="Arial" panose="020B0604020202020204" pitchFamily="34" charset="0"/>
              <a:cs typeface="Arial" panose="020B0604020202020204" pitchFamily="34" charset="0"/>
            </a:endParaRPr>
          </a:p>
          <a:p>
            <a:pPr marL="0" indent="0" algn="just">
              <a:buNone/>
            </a:pPr>
            <a:r>
              <a:rPr lang="en-US" sz="2600" b="1" dirty="0">
                <a:solidFill>
                  <a:srgbClr val="FFFF00"/>
                </a:solidFill>
                <a:effectLst/>
                <a:latin typeface="Arial" panose="020B0604020202020204" pitchFamily="34" charset="0"/>
                <a:cs typeface="Arial" panose="020B0604020202020204" pitchFamily="34" charset="0"/>
              </a:rPr>
              <a:t>Furthermore</a:t>
            </a:r>
            <a:r>
              <a:rPr lang="en-US" sz="2600" dirty="0">
                <a:solidFill>
                  <a:schemeClr val="tx1"/>
                </a:solidFill>
                <a:effectLst/>
                <a:latin typeface="Arial" panose="020B0604020202020204" pitchFamily="34" charset="0"/>
                <a:cs typeface="Arial" panose="020B0604020202020204" pitchFamily="34" charset="0"/>
              </a:rPr>
              <a:t>, the majority of parents felt that their kids exercise more influence on family purchases than they did themselves when growing up.</a:t>
            </a:r>
          </a:p>
        </p:txBody>
      </p:sp>
    </p:spTree>
    <p:extLst>
      <p:ext uri="{BB962C8B-B14F-4D97-AF65-F5344CB8AC3E}">
        <p14:creationId xmlns:p14="http://schemas.microsoft.com/office/powerpoint/2010/main" val="3043240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11DABC-5569-4DA6-97C1-766DCA77E45D}"/>
              </a:ext>
            </a:extLst>
          </p:cNvPr>
          <p:cNvSpPr>
            <a:spLocks noGrp="1"/>
          </p:cNvSpPr>
          <p:nvPr>
            <p:ph idx="1"/>
          </p:nvPr>
        </p:nvSpPr>
        <p:spPr>
          <a:xfrm>
            <a:off x="800514" y="831573"/>
            <a:ext cx="10590972" cy="5194853"/>
          </a:xfrm>
        </p:spPr>
        <p:txBody>
          <a:bodyPr>
            <a:normAutofit/>
          </a:bodyPr>
          <a:lstStyle/>
          <a:p>
            <a:pPr marL="0" indent="0">
              <a:buNone/>
            </a:pPr>
            <a:endParaRPr lang="en-US" sz="100" dirty="0">
              <a:solidFill>
                <a:srgbClr val="FFFF00"/>
              </a:solidFill>
              <a:effectLst/>
              <a:latin typeface="Arial Black" panose="020B0A04020102020204" pitchFamily="34" charset="0"/>
              <a:cs typeface="Arial" panose="020B0604020202020204" pitchFamily="34" charset="0"/>
            </a:endParaRPr>
          </a:p>
          <a:p>
            <a:pPr marL="0" indent="0">
              <a:buNone/>
            </a:pPr>
            <a:endParaRPr lang="en-US" sz="2600" b="1" dirty="0">
              <a:solidFill>
                <a:srgbClr val="FFFF00"/>
              </a:solidFill>
              <a:effectLst/>
              <a:latin typeface="Arial" panose="020B0604020202020204" pitchFamily="34" charset="0"/>
              <a:cs typeface="Arial" panose="020B0604020202020204" pitchFamily="34" charset="0"/>
            </a:endParaRPr>
          </a:p>
          <a:p>
            <a:pPr marL="0" indent="0">
              <a:buNone/>
            </a:pPr>
            <a:r>
              <a:rPr lang="en-US" sz="2600" b="1" dirty="0">
                <a:solidFill>
                  <a:srgbClr val="FFFF00"/>
                </a:solidFill>
                <a:effectLst/>
                <a:latin typeface="Arial" panose="020B0604020202020204" pitchFamily="34" charset="0"/>
                <a:cs typeface="Arial" panose="020B0604020202020204" pitchFamily="34" charset="0"/>
              </a:rPr>
              <a:t>2: FAMILY OF ORIENTATION</a:t>
            </a:r>
            <a:endParaRPr lang="en-US" sz="2600" dirty="0">
              <a:solidFill>
                <a:schemeClr val="tx1"/>
              </a:solidFill>
              <a:effectLst/>
              <a:latin typeface="Arial" panose="020B0604020202020204" pitchFamily="34" charset="0"/>
              <a:cs typeface="Arial" panose="020B0604020202020204" pitchFamily="34" charset="0"/>
            </a:endParaRPr>
          </a:p>
          <a:p>
            <a:pPr marL="0" indent="0" algn="just">
              <a:buNone/>
            </a:pPr>
            <a:r>
              <a:rPr lang="en-US" sz="2600" dirty="0">
                <a:solidFill>
                  <a:schemeClr val="tx1"/>
                </a:solidFill>
                <a:effectLst/>
                <a:latin typeface="Arial" panose="020B0604020202020204" pitchFamily="34" charset="0"/>
                <a:cs typeface="Arial" panose="020B0604020202020204" pitchFamily="34" charset="0"/>
              </a:rPr>
              <a:t>From parents a person acquires an orientation towards religion, politics, self-worth and etc. --- In countries where parents live with their grown children, their influence can be considerable.</a:t>
            </a:r>
          </a:p>
          <a:p>
            <a:pPr marL="0" indent="0">
              <a:buNone/>
            </a:pPr>
            <a:endParaRPr lang="en-US" sz="2600" dirty="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5422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11DABC-5569-4DA6-97C1-766DCA77E45D}"/>
              </a:ext>
            </a:extLst>
          </p:cNvPr>
          <p:cNvSpPr>
            <a:spLocks noGrp="1"/>
          </p:cNvSpPr>
          <p:nvPr>
            <p:ph idx="1"/>
          </p:nvPr>
        </p:nvSpPr>
        <p:spPr>
          <a:xfrm>
            <a:off x="659812" y="538679"/>
            <a:ext cx="10872375" cy="5780641"/>
          </a:xfrm>
        </p:spPr>
        <p:txBody>
          <a:bodyPr>
            <a:normAutofit/>
          </a:bodyPr>
          <a:lstStyle/>
          <a:p>
            <a:pPr marL="0" indent="0">
              <a:buNone/>
            </a:pPr>
            <a:endParaRPr lang="en-US" sz="100" dirty="0">
              <a:solidFill>
                <a:srgbClr val="FFFF00"/>
              </a:solidFill>
              <a:effectLst/>
              <a:latin typeface="Arial Black" panose="020B0A04020102020204" pitchFamily="34" charset="0"/>
              <a:cs typeface="Arial" panose="020B0604020202020204" pitchFamily="34" charset="0"/>
            </a:endParaRPr>
          </a:p>
          <a:p>
            <a:pPr marL="0" indent="0">
              <a:buNone/>
            </a:pPr>
            <a:endParaRPr lang="en-US" sz="100" dirty="0">
              <a:solidFill>
                <a:srgbClr val="FFFF00"/>
              </a:solidFill>
              <a:effectLst/>
              <a:latin typeface="Arial Black" panose="020B0A04020102020204" pitchFamily="34" charset="0"/>
              <a:cs typeface="Arial" panose="020B0604020202020204" pitchFamily="34" charset="0"/>
            </a:endParaRPr>
          </a:p>
          <a:p>
            <a:pPr marL="0" indent="0">
              <a:buNone/>
            </a:pPr>
            <a:r>
              <a:rPr lang="en-US" sz="2800" dirty="0">
                <a:solidFill>
                  <a:srgbClr val="FFFF00"/>
                </a:solidFill>
                <a:effectLst/>
                <a:latin typeface="Arial Black" panose="020B0A04020102020204" pitchFamily="34" charset="0"/>
                <a:cs typeface="Arial" panose="020B0604020202020204" pitchFamily="34" charset="0"/>
              </a:rPr>
              <a:t>ROLES &amp; STATUS</a:t>
            </a:r>
          </a:p>
          <a:p>
            <a:pPr marL="0" indent="0">
              <a:buNone/>
            </a:pPr>
            <a:endParaRPr lang="en-US" sz="1100" dirty="0">
              <a:solidFill>
                <a:srgbClr val="FFFF00"/>
              </a:solidFill>
              <a:effectLst/>
              <a:latin typeface="Arial Black" panose="020B0A04020102020204" pitchFamily="34" charset="0"/>
              <a:cs typeface="Arial" panose="020B0604020202020204" pitchFamily="34" charset="0"/>
            </a:endParaRPr>
          </a:p>
          <a:p>
            <a:pPr algn="just">
              <a:buFont typeface="Wingdings" panose="05000000000000000000" pitchFamily="2" charset="2"/>
              <a:buChar char="v"/>
            </a:pPr>
            <a:r>
              <a:rPr lang="en-US" sz="2600" dirty="0">
                <a:solidFill>
                  <a:schemeClr val="tx1"/>
                </a:solidFill>
                <a:effectLst/>
                <a:latin typeface="Arial" panose="020B0604020202020204" pitchFamily="34" charset="0"/>
                <a:cs typeface="Arial" panose="020B0604020202020204" pitchFamily="34" charset="0"/>
              </a:rPr>
              <a:t> A person is </a:t>
            </a:r>
            <a:r>
              <a:rPr lang="en-US" sz="2600" dirty="0">
                <a:solidFill>
                  <a:srgbClr val="FFFF00"/>
                </a:solidFill>
                <a:effectLst/>
                <a:latin typeface="Arial" panose="020B0604020202020204" pitchFamily="34" charset="0"/>
                <a:cs typeface="Arial" panose="020B0604020202020204" pitchFamily="34" charset="0"/>
              </a:rPr>
              <a:t>influenced</a:t>
            </a:r>
            <a:r>
              <a:rPr lang="en-US" sz="2600" dirty="0">
                <a:solidFill>
                  <a:schemeClr val="tx1"/>
                </a:solidFill>
                <a:effectLst/>
                <a:latin typeface="Arial" panose="020B0604020202020204" pitchFamily="34" charset="0"/>
                <a:cs typeface="Arial" panose="020B0604020202020204" pitchFamily="34" charset="0"/>
              </a:rPr>
              <a:t> by the role that he holds in the society. </a:t>
            </a:r>
            <a:r>
              <a:rPr lang="en-US" sz="2600" b="1" dirty="0">
                <a:solidFill>
                  <a:srgbClr val="FFFF00"/>
                </a:solidFill>
                <a:effectLst/>
                <a:latin typeface="Arial" panose="020B0604020202020204" pitchFamily="34" charset="0"/>
                <a:cs typeface="Arial" panose="020B0604020202020204" pitchFamily="34" charset="0"/>
              </a:rPr>
              <a:t>Choose</a:t>
            </a:r>
            <a:r>
              <a:rPr lang="en-US" sz="2600" dirty="0">
                <a:solidFill>
                  <a:schemeClr val="tx1"/>
                </a:solidFill>
                <a:effectLst/>
                <a:latin typeface="Arial" panose="020B0604020202020204" pitchFamily="34" charset="0"/>
                <a:cs typeface="Arial" panose="020B0604020202020204" pitchFamily="34" charset="0"/>
              </a:rPr>
              <a:t> products </a:t>
            </a:r>
            <a:r>
              <a:rPr lang="en-US" sz="2600" b="1" dirty="0">
                <a:solidFill>
                  <a:srgbClr val="FFFF00"/>
                </a:solidFill>
                <a:effectLst/>
                <a:latin typeface="Arial" panose="020B0604020202020204" pitchFamily="34" charset="0"/>
                <a:cs typeface="Arial" panose="020B0604020202020204" pitchFamily="34" charset="0"/>
              </a:rPr>
              <a:t>that communicate </a:t>
            </a:r>
            <a:r>
              <a:rPr lang="en-US" sz="2600" dirty="0">
                <a:solidFill>
                  <a:schemeClr val="tx1"/>
                </a:solidFill>
                <a:effectLst/>
                <a:latin typeface="Arial" panose="020B0604020202020204" pitchFamily="34" charset="0"/>
                <a:cs typeface="Arial" panose="020B0604020202020204" pitchFamily="34" charset="0"/>
              </a:rPr>
              <a:t>their role and status in society. </a:t>
            </a:r>
          </a:p>
          <a:p>
            <a:pPr marL="0" indent="0" algn="just">
              <a:buNone/>
            </a:pPr>
            <a:endParaRPr lang="en-US" sz="1400" dirty="0">
              <a:solidFill>
                <a:schemeClr val="tx1"/>
              </a:solidFill>
              <a:effectLst/>
              <a:latin typeface="Arial" panose="020B0604020202020204" pitchFamily="34" charset="0"/>
              <a:cs typeface="Arial" panose="020B0604020202020204" pitchFamily="34" charset="0"/>
            </a:endParaRPr>
          </a:p>
          <a:p>
            <a:pPr algn="just">
              <a:buFont typeface="Wingdings" panose="05000000000000000000" pitchFamily="2" charset="2"/>
              <a:buChar char="v"/>
            </a:pPr>
            <a:r>
              <a:rPr lang="en-US" sz="2600" dirty="0">
                <a:solidFill>
                  <a:schemeClr val="tx1"/>
                </a:solidFill>
                <a:effectLst/>
                <a:latin typeface="Arial" panose="020B0604020202020204" pitchFamily="34" charset="0"/>
                <a:cs typeface="Arial" panose="020B0604020202020204" pitchFamily="34" charset="0"/>
              </a:rPr>
              <a:t> If a person is in a </a:t>
            </a:r>
            <a:r>
              <a:rPr lang="en-US" sz="2600" b="1" dirty="0">
                <a:solidFill>
                  <a:srgbClr val="FFFF00"/>
                </a:solidFill>
                <a:effectLst/>
                <a:latin typeface="Arial" panose="020B0604020202020204" pitchFamily="34" charset="0"/>
                <a:cs typeface="Arial" panose="020B0604020202020204" pitchFamily="34" charset="0"/>
              </a:rPr>
              <a:t>high position in a company</a:t>
            </a:r>
            <a:r>
              <a:rPr lang="en-US" sz="2600" dirty="0">
                <a:solidFill>
                  <a:schemeClr val="tx1"/>
                </a:solidFill>
                <a:effectLst/>
                <a:latin typeface="Arial" panose="020B0604020202020204" pitchFamily="34" charset="0"/>
                <a:cs typeface="Arial" panose="020B0604020202020204" pitchFamily="34" charset="0"/>
              </a:rPr>
              <a:t>, his buying behavior will be influenced largely by </a:t>
            </a:r>
            <a:r>
              <a:rPr lang="en-US" sz="2600" b="1" dirty="0">
                <a:solidFill>
                  <a:srgbClr val="FFFF00"/>
                </a:solidFill>
                <a:effectLst/>
                <a:latin typeface="Arial" panose="020B0604020202020204" pitchFamily="34" charset="0"/>
                <a:cs typeface="Arial" panose="020B0604020202020204" pitchFamily="34" charset="0"/>
              </a:rPr>
              <a:t>his</a:t>
            </a:r>
            <a:r>
              <a:rPr lang="en-US" sz="2600" dirty="0">
                <a:solidFill>
                  <a:schemeClr val="tx1"/>
                </a:solidFill>
                <a:effectLst/>
                <a:latin typeface="Arial" panose="020B0604020202020204" pitchFamily="34" charset="0"/>
                <a:cs typeface="Arial" panose="020B0604020202020204" pitchFamily="34" charset="0"/>
              </a:rPr>
              <a:t> </a:t>
            </a:r>
            <a:r>
              <a:rPr lang="en-US" sz="2600" b="1" dirty="0">
                <a:solidFill>
                  <a:srgbClr val="FFFF00"/>
                </a:solidFill>
                <a:effectLst/>
                <a:latin typeface="Arial" panose="020B0604020202020204" pitchFamily="34" charset="0"/>
                <a:cs typeface="Arial" panose="020B0604020202020204" pitchFamily="34" charset="0"/>
              </a:rPr>
              <a:t>status</a:t>
            </a:r>
            <a:r>
              <a:rPr lang="en-US" sz="2600" dirty="0">
                <a:solidFill>
                  <a:schemeClr val="tx1"/>
                </a:solidFill>
                <a:effectLst/>
                <a:latin typeface="Arial" panose="020B0604020202020204" pitchFamily="34" charset="0"/>
                <a:cs typeface="Arial" panose="020B0604020202020204" pitchFamily="34" charset="0"/>
              </a:rPr>
              <a:t> (</a:t>
            </a:r>
            <a:r>
              <a:rPr lang="en-US" sz="2600" dirty="0">
                <a:solidFill>
                  <a:srgbClr val="FFC000"/>
                </a:solidFill>
                <a:effectLst/>
                <a:latin typeface="Arial" panose="020B0604020202020204" pitchFamily="34" charset="0"/>
                <a:cs typeface="Arial" panose="020B0604020202020204" pitchFamily="34" charset="0"/>
              </a:rPr>
              <a:t>the company presidents often drive Mercedes, wear expensive suits, and etc.</a:t>
            </a:r>
            <a:r>
              <a:rPr lang="en-US" sz="2600" dirty="0">
                <a:solidFill>
                  <a:schemeClr val="tx1"/>
                </a:solidFill>
                <a:effectLst/>
                <a:latin typeface="Arial" panose="020B0604020202020204" pitchFamily="34" charset="0"/>
                <a:cs typeface="Arial" panose="020B0604020202020204" pitchFamily="34" charset="0"/>
              </a:rPr>
              <a:t>)  --- While a </a:t>
            </a:r>
            <a:r>
              <a:rPr lang="en-US" sz="2600" b="1" dirty="0">
                <a:solidFill>
                  <a:srgbClr val="FFFF00"/>
                </a:solidFill>
                <a:effectLst/>
                <a:latin typeface="Arial" panose="020B0604020202020204" pitchFamily="34" charset="0"/>
                <a:cs typeface="Arial" panose="020B0604020202020204" pitchFamily="34" charset="0"/>
              </a:rPr>
              <a:t>staff or an employee </a:t>
            </a:r>
            <a:r>
              <a:rPr lang="en-US" sz="2600" dirty="0">
                <a:solidFill>
                  <a:schemeClr val="tx1"/>
                </a:solidFill>
                <a:effectLst/>
                <a:latin typeface="Arial" panose="020B0604020202020204" pitchFamily="34" charset="0"/>
                <a:cs typeface="Arial" panose="020B0604020202020204" pitchFamily="34" charset="0"/>
              </a:rPr>
              <a:t>of the </a:t>
            </a:r>
            <a:r>
              <a:rPr lang="en-US" sz="2600" b="1" dirty="0">
                <a:solidFill>
                  <a:srgbClr val="FFFF00"/>
                </a:solidFill>
                <a:effectLst/>
                <a:latin typeface="Arial" panose="020B0604020202020204" pitchFamily="34" charset="0"/>
                <a:cs typeface="Arial" panose="020B0604020202020204" pitchFamily="34" charset="0"/>
              </a:rPr>
              <a:t>same</a:t>
            </a:r>
            <a:r>
              <a:rPr lang="en-US" sz="2600" dirty="0">
                <a:solidFill>
                  <a:schemeClr val="tx1"/>
                </a:solidFill>
                <a:effectLst/>
                <a:latin typeface="Arial" panose="020B0604020202020204" pitchFamily="34" charset="0"/>
                <a:cs typeface="Arial" panose="020B0604020202020204" pitchFamily="34" charset="0"/>
              </a:rPr>
              <a:t> </a:t>
            </a:r>
            <a:r>
              <a:rPr lang="en-US" sz="2600" b="1" dirty="0">
                <a:solidFill>
                  <a:srgbClr val="FFFF00"/>
                </a:solidFill>
                <a:effectLst/>
                <a:latin typeface="Arial" panose="020B0604020202020204" pitchFamily="34" charset="0"/>
                <a:cs typeface="Arial" panose="020B0604020202020204" pitchFamily="34" charset="0"/>
              </a:rPr>
              <a:t>company</a:t>
            </a:r>
            <a:r>
              <a:rPr lang="en-US" sz="2600" dirty="0">
                <a:solidFill>
                  <a:schemeClr val="tx1"/>
                </a:solidFill>
                <a:effectLst/>
                <a:latin typeface="Arial" panose="020B0604020202020204" pitchFamily="34" charset="0"/>
                <a:cs typeface="Arial" panose="020B0604020202020204" pitchFamily="34" charset="0"/>
              </a:rPr>
              <a:t> will have different buying behavior. </a:t>
            </a:r>
          </a:p>
          <a:p>
            <a:pPr marL="0" indent="0" algn="just">
              <a:buNone/>
            </a:pPr>
            <a:r>
              <a:rPr lang="en-US" sz="2600" dirty="0">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672381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11DABC-5569-4DA6-97C1-766DCA77E45D}"/>
              </a:ext>
            </a:extLst>
          </p:cNvPr>
          <p:cNvSpPr>
            <a:spLocks noGrp="1"/>
          </p:cNvSpPr>
          <p:nvPr>
            <p:ph idx="1"/>
          </p:nvPr>
        </p:nvSpPr>
        <p:spPr>
          <a:xfrm>
            <a:off x="695532" y="538679"/>
            <a:ext cx="10800936" cy="5780641"/>
          </a:xfrm>
        </p:spPr>
        <p:txBody>
          <a:bodyPr>
            <a:normAutofit/>
          </a:bodyPr>
          <a:lstStyle/>
          <a:p>
            <a:pPr marL="0" indent="0">
              <a:buNone/>
            </a:pPr>
            <a:endParaRPr lang="en-US" sz="100" dirty="0">
              <a:solidFill>
                <a:srgbClr val="FFFF00"/>
              </a:solidFill>
              <a:effectLst/>
              <a:latin typeface="Arial Black" panose="020B0A04020102020204" pitchFamily="34" charset="0"/>
              <a:cs typeface="Arial" panose="020B0604020202020204" pitchFamily="34" charset="0"/>
            </a:endParaRPr>
          </a:p>
          <a:p>
            <a:pPr marL="0" indent="0">
              <a:buNone/>
            </a:pPr>
            <a:endParaRPr lang="en-US" sz="100" dirty="0">
              <a:solidFill>
                <a:srgbClr val="FFFF00"/>
              </a:solidFill>
              <a:effectLst/>
              <a:latin typeface="Arial Black" panose="020B0A04020102020204" pitchFamily="34" charset="0"/>
              <a:cs typeface="Arial" panose="020B0604020202020204" pitchFamily="34" charset="0"/>
            </a:endParaRPr>
          </a:p>
          <a:p>
            <a:pPr marL="0" indent="0" algn="just">
              <a:buNone/>
            </a:pPr>
            <a:endParaRPr lang="en-US" sz="1600" dirty="0">
              <a:solidFill>
                <a:schemeClr val="tx1"/>
              </a:solidFill>
              <a:effectLst/>
              <a:latin typeface="Arial" panose="020B0604020202020204" pitchFamily="34" charset="0"/>
              <a:cs typeface="Arial" panose="020B0604020202020204" pitchFamily="34" charset="0"/>
            </a:endParaRPr>
          </a:p>
          <a:p>
            <a:pPr algn="just">
              <a:buFont typeface="Wingdings" panose="05000000000000000000" pitchFamily="2" charset="2"/>
              <a:buChar char="v"/>
            </a:pPr>
            <a:r>
              <a:rPr lang="en-US" sz="2600" dirty="0">
                <a:solidFill>
                  <a:schemeClr val="tx1"/>
                </a:solidFill>
                <a:effectLst/>
                <a:latin typeface="Arial" panose="020B0604020202020204" pitchFamily="34" charset="0"/>
                <a:cs typeface="Arial" panose="020B0604020202020204" pitchFamily="34" charset="0"/>
              </a:rPr>
              <a:t> Consider the </a:t>
            </a:r>
            <a:r>
              <a:rPr lang="en-US" sz="2600" b="1" dirty="0">
                <a:solidFill>
                  <a:srgbClr val="FFFF00"/>
                </a:solidFill>
                <a:effectLst/>
                <a:latin typeface="Arial" panose="020B0604020202020204" pitchFamily="34" charset="0"/>
                <a:cs typeface="Arial" panose="020B0604020202020204" pitchFamily="34" charset="0"/>
              </a:rPr>
              <a:t>various roles </a:t>
            </a:r>
            <a:r>
              <a:rPr lang="en-US" sz="2600" dirty="0">
                <a:solidFill>
                  <a:schemeClr val="tx1"/>
                </a:solidFill>
                <a:effectLst/>
                <a:latin typeface="Arial" panose="020B0604020202020204" pitchFamily="34" charset="0"/>
                <a:cs typeface="Arial" panose="020B0604020202020204" pitchFamily="34" charset="0"/>
              </a:rPr>
              <a:t>a working mother plays --- In her </a:t>
            </a:r>
            <a:r>
              <a:rPr lang="en-US" sz="2600" b="1" dirty="0">
                <a:solidFill>
                  <a:srgbClr val="FFFF00"/>
                </a:solidFill>
                <a:effectLst/>
                <a:latin typeface="Arial" panose="020B0604020202020204" pitchFamily="34" charset="0"/>
                <a:cs typeface="Arial" panose="020B0604020202020204" pitchFamily="34" charset="0"/>
              </a:rPr>
              <a:t>company</a:t>
            </a:r>
            <a:r>
              <a:rPr lang="en-US" sz="2600" dirty="0">
                <a:solidFill>
                  <a:schemeClr val="tx1"/>
                </a:solidFill>
                <a:effectLst/>
                <a:latin typeface="Arial" panose="020B0604020202020204" pitchFamily="34" charset="0"/>
                <a:cs typeface="Arial" panose="020B0604020202020204" pitchFamily="34" charset="0"/>
              </a:rPr>
              <a:t>, she may play the role of </a:t>
            </a:r>
            <a:r>
              <a:rPr lang="en-US" sz="2600" b="1" dirty="0">
                <a:solidFill>
                  <a:srgbClr val="FFC000"/>
                </a:solidFill>
                <a:effectLst/>
                <a:latin typeface="Arial" panose="020B0604020202020204" pitchFamily="34" charset="0"/>
                <a:cs typeface="Arial" panose="020B0604020202020204" pitchFamily="34" charset="0"/>
              </a:rPr>
              <a:t>a brand manager </a:t>
            </a:r>
            <a:r>
              <a:rPr lang="en-US" sz="2600" dirty="0">
                <a:solidFill>
                  <a:schemeClr val="tx1"/>
                </a:solidFill>
                <a:effectLst/>
                <a:latin typeface="Arial" panose="020B0604020202020204" pitchFamily="34" charset="0"/>
                <a:cs typeface="Arial" panose="020B0604020202020204" pitchFamily="34" charset="0"/>
              </a:rPr>
              <a:t>--- In her </a:t>
            </a:r>
            <a:r>
              <a:rPr lang="en-US" sz="2600" b="1" dirty="0">
                <a:solidFill>
                  <a:srgbClr val="FFFF00"/>
                </a:solidFill>
                <a:effectLst/>
                <a:latin typeface="Arial" panose="020B0604020202020204" pitchFamily="34" charset="0"/>
                <a:cs typeface="Arial" panose="020B0604020202020204" pitchFamily="34" charset="0"/>
              </a:rPr>
              <a:t>family</a:t>
            </a:r>
            <a:r>
              <a:rPr lang="en-US" sz="2600" dirty="0">
                <a:solidFill>
                  <a:schemeClr val="tx1"/>
                </a:solidFill>
                <a:effectLst/>
                <a:latin typeface="Arial" panose="020B0604020202020204" pitchFamily="34" charset="0"/>
                <a:cs typeface="Arial" panose="020B0604020202020204" pitchFamily="34" charset="0"/>
              </a:rPr>
              <a:t>, she plays the role of </a:t>
            </a:r>
            <a:r>
              <a:rPr lang="en-US" sz="2600" b="1" dirty="0">
                <a:solidFill>
                  <a:srgbClr val="FFC000"/>
                </a:solidFill>
                <a:effectLst/>
                <a:latin typeface="Arial" panose="020B0604020202020204" pitchFamily="34" charset="0"/>
                <a:cs typeface="Arial" panose="020B0604020202020204" pitchFamily="34" charset="0"/>
              </a:rPr>
              <a:t>wife and mother </a:t>
            </a:r>
            <a:r>
              <a:rPr lang="en-US" sz="2600" dirty="0">
                <a:solidFill>
                  <a:schemeClr val="tx1"/>
                </a:solidFill>
                <a:effectLst/>
                <a:latin typeface="Arial" panose="020B0604020202020204" pitchFamily="34" charset="0"/>
                <a:cs typeface="Arial" panose="020B0604020202020204" pitchFamily="34" charset="0"/>
              </a:rPr>
              <a:t>--- At her favorite </a:t>
            </a:r>
            <a:r>
              <a:rPr lang="en-US" sz="2600" b="1" dirty="0">
                <a:solidFill>
                  <a:srgbClr val="FFFF00"/>
                </a:solidFill>
                <a:effectLst/>
                <a:latin typeface="Arial" panose="020B0604020202020204" pitchFamily="34" charset="0"/>
                <a:cs typeface="Arial" panose="020B0604020202020204" pitchFamily="34" charset="0"/>
              </a:rPr>
              <a:t>sporting events</a:t>
            </a:r>
            <a:r>
              <a:rPr lang="en-US" sz="2600" dirty="0">
                <a:solidFill>
                  <a:schemeClr val="tx1"/>
                </a:solidFill>
                <a:effectLst/>
                <a:latin typeface="Arial" panose="020B0604020202020204" pitchFamily="34" charset="0"/>
                <a:cs typeface="Arial" panose="020B0604020202020204" pitchFamily="34" charset="0"/>
              </a:rPr>
              <a:t>, she plays the role of </a:t>
            </a:r>
            <a:r>
              <a:rPr lang="en-US" sz="2600" b="1" dirty="0">
                <a:solidFill>
                  <a:srgbClr val="FFC000"/>
                </a:solidFill>
                <a:effectLst/>
                <a:latin typeface="Arial" panose="020B0604020202020204" pitchFamily="34" charset="0"/>
                <a:cs typeface="Arial" panose="020B0604020202020204" pitchFamily="34" charset="0"/>
              </a:rPr>
              <a:t>fan</a:t>
            </a:r>
            <a:r>
              <a:rPr lang="en-US" sz="2600" dirty="0">
                <a:solidFill>
                  <a:schemeClr val="tx1"/>
                </a:solidFill>
                <a:effectLst/>
                <a:latin typeface="Arial" panose="020B0604020202020204" pitchFamily="34" charset="0"/>
                <a:cs typeface="Arial" panose="020B0604020202020204" pitchFamily="34" charset="0"/>
              </a:rPr>
              <a:t>.</a:t>
            </a:r>
          </a:p>
          <a:p>
            <a:pPr algn="just">
              <a:buFont typeface="Wingdings" panose="05000000000000000000" pitchFamily="2" charset="2"/>
              <a:buChar char="v"/>
            </a:pPr>
            <a:endParaRPr lang="en-US" sz="1400" dirty="0">
              <a:effectLst/>
              <a:latin typeface="Arial" panose="020B0604020202020204" pitchFamily="34" charset="0"/>
              <a:cs typeface="Arial" panose="020B0604020202020204" pitchFamily="34" charset="0"/>
            </a:endParaRPr>
          </a:p>
          <a:p>
            <a:pPr algn="just">
              <a:buFont typeface="Wingdings" panose="05000000000000000000" pitchFamily="2" charset="2"/>
              <a:buChar char="v"/>
            </a:pPr>
            <a:r>
              <a:rPr lang="en-US" sz="2600" dirty="0">
                <a:solidFill>
                  <a:schemeClr val="tx1"/>
                </a:solidFill>
                <a:effectLst/>
                <a:latin typeface="Arial" panose="020B0604020202020204" pitchFamily="34" charset="0"/>
                <a:cs typeface="Arial" panose="020B0604020202020204" pitchFamily="34" charset="0"/>
              </a:rPr>
              <a:t>  </a:t>
            </a:r>
            <a:r>
              <a:rPr lang="en-US" sz="2600" b="1" dirty="0">
                <a:solidFill>
                  <a:srgbClr val="FFC000"/>
                </a:solidFill>
                <a:effectLst/>
                <a:latin typeface="Arial" panose="020B0604020202020204" pitchFamily="34" charset="0"/>
                <a:cs typeface="Arial" panose="020B0604020202020204" pitchFamily="34" charset="0"/>
              </a:rPr>
              <a:t>As a brand manager</a:t>
            </a:r>
            <a:r>
              <a:rPr lang="en-US" sz="2600" dirty="0">
                <a:solidFill>
                  <a:schemeClr val="tx1"/>
                </a:solidFill>
                <a:effectLst/>
                <a:latin typeface="Arial" panose="020B0604020202020204" pitchFamily="34" charset="0"/>
                <a:cs typeface="Arial" panose="020B0604020202020204" pitchFamily="34" charset="0"/>
              </a:rPr>
              <a:t>, she </a:t>
            </a:r>
            <a:r>
              <a:rPr lang="en-US" sz="2600" b="1" dirty="0">
                <a:solidFill>
                  <a:srgbClr val="FFFF00"/>
                </a:solidFill>
                <a:effectLst/>
                <a:latin typeface="Arial" panose="020B0604020202020204" pitchFamily="34" charset="0"/>
                <a:cs typeface="Arial" panose="020B0604020202020204" pitchFamily="34" charset="0"/>
              </a:rPr>
              <a:t>will buy </a:t>
            </a:r>
            <a:r>
              <a:rPr lang="en-US" sz="2600" dirty="0">
                <a:solidFill>
                  <a:schemeClr val="tx1"/>
                </a:solidFill>
                <a:effectLst/>
                <a:latin typeface="Arial" panose="020B0604020202020204" pitchFamily="34" charset="0"/>
                <a:cs typeface="Arial" panose="020B0604020202020204" pitchFamily="34" charset="0"/>
              </a:rPr>
              <a:t>the kind of clothing </a:t>
            </a:r>
            <a:r>
              <a:rPr lang="en-US" sz="2600" b="1" dirty="0">
                <a:solidFill>
                  <a:srgbClr val="FFFF00"/>
                </a:solidFill>
                <a:effectLst/>
                <a:latin typeface="Arial" panose="020B0604020202020204" pitchFamily="34" charset="0"/>
                <a:cs typeface="Arial" panose="020B0604020202020204" pitchFamily="34" charset="0"/>
              </a:rPr>
              <a:t>that reflects </a:t>
            </a:r>
            <a:r>
              <a:rPr lang="en-US" sz="2600" dirty="0">
                <a:solidFill>
                  <a:schemeClr val="tx1"/>
                </a:solidFill>
                <a:effectLst/>
                <a:latin typeface="Arial" panose="020B0604020202020204" pitchFamily="34" charset="0"/>
                <a:cs typeface="Arial" panose="020B0604020202020204" pitchFamily="34" charset="0"/>
              </a:rPr>
              <a:t>her role and status in her company. </a:t>
            </a:r>
            <a:r>
              <a:rPr lang="en-US" sz="2600" b="1" dirty="0">
                <a:solidFill>
                  <a:srgbClr val="FFC000"/>
                </a:solidFill>
                <a:effectLst/>
                <a:latin typeface="Arial" panose="020B0604020202020204" pitchFamily="34" charset="0"/>
                <a:cs typeface="Arial" panose="020B0604020202020204" pitchFamily="34" charset="0"/>
              </a:rPr>
              <a:t>At the game</a:t>
            </a:r>
            <a:r>
              <a:rPr lang="en-US" sz="2600" dirty="0">
                <a:solidFill>
                  <a:schemeClr val="tx1"/>
                </a:solidFill>
                <a:effectLst/>
                <a:latin typeface="Arial" panose="020B0604020202020204" pitchFamily="34" charset="0"/>
                <a:cs typeface="Arial" panose="020B0604020202020204" pitchFamily="34" charset="0"/>
              </a:rPr>
              <a:t>, she </a:t>
            </a:r>
            <a:r>
              <a:rPr lang="en-US" sz="2600" b="1" dirty="0">
                <a:solidFill>
                  <a:srgbClr val="FFFF00"/>
                </a:solidFill>
                <a:effectLst/>
                <a:latin typeface="Arial" panose="020B0604020202020204" pitchFamily="34" charset="0"/>
                <a:cs typeface="Arial" panose="020B0604020202020204" pitchFamily="34" charset="0"/>
              </a:rPr>
              <a:t>may wear</a:t>
            </a:r>
            <a:r>
              <a:rPr lang="en-US" sz="2600" dirty="0">
                <a:solidFill>
                  <a:schemeClr val="tx1"/>
                </a:solidFill>
                <a:effectLst/>
                <a:latin typeface="Arial" panose="020B0604020202020204" pitchFamily="34" charset="0"/>
                <a:cs typeface="Arial" panose="020B0604020202020204" pitchFamily="34" charset="0"/>
              </a:rPr>
              <a:t> clothing supporting her favorite team.</a:t>
            </a:r>
          </a:p>
          <a:p>
            <a:pPr marL="0" indent="0" algn="just">
              <a:buNone/>
            </a:pPr>
            <a:r>
              <a:rPr lang="en-US" sz="2600" dirty="0">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879506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1EA09E-D415-4BE0-A35B-78651178D7F7}"/>
              </a:ext>
            </a:extLst>
          </p:cNvPr>
          <p:cNvSpPr>
            <a:spLocks noGrp="1"/>
          </p:cNvSpPr>
          <p:nvPr>
            <p:ph idx="1"/>
          </p:nvPr>
        </p:nvSpPr>
        <p:spPr>
          <a:xfrm>
            <a:off x="437322" y="414106"/>
            <a:ext cx="11105322" cy="6132468"/>
          </a:xfrm>
        </p:spPr>
        <p:txBody>
          <a:bodyPr>
            <a:normAutofit lnSpcReduction="10000"/>
          </a:bodyPr>
          <a:lstStyle/>
          <a:p>
            <a:pPr marL="0" indent="0" algn="just">
              <a:buNone/>
            </a:pPr>
            <a:r>
              <a:rPr lang="en-US" sz="6000" dirty="0">
                <a:solidFill>
                  <a:srgbClr val="FFFF0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t>
            </a:r>
          </a:p>
          <a:p>
            <a:pPr marL="0" indent="0" algn="just">
              <a:buNone/>
            </a:pPr>
            <a:r>
              <a:rPr lang="en-US" sz="6000" dirty="0">
                <a:solidFill>
                  <a:srgbClr val="FFFF0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ANY QUESTION</a:t>
            </a:r>
          </a:p>
          <a:p>
            <a:pPr marL="0" indent="0" algn="just">
              <a:buNone/>
            </a:pPr>
            <a:endParaRPr lang="en-US" sz="2400" dirty="0">
              <a:solidFill>
                <a:srgbClr val="FFFF0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a:p>
            <a:pPr marL="0" indent="0" algn="just">
              <a:buNone/>
            </a:pPr>
            <a:endParaRPr lang="en-US" sz="2400" dirty="0">
              <a:solidFill>
                <a:srgbClr val="FFFF0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a:p>
            <a:pPr marL="0" indent="0" algn="just">
              <a:buNone/>
            </a:pPr>
            <a:endParaRPr lang="en-US" sz="2400" dirty="0">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a:p>
            <a:pPr marL="0" indent="0" algn="just">
              <a:buNone/>
            </a:pPr>
            <a:endParaRPr lang="en-US" sz="2400" dirty="0">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a:p>
            <a:pPr marL="0" indent="0" algn="just">
              <a:buNone/>
            </a:pPr>
            <a:endParaRPr lang="en-US" sz="2400" dirty="0">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a:p>
            <a:pPr marL="0" indent="0" algn="just">
              <a:buNone/>
            </a:pPr>
            <a:r>
              <a:rPr lang="en-US" sz="2400" dirty="0">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You can contact me at: </a:t>
            </a:r>
            <a:r>
              <a:rPr lang="en-US" sz="2400" dirty="0">
                <a:solidFill>
                  <a:srgbClr val="FFFF0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hlinkClick r:id="rId2"/>
              </a:rPr>
              <a:t>asadali@uosahiwal.edu.pk</a:t>
            </a:r>
            <a:endParaRPr lang="en-US" sz="2400" dirty="0">
              <a:solidFill>
                <a:srgbClr val="FFFF0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a:p>
            <a:pPr marL="0" indent="0" algn="just">
              <a:buNone/>
            </a:pPr>
            <a:r>
              <a:rPr lang="en-US" sz="2400" dirty="0">
                <a:solidFill>
                  <a:srgbClr val="FFFF0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Your query will be answered within one working day.</a:t>
            </a:r>
            <a:endParaRPr lang="en-US" sz="1800" dirty="0">
              <a:solidFill>
                <a:srgbClr val="FFFF0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E60F910E-174A-4E99-A14B-F5309D3C57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0440" y="1135545"/>
            <a:ext cx="1543050" cy="2095500"/>
          </a:xfrm>
          <a:prstGeom prst="rect">
            <a:avLst/>
          </a:prstGeom>
        </p:spPr>
      </p:pic>
    </p:spTree>
    <p:extLst>
      <p:ext uri="{BB962C8B-B14F-4D97-AF65-F5344CB8AC3E}">
        <p14:creationId xmlns:p14="http://schemas.microsoft.com/office/powerpoint/2010/main" val="4107857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1B6C862-0328-4A21-BBCC-BAB6B603FF39}"/>
              </a:ext>
            </a:extLst>
          </p:cNvPr>
          <p:cNvSpPr/>
          <p:nvPr/>
        </p:nvSpPr>
        <p:spPr>
          <a:xfrm>
            <a:off x="4669625" y="2869096"/>
            <a:ext cx="3280782" cy="3028121"/>
          </a:xfrm>
          <a:prstGeom prst="rect">
            <a:avLst/>
          </a:prstGeom>
          <a:solidFill>
            <a:schemeClr val="tx1">
              <a:lumMod val="95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solidFill>
                  <a:schemeClr val="bg1"/>
                </a:solidFill>
                <a:latin typeface="Arial Black" panose="020B0A04020102020204" pitchFamily="34" charset="0"/>
              </a:rPr>
              <a:t>BUYER’S BLACK BOX</a:t>
            </a:r>
          </a:p>
          <a:p>
            <a:pPr algn="ctr"/>
            <a:endParaRPr lang="en-US" sz="2400" dirty="0">
              <a:solidFill>
                <a:schemeClr val="bg1"/>
              </a:solidFill>
              <a:latin typeface="Arial Black" panose="020B0A04020102020204" pitchFamily="34" charset="0"/>
            </a:endParaRPr>
          </a:p>
          <a:p>
            <a:pPr algn="ctr"/>
            <a:r>
              <a:rPr lang="en-US" sz="2000" dirty="0">
                <a:solidFill>
                  <a:schemeClr val="bg2">
                    <a:lumMod val="60000"/>
                    <a:lumOff val="40000"/>
                  </a:schemeClr>
                </a:solidFill>
                <a:latin typeface="Arial Black" panose="020B0A04020102020204" pitchFamily="34" charset="0"/>
              </a:rPr>
              <a:t>BUYER’S CHARACTERISTICS </a:t>
            </a:r>
          </a:p>
          <a:p>
            <a:pPr algn="ctr"/>
            <a:endParaRPr lang="en-US" sz="2000" dirty="0">
              <a:solidFill>
                <a:schemeClr val="bg1"/>
              </a:solidFill>
              <a:latin typeface="Arial Black" panose="020B0A04020102020204" pitchFamily="34" charset="0"/>
            </a:endParaRPr>
          </a:p>
          <a:p>
            <a:pPr algn="ctr"/>
            <a:r>
              <a:rPr lang="en-US" sz="2000" dirty="0">
                <a:solidFill>
                  <a:schemeClr val="tx2">
                    <a:lumMod val="25000"/>
                  </a:schemeClr>
                </a:solidFill>
                <a:latin typeface="Arial Black" panose="020B0A04020102020204" pitchFamily="34" charset="0"/>
              </a:rPr>
              <a:t>BUYER’S </a:t>
            </a:r>
          </a:p>
          <a:p>
            <a:pPr algn="ctr"/>
            <a:r>
              <a:rPr lang="en-US" sz="2000" dirty="0">
                <a:solidFill>
                  <a:schemeClr val="tx2">
                    <a:lumMod val="25000"/>
                  </a:schemeClr>
                </a:solidFill>
                <a:latin typeface="Arial Black" panose="020B0A04020102020204" pitchFamily="34" charset="0"/>
              </a:rPr>
              <a:t>DECISION PROCESS</a:t>
            </a:r>
          </a:p>
        </p:txBody>
      </p:sp>
      <p:sp>
        <p:nvSpPr>
          <p:cNvPr id="5" name="Rectangle 4">
            <a:extLst>
              <a:ext uri="{FF2B5EF4-FFF2-40B4-BE49-F238E27FC236}">
                <a16:creationId xmlns:a16="http://schemas.microsoft.com/office/drawing/2014/main" id="{53F1D380-39DF-406B-A492-35EBCE3A548C}"/>
              </a:ext>
            </a:extLst>
          </p:cNvPr>
          <p:cNvSpPr/>
          <p:nvPr/>
        </p:nvSpPr>
        <p:spPr>
          <a:xfrm>
            <a:off x="8938123" y="265045"/>
            <a:ext cx="3060327" cy="5017655"/>
          </a:xfrm>
          <a:prstGeom prst="rect">
            <a:avLst/>
          </a:prstGeom>
          <a:solidFill>
            <a:schemeClr val="bg2">
              <a:lumMod val="40000"/>
              <a:lumOff val="6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solidFill>
                  <a:schemeClr val="bg1"/>
                </a:solidFill>
                <a:latin typeface="Arial Black" panose="020B0A04020102020204" pitchFamily="34" charset="0"/>
              </a:rPr>
              <a:t>BUYER RESPONSES</a:t>
            </a:r>
          </a:p>
          <a:p>
            <a:pPr algn="ctr"/>
            <a:endParaRPr lang="en-US" sz="2400" dirty="0">
              <a:solidFill>
                <a:schemeClr val="bg1"/>
              </a:solidFill>
              <a:latin typeface="Arial Black" panose="020B0A04020102020204" pitchFamily="34" charset="0"/>
            </a:endParaRPr>
          </a:p>
          <a:p>
            <a:pPr algn="ctr"/>
            <a:r>
              <a:rPr lang="en-US" dirty="0">
                <a:solidFill>
                  <a:srgbClr val="0070C0"/>
                </a:solidFill>
                <a:latin typeface="Arial Black" panose="020B0A04020102020204" pitchFamily="34" charset="0"/>
              </a:rPr>
              <a:t>BUYING ATTITUDES AND PREFERENCES </a:t>
            </a:r>
          </a:p>
          <a:p>
            <a:pPr algn="ctr"/>
            <a:endParaRPr lang="en-US" sz="2000" dirty="0">
              <a:solidFill>
                <a:schemeClr val="bg1"/>
              </a:solidFill>
              <a:latin typeface="Arial Black" panose="020B0A04020102020204" pitchFamily="34" charset="0"/>
            </a:endParaRPr>
          </a:p>
          <a:p>
            <a:pPr algn="ctr"/>
            <a:r>
              <a:rPr lang="en-US" dirty="0">
                <a:solidFill>
                  <a:srgbClr val="0070C0"/>
                </a:solidFill>
                <a:latin typeface="Arial Black" panose="020B0A04020102020204" pitchFamily="34" charset="0"/>
              </a:rPr>
              <a:t>PURCHASE BEHAVIOR</a:t>
            </a:r>
          </a:p>
          <a:p>
            <a:pPr algn="just"/>
            <a:r>
              <a:rPr lang="en-US" dirty="0">
                <a:solidFill>
                  <a:schemeClr val="bg1"/>
                </a:solidFill>
                <a:latin typeface="Arial Black" panose="020B0A04020102020204" pitchFamily="34" charset="0"/>
              </a:rPr>
              <a:t> (what the buyer buys, when, where, and how much)</a:t>
            </a:r>
          </a:p>
          <a:p>
            <a:pPr algn="ctr"/>
            <a:endParaRPr lang="en-US" dirty="0">
              <a:solidFill>
                <a:schemeClr val="bg1"/>
              </a:solidFill>
              <a:latin typeface="Arial Black" panose="020B0A04020102020204" pitchFamily="34" charset="0"/>
            </a:endParaRPr>
          </a:p>
          <a:p>
            <a:pPr algn="ctr"/>
            <a:r>
              <a:rPr lang="en-US" dirty="0">
                <a:solidFill>
                  <a:srgbClr val="0070C0"/>
                </a:solidFill>
                <a:latin typeface="Arial Black" panose="020B0A04020102020204" pitchFamily="34" charset="0"/>
              </a:rPr>
              <a:t>BRAND ENGAGEMENTS AND RELATIONSHIPS</a:t>
            </a:r>
          </a:p>
        </p:txBody>
      </p:sp>
      <p:sp>
        <p:nvSpPr>
          <p:cNvPr id="6" name="Rectangle 5">
            <a:extLst>
              <a:ext uri="{FF2B5EF4-FFF2-40B4-BE49-F238E27FC236}">
                <a16:creationId xmlns:a16="http://schemas.microsoft.com/office/drawing/2014/main" id="{B4502EF2-E9F8-4D42-8D1D-5319DEB6418D}"/>
              </a:ext>
            </a:extLst>
          </p:cNvPr>
          <p:cNvSpPr/>
          <p:nvPr/>
        </p:nvSpPr>
        <p:spPr>
          <a:xfrm>
            <a:off x="153793" y="265045"/>
            <a:ext cx="3528116" cy="5208103"/>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solidFill>
                  <a:schemeClr val="bg1"/>
                </a:solidFill>
                <a:latin typeface="Arial Black" panose="020B0A04020102020204" pitchFamily="34" charset="0"/>
              </a:rPr>
              <a:t>THE ENVIRONMENT</a:t>
            </a:r>
          </a:p>
          <a:p>
            <a:pPr algn="ctr"/>
            <a:endParaRPr lang="en-US" dirty="0">
              <a:solidFill>
                <a:schemeClr val="bg1"/>
              </a:solidFill>
              <a:latin typeface="Arial Black" panose="020B0A04020102020204" pitchFamily="34" charset="0"/>
            </a:endParaRPr>
          </a:p>
          <a:p>
            <a:pPr algn="ctr"/>
            <a:endParaRPr lang="en-US" dirty="0">
              <a:solidFill>
                <a:schemeClr val="bg1"/>
              </a:solidFill>
              <a:latin typeface="Arial Black" panose="020B0A04020102020204" pitchFamily="34" charset="0"/>
            </a:endParaRPr>
          </a:p>
          <a:p>
            <a:pPr algn="ctr"/>
            <a:r>
              <a:rPr lang="en-US" sz="2000" dirty="0">
                <a:solidFill>
                  <a:schemeClr val="tx1"/>
                </a:solidFill>
                <a:latin typeface="Arial Black" panose="020B0A04020102020204" pitchFamily="34" charset="0"/>
              </a:rPr>
              <a:t>MARKETING MIX</a:t>
            </a:r>
          </a:p>
          <a:p>
            <a:pPr algn="ctr"/>
            <a:r>
              <a:rPr lang="en-US" dirty="0">
                <a:solidFill>
                  <a:schemeClr val="bg1"/>
                </a:solidFill>
                <a:latin typeface="Arial Black" panose="020B0A04020102020204" pitchFamily="34" charset="0"/>
              </a:rPr>
              <a:t> Product </a:t>
            </a:r>
          </a:p>
          <a:p>
            <a:pPr algn="ctr"/>
            <a:r>
              <a:rPr lang="en-US" dirty="0">
                <a:solidFill>
                  <a:schemeClr val="bg1"/>
                </a:solidFill>
                <a:latin typeface="Arial Black" panose="020B0A04020102020204" pitchFamily="34" charset="0"/>
              </a:rPr>
              <a:t>Price </a:t>
            </a:r>
          </a:p>
          <a:p>
            <a:pPr algn="ctr"/>
            <a:r>
              <a:rPr lang="en-US" dirty="0">
                <a:solidFill>
                  <a:schemeClr val="bg1"/>
                </a:solidFill>
                <a:latin typeface="Arial Black" panose="020B0A04020102020204" pitchFamily="34" charset="0"/>
              </a:rPr>
              <a:t>Place </a:t>
            </a:r>
          </a:p>
          <a:p>
            <a:pPr algn="ctr"/>
            <a:r>
              <a:rPr lang="en-US" dirty="0">
                <a:solidFill>
                  <a:schemeClr val="bg1"/>
                </a:solidFill>
                <a:latin typeface="Arial Black" panose="020B0A04020102020204" pitchFamily="34" charset="0"/>
              </a:rPr>
              <a:t>Promotion</a:t>
            </a:r>
          </a:p>
          <a:p>
            <a:pPr algn="ctr"/>
            <a:endParaRPr lang="en-US" sz="2000" dirty="0">
              <a:solidFill>
                <a:schemeClr val="bg1"/>
              </a:solidFill>
              <a:latin typeface="Arial Black" panose="020B0A04020102020204" pitchFamily="34" charset="0"/>
            </a:endParaRPr>
          </a:p>
          <a:p>
            <a:pPr algn="ctr"/>
            <a:r>
              <a:rPr lang="en-US" sz="2400" dirty="0">
                <a:solidFill>
                  <a:schemeClr val="tx1"/>
                </a:solidFill>
                <a:latin typeface="Arial Black" panose="020B0A04020102020204" pitchFamily="34" charset="0"/>
              </a:rPr>
              <a:t>OTHER </a:t>
            </a:r>
          </a:p>
          <a:p>
            <a:pPr algn="ctr"/>
            <a:r>
              <a:rPr lang="en-US" sz="1600" dirty="0">
                <a:solidFill>
                  <a:schemeClr val="bg1"/>
                </a:solidFill>
                <a:latin typeface="Arial Black" panose="020B0A04020102020204" pitchFamily="34" charset="0"/>
              </a:rPr>
              <a:t>ECONOMIC</a:t>
            </a:r>
          </a:p>
          <a:p>
            <a:pPr algn="ctr"/>
            <a:r>
              <a:rPr lang="en-US" sz="2000" dirty="0">
                <a:solidFill>
                  <a:schemeClr val="bg1"/>
                </a:solidFill>
                <a:latin typeface="Arial Black" panose="020B0A04020102020204" pitchFamily="34" charset="0"/>
              </a:rPr>
              <a:t> </a:t>
            </a:r>
            <a:r>
              <a:rPr lang="en-US" dirty="0">
                <a:solidFill>
                  <a:schemeClr val="bg1"/>
                </a:solidFill>
                <a:latin typeface="Arial Black" panose="020B0A04020102020204" pitchFamily="34" charset="0"/>
              </a:rPr>
              <a:t>Technological </a:t>
            </a:r>
          </a:p>
          <a:p>
            <a:pPr algn="ctr"/>
            <a:r>
              <a:rPr lang="en-US" dirty="0">
                <a:solidFill>
                  <a:schemeClr val="bg1"/>
                </a:solidFill>
                <a:latin typeface="Arial Black" panose="020B0A04020102020204" pitchFamily="34" charset="0"/>
              </a:rPr>
              <a:t>Social</a:t>
            </a:r>
          </a:p>
          <a:p>
            <a:pPr algn="ctr"/>
            <a:r>
              <a:rPr lang="en-US" dirty="0">
                <a:solidFill>
                  <a:schemeClr val="bg1"/>
                </a:solidFill>
                <a:latin typeface="Arial Black" panose="020B0A04020102020204" pitchFamily="34" charset="0"/>
              </a:rPr>
              <a:t> Cultural</a:t>
            </a:r>
            <a:endParaRPr lang="en-US" sz="2400" dirty="0">
              <a:solidFill>
                <a:schemeClr val="bg1"/>
              </a:solidFill>
              <a:latin typeface="Arial Black" panose="020B0A04020102020204" pitchFamily="34" charset="0"/>
            </a:endParaRPr>
          </a:p>
        </p:txBody>
      </p:sp>
      <p:sp>
        <p:nvSpPr>
          <p:cNvPr id="7" name="Callout: Line 6">
            <a:extLst>
              <a:ext uri="{FF2B5EF4-FFF2-40B4-BE49-F238E27FC236}">
                <a16:creationId xmlns:a16="http://schemas.microsoft.com/office/drawing/2014/main" id="{240D4132-9D0A-450B-A390-430366103DDC}"/>
              </a:ext>
            </a:extLst>
          </p:cNvPr>
          <p:cNvSpPr/>
          <p:nvPr/>
        </p:nvSpPr>
        <p:spPr>
          <a:xfrm>
            <a:off x="8096213" y="5473148"/>
            <a:ext cx="3902238" cy="1208461"/>
          </a:xfrm>
          <a:prstGeom prst="borderCallout1">
            <a:avLst>
              <a:gd name="adj1" fmla="val 878"/>
              <a:gd name="adj2" fmla="val 3636"/>
              <a:gd name="adj3" fmla="val -94917"/>
              <a:gd name="adj4" fmla="val -351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But it’s difficult to “see” inside the consumer’s head and ﬁgure out the whys (that’s why it’s called the black box).</a:t>
            </a:r>
            <a:endParaRPr lang="en-GB" dirty="0"/>
          </a:p>
        </p:txBody>
      </p:sp>
      <p:sp>
        <p:nvSpPr>
          <p:cNvPr id="8" name="Callout: Line 7">
            <a:extLst>
              <a:ext uri="{FF2B5EF4-FFF2-40B4-BE49-F238E27FC236}">
                <a16:creationId xmlns:a16="http://schemas.microsoft.com/office/drawing/2014/main" id="{1A49EEFA-183D-4CE4-B591-6FFC773850D9}"/>
              </a:ext>
            </a:extLst>
          </p:cNvPr>
          <p:cNvSpPr/>
          <p:nvPr/>
        </p:nvSpPr>
        <p:spPr>
          <a:xfrm>
            <a:off x="4293704" y="159828"/>
            <a:ext cx="4032624" cy="2623933"/>
          </a:xfrm>
          <a:prstGeom prst="borderCallout1">
            <a:avLst>
              <a:gd name="adj1" fmla="val 12306"/>
              <a:gd name="adj2" fmla="val -802"/>
              <a:gd name="adj3" fmla="val 49161"/>
              <a:gd name="adj4" fmla="val -14955"/>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We can measure the </a:t>
            </a:r>
            <a:r>
              <a:rPr lang="en-US" dirty="0" err="1"/>
              <a:t>whats</a:t>
            </a:r>
            <a:r>
              <a:rPr lang="en-US" dirty="0"/>
              <a:t>, </a:t>
            </a:r>
            <a:r>
              <a:rPr lang="en-US" dirty="0" err="1"/>
              <a:t>wheres</a:t>
            </a:r>
            <a:r>
              <a:rPr lang="en-US" dirty="0"/>
              <a:t>, and </a:t>
            </a:r>
            <a:r>
              <a:rPr lang="en-US" dirty="0" err="1"/>
              <a:t>whens</a:t>
            </a:r>
            <a:r>
              <a:rPr lang="en-US" dirty="0"/>
              <a:t> of buyer behavior.  Such as apple introduce a new </a:t>
            </a:r>
            <a:r>
              <a:rPr lang="en-US" dirty="0" err="1"/>
              <a:t>ITouch</a:t>
            </a:r>
            <a:r>
              <a:rPr lang="en-US" dirty="0"/>
              <a:t> device and feature it in TV ads – and we can measure the output of consumer buying decision. Like 20,000 customers buy the new device at the company’s website within a week of introduction.</a:t>
            </a:r>
            <a:endParaRPr lang="en-GB" dirty="0"/>
          </a:p>
        </p:txBody>
      </p:sp>
      <p:sp>
        <p:nvSpPr>
          <p:cNvPr id="11" name="Arrow: Right 10">
            <a:extLst>
              <a:ext uri="{FF2B5EF4-FFF2-40B4-BE49-F238E27FC236}">
                <a16:creationId xmlns:a16="http://schemas.microsoft.com/office/drawing/2014/main" id="{A0E36978-4FBC-4EB0-9E7A-093741A4943D}"/>
              </a:ext>
            </a:extLst>
          </p:cNvPr>
          <p:cNvSpPr/>
          <p:nvPr/>
        </p:nvSpPr>
        <p:spPr>
          <a:xfrm rot="3487875">
            <a:off x="3504330" y="3419902"/>
            <a:ext cx="1334190" cy="449586"/>
          </a:xfrm>
          <a:prstGeom prst="rightArrow">
            <a:avLst/>
          </a:prstGeom>
          <a:solidFill>
            <a:srgbClr val="0070C0"/>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Arrow: Right 11">
            <a:extLst>
              <a:ext uri="{FF2B5EF4-FFF2-40B4-BE49-F238E27FC236}">
                <a16:creationId xmlns:a16="http://schemas.microsoft.com/office/drawing/2014/main" id="{B2C507A7-12AE-4DBD-826D-173613478E8F}"/>
              </a:ext>
            </a:extLst>
          </p:cNvPr>
          <p:cNvSpPr/>
          <p:nvPr/>
        </p:nvSpPr>
        <p:spPr>
          <a:xfrm rot="18338227">
            <a:off x="7828525" y="3417995"/>
            <a:ext cx="1281983" cy="433280"/>
          </a:xfrm>
          <a:prstGeom prst="rightArrow">
            <a:avLst/>
          </a:prstGeom>
          <a:solidFill>
            <a:srgbClr val="0070C0"/>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TextBox 13">
            <a:extLst>
              <a:ext uri="{FF2B5EF4-FFF2-40B4-BE49-F238E27FC236}">
                <a16:creationId xmlns:a16="http://schemas.microsoft.com/office/drawing/2014/main" id="{3B214EBB-74DE-4BC5-9D3F-B54A8B8A3A02}"/>
              </a:ext>
            </a:extLst>
          </p:cNvPr>
          <p:cNvSpPr txBox="1"/>
          <p:nvPr/>
        </p:nvSpPr>
        <p:spPr>
          <a:xfrm>
            <a:off x="153793" y="5865325"/>
            <a:ext cx="6096000" cy="923330"/>
          </a:xfrm>
          <a:prstGeom prst="rect">
            <a:avLst/>
          </a:prstGeom>
          <a:noFill/>
        </p:spPr>
        <p:txBody>
          <a:bodyPr wrap="square">
            <a:spAutoFit/>
          </a:bodyPr>
          <a:lstStyle/>
          <a:p>
            <a:pPr marL="36900" indent="0" algn="just">
              <a:buNone/>
            </a:pPr>
            <a:r>
              <a:rPr lang="en-US" b="1" dirty="0">
                <a:solidFill>
                  <a:srgbClr val="FFC000"/>
                </a:solidFill>
                <a:effectLst/>
                <a:latin typeface="Arial Black" panose="020B0A04020102020204" pitchFamily="34" charset="0"/>
                <a:cs typeface="Arial" panose="020B0604020202020204" pitchFamily="34" charset="0"/>
              </a:rPr>
              <a:t>We look first at buyer characteristics as they affect buyer behavior and then discuss the buyer decision process.</a:t>
            </a:r>
          </a:p>
        </p:txBody>
      </p:sp>
    </p:spTree>
    <p:extLst>
      <p:ext uri="{BB962C8B-B14F-4D97-AF65-F5344CB8AC3E}">
        <p14:creationId xmlns:p14="http://schemas.microsoft.com/office/powerpoint/2010/main" val="20804721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fltVal val="0"/>
                                          </p:val>
                                        </p:tav>
                                        <p:tav tm="100000">
                                          <p:val>
                                            <p:strVal val="#ppt_w"/>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 calcmode="lin" valueType="num">
                                      <p:cBhvr>
                                        <p:cTn id="21" dur="1000" fill="hold"/>
                                        <p:tgtEl>
                                          <p:spTgt spid="6"/>
                                        </p:tgtEl>
                                        <p:attrNameLst>
                                          <p:attrName>style.rotation</p:attrName>
                                        </p:attrNameLst>
                                      </p:cBhvr>
                                      <p:tavLst>
                                        <p:tav tm="0">
                                          <p:val>
                                            <p:fltVal val="90"/>
                                          </p:val>
                                        </p:tav>
                                        <p:tav tm="100000">
                                          <p:val>
                                            <p:fltVal val="0"/>
                                          </p:val>
                                        </p:tav>
                                      </p:tavLst>
                                    </p:anim>
                                    <p:animEffect transition="in" filter="fade">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p:cTn id="34" dur="1000" fill="hold"/>
                                        <p:tgtEl>
                                          <p:spTgt spid="8"/>
                                        </p:tgtEl>
                                        <p:attrNameLst>
                                          <p:attrName>ppt_w</p:attrName>
                                        </p:attrNameLst>
                                      </p:cBhvr>
                                      <p:tavLst>
                                        <p:tav tm="0">
                                          <p:val>
                                            <p:fltVal val="0"/>
                                          </p:val>
                                        </p:tav>
                                        <p:tav tm="100000">
                                          <p:val>
                                            <p:strVal val="#ppt_w"/>
                                          </p:val>
                                        </p:tav>
                                      </p:tavLst>
                                    </p:anim>
                                    <p:anim calcmode="lin" valueType="num">
                                      <p:cBhvr>
                                        <p:cTn id="35" dur="1000" fill="hold"/>
                                        <p:tgtEl>
                                          <p:spTgt spid="8"/>
                                        </p:tgtEl>
                                        <p:attrNameLst>
                                          <p:attrName>ppt_h</p:attrName>
                                        </p:attrNameLst>
                                      </p:cBhvr>
                                      <p:tavLst>
                                        <p:tav tm="0">
                                          <p:val>
                                            <p:fltVal val="0"/>
                                          </p:val>
                                        </p:tav>
                                        <p:tav tm="100000">
                                          <p:val>
                                            <p:strVal val="#ppt_h"/>
                                          </p:val>
                                        </p:tav>
                                      </p:tavLst>
                                    </p:anim>
                                    <p:anim calcmode="lin" valueType="num">
                                      <p:cBhvr>
                                        <p:cTn id="36" dur="1000" fill="hold"/>
                                        <p:tgtEl>
                                          <p:spTgt spid="8"/>
                                        </p:tgtEl>
                                        <p:attrNameLst>
                                          <p:attrName>style.rotation</p:attrName>
                                        </p:attrNameLst>
                                      </p:cBhvr>
                                      <p:tavLst>
                                        <p:tav tm="0">
                                          <p:val>
                                            <p:fltVal val="90"/>
                                          </p:val>
                                        </p:tav>
                                        <p:tav tm="100000">
                                          <p:val>
                                            <p:fltVal val="0"/>
                                          </p:val>
                                        </p:tav>
                                      </p:tavLst>
                                    </p:anim>
                                    <p:animEffect transition="in" filter="fade">
                                      <p:cBhvr>
                                        <p:cTn id="37" dur="10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1B6C862-0328-4A21-BBCC-BAB6B603FF39}"/>
              </a:ext>
            </a:extLst>
          </p:cNvPr>
          <p:cNvSpPr/>
          <p:nvPr/>
        </p:nvSpPr>
        <p:spPr>
          <a:xfrm>
            <a:off x="7689145" y="2078828"/>
            <a:ext cx="2826453" cy="3929062"/>
          </a:xfrm>
          <a:prstGeom prst="rect">
            <a:avLst/>
          </a:prstGeom>
          <a:solidFill>
            <a:schemeClr val="tx1">
              <a:lumMod val="95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u="sng" dirty="0">
                <a:solidFill>
                  <a:schemeClr val="bg1"/>
                </a:solidFill>
                <a:latin typeface="Arial Black" panose="020B0A04020102020204" pitchFamily="34" charset="0"/>
              </a:rPr>
              <a:t>PSYCHOLOGICAL</a:t>
            </a:r>
          </a:p>
          <a:p>
            <a:pPr algn="ctr"/>
            <a:endParaRPr lang="en-US" sz="1600" dirty="0">
              <a:solidFill>
                <a:schemeClr val="bg1"/>
              </a:solidFill>
              <a:latin typeface="Arial Black" panose="020B0A04020102020204" pitchFamily="34" charset="0"/>
            </a:endParaRPr>
          </a:p>
          <a:p>
            <a:pPr algn="ctr"/>
            <a:r>
              <a:rPr lang="en-US" sz="2000" dirty="0">
                <a:solidFill>
                  <a:schemeClr val="bg1"/>
                </a:solidFill>
                <a:latin typeface="Arial Black" panose="020B0A04020102020204" pitchFamily="34" charset="0"/>
              </a:rPr>
              <a:t>Motivation</a:t>
            </a:r>
          </a:p>
          <a:p>
            <a:pPr algn="ctr"/>
            <a:r>
              <a:rPr lang="en-US" sz="1200" dirty="0">
                <a:solidFill>
                  <a:schemeClr val="bg1"/>
                </a:solidFill>
                <a:latin typeface="Arial Black" panose="020B0A04020102020204" pitchFamily="34" charset="0"/>
              </a:rPr>
              <a:t> </a:t>
            </a:r>
            <a:endParaRPr lang="en-US" sz="1100" dirty="0">
              <a:solidFill>
                <a:schemeClr val="bg1"/>
              </a:solidFill>
              <a:latin typeface="Arial Black" panose="020B0A04020102020204" pitchFamily="34" charset="0"/>
            </a:endParaRPr>
          </a:p>
          <a:p>
            <a:pPr algn="ctr"/>
            <a:r>
              <a:rPr lang="en-US" sz="2000" dirty="0">
                <a:solidFill>
                  <a:schemeClr val="bg1"/>
                </a:solidFill>
                <a:latin typeface="Arial Black" panose="020B0A04020102020204" pitchFamily="34" charset="0"/>
              </a:rPr>
              <a:t>Perception </a:t>
            </a:r>
          </a:p>
          <a:p>
            <a:pPr algn="ctr"/>
            <a:endParaRPr lang="en-US" sz="1200" dirty="0">
              <a:solidFill>
                <a:schemeClr val="bg1"/>
              </a:solidFill>
              <a:latin typeface="Arial Black" panose="020B0A04020102020204" pitchFamily="34" charset="0"/>
            </a:endParaRPr>
          </a:p>
          <a:p>
            <a:pPr algn="ctr"/>
            <a:r>
              <a:rPr lang="en-US" sz="2000" dirty="0">
                <a:solidFill>
                  <a:schemeClr val="bg1"/>
                </a:solidFill>
                <a:latin typeface="Arial Black" panose="020B0A04020102020204" pitchFamily="34" charset="0"/>
              </a:rPr>
              <a:t>Learning </a:t>
            </a:r>
          </a:p>
          <a:p>
            <a:pPr algn="ctr"/>
            <a:endParaRPr lang="en-US" sz="1200" dirty="0">
              <a:solidFill>
                <a:schemeClr val="bg1"/>
              </a:solidFill>
              <a:latin typeface="Arial Black" panose="020B0A04020102020204" pitchFamily="34" charset="0"/>
            </a:endParaRPr>
          </a:p>
          <a:p>
            <a:pPr algn="ctr"/>
            <a:r>
              <a:rPr lang="en-US" sz="2000" dirty="0">
                <a:solidFill>
                  <a:schemeClr val="bg1"/>
                </a:solidFill>
                <a:latin typeface="Arial Black" panose="020B0A04020102020204" pitchFamily="34" charset="0"/>
              </a:rPr>
              <a:t>Beliefs &amp; attitudes</a:t>
            </a:r>
          </a:p>
        </p:txBody>
      </p:sp>
      <p:sp>
        <p:nvSpPr>
          <p:cNvPr id="5" name="Rectangle 4">
            <a:extLst>
              <a:ext uri="{FF2B5EF4-FFF2-40B4-BE49-F238E27FC236}">
                <a16:creationId xmlns:a16="http://schemas.microsoft.com/office/drawing/2014/main" id="{53F1D380-39DF-406B-A492-35EBCE3A548C}"/>
              </a:ext>
            </a:extLst>
          </p:cNvPr>
          <p:cNvSpPr/>
          <p:nvPr/>
        </p:nvSpPr>
        <p:spPr>
          <a:xfrm>
            <a:off x="4888791" y="1857372"/>
            <a:ext cx="2669298" cy="4371977"/>
          </a:xfrm>
          <a:prstGeom prst="rect">
            <a:avLst/>
          </a:prstGeom>
          <a:solidFill>
            <a:schemeClr val="bg2">
              <a:lumMod val="40000"/>
              <a:lumOff val="6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solidFill>
                  <a:schemeClr val="tx1">
                    <a:lumMod val="95000"/>
                  </a:schemeClr>
                </a:solidFill>
                <a:latin typeface="Arial Black" panose="020B0A04020102020204" pitchFamily="34" charset="0"/>
              </a:rPr>
              <a:t>PERSONAL FACTORS</a:t>
            </a:r>
          </a:p>
          <a:p>
            <a:pPr algn="ctr"/>
            <a:endParaRPr lang="en-US" sz="100" dirty="0">
              <a:solidFill>
                <a:schemeClr val="bg1"/>
              </a:solidFill>
              <a:latin typeface="Arial Black" panose="020B0A04020102020204" pitchFamily="34" charset="0"/>
            </a:endParaRPr>
          </a:p>
          <a:p>
            <a:pPr algn="ctr"/>
            <a:endParaRPr lang="en-US" dirty="0">
              <a:solidFill>
                <a:srgbClr val="0070C0"/>
              </a:solidFill>
              <a:latin typeface="Arial Black" panose="020B0A04020102020204" pitchFamily="34" charset="0"/>
            </a:endParaRPr>
          </a:p>
          <a:p>
            <a:pPr algn="ctr"/>
            <a:r>
              <a:rPr lang="en-US" dirty="0">
                <a:solidFill>
                  <a:schemeClr val="bg1">
                    <a:lumMod val="50000"/>
                    <a:lumOff val="50000"/>
                  </a:schemeClr>
                </a:solidFill>
                <a:latin typeface="Arial Black" panose="020B0A04020102020204" pitchFamily="34" charset="0"/>
              </a:rPr>
              <a:t>Age and life-cycle stage </a:t>
            </a:r>
          </a:p>
          <a:p>
            <a:pPr algn="ctr"/>
            <a:endParaRPr lang="en-US" sz="1000" dirty="0">
              <a:solidFill>
                <a:schemeClr val="bg1">
                  <a:lumMod val="50000"/>
                  <a:lumOff val="50000"/>
                </a:schemeClr>
              </a:solidFill>
              <a:latin typeface="Arial Black" panose="020B0A04020102020204" pitchFamily="34" charset="0"/>
            </a:endParaRPr>
          </a:p>
          <a:p>
            <a:pPr algn="ctr"/>
            <a:r>
              <a:rPr lang="en-US" dirty="0">
                <a:solidFill>
                  <a:schemeClr val="bg1">
                    <a:lumMod val="50000"/>
                    <a:lumOff val="50000"/>
                  </a:schemeClr>
                </a:solidFill>
                <a:latin typeface="Arial Black" panose="020B0A04020102020204" pitchFamily="34" charset="0"/>
              </a:rPr>
              <a:t>Occupation</a:t>
            </a:r>
          </a:p>
          <a:p>
            <a:pPr algn="ctr"/>
            <a:endParaRPr lang="en-US" sz="1000" dirty="0">
              <a:solidFill>
                <a:schemeClr val="bg1">
                  <a:lumMod val="50000"/>
                  <a:lumOff val="50000"/>
                </a:schemeClr>
              </a:solidFill>
              <a:latin typeface="Arial Black" panose="020B0A04020102020204" pitchFamily="34" charset="0"/>
            </a:endParaRPr>
          </a:p>
          <a:p>
            <a:pPr algn="ctr"/>
            <a:r>
              <a:rPr lang="en-US" dirty="0">
                <a:solidFill>
                  <a:schemeClr val="bg1">
                    <a:lumMod val="50000"/>
                    <a:lumOff val="50000"/>
                  </a:schemeClr>
                </a:solidFill>
                <a:latin typeface="Arial Black" panose="020B0A04020102020204" pitchFamily="34" charset="0"/>
              </a:rPr>
              <a:t> Economic situation</a:t>
            </a:r>
          </a:p>
          <a:p>
            <a:pPr algn="ctr"/>
            <a:endParaRPr lang="en-US" sz="1000" dirty="0">
              <a:solidFill>
                <a:schemeClr val="bg1">
                  <a:lumMod val="50000"/>
                  <a:lumOff val="50000"/>
                </a:schemeClr>
              </a:solidFill>
              <a:latin typeface="Arial Black" panose="020B0A04020102020204" pitchFamily="34" charset="0"/>
            </a:endParaRPr>
          </a:p>
          <a:p>
            <a:pPr algn="ctr"/>
            <a:r>
              <a:rPr lang="en-US" dirty="0">
                <a:solidFill>
                  <a:schemeClr val="bg1">
                    <a:lumMod val="50000"/>
                    <a:lumOff val="50000"/>
                  </a:schemeClr>
                </a:solidFill>
                <a:latin typeface="Arial Black" panose="020B0A04020102020204" pitchFamily="34" charset="0"/>
              </a:rPr>
              <a:t> Lifestyle </a:t>
            </a:r>
          </a:p>
          <a:p>
            <a:pPr algn="ctr"/>
            <a:endParaRPr lang="en-US" sz="1050" dirty="0">
              <a:solidFill>
                <a:schemeClr val="bg1">
                  <a:lumMod val="50000"/>
                  <a:lumOff val="50000"/>
                </a:schemeClr>
              </a:solidFill>
              <a:latin typeface="Arial Black" panose="020B0A04020102020204" pitchFamily="34" charset="0"/>
            </a:endParaRPr>
          </a:p>
          <a:p>
            <a:pPr algn="ctr"/>
            <a:r>
              <a:rPr lang="en-US" dirty="0">
                <a:solidFill>
                  <a:schemeClr val="bg1">
                    <a:lumMod val="50000"/>
                    <a:lumOff val="50000"/>
                  </a:schemeClr>
                </a:solidFill>
                <a:latin typeface="Arial Black" panose="020B0A04020102020204" pitchFamily="34" charset="0"/>
              </a:rPr>
              <a:t>Personality and self-concept</a:t>
            </a:r>
          </a:p>
        </p:txBody>
      </p:sp>
      <p:sp>
        <p:nvSpPr>
          <p:cNvPr id="6" name="Rectangle 5">
            <a:extLst>
              <a:ext uri="{FF2B5EF4-FFF2-40B4-BE49-F238E27FC236}">
                <a16:creationId xmlns:a16="http://schemas.microsoft.com/office/drawing/2014/main" id="{B4502EF2-E9F8-4D42-8D1D-5319DEB6418D}"/>
              </a:ext>
            </a:extLst>
          </p:cNvPr>
          <p:cNvSpPr/>
          <p:nvPr/>
        </p:nvSpPr>
        <p:spPr>
          <a:xfrm>
            <a:off x="125218" y="1439309"/>
            <a:ext cx="2032195" cy="5208103"/>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solidFill>
                  <a:schemeClr val="bg1"/>
                </a:solidFill>
                <a:latin typeface="Arial Black" panose="020B0A04020102020204" pitchFamily="34" charset="0"/>
              </a:rPr>
              <a:t>CULTURAL</a:t>
            </a:r>
          </a:p>
          <a:p>
            <a:pPr algn="ctr"/>
            <a:r>
              <a:rPr lang="en-US" sz="2400" u="sng" dirty="0">
                <a:solidFill>
                  <a:schemeClr val="bg1"/>
                </a:solidFill>
                <a:latin typeface="Arial Black" panose="020B0A04020102020204" pitchFamily="34" charset="0"/>
              </a:rPr>
              <a:t> FACTORS</a:t>
            </a:r>
          </a:p>
          <a:p>
            <a:pPr algn="ctr"/>
            <a:endParaRPr lang="en-US" dirty="0">
              <a:solidFill>
                <a:schemeClr val="bg1"/>
              </a:solidFill>
              <a:latin typeface="Arial Black" panose="020B0A04020102020204" pitchFamily="34" charset="0"/>
            </a:endParaRPr>
          </a:p>
          <a:p>
            <a:pPr algn="ctr"/>
            <a:endParaRPr lang="en-US" dirty="0">
              <a:solidFill>
                <a:schemeClr val="bg1"/>
              </a:solidFill>
              <a:latin typeface="Arial Black" panose="020B0A04020102020204" pitchFamily="34" charset="0"/>
            </a:endParaRPr>
          </a:p>
          <a:p>
            <a:pPr algn="ctr"/>
            <a:r>
              <a:rPr lang="en-US" sz="2000" dirty="0">
                <a:solidFill>
                  <a:schemeClr val="tx1"/>
                </a:solidFill>
                <a:latin typeface="Arial Black" panose="020B0A04020102020204" pitchFamily="34" charset="0"/>
              </a:rPr>
              <a:t>Culture</a:t>
            </a:r>
          </a:p>
          <a:p>
            <a:pPr algn="ctr"/>
            <a:endParaRPr lang="en-US" sz="2000" dirty="0">
              <a:solidFill>
                <a:schemeClr val="tx1"/>
              </a:solidFill>
              <a:latin typeface="Arial Black" panose="020B0A04020102020204" pitchFamily="34" charset="0"/>
            </a:endParaRPr>
          </a:p>
          <a:p>
            <a:pPr algn="ctr"/>
            <a:r>
              <a:rPr lang="en-US" sz="2000" dirty="0">
                <a:solidFill>
                  <a:schemeClr val="tx1"/>
                </a:solidFill>
                <a:latin typeface="Arial Black" panose="020B0A04020102020204" pitchFamily="34" charset="0"/>
              </a:rPr>
              <a:t>Subculture</a:t>
            </a:r>
          </a:p>
          <a:p>
            <a:pPr algn="ctr"/>
            <a:endParaRPr lang="en-US" sz="2000" dirty="0">
              <a:solidFill>
                <a:schemeClr val="tx1"/>
              </a:solidFill>
              <a:latin typeface="Arial Black" panose="020B0A04020102020204" pitchFamily="34" charset="0"/>
            </a:endParaRPr>
          </a:p>
          <a:p>
            <a:pPr algn="ctr"/>
            <a:r>
              <a:rPr lang="en-US" sz="2000" dirty="0">
                <a:solidFill>
                  <a:schemeClr val="tx1"/>
                </a:solidFill>
                <a:latin typeface="Arial Black" panose="020B0A04020102020204" pitchFamily="34" charset="0"/>
              </a:rPr>
              <a:t>Social Class</a:t>
            </a:r>
          </a:p>
          <a:p>
            <a:pPr algn="ctr"/>
            <a:endParaRPr lang="en-US" sz="2400" dirty="0">
              <a:solidFill>
                <a:schemeClr val="bg1"/>
              </a:solidFill>
              <a:latin typeface="Arial Black" panose="020B0A04020102020204" pitchFamily="34" charset="0"/>
            </a:endParaRPr>
          </a:p>
        </p:txBody>
      </p:sp>
      <p:sp>
        <p:nvSpPr>
          <p:cNvPr id="7" name="Callout: Line 6">
            <a:extLst>
              <a:ext uri="{FF2B5EF4-FFF2-40B4-BE49-F238E27FC236}">
                <a16:creationId xmlns:a16="http://schemas.microsoft.com/office/drawing/2014/main" id="{240D4132-9D0A-450B-A390-430366103DDC}"/>
              </a:ext>
            </a:extLst>
          </p:cNvPr>
          <p:cNvSpPr/>
          <p:nvPr/>
        </p:nvSpPr>
        <p:spPr>
          <a:xfrm>
            <a:off x="10646654" y="3381978"/>
            <a:ext cx="1362975" cy="1208461"/>
          </a:xfrm>
          <a:prstGeom prst="borderCallout1">
            <a:avLst>
              <a:gd name="adj1" fmla="val 878"/>
              <a:gd name="adj2" fmla="val 3636"/>
              <a:gd name="adj3" fmla="val -334"/>
              <a:gd name="adj4" fmla="val 3813"/>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a:latin typeface="Arial Black" panose="020B0A04020102020204" pitchFamily="34" charset="0"/>
              </a:rPr>
              <a:t>BUYER</a:t>
            </a:r>
            <a:endParaRPr lang="en-GB" sz="2400" dirty="0">
              <a:latin typeface="Arial Black" panose="020B0A04020102020204" pitchFamily="34" charset="0"/>
            </a:endParaRPr>
          </a:p>
        </p:txBody>
      </p:sp>
      <p:sp>
        <p:nvSpPr>
          <p:cNvPr id="8" name="Callout: Line 7">
            <a:extLst>
              <a:ext uri="{FF2B5EF4-FFF2-40B4-BE49-F238E27FC236}">
                <a16:creationId xmlns:a16="http://schemas.microsoft.com/office/drawing/2014/main" id="{1A49EEFA-183D-4CE4-B591-6FFC773850D9}"/>
              </a:ext>
            </a:extLst>
          </p:cNvPr>
          <p:cNvSpPr/>
          <p:nvPr/>
        </p:nvSpPr>
        <p:spPr>
          <a:xfrm>
            <a:off x="2288470" y="1675529"/>
            <a:ext cx="2469265" cy="4735661"/>
          </a:xfrm>
          <a:prstGeom prst="borderCallout1">
            <a:avLst>
              <a:gd name="adj1" fmla="val 12306"/>
              <a:gd name="adj2" fmla="val -802"/>
              <a:gd name="adj3" fmla="val 13224"/>
              <a:gd name="adj4" fmla="val -429"/>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solidFill>
                  <a:schemeClr val="accent3">
                    <a:lumMod val="20000"/>
                    <a:lumOff val="80000"/>
                  </a:schemeClr>
                </a:solidFill>
                <a:latin typeface="Arial Black" panose="020B0A04020102020204" pitchFamily="34" charset="0"/>
              </a:rPr>
              <a:t>SOCIAL FACTORS</a:t>
            </a:r>
          </a:p>
          <a:p>
            <a:pPr algn="just"/>
            <a:endParaRPr lang="en-US" sz="2400" u="sng" dirty="0">
              <a:latin typeface="Arial Black" panose="020B0A04020102020204" pitchFamily="34" charset="0"/>
            </a:endParaRPr>
          </a:p>
          <a:p>
            <a:pPr algn="just"/>
            <a:endParaRPr lang="en-US" sz="1200" u="sng" dirty="0">
              <a:latin typeface="Arial Black" panose="020B0A04020102020204" pitchFamily="34" charset="0"/>
            </a:endParaRPr>
          </a:p>
          <a:p>
            <a:pPr algn="ctr"/>
            <a:r>
              <a:rPr lang="en-US" sz="2000" b="1" dirty="0">
                <a:solidFill>
                  <a:schemeClr val="accent6">
                    <a:lumMod val="40000"/>
                    <a:lumOff val="60000"/>
                  </a:schemeClr>
                </a:solidFill>
                <a:latin typeface="Arial Black" panose="020B0A04020102020204" pitchFamily="34" charset="0"/>
                <a:cs typeface="Arial" panose="020B0604020202020204" pitchFamily="34" charset="0"/>
              </a:rPr>
              <a:t>Reference Groups </a:t>
            </a:r>
          </a:p>
          <a:p>
            <a:pPr algn="ctr"/>
            <a:r>
              <a:rPr lang="en-US" sz="2000" b="1" dirty="0">
                <a:solidFill>
                  <a:schemeClr val="accent6">
                    <a:lumMod val="40000"/>
                    <a:lumOff val="60000"/>
                  </a:schemeClr>
                </a:solidFill>
                <a:latin typeface="Arial Black" panose="020B0A04020102020204" pitchFamily="34" charset="0"/>
                <a:cs typeface="Arial" panose="020B0604020202020204" pitchFamily="34" charset="0"/>
              </a:rPr>
              <a:t>&amp; </a:t>
            </a:r>
          </a:p>
          <a:p>
            <a:pPr algn="ctr"/>
            <a:r>
              <a:rPr lang="en-US" sz="2000" b="1" dirty="0">
                <a:solidFill>
                  <a:schemeClr val="accent6">
                    <a:lumMod val="40000"/>
                    <a:lumOff val="60000"/>
                  </a:schemeClr>
                </a:solidFill>
                <a:latin typeface="Arial Black" panose="020B0A04020102020204" pitchFamily="34" charset="0"/>
                <a:cs typeface="Arial" panose="020B0604020202020204" pitchFamily="34" charset="0"/>
              </a:rPr>
              <a:t>Social Networks</a:t>
            </a:r>
          </a:p>
          <a:p>
            <a:pPr algn="ctr"/>
            <a:endParaRPr lang="en-US" sz="2000" b="1" dirty="0">
              <a:solidFill>
                <a:schemeClr val="accent6">
                  <a:lumMod val="40000"/>
                  <a:lumOff val="60000"/>
                </a:schemeClr>
              </a:solidFill>
              <a:latin typeface="Arial Black" panose="020B0A04020102020204" pitchFamily="34" charset="0"/>
              <a:cs typeface="Arial" panose="020B0604020202020204" pitchFamily="34" charset="0"/>
            </a:endParaRPr>
          </a:p>
          <a:p>
            <a:pPr algn="ctr"/>
            <a:r>
              <a:rPr lang="en-US" sz="2000" b="1" dirty="0">
                <a:solidFill>
                  <a:schemeClr val="accent6">
                    <a:lumMod val="40000"/>
                    <a:lumOff val="60000"/>
                  </a:schemeClr>
                </a:solidFill>
                <a:latin typeface="Arial Black" panose="020B0A04020102020204" pitchFamily="34" charset="0"/>
                <a:cs typeface="Arial" panose="020B0604020202020204" pitchFamily="34" charset="0"/>
              </a:rPr>
              <a:t>Family</a:t>
            </a:r>
          </a:p>
          <a:p>
            <a:pPr algn="ctr"/>
            <a:endParaRPr lang="en-US" sz="2000" b="1" dirty="0">
              <a:solidFill>
                <a:schemeClr val="accent6">
                  <a:lumMod val="40000"/>
                  <a:lumOff val="60000"/>
                </a:schemeClr>
              </a:solidFill>
              <a:latin typeface="Arial Black" panose="020B0A04020102020204" pitchFamily="34" charset="0"/>
              <a:cs typeface="Arial" panose="020B0604020202020204" pitchFamily="34" charset="0"/>
            </a:endParaRPr>
          </a:p>
          <a:p>
            <a:pPr algn="ctr"/>
            <a:r>
              <a:rPr lang="en-US" sz="2000" b="1" dirty="0">
                <a:solidFill>
                  <a:schemeClr val="accent6">
                    <a:lumMod val="40000"/>
                    <a:lumOff val="60000"/>
                  </a:schemeClr>
                </a:solidFill>
                <a:latin typeface="Arial Black" panose="020B0A04020102020204" pitchFamily="34" charset="0"/>
                <a:cs typeface="Arial" panose="020B0604020202020204" pitchFamily="34" charset="0"/>
              </a:rPr>
              <a:t>Roles &amp; status</a:t>
            </a:r>
            <a:endParaRPr lang="en-GB" sz="2000" b="1" dirty="0">
              <a:solidFill>
                <a:schemeClr val="accent6">
                  <a:lumMod val="40000"/>
                  <a:lumOff val="60000"/>
                </a:schemeClr>
              </a:solidFill>
              <a:latin typeface="Arial Black" panose="020B0A040201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EF036CD0-DCB9-4282-9B92-10D9397AA56D}"/>
              </a:ext>
            </a:extLst>
          </p:cNvPr>
          <p:cNvSpPr txBox="1"/>
          <p:nvPr/>
        </p:nvSpPr>
        <p:spPr>
          <a:xfrm>
            <a:off x="368109" y="282028"/>
            <a:ext cx="11429999" cy="1015663"/>
          </a:xfrm>
          <a:prstGeom prst="rect">
            <a:avLst/>
          </a:prstGeom>
          <a:noFill/>
        </p:spPr>
        <p:txBody>
          <a:bodyPr wrap="square">
            <a:spAutoFit/>
          </a:bodyPr>
          <a:lstStyle/>
          <a:p>
            <a:pPr algn="ctr"/>
            <a:r>
              <a:rPr lang="en-GB" sz="3000" dirty="0">
                <a:solidFill>
                  <a:srgbClr val="FFC000"/>
                </a:solidFill>
                <a:latin typeface="Arial Black" panose="020B0A04020102020204" pitchFamily="34" charset="0"/>
              </a:rPr>
              <a:t>BUYER’S CHARACTERISTICS INFLUENCING </a:t>
            </a:r>
          </a:p>
          <a:p>
            <a:pPr algn="ctr"/>
            <a:r>
              <a:rPr lang="en-GB" sz="3000" dirty="0">
                <a:solidFill>
                  <a:srgbClr val="FFC000"/>
                </a:solidFill>
                <a:latin typeface="Arial Black" panose="020B0A04020102020204" pitchFamily="34" charset="0"/>
              </a:rPr>
              <a:t>BUYER BEHAVIOUR</a:t>
            </a:r>
          </a:p>
        </p:txBody>
      </p:sp>
    </p:spTree>
    <p:extLst>
      <p:ext uri="{BB962C8B-B14F-4D97-AF65-F5344CB8AC3E}">
        <p14:creationId xmlns:p14="http://schemas.microsoft.com/office/powerpoint/2010/main" val="1826222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11DABC-5569-4DA6-97C1-766DCA77E45D}"/>
              </a:ext>
            </a:extLst>
          </p:cNvPr>
          <p:cNvSpPr>
            <a:spLocks noGrp="1"/>
          </p:cNvSpPr>
          <p:nvPr>
            <p:ph idx="1"/>
          </p:nvPr>
        </p:nvSpPr>
        <p:spPr>
          <a:xfrm>
            <a:off x="710441" y="354495"/>
            <a:ext cx="10590972" cy="6149009"/>
          </a:xfrm>
        </p:spPr>
        <p:txBody>
          <a:bodyPr>
            <a:normAutofit lnSpcReduction="10000"/>
          </a:bodyPr>
          <a:lstStyle/>
          <a:p>
            <a:pPr marL="0" indent="0">
              <a:buNone/>
            </a:pPr>
            <a:endParaRPr lang="en-US" sz="500" dirty="0">
              <a:solidFill>
                <a:srgbClr val="FFFF00"/>
              </a:solidFill>
              <a:effectLst/>
              <a:latin typeface="Arial Black" panose="020B0A04020102020204" pitchFamily="34" charset="0"/>
              <a:cs typeface="Arial" panose="020B0604020202020204" pitchFamily="34" charset="0"/>
            </a:endParaRPr>
          </a:p>
          <a:p>
            <a:pPr marL="0" indent="0" algn="ctr">
              <a:buNone/>
            </a:pPr>
            <a:r>
              <a:rPr lang="en-US" sz="3900" dirty="0">
                <a:solidFill>
                  <a:srgbClr val="FFFF00"/>
                </a:solidFill>
                <a:effectLst/>
                <a:latin typeface="Arial Black" panose="020B0A04020102020204" pitchFamily="34" charset="0"/>
                <a:cs typeface="Arial" panose="020B0604020202020204" pitchFamily="34" charset="0"/>
              </a:rPr>
              <a:t>CULTURAL FACTORS</a:t>
            </a:r>
          </a:p>
          <a:p>
            <a:pPr marL="0" indent="0" algn="just">
              <a:buNone/>
            </a:pPr>
            <a:endParaRPr lang="en-US" sz="2600" dirty="0">
              <a:solidFill>
                <a:srgbClr val="FFFF00"/>
              </a:solidFill>
              <a:effectLst/>
              <a:latin typeface="Arial Black" panose="020B0A04020102020204" pitchFamily="34" charset="0"/>
              <a:cs typeface="Arial" panose="020B0604020202020204" pitchFamily="34" charset="0"/>
            </a:endParaRPr>
          </a:p>
          <a:p>
            <a:pPr marL="0" indent="0" algn="just">
              <a:buNone/>
            </a:pPr>
            <a:r>
              <a:rPr lang="en-US" sz="2800" dirty="0">
                <a:solidFill>
                  <a:srgbClr val="FFFF00"/>
                </a:solidFill>
                <a:effectLst/>
                <a:latin typeface="Arial Black" panose="020B0A04020102020204" pitchFamily="34" charset="0"/>
                <a:cs typeface="Arial" panose="020B0604020202020204" pitchFamily="34" charset="0"/>
              </a:rPr>
              <a:t>CULTURE</a:t>
            </a:r>
            <a:endParaRPr lang="en-US" sz="2600" dirty="0">
              <a:solidFill>
                <a:srgbClr val="FFFF00"/>
              </a:solidFill>
              <a:effectLst/>
              <a:latin typeface="Arial Black" panose="020B0A04020102020204" pitchFamily="34" charset="0"/>
              <a:cs typeface="Arial" panose="020B0604020202020204" pitchFamily="34" charset="0"/>
            </a:endParaRPr>
          </a:p>
          <a:p>
            <a:pPr algn="just">
              <a:buFont typeface="Wingdings" panose="05000000000000000000" pitchFamily="2" charset="2"/>
              <a:buChar char="v"/>
            </a:pPr>
            <a:r>
              <a:rPr lang="en-US" sz="2600" dirty="0">
                <a:solidFill>
                  <a:schemeClr val="tx1"/>
                </a:solidFill>
                <a:effectLst/>
                <a:latin typeface="Arial" panose="020B0604020202020204" pitchFamily="34" charset="0"/>
                <a:cs typeface="Arial" panose="020B0604020202020204" pitchFamily="34" charset="0"/>
              </a:rPr>
              <a:t> Cultural </a:t>
            </a:r>
            <a:r>
              <a:rPr lang="en-US" sz="2600" b="1" dirty="0">
                <a:solidFill>
                  <a:srgbClr val="FFFF00"/>
                </a:solidFill>
                <a:effectLst/>
                <a:latin typeface="Arial" panose="020B0604020202020204" pitchFamily="34" charset="0"/>
                <a:cs typeface="Arial" panose="020B0604020202020204" pitchFamily="34" charset="0"/>
              </a:rPr>
              <a:t>include</a:t>
            </a:r>
            <a:r>
              <a:rPr lang="en-US" sz="2600" dirty="0">
                <a:solidFill>
                  <a:schemeClr val="tx1"/>
                </a:solidFill>
                <a:effectLst/>
                <a:latin typeface="Arial" panose="020B0604020202020204" pitchFamily="34" charset="0"/>
                <a:cs typeface="Arial" panose="020B0604020202020204" pitchFamily="34" charset="0"/>
              </a:rPr>
              <a:t> the basic values, needs, wants, preferences, perceptions, and behaviors --- </a:t>
            </a:r>
            <a:r>
              <a:rPr lang="en-US" sz="2600" b="1" dirty="0">
                <a:solidFill>
                  <a:srgbClr val="FFFF00"/>
                </a:solidFill>
                <a:effectLst/>
                <a:latin typeface="Arial" panose="020B0604020202020204" pitchFamily="34" charset="0"/>
                <a:cs typeface="Arial" panose="020B0604020202020204" pitchFamily="34" charset="0"/>
              </a:rPr>
              <a:t>That</a:t>
            </a:r>
            <a:r>
              <a:rPr lang="en-US" sz="2600" dirty="0">
                <a:solidFill>
                  <a:schemeClr val="tx1"/>
                </a:solidFill>
                <a:effectLst/>
                <a:latin typeface="Arial" panose="020B0604020202020204" pitchFamily="34" charset="0"/>
                <a:cs typeface="Arial" panose="020B0604020202020204" pitchFamily="34" charset="0"/>
              </a:rPr>
              <a:t> are observed and learned by a consumer </a:t>
            </a:r>
            <a:r>
              <a:rPr lang="en-US" sz="2600" b="1" dirty="0">
                <a:solidFill>
                  <a:srgbClr val="FFFF00"/>
                </a:solidFill>
                <a:effectLst/>
                <a:latin typeface="Arial" panose="020B0604020202020204" pitchFamily="34" charset="0"/>
                <a:cs typeface="Arial" panose="020B0604020202020204" pitchFamily="34" charset="0"/>
              </a:rPr>
              <a:t>from</a:t>
            </a:r>
            <a:r>
              <a:rPr lang="en-US" sz="2600" dirty="0">
                <a:solidFill>
                  <a:schemeClr val="tx1"/>
                </a:solidFill>
                <a:effectLst/>
                <a:latin typeface="Arial" panose="020B0604020202020204" pitchFamily="34" charset="0"/>
                <a:cs typeface="Arial" panose="020B0604020202020204" pitchFamily="34" charset="0"/>
              </a:rPr>
              <a:t> their near family members and other important people around them.</a:t>
            </a:r>
          </a:p>
          <a:p>
            <a:pPr algn="just">
              <a:buFont typeface="Wingdings" panose="05000000000000000000" pitchFamily="2" charset="2"/>
              <a:buChar char="v"/>
            </a:pPr>
            <a:endParaRPr lang="en-US" sz="1050" dirty="0">
              <a:solidFill>
                <a:schemeClr val="tx1"/>
              </a:solidFill>
              <a:effectLst/>
              <a:latin typeface="Arial" panose="020B0604020202020204" pitchFamily="34" charset="0"/>
              <a:cs typeface="Arial" panose="020B0604020202020204" pitchFamily="34" charset="0"/>
            </a:endParaRPr>
          </a:p>
          <a:p>
            <a:pPr algn="just">
              <a:buFont typeface="Wingdings" panose="05000000000000000000" pitchFamily="2" charset="2"/>
              <a:buChar char="v"/>
            </a:pPr>
            <a:r>
              <a:rPr lang="en-US" sz="2800" dirty="0">
                <a:solidFill>
                  <a:schemeClr val="tx1"/>
                </a:solidFill>
                <a:effectLst/>
                <a:latin typeface="Arial" panose="020B0604020202020204" pitchFamily="34" charset="0"/>
                <a:cs typeface="Arial" panose="020B0604020202020204" pitchFamily="34" charset="0"/>
              </a:rPr>
              <a:t> Growing up in a society, </a:t>
            </a:r>
            <a:r>
              <a:rPr lang="en-US" sz="2600" dirty="0">
                <a:solidFill>
                  <a:schemeClr val="tx1"/>
                </a:solidFill>
                <a:effectLst/>
                <a:latin typeface="Arial" panose="020B0604020202020204" pitchFamily="34" charset="0"/>
                <a:cs typeface="Arial" panose="020B0604020202020204" pitchFamily="34" charset="0"/>
              </a:rPr>
              <a:t>a </a:t>
            </a:r>
            <a:r>
              <a:rPr lang="en-US" sz="2600" b="1" dirty="0">
                <a:solidFill>
                  <a:srgbClr val="FFFF00"/>
                </a:solidFill>
                <a:effectLst/>
                <a:latin typeface="Arial" panose="020B0604020202020204" pitchFamily="34" charset="0"/>
                <a:cs typeface="Arial" panose="020B0604020202020204" pitchFamily="34" charset="0"/>
              </a:rPr>
              <a:t>child learns</a:t>
            </a:r>
            <a:r>
              <a:rPr lang="en-US" sz="2600" dirty="0">
                <a:solidFill>
                  <a:schemeClr val="tx1"/>
                </a:solidFill>
                <a:effectLst/>
                <a:latin typeface="Arial" panose="020B0604020202020204" pitchFamily="34" charset="0"/>
                <a:cs typeface="Arial" panose="020B0604020202020204" pitchFamily="34" charset="0"/>
              </a:rPr>
              <a:t> a set of values, perceptions, preferences, and behaviors </a:t>
            </a:r>
            <a:r>
              <a:rPr lang="en-US" sz="2600" b="1" dirty="0">
                <a:solidFill>
                  <a:srgbClr val="FFFF00"/>
                </a:solidFill>
                <a:effectLst/>
                <a:latin typeface="Arial" panose="020B0604020202020204" pitchFamily="34" charset="0"/>
                <a:cs typeface="Arial" panose="020B0604020202020204" pitchFamily="34" charset="0"/>
              </a:rPr>
              <a:t>through</a:t>
            </a:r>
            <a:r>
              <a:rPr lang="en-US" sz="2600" dirty="0">
                <a:solidFill>
                  <a:schemeClr val="tx1"/>
                </a:solidFill>
                <a:effectLst/>
                <a:latin typeface="Arial" panose="020B0604020202020204" pitchFamily="34" charset="0"/>
                <a:cs typeface="Arial" panose="020B0604020202020204" pitchFamily="34" charset="0"/>
              </a:rPr>
              <a:t> his or her family and other important people around them.</a:t>
            </a:r>
          </a:p>
        </p:txBody>
      </p:sp>
    </p:spTree>
    <p:extLst>
      <p:ext uri="{BB962C8B-B14F-4D97-AF65-F5344CB8AC3E}">
        <p14:creationId xmlns:p14="http://schemas.microsoft.com/office/powerpoint/2010/main" val="3083126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11DABC-5569-4DA6-97C1-766DCA77E45D}"/>
              </a:ext>
            </a:extLst>
          </p:cNvPr>
          <p:cNvSpPr>
            <a:spLocks noGrp="1"/>
          </p:cNvSpPr>
          <p:nvPr>
            <p:ph idx="1"/>
          </p:nvPr>
        </p:nvSpPr>
        <p:spPr>
          <a:xfrm>
            <a:off x="800514" y="497371"/>
            <a:ext cx="10590972" cy="5960580"/>
          </a:xfrm>
        </p:spPr>
        <p:txBody>
          <a:bodyPr>
            <a:normAutofit lnSpcReduction="10000"/>
          </a:bodyPr>
          <a:lstStyle/>
          <a:p>
            <a:pPr algn="just">
              <a:buFont typeface="Wingdings" panose="05000000000000000000" pitchFamily="2" charset="2"/>
              <a:buChar char="v"/>
            </a:pPr>
            <a:r>
              <a:rPr lang="en-US" sz="2600" dirty="0">
                <a:solidFill>
                  <a:schemeClr val="tx1"/>
                </a:solidFill>
                <a:effectLst/>
                <a:latin typeface="Arial" panose="020B0604020202020204" pitchFamily="34" charset="0"/>
                <a:cs typeface="Arial" panose="020B0604020202020204" pitchFamily="34" charset="0"/>
              </a:rPr>
              <a:t> Marketers are always trying to </a:t>
            </a:r>
            <a:r>
              <a:rPr lang="en-US" sz="2600" b="1" dirty="0">
                <a:solidFill>
                  <a:srgbClr val="FFFF00"/>
                </a:solidFill>
                <a:effectLst/>
                <a:latin typeface="Arial" panose="020B0604020202020204" pitchFamily="34" charset="0"/>
                <a:cs typeface="Arial" panose="020B0604020202020204" pitchFamily="34" charset="0"/>
              </a:rPr>
              <a:t>spot cultural shifts --- </a:t>
            </a:r>
            <a:r>
              <a:rPr lang="en-US" sz="2600" dirty="0">
                <a:effectLst/>
                <a:latin typeface="Arial" panose="020B0604020202020204" pitchFamily="34" charset="0"/>
                <a:cs typeface="Arial" panose="020B0604020202020204" pitchFamily="34" charset="0"/>
              </a:rPr>
              <a:t>S</a:t>
            </a:r>
            <a:r>
              <a:rPr lang="en-US" sz="2600" dirty="0">
                <a:solidFill>
                  <a:schemeClr val="tx1"/>
                </a:solidFill>
                <a:effectLst/>
                <a:latin typeface="Arial" panose="020B0604020202020204" pitchFamily="34" charset="0"/>
                <a:cs typeface="Arial" panose="020B0604020202020204" pitchFamily="34" charset="0"/>
              </a:rPr>
              <a:t>o as to </a:t>
            </a:r>
            <a:r>
              <a:rPr lang="en-US" sz="2600" b="1" dirty="0">
                <a:solidFill>
                  <a:srgbClr val="FFFF00"/>
                </a:solidFill>
                <a:effectLst/>
                <a:latin typeface="Arial" panose="020B0604020202020204" pitchFamily="34" charset="0"/>
                <a:cs typeface="Arial" panose="020B0604020202020204" pitchFamily="34" charset="0"/>
              </a:rPr>
              <a:t>discover</a:t>
            </a:r>
            <a:r>
              <a:rPr lang="en-US" sz="2600" dirty="0">
                <a:solidFill>
                  <a:schemeClr val="tx1"/>
                </a:solidFill>
                <a:effectLst/>
                <a:latin typeface="Arial" panose="020B0604020202020204" pitchFamily="34" charset="0"/>
                <a:cs typeface="Arial" panose="020B0604020202020204" pitchFamily="34" charset="0"/>
              </a:rPr>
              <a:t> new products that might be wanted. </a:t>
            </a:r>
          </a:p>
          <a:p>
            <a:pPr marL="0" indent="0" algn="just">
              <a:buNone/>
            </a:pPr>
            <a:endParaRPr lang="en-US" sz="300" b="1" dirty="0">
              <a:solidFill>
                <a:srgbClr val="FFFF00"/>
              </a:solidFill>
              <a:effectLst/>
              <a:latin typeface="Arial" panose="020B0604020202020204" pitchFamily="34" charset="0"/>
              <a:cs typeface="Arial" panose="020B0604020202020204" pitchFamily="34" charset="0"/>
            </a:endParaRPr>
          </a:p>
          <a:p>
            <a:pPr marL="0" indent="0" algn="just">
              <a:buNone/>
            </a:pPr>
            <a:r>
              <a:rPr lang="en-US" sz="2600" b="1" dirty="0">
                <a:solidFill>
                  <a:srgbClr val="FFFF00"/>
                </a:solidFill>
                <a:effectLst/>
                <a:latin typeface="Arial" panose="020B0604020202020204" pitchFamily="34" charset="0"/>
                <a:cs typeface="Arial" panose="020B0604020202020204" pitchFamily="34" charset="0"/>
              </a:rPr>
              <a:t>FOR EXAMPLE</a:t>
            </a:r>
          </a:p>
          <a:p>
            <a:pPr marL="0" indent="0" algn="just">
              <a:buNone/>
            </a:pPr>
            <a:r>
              <a:rPr lang="en-US" sz="2600" dirty="0">
                <a:effectLst/>
                <a:latin typeface="Arial" panose="020B0604020202020204" pitchFamily="34" charset="0"/>
                <a:cs typeface="Arial" panose="020B0604020202020204" pitchFamily="34" charset="0"/>
              </a:rPr>
              <a:t>T</a:t>
            </a:r>
            <a:r>
              <a:rPr lang="en-US" sz="2600" dirty="0">
                <a:solidFill>
                  <a:schemeClr val="tx1"/>
                </a:solidFill>
                <a:effectLst/>
                <a:latin typeface="Arial" panose="020B0604020202020204" pitchFamily="34" charset="0"/>
                <a:cs typeface="Arial" panose="020B0604020202020204" pitchFamily="34" charset="0"/>
              </a:rPr>
              <a:t>he </a:t>
            </a:r>
            <a:r>
              <a:rPr lang="en-US" sz="2600" dirty="0">
                <a:solidFill>
                  <a:srgbClr val="FFFF00"/>
                </a:solidFill>
                <a:effectLst/>
                <a:latin typeface="Arial" panose="020B0604020202020204" pitchFamily="34" charset="0"/>
                <a:cs typeface="Arial" panose="020B0604020202020204" pitchFamily="34" charset="0"/>
              </a:rPr>
              <a:t>cultural shift </a:t>
            </a:r>
            <a:r>
              <a:rPr lang="en-US" sz="2600" dirty="0">
                <a:solidFill>
                  <a:schemeClr val="tx1"/>
                </a:solidFill>
                <a:effectLst/>
                <a:latin typeface="Arial" panose="020B0604020202020204" pitchFamily="34" charset="0"/>
                <a:cs typeface="Arial" panose="020B0604020202020204" pitchFamily="34" charset="0"/>
              </a:rPr>
              <a:t>toward greater concern </a:t>
            </a:r>
            <a:r>
              <a:rPr lang="en-US" sz="2600" dirty="0">
                <a:solidFill>
                  <a:srgbClr val="FFFF00"/>
                </a:solidFill>
                <a:effectLst/>
                <a:latin typeface="Arial" panose="020B0604020202020204" pitchFamily="34" charset="0"/>
                <a:cs typeface="Arial" panose="020B0604020202020204" pitchFamily="34" charset="0"/>
              </a:rPr>
              <a:t>about</a:t>
            </a:r>
            <a:r>
              <a:rPr lang="en-US" sz="2600" dirty="0">
                <a:solidFill>
                  <a:schemeClr val="tx1"/>
                </a:solidFill>
                <a:effectLst/>
                <a:latin typeface="Arial" panose="020B0604020202020204" pitchFamily="34" charset="0"/>
                <a:cs typeface="Arial" panose="020B0604020202020204" pitchFamily="34" charset="0"/>
              </a:rPr>
              <a:t> health and fitness has </a:t>
            </a:r>
            <a:r>
              <a:rPr lang="en-US" sz="2600" dirty="0">
                <a:solidFill>
                  <a:srgbClr val="FFFF00"/>
                </a:solidFill>
                <a:effectLst/>
                <a:latin typeface="Arial" panose="020B0604020202020204" pitchFamily="34" charset="0"/>
                <a:cs typeface="Arial" panose="020B0604020202020204" pitchFamily="34" charset="0"/>
              </a:rPr>
              <a:t>created</a:t>
            </a:r>
            <a:r>
              <a:rPr lang="en-US" sz="2600" dirty="0">
                <a:solidFill>
                  <a:schemeClr val="tx1"/>
                </a:solidFill>
                <a:effectLst/>
                <a:latin typeface="Arial" panose="020B0604020202020204" pitchFamily="34" charset="0"/>
                <a:cs typeface="Arial" panose="020B0604020202020204" pitchFamily="34" charset="0"/>
              </a:rPr>
              <a:t> a huge industry for health-and-fitness services, exercise equipment and clothing, organic foods, and a variety of diets.</a:t>
            </a:r>
          </a:p>
          <a:p>
            <a:pPr algn="just">
              <a:buFont typeface="Wingdings" panose="05000000000000000000" pitchFamily="2" charset="2"/>
              <a:buChar char="v"/>
            </a:pPr>
            <a:endParaRPr lang="en-US" sz="100" dirty="0">
              <a:solidFill>
                <a:schemeClr val="tx1"/>
              </a:solidFill>
              <a:effectLst/>
              <a:latin typeface="Arial" panose="020B0604020202020204" pitchFamily="34" charset="0"/>
              <a:cs typeface="Arial" panose="020B0604020202020204" pitchFamily="34" charset="0"/>
            </a:endParaRPr>
          </a:p>
          <a:p>
            <a:pPr marL="0" indent="0" algn="just">
              <a:buNone/>
            </a:pPr>
            <a:r>
              <a:rPr lang="en-US" sz="2800" dirty="0">
                <a:solidFill>
                  <a:schemeClr val="tx1"/>
                </a:solidFill>
                <a:effectLst/>
                <a:latin typeface="Arial" panose="020B0604020202020204" pitchFamily="34" charset="0"/>
                <a:cs typeface="Arial" panose="020B0604020202020204" pitchFamily="34" charset="0"/>
              </a:rPr>
              <a:t>The </a:t>
            </a:r>
            <a:r>
              <a:rPr lang="en-US" sz="2800" dirty="0">
                <a:solidFill>
                  <a:srgbClr val="FFFF00"/>
                </a:solidFill>
                <a:effectLst/>
                <a:latin typeface="Arial" panose="020B0604020202020204" pitchFamily="34" charset="0"/>
                <a:cs typeface="Arial" panose="020B0604020202020204" pitchFamily="34" charset="0"/>
              </a:rPr>
              <a:t>cultural shift </a:t>
            </a:r>
            <a:r>
              <a:rPr lang="en-US" sz="2800" dirty="0">
                <a:solidFill>
                  <a:schemeClr val="tx1"/>
                </a:solidFill>
                <a:effectLst/>
                <a:latin typeface="Arial" panose="020B0604020202020204" pitchFamily="34" charset="0"/>
                <a:cs typeface="Arial" panose="020B0604020202020204" pitchFamily="34" charset="0"/>
              </a:rPr>
              <a:t>among male consumers toward the </a:t>
            </a:r>
            <a:r>
              <a:rPr lang="en-US" sz="2800" dirty="0">
                <a:solidFill>
                  <a:srgbClr val="FFFF00"/>
                </a:solidFill>
                <a:effectLst/>
                <a:latin typeface="Arial" panose="020B0604020202020204" pitchFamily="34" charset="0"/>
                <a:cs typeface="Arial" panose="020B0604020202020204" pitchFamily="34" charset="0"/>
              </a:rPr>
              <a:t>use of </a:t>
            </a:r>
            <a:r>
              <a:rPr lang="en-US" sz="2800" dirty="0">
                <a:solidFill>
                  <a:schemeClr val="tx1"/>
                </a:solidFill>
                <a:effectLst/>
                <a:latin typeface="Arial" panose="020B0604020202020204" pitchFamily="34" charset="0"/>
                <a:cs typeface="Arial" panose="020B0604020202020204" pitchFamily="34" charset="0"/>
              </a:rPr>
              <a:t>cosmetics to look fairer and more handsome ---- Brand </a:t>
            </a:r>
            <a:r>
              <a:rPr lang="en-US" sz="2800" dirty="0">
                <a:effectLst/>
                <a:latin typeface="Arial" panose="020B0604020202020204" pitchFamily="34" charset="0"/>
                <a:cs typeface="Arial" panose="020B0604020202020204" pitchFamily="34" charset="0"/>
              </a:rPr>
              <a:t>like</a:t>
            </a:r>
            <a:r>
              <a:rPr lang="en-US" sz="2800" dirty="0">
                <a:solidFill>
                  <a:srgbClr val="FFFF00"/>
                </a:solidFill>
                <a:effectLst/>
                <a:latin typeface="Arial" panose="020B0604020202020204" pitchFamily="34" charset="0"/>
                <a:cs typeface="Arial" panose="020B0604020202020204" pitchFamily="34" charset="0"/>
              </a:rPr>
              <a:t> </a:t>
            </a:r>
            <a:r>
              <a:rPr lang="en-US" sz="2800" dirty="0">
                <a:solidFill>
                  <a:srgbClr val="FFC000"/>
                </a:solidFill>
                <a:effectLst/>
                <a:latin typeface="Arial" panose="020B0604020202020204" pitchFamily="34" charset="0"/>
                <a:cs typeface="Arial" panose="020B0604020202020204" pitchFamily="34" charset="0"/>
              </a:rPr>
              <a:t>Nivea For Men, L'Oréal Men Expert, Garnier Men</a:t>
            </a:r>
            <a:r>
              <a:rPr lang="en-US" sz="2800" dirty="0">
                <a:solidFill>
                  <a:srgbClr val="FFFF00"/>
                </a:solidFill>
                <a:effectLst/>
                <a:latin typeface="Arial" panose="020B0604020202020204" pitchFamily="34" charset="0"/>
                <a:cs typeface="Arial" panose="020B0604020202020204" pitchFamily="34" charset="0"/>
              </a:rPr>
              <a:t> </a:t>
            </a:r>
            <a:r>
              <a:rPr lang="en-US" sz="2800" dirty="0">
                <a:solidFill>
                  <a:schemeClr val="tx1"/>
                </a:solidFill>
                <a:effectLst/>
                <a:latin typeface="Arial" panose="020B0604020202020204" pitchFamily="34" charset="0"/>
                <a:cs typeface="Arial" panose="020B0604020202020204" pitchFamily="34" charset="0"/>
              </a:rPr>
              <a:t>are trying to </a:t>
            </a:r>
            <a:r>
              <a:rPr lang="en-US" sz="2800" dirty="0">
                <a:solidFill>
                  <a:srgbClr val="FFFF00"/>
                </a:solidFill>
                <a:effectLst/>
                <a:latin typeface="Arial" panose="020B0604020202020204" pitchFamily="34" charset="0"/>
                <a:cs typeface="Arial" panose="020B0604020202020204" pitchFamily="34" charset="0"/>
              </a:rPr>
              <a:t>capture</a:t>
            </a:r>
            <a:r>
              <a:rPr lang="en-US" sz="2800" dirty="0">
                <a:solidFill>
                  <a:schemeClr val="tx1"/>
                </a:solidFill>
                <a:effectLst/>
                <a:latin typeface="Arial" panose="020B0604020202020204" pitchFamily="34" charset="0"/>
                <a:cs typeface="Arial" panose="020B0604020202020204" pitchFamily="34" charset="0"/>
              </a:rPr>
              <a:t> this marketing opportunities that has </a:t>
            </a:r>
            <a:r>
              <a:rPr lang="en-US" sz="2800" dirty="0">
                <a:solidFill>
                  <a:srgbClr val="FFFF00"/>
                </a:solidFill>
                <a:effectLst/>
                <a:latin typeface="Arial" panose="020B0604020202020204" pitchFamily="34" charset="0"/>
                <a:cs typeface="Arial" panose="020B0604020202020204" pitchFamily="34" charset="0"/>
              </a:rPr>
              <a:t>arisen</a:t>
            </a:r>
            <a:r>
              <a:rPr lang="en-US" sz="2800" dirty="0">
                <a:solidFill>
                  <a:schemeClr val="tx1"/>
                </a:solidFill>
                <a:effectLst/>
                <a:latin typeface="Arial" panose="020B0604020202020204" pitchFamily="34" charset="0"/>
                <a:cs typeface="Arial" panose="020B0604020202020204" pitchFamily="34" charset="0"/>
              </a:rPr>
              <a:t> due to the cultural shift among young men.</a:t>
            </a:r>
            <a:endParaRPr lang="en-US" sz="2600" dirty="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8785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11DABC-5569-4DA6-97C1-766DCA77E45D}"/>
              </a:ext>
            </a:extLst>
          </p:cNvPr>
          <p:cNvSpPr>
            <a:spLocks noGrp="1"/>
          </p:cNvSpPr>
          <p:nvPr>
            <p:ph idx="1"/>
          </p:nvPr>
        </p:nvSpPr>
        <p:spPr>
          <a:xfrm>
            <a:off x="710441" y="354495"/>
            <a:ext cx="10590972" cy="6149009"/>
          </a:xfrm>
        </p:spPr>
        <p:txBody>
          <a:bodyPr>
            <a:normAutofit/>
          </a:bodyPr>
          <a:lstStyle/>
          <a:p>
            <a:pPr marL="0" indent="0">
              <a:buNone/>
            </a:pPr>
            <a:endParaRPr lang="en-US" sz="2400" dirty="0">
              <a:solidFill>
                <a:srgbClr val="FFFF00"/>
              </a:solidFill>
              <a:effectLst/>
              <a:latin typeface="Arial Black" panose="020B0A04020102020204" pitchFamily="34" charset="0"/>
              <a:cs typeface="Arial" panose="020B0604020202020204" pitchFamily="34" charset="0"/>
            </a:endParaRPr>
          </a:p>
          <a:p>
            <a:pPr marL="0" indent="0">
              <a:buNone/>
            </a:pPr>
            <a:r>
              <a:rPr lang="en-US" sz="2800" dirty="0">
                <a:solidFill>
                  <a:srgbClr val="FFFF00"/>
                </a:solidFill>
                <a:effectLst/>
                <a:latin typeface="Arial Black" panose="020B0A04020102020204" pitchFamily="34" charset="0"/>
                <a:cs typeface="Arial" panose="020B0604020202020204" pitchFamily="34" charset="0"/>
              </a:rPr>
              <a:t>SUBCULTURE</a:t>
            </a:r>
            <a:endParaRPr lang="en-US" sz="2600" dirty="0">
              <a:solidFill>
                <a:srgbClr val="FFFF00"/>
              </a:solidFill>
              <a:effectLst/>
              <a:latin typeface="Arial Black" panose="020B0A04020102020204" pitchFamily="34" charset="0"/>
              <a:cs typeface="Arial" panose="020B0604020202020204" pitchFamily="34" charset="0"/>
            </a:endParaRPr>
          </a:p>
          <a:p>
            <a:pPr algn="just">
              <a:buFont typeface="Wingdings" panose="05000000000000000000" pitchFamily="2" charset="2"/>
              <a:buChar char="v"/>
            </a:pPr>
            <a:r>
              <a:rPr lang="en-US" sz="2600" dirty="0">
                <a:solidFill>
                  <a:schemeClr val="tx1"/>
                </a:solidFill>
                <a:effectLst/>
                <a:latin typeface="Arial" panose="020B0604020202020204" pitchFamily="34" charset="0"/>
                <a:cs typeface="Arial" panose="020B0604020202020204" pitchFamily="34" charset="0"/>
              </a:rPr>
              <a:t> Within a culture, exists many subcultures --- That </a:t>
            </a:r>
            <a:r>
              <a:rPr lang="en-US" sz="2600" b="1" dirty="0">
                <a:solidFill>
                  <a:srgbClr val="FFFF00"/>
                </a:solidFill>
                <a:effectLst/>
                <a:latin typeface="Arial" panose="020B0604020202020204" pitchFamily="34" charset="0"/>
                <a:cs typeface="Arial" panose="020B0604020202020204" pitchFamily="34" charset="0"/>
              </a:rPr>
              <a:t>gives</a:t>
            </a:r>
            <a:r>
              <a:rPr lang="en-US" sz="2600" dirty="0">
                <a:solidFill>
                  <a:schemeClr val="tx1"/>
                </a:solidFill>
                <a:effectLst/>
                <a:latin typeface="Arial" panose="020B0604020202020204" pitchFamily="34" charset="0"/>
                <a:cs typeface="Arial" panose="020B0604020202020204" pitchFamily="34" charset="0"/>
              </a:rPr>
              <a:t> more specific identification and socialization for their members. Subcultures can </a:t>
            </a:r>
            <a:r>
              <a:rPr lang="en-US" sz="2600" b="1" dirty="0">
                <a:solidFill>
                  <a:srgbClr val="FFFF00"/>
                </a:solidFill>
                <a:effectLst/>
                <a:latin typeface="Arial" panose="020B0604020202020204" pitchFamily="34" charset="0"/>
                <a:cs typeface="Arial" panose="020B0604020202020204" pitchFamily="34" charset="0"/>
              </a:rPr>
              <a:t>consist</a:t>
            </a:r>
            <a:r>
              <a:rPr lang="en-US" sz="2600" dirty="0">
                <a:solidFill>
                  <a:schemeClr val="tx1"/>
                </a:solidFill>
                <a:effectLst/>
                <a:latin typeface="Arial" panose="020B0604020202020204" pitchFamily="34" charset="0"/>
                <a:cs typeface="Arial" panose="020B0604020202020204" pitchFamily="34" charset="0"/>
              </a:rPr>
              <a:t> of people from different religion, caste, geographies and nationalities. </a:t>
            </a:r>
          </a:p>
          <a:p>
            <a:pPr algn="just">
              <a:buFont typeface="Wingdings" panose="05000000000000000000" pitchFamily="2" charset="2"/>
              <a:buChar char="v"/>
            </a:pPr>
            <a:endParaRPr lang="en-US" sz="1050" dirty="0">
              <a:effectLst/>
              <a:latin typeface="Arial" panose="020B0604020202020204" pitchFamily="34" charset="0"/>
              <a:cs typeface="Arial" panose="020B0604020202020204" pitchFamily="34" charset="0"/>
            </a:endParaRPr>
          </a:p>
          <a:p>
            <a:pPr algn="just">
              <a:buFont typeface="Wingdings" panose="05000000000000000000" pitchFamily="2" charset="2"/>
              <a:buChar char="v"/>
            </a:pPr>
            <a:r>
              <a:rPr lang="en-US" sz="2600" dirty="0">
                <a:solidFill>
                  <a:schemeClr val="tx1"/>
                </a:solidFill>
                <a:effectLst/>
                <a:latin typeface="Arial" panose="020B0604020202020204" pitchFamily="34" charset="0"/>
                <a:cs typeface="Arial" panose="020B0604020202020204" pitchFamily="34" charset="0"/>
              </a:rPr>
              <a:t> These subcultures by itself form a </a:t>
            </a:r>
            <a:r>
              <a:rPr lang="en-US" sz="2600" b="1" dirty="0">
                <a:solidFill>
                  <a:srgbClr val="FFFF00"/>
                </a:solidFill>
                <a:effectLst/>
                <a:latin typeface="Arial" panose="020B0604020202020204" pitchFamily="34" charset="0"/>
                <a:cs typeface="Arial" panose="020B0604020202020204" pitchFamily="34" charset="0"/>
              </a:rPr>
              <a:t>customer segment </a:t>
            </a:r>
            <a:r>
              <a:rPr lang="en-US" sz="2600" dirty="0">
                <a:solidFill>
                  <a:schemeClr val="tx1"/>
                </a:solidFill>
                <a:effectLst/>
                <a:latin typeface="Arial" panose="020B0604020202020204" pitchFamily="34" charset="0"/>
                <a:cs typeface="Arial" panose="020B0604020202020204" pitchFamily="34" charset="0"/>
              </a:rPr>
              <a:t>--- Marketers often </a:t>
            </a:r>
            <a:r>
              <a:rPr lang="en-US" sz="2600" b="1" dirty="0">
                <a:solidFill>
                  <a:srgbClr val="FFFF00"/>
                </a:solidFill>
                <a:effectLst/>
                <a:latin typeface="Arial" panose="020B0604020202020204" pitchFamily="34" charset="0"/>
                <a:cs typeface="Arial" panose="020B0604020202020204" pitchFamily="34" charset="0"/>
              </a:rPr>
              <a:t>design</a:t>
            </a:r>
            <a:r>
              <a:rPr lang="en-US" sz="2600" dirty="0">
                <a:solidFill>
                  <a:schemeClr val="tx1"/>
                </a:solidFill>
                <a:effectLst/>
                <a:latin typeface="Arial" panose="020B0604020202020204" pitchFamily="34" charset="0"/>
                <a:cs typeface="Arial" panose="020B0604020202020204" pitchFamily="34" charset="0"/>
              </a:rPr>
              <a:t> products and marketing programs </a:t>
            </a:r>
            <a:r>
              <a:rPr lang="en-US" sz="2600" b="1" dirty="0">
                <a:solidFill>
                  <a:srgbClr val="FFFF00"/>
                </a:solidFill>
                <a:effectLst/>
                <a:latin typeface="Arial" panose="020B0604020202020204" pitchFamily="34" charset="0"/>
                <a:cs typeface="Arial" panose="020B0604020202020204" pitchFamily="34" charset="0"/>
              </a:rPr>
              <a:t>tailored</a:t>
            </a:r>
            <a:r>
              <a:rPr lang="en-US" sz="2600" dirty="0">
                <a:solidFill>
                  <a:schemeClr val="tx1"/>
                </a:solidFill>
                <a:effectLst/>
                <a:latin typeface="Arial" panose="020B0604020202020204" pitchFamily="34" charset="0"/>
                <a:cs typeface="Arial" panose="020B0604020202020204" pitchFamily="34" charset="0"/>
              </a:rPr>
              <a:t> to their needs.</a:t>
            </a:r>
            <a:endParaRPr lang="en-US" sz="1050" dirty="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8071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11DABC-5569-4DA6-97C1-766DCA77E45D}"/>
              </a:ext>
            </a:extLst>
          </p:cNvPr>
          <p:cNvSpPr>
            <a:spLocks noGrp="1"/>
          </p:cNvSpPr>
          <p:nvPr>
            <p:ph idx="1"/>
          </p:nvPr>
        </p:nvSpPr>
        <p:spPr>
          <a:xfrm>
            <a:off x="800514" y="448710"/>
            <a:ext cx="10590972" cy="5960580"/>
          </a:xfrm>
        </p:spPr>
        <p:txBody>
          <a:bodyPr>
            <a:normAutofit fontScale="92500"/>
          </a:bodyPr>
          <a:lstStyle/>
          <a:p>
            <a:pPr marL="0" indent="0" algn="just">
              <a:buNone/>
            </a:pPr>
            <a:endParaRPr lang="en-US" sz="300" b="1" dirty="0">
              <a:solidFill>
                <a:srgbClr val="FFFF00"/>
              </a:solidFill>
              <a:effectLst/>
              <a:latin typeface="Arial" panose="020B0604020202020204" pitchFamily="34" charset="0"/>
              <a:cs typeface="Arial" panose="020B0604020202020204" pitchFamily="34" charset="0"/>
            </a:endParaRPr>
          </a:p>
          <a:p>
            <a:pPr marL="0" indent="0" algn="just">
              <a:buNone/>
            </a:pPr>
            <a:r>
              <a:rPr lang="en-US" sz="2600" b="1" dirty="0">
                <a:solidFill>
                  <a:srgbClr val="FFFF00"/>
                </a:solidFill>
                <a:effectLst/>
                <a:latin typeface="Arial" panose="020B0604020202020204" pitchFamily="34" charset="0"/>
                <a:cs typeface="Arial" panose="020B0604020202020204" pitchFamily="34" charset="0"/>
              </a:rPr>
              <a:t>FOR EXAMPLE</a:t>
            </a:r>
          </a:p>
          <a:p>
            <a:pPr marL="0" indent="0" algn="just">
              <a:buNone/>
            </a:pPr>
            <a:r>
              <a:rPr lang="en-US" sz="2600" dirty="0">
                <a:effectLst/>
                <a:latin typeface="Arial" panose="020B0604020202020204" pitchFamily="34" charset="0"/>
                <a:cs typeface="Arial" panose="020B0604020202020204" pitchFamily="34" charset="0"/>
              </a:rPr>
              <a:t>Subcultural groups </a:t>
            </a:r>
            <a:r>
              <a:rPr lang="en-US" sz="2600" b="1" dirty="0">
                <a:solidFill>
                  <a:srgbClr val="FFFF00"/>
                </a:solidFill>
                <a:effectLst/>
                <a:latin typeface="Arial" panose="020B0604020202020204" pitchFamily="34" charset="0"/>
                <a:cs typeface="Arial" panose="020B0604020202020204" pitchFamily="34" charset="0"/>
              </a:rPr>
              <a:t>based</a:t>
            </a:r>
            <a:r>
              <a:rPr lang="en-US" sz="2600" dirty="0">
                <a:effectLst/>
                <a:latin typeface="Arial" panose="020B0604020202020204" pitchFamily="34" charset="0"/>
                <a:cs typeface="Arial" panose="020B0604020202020204" pitchFamily="34" charset="0"/>
              </a:rPr>
              <a:t> on religion Include Muslim, Hindu, Sikh, Christian, Buddhist, Jain and Parsi consumers in the </a:t>
            </a:r>
            <a:r>
              <a:rPr lang="en-US" sz="2600" b="1" dirty="0">
                <a:solidFill>
                  <a:srgbClr val="FFFF00"/>
                </a:solidFill>
                <a:effectLst/>
                <a:latin typeface="Arial" panose="020B0604020202020204" pitchFamily="34" charset="0"/>
                <a:cs typeface="Arial" panose="020B0604020202020204" pitchFamily="34" charset="0"/>
              </a:rPr>
              <a:t>subcontinent</a:t>
            </a:r>
            <a:r>
              <a:rPr lang="en-US" sz="2600" dirty="0">
                <a:effectLst/>
                <a:latin typeface="Arial" panose="020B0604020202020204" pitchFamily="34" charset="0"/>
                <a:cs typeface="Arial" panose="020B0604020202020204" pitchFamily="34" charset="0"/>
              </a:rPr>
              <a:t>. Many products </a:t>
            </a:r>
            <a:r>
              <a:rPr lang="en-US" sz="2600" b="1" dirty="0">
                <a:solidFill>
                  <a:srgbClr val="FFFF00"/>
                </a:solidFill>
                <a:effectLst/>
                <a:latin typeface="Arial" panose="020B0604020202020204" pitchFamily="34" charset="0"/>
                <a:cs typeface="Arial" panose="020B0604020202020204" pitchFamily="34" charset="0"/>
              </a:rPr>
              <a:t>linked</a:t>
            </a:r>
            <a:r>
              <a:rPr lang="en-US" sz="2600" dirty="0">
                <a:effectLst/>
                <a:latin typeface="Arial" panose="020B0604020202020204" pitchFamily="34" charset="0"/>
                <a:cs typeface="Arial" panose="020B0604020202020204" pitchFamily="34" charset="0"/>
              </a:rPr>
              <a:t> with religious, rituals and festivals are targeted at these subcultures. </a:t>
            </a:r>
          </a:p>
          <a:p>
            <a:pPr marL="0" indent="0" algn="just">
              <a:buNone/>
            </a:pPr>
            <a:r>
              <a:rPr lang="en-US" sz="2600" dirty="0">
                <a:effectLst/>
                <a:latin typeface="Arial" panose="020B0604020202020204" pitchFamily="34" charset="0"/>
                <a:cs typeface="Arial" panose="020B0604020202020204" pitchFamily="34" charset="0"/>
              </a:rPr>
              <a:t>Geographic regions also </a:t>
            </a:r>
            <a:r>
              <a:rPr lang="en-US" sz="2600" b="1" dirty="0">
                <a:solidFill>
                  <a:srgbClr val="FFFF00"/>
                </a:solidFill>
                <a:effectLst/>
                <a:latin typeface="Arial" panose="020B0604020202020204" pitchFamily="34" charset="0"/>
                <a:cs typeface="Arial" panose="020B0604020202020204" pitchFamily="34" charset="0"/>
              </a:rPr>
              <a:t>give rise </a:t>
            </a:r>
            <a:r>
              <a:rPr lang="en-US" sz="2600" dirty="0">
                <a:effectLst/>
                <a:latin typeface="Arial" panose="020B0604020202020204" pitchFamily="34" charset="0"/>
                <a:cs typeface="Arial" panose="020B0604020202020204" pitchFamily="34" charset="0"/>
              </a:rPr>
              <a:t>to interesting subcultures like Punjabi,</a:t>
            </a:r>
            <a:r>
              <a:rPr lang="it-IT" sz="2600" dirty="0">
                <a:effectLst/>
                <a:latin typeface="Arial" panose="020B0604020202020204" pitchFamily="34" charset="0"/>
                <a:cs typeface="Arial" panose="020B0604020202020204" pitchFamily="34" charset="0"/>
              </a:rPr>
              <a:t> Balochi, Sindhi, Seraiki, and Pashton</a:t>
            </a:r>
            <a:r>
              <a:rPr lang="en-US" sz="2600" dirty="0">
                <a:effectLst/>
                <a:latin typeface="Arial" panose="020B0604020202020204" pitchFamily="34" charset="0"/>
                <a:cs typeface="Arial" panose="020B0604020202020204" pitchFamily="34" charset="0"/>
              </a:rPr>
              <a:t> people (to name a few) form distinct subculture in Pakistan.</a:t>
            </a:r>
          </a:p>
          <a:p>
            <a:pPr marL="0" indent="0" algn="just">
              <a:buNone/>
            </a:pPr>
            <a:r>
              <a:rPr lang="en-US" sz="2600" b="1" dirty="0">
                <a:solidFill>
                  <a:srgbClr val="FFFF00"/>
                </a:solidFill>
                <a:effectLst/>
                <a:latin typeface="Arial" panose="020B0604020202020204" pitchFamily="34" charset="0"/>
                <a:cs typeface="Arial" panose="020B0604020202020204" pitchFamily="34" charset="0"/>
              </a:rPr>
              <a:t>Consider</a:t>
            </a:r>
            <a:r>
              <a:rPr lang="en-US" sz="2600" dirty="0">
                <a:effectLst/>
                <a:latin typeface="Arial" panose="020B0604020202020204" pitchFamily="34" charset="0"/>
                <a:cs typeface="Arial" panose="020B0604020202020204" pitchFamily="34" charset="0"/>
              </a:rPr>
              <a:t> the subculture of the </a:t>
            </a:r>
            <a:r>
              <a:rPr lang="en-US" sz="2600" b="1" dirty="0">
                <a:solidFill>
                  <a:srgbClr val="FFFF00"/>
                </a:solidFill>
                <a:effectLst/>
                <a:latin typeface="Arial" panose="020B0604020202020204" pitchFamily="34" charset="0"/>
                <a:cs typeface="Arial" panose="020B0604020202020204" pitchFamily="34" charset="0"/>
              </a:rPr>
              <a:t>Punjabi</a:t>
            </a:r>
            <a:r>
              <a:rPr lang="en-US" sz="2600" dirty="0">
                <a:effectLst/>
                <a:latin typeface="Arial" panose="020B0604020202020204" pitchFamily="34" charset="0"/>
                <a:cs typeface="Arial" panose="020B0604020202020204" pitchFamily="34" charset="0"/>
              </a:rPr>
              <a:t> community in Pakistan. Celebration of life is an essential part of the Punjabi culture --- Who </a:t>
            </a:r>
            <a:r>
              <a:rPr lang="en-US" sz="2600" b="1" dirty="0">
                <a:solidFill>
                  <a:srgbClr val="FFFF00"/>
                </a:solidFill>
                <a:effectLst/>
                <a:latin typeface="Arial" panose="020B0604020202020204" pitchFamily="34" charset="0"/>
                <a:cs typeface="Arial" panose="020B0604020202020204" pitchFamily="34" charset="0"/>
              </a:rPr>
              <a:t>want</a:t>
            </a:r>
            <a:r>
              <a:rPr lang="en-US" sz="2600" dirty="0">
                <a:effectLst/>
                <a:latin typeface="Arial" panose="020B0604020202020204" pitchFamily="34" charset="0"/>
                <a:cs typeface="Arial" panose="020B0604020202020204" pitchFamily="34" charset="0"/>
              </a:rPr>
              <a:t> to enjoy life with colorful celebrations --- Their </a:t>
            </a:r>
            <a:r>
              <a:rPr lang="en-US" sz="2600" b="1" dirty="0">
                <a:solidFill>
                  <a:srgbClr val="FFFF00"/>
                </a:solidFill>
                <a:effectLst/>
                <a:latin typeface="Arial" panose="020B0604020202020204" pitchFamily="34" charset="0"/>
                <a:cs typeface="Arial" panose="020B0604020202020204" pitchFamily="34" charset="0"/>
              </a:rPr>
              <a:t>consumption behavior </a:t>
            </a:r>
            <a:r>
              <a:rPr lang="en-US" sz="2600" dirty="0">
                <a:effectLst/>
                <a:latin typeface="Arial" panose="020B0604020202020204" pitchFamily="34" charset="0"/>
                <a:cs typeface="Arial" panose="020B0604020202020204" pitchFamily="34" charset="0"/>
              </a:rPr>
              <a:t>can be seen, as </a:t>
            </a:r>
            <a:r>
              <a:rPr lang="en-US" sz="2600" b="1" dirty="0">
                <a:solidFill>
                  <a:srgbClr val="FFFF00"/>
                </a:solidFill>
                <a:effectLst/>
                <a:latin typeface="Arial" panose="020B0604020202020204" pitchFamily="34" charset="0"/>
                <a:cs typeface="Arial" panose="020B0604020202020204" pitchFamily="34" charset="0"/>
              </a:rPr>
              <a:t>colorful celebrations </a:t>
            </a:r>
            <a:r>
              <a:rPr lang="en-US" sz="2600" dirty="0">
                <a:effectLst/>
                <a:latin typeface="Arial" panose="020B0604020202020204" pitchFamily="34" charset="0"/>
                <a:cs typeface="Arial" panose="020B0604020202020204" pitchFamily="34" charset="0"/>
              </a:rPr>
              <a:t>on weddings, Basant and other events accompanied by loud music, bhangra, desi food and excitement. </a:t>
            </a:r>
            <a:endParaRPr lang="en-US" sz="2600" dirty="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3157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11DABC-5569-4DA6-97C1-766DCA77E45D}"/>
              </a:ext>
            </a:extLst>
          </p:cNvPr>
          <p:cNvSpPr>
            <a:spLocks noGrp="1"/>
          </p:cNvSpPr>
          <p:nvPr>
            <p:ph idx="1"/>
          </p:nvPr>
        </p:nvSpPr>
        <p:spPr>
          <a:xfrm>
            <a:off x="738394" y="260073"/>
            <a:ext cx="10715211" cy="6337853"/>
          </a:xfrm>
        </p:spPr>
        <p:txBody>
          <a:bodyPr>
            <a:normAutofit/>
          </a:bodyPr>
          <a:lstStyle/>
          <a:p>
            <a:pPr marL="0" indent="0">
              <a:buNone/>
            </a:pPr>
            <a:endParaRPr lang="en-US" sz="1400" dirty="0">
              <a:solidFill>
                <a:srgbClr val="FFFF00"/>
              </a:solidFill>
              <a:effectLst/>
              <a:latin typeface="Arial Black" panose="020B0A04020102020204" pitchFamily="34" charset="0"/>
              <a:cs typeface="Arial" panose="020B0604020202020204" pitchFamily="34" charset="0"/>
            </a:endParaRPr>
          </a:p>
          <a:p>
            <a:pPr marL="0" indent="0">
              <a:buNone/>
            </a:pPr>
            <a:r>
              <a:rPr lang="en-US" sz="2800" dirty="0">
                <a:solidFill>
                  <a:srgbClr val="FFFF00"/>
                </a:solidFill>
                <a:effectLst/>
                <a:latin typeface="Arial Black" panose="020B0A04020102020204" pitchFamily="34" charset="0"/>
                <a:cs typeface="Arial" panose="020B0604020202020204" pitchFamily="34" charset="0"/>
              </a:rPr>
              <a:t>SOCIAL CLASS </a:t>
            </a:r>
            <a:r>
              <a:rPr lang="en-US" sz="2600" dirty="0">
                <a:solidFill>
                  <a:schemeClr val="tx1"/>
                </a:solidFill>
                <a:effectLst/>
                <a:latin typeface="Arial" panose="020B0604020202020204" pitchFamily="34" charset="0"/>
                <a:cs typeface="Arial" panose="020B0604020202020204" pitchFamily="34" charset="0"/>
              </a:rPr>
              <a:t> </a:t>
            </a:r>
          </a:p>
          <a:p>
            <a:pPr algn="just">
              <a:buFont typeface="Wingdings" panose="05000000000000000000" pitchFamily="2" charset="2"/>
              <a:buChar char="v"/>
            </a:pPr>
            <a:r>
              <a:rPr lang="en-US" sz="2600" dirty="0">
                <a:solidFill>
                  <a:schemeClr val="tx1"/>
                </a:solidFill>
                <a:effectLst/>
                <a:latin typeface="Arial" panose="020B0604020202020204" pitchFamily="34" charset="0"/>
                <a:cs typeface="Arial" panose="020B0604020202020204" pitchFamily="34" charset="0"/>
              </a:rPr>
              <a:t> Each and every society </a:t>
            </a:r>
            <a:r>
              <a:rPr lang="en-US" sz="2600" b="1" dirty="0">
                <a:solidFill>
                  <a:srgbClr val="FFFF00"/>
                </a:solidFill>
                <a:effectLst/>
                <a:latin typeface="Arial" panose="020B0604020202020204" pitchFamily="34" charset="0"/>
                <a:cs typeface="Arial" panose="020B0604020202020204" pitchFamily="34" charset="0"/>
              </a:rPr>
              <a:t>across</a:t>
            </a:r>
            <a:r>
              <a:rPr lang="en-US" sz="2600" dirty="0">
                <a:solidFill>
                  <a:schemeClr val="tx1"/>
                </a:solidFill>
                <a:effectLst/>
                <a:latin typeface="Arial" panose="020B0604020202020204" pitchFamily="34" charset="0"/>
                <a:cs typeface="Arial" panose="020B0604020202020204" pitchFamily="34" charset="0"/>
              </a:rPr>
              <a:t> the globe has form of social class. The social class is </a:t>
            </a:r>
            <a:r>
              <a:rPr lang="en-US" sz="2600" b="1" dirty="0">
                <a:solidFill>
                  <a:srgbClr val="FFFF00"/>
                </a:solidFill>
                <a:effectLst/>
                <a:latin typeface="Arial" panose="020B0604020202020204" pitchFamily="34" charset="0"/>
                <a:cs typeface="Arial" panose="020B0604020202020204" pitchFamily="34" charset="0"/>
              </a:rPr>
              <a:t>not just </a:t>
            </a:r>
            <a:r>
              <a:rPr lang="en-US" sz="2600" dirty="0">
                <a:solidFill>
                  <a:schemeClr val="tx1"/>
                </a:solidFill>
                <a:effectLst/>
                <a:latin typeface="Arial" panose="020B0604020202020204" pitchFamily="34" charset="0"/>
                <a:cs typeface="Arial" panose="020B0604020202020204" pitchFamily="34" charset="0"/>
              </a:rPr>
              <a:t>determined by the income, but also </a:t>
            </a:r>
            <a:r>
              <a:rPr lang="en-US" sz="2600" b="1" dirty="0">
                <a:solidFill>
                  <a:srgbClr val="FFFF00"/>
                </a:solidFill>
                <a:effectLst/>
                <a:latin typeface="Arial" panose="020B0604020202020204" pitchFamily="34" charset="0"/>
                <a:cs typeface="Arial" panose="020B0604020202020204" pitchFamily="34" charset="0"/>
              </a:rPr>
              <a:t>other factors </a:t>
            </a:r>
            <a:r>
              <a:rPr lang="en-US" sz="2600" dirty="0">
                <a:solidFill>
                  <a:schemeClr val="tx1"/>
                </a:solidFill>
                <a:effectLst/>
                <a:latin typeface="Arial" panose="020B0604020202020204" pitchFamily="34" charset="0"/>
                <a:cs typeface="Arial" panose="020B0604020202020204" pitchFamily="34" charset="0"/>
              </a:rPr>
              <a:t>such as the occupation, family background, education and residence location. Social class is </a:t>
            </a:r>
            <a:r>
              <a:rPr lang="en-US" sz="2600" b="1" dirty="0">
                <a:solidFill>
                  <a:srgbClr val="FFFF00"/>
                </a:solidFill>
                <a:effectLst/>
                <a:latin typeface="Arial" panose="020B0604020202020204" pitchFamily="34" charset="0"/>
                <a:cs typeface="Arial" panose="020B0604020202020204" pitchFamily="34" charset="0"/>
              </a:rPr>
              <a:t>important</a:t>
            </a:r>
            <a:r>
              <a:rPr lang="en-US" sz="2600" dirty="0">
                <a:solidFill>
                  <a:schemeClr val="tx1"/>
                </a:solidFill>
                <a:effectLst/>
                <a:latin typeface="Arial" panose="020B0604020202020204" pitchFamily="34" charset="0"/>
                <a:cs typeface="Arial" panose="020B0604020202020204" pitchFamily="34" charset="0"/>
              </a:rPr>
              <a:t> to predict the consumer behavior.</a:t>
            </a:r>
          </a:p>
          <a:p>
            <a:pPr algn="just">
              <a:buFont typeface="Wingdings" panose="05000000000000000000" pitchFamily="2" charset="2"/>
              <a:buChar char="v"/>
            </a:pPr>
            <a:endParaRPr lang="en-US" sz="100" dirty="0">
              <a:solidFill>
                <a:schemeClr val="tx1"/>
              </a:solidFill>
              <a:effectLst/>
              <a:latin typeface="Arial" panose="020B0604020202020204" pitchFamily="34" charset="0"/>
              <a:cs typeface="Arial" panose="020B0604020202020204" pitchFamily="34" charset="0"/>
            </a:endParaRPr>
          </a:p>
          <a:p>
            <a:pPr>
              <a:buFont typeface="Wingdings" panose="05000000000000000000" pitchFamily="2" charset="2"/>
              <a:buChar char="v"/>
            </a:pPr>
            <a:r>
              <a:rPr lang="en-US" sz="2600" dirty="0">
                <a:effectLst/>
                <a:latin typeface="Arial" panose="020B0604020202020204" pitchFamily="34" charset="0"/>
                <a:cs typeface="Arial" panose="020B0604020202020204" pitchFamily="34" charset="0"/>
              </a:rPr>
              <a:t> H</a:t>
            </a:r>
            <a:r>
              <a:rPr lang="en-US" sz="2600" dirty="0">
                <a:solidFill>
                  <a:schemeClr val="tx1"/>
                </a:solidFill>
                <a:effectLst/>
                <a:latin typeface="Arial" panose="020B0604020202020204" pitchFamily="34" charset="0"/>
                <a:cs typeface="Arial" panose="020B0604020202020204" pitchFamily="34" charset="0"/>
              </a:rPr>
              <a:t>owever, the </a:t>
            </a:r>
            <a:r>
              <a:rPr lang="en-US" sz="2600" b="1" dirty="0">
                <a:solidFill>
                  <a:srgbClr val="FFFF00"/>
                </a:solidFill>
                <a:effectLst/>
                <a:latin typeface="Arial" panose="020B0604020202020204" pitchFamily="34" charset="0"/>
                <a:cs typeface="Arial" panose="020B0604020202020204" pitchFamily="34" charset="0"/>
              </a:rPr>
              <a:t>lines between </a:t>
            </a:r>
            <a:r>
              <a:rPr lang="en-US" sz="2600" dirty="0">
                <a:solidFill>
                  <a:schemeClr val="tx1"/>
                </a:solidFill>
                <a:effectLst/>
                <a:latin typeface="Arial" panose="020B0604020202020204" pitchFamily="34" charset="0"/>
                <a:cs typeface="Arial" panose="020B0604020202020204" pitchFamily="34" charset="0"/>
              </a:rPr>
              <a:t>social classes are </a:t>
            </a:r>
            <a:r>
              <a:rPr lang="en-US" sz="2600" b="1" dirty="0">
                <a:solidFill>
                  <a:srgbClr val="FFFF00"/>
                </a:solidFill>
                <a:effectLst/>
                <a:latin typeface="Arial" panose="020B0604020202020204" pitchFamily="34" charset="0"/>
                <a:cs typeface="Arial" panose="020B0604020202020204" pitchFamily="34" charset="0"/>
              </a:rPr>
              <a:t>not fixed </a:t>
            </a:r>
            <a:r>
              <a:rPr lang="en-US" sz="2600" dirty="0">
                <a:solidFill>
                  <a:schemeClr val="tx1"/>
                </a:solidFill>
                <a:effectLst/>
                <a:latin typeface="Arial" panose="020B0604020202020204" pitchFamily="34" charset="0"/>
                <a:cs typeface="Arial" panose="020B0604020202020204" pitchFamily="34" charset="0"/>
              </a:rPr>
              <a:t>--- People can </a:t>
            </a:r>
            <a:r>
              <a:rPr lang="en-US" sz="2600" b="1" dirty="0">
                <a:solidFill>
                  <a:srgbClr val="FFFF00"/>
                </a:solidFill>
                <a:effectLst/>
                <a:latin typeface="Arial" panose="020B0604020202020204" pitchFamily="34" charset="0"/>
                <a:cs typeface="Arial" panose="020B0604020202020204" pitchFamily="34" charset="0"/>
              </a:rPr>
              <a:t>move</a:t>
            </a:r>
            <a:r>
              <a:rPr lang="en-US" sz="2600" dirty="0">
                <a:solidFill>
                  <a:schemeClr val="tx1"/>
                </a:solidFill>
                <a:effectLst/>
                <a:latin typeface="Arial" panose="020B0604020202020204" pitchFamily="34" charset="0"/>
                <a:cs typeface="Arial" panose="020B0604020202020204" pitchFamily="34" charset="0"/>
              </a:rPr>
              <a:t> to a higher social class or </a:t>
            </a:r>
            <a:r>
              <a:rPr lang="en-US" sz="2600" b="1" dirty="0">
                <a:solidFill>
                  <a:srgbClr val="FFFF00"/>
                </a:solidFill>
                <a:effectLst/>
                <a:latin typeface="Arial" panose="020B0604020202020204" pitchFamily="34" charset="0"/>
                <a:cs typeface="Arial" panose="020B0604020202020204" pitchFamily="34" charset="0"/>
              </a:rPr>
              <a:t>drop</a:t>
            </a:r>
            <a:r>
              <a:rPr lang="en-US" sz="2600" dirty="0">
                <a:solidFill>
                  <a:schemeClr val="tx1"/>
                </a:solidFill>
                <a:effectLst/>
                <a:latin typeface="Arial" panose="020B0604020202020204" pitchFamily="34" charset="0"/>
                <a:cs typeface="Arial" panose="020B0604020202020204" pitchFamily="34" charset="0"/>
              </a:rPr>
              <a:t> into a lower one. </a:t>
            </a:r>
          </a:p>
          <a:p>
            <a:pPr>
              <a:buFont typeface="Wingdings" panose="05000000000000000000" pitchFamily="2" charset="2"/>
              <a:buChar char="v"/>
            </a:pPr>
            <a:endParaRPr lang="en-US" sz="100" dirty="0">
              <a:solidFill>
                <a:schemeClr val="tx1"/>
              </a:solidFill>
              <a:effectLst/>
              <a:latin typeface="Arial" panose="020B0604020202020204" pitchFamily="34" charset="0"/>
              <a:cs typeface="Arial" panose="020B0604020202020204" pitchFamily="34" charset="0"/>
            </a:endParaRPr>
          </a:p>
          <a:p>
            <a:pPr algn="just">
              <a:buFont typeface="Wingdings" panose="05000000000000000000" pitchFamily="2" charset="2"/>
              <a:buChar char="v"/>
            </a:pPr>
            <a:r>
              <a:rPr lang="en-US" sz="2600" dirty="0">
                <a:solidFill>
                  <a:schemeClr val="tx1"/>
                </a:solidFill>
                <a:effectLst/>
                <a:latin typeface="Arial" panose="020B0604020202020204" pitchFamily="34" charset="0"/>
                <a:cs typeface="Arial" panose="020B0604020202020204" pitchFamily="34" charset="0"/>
              </a:rPr>
              <a:t> Marketers are </a:t>
            </a:r>
            <a:r>
              <a:rPr lang="en-US" sz="2600" b="1" dirty="0">
                <a:solidFill>
                  <a:srgbClr val="FFFF00"/>
                </a:solidFill>
                <a:effectLst/>
                <a:latin typeface="Arial" panose="020B0604020202020204" pitchFamily="34" charset="0"/>
                <a:cs typeface="Arial" panose="020B0604020202020204" pitchFamily="34" charset="0"/>
              </a:rPr>
              <a:t>interested</a:t>
            </a:r>
            <a:r>
              <a:rPr lang="en-US" sz="2600" dirty="0">
                <a:solidFill>
                  <a:schemeClr val="tx1"/>
                </a:solidFill>
                <a:effectLst/>
                <a:latin typeface="Arial" panose="020B0604020202020204" pitchFamily="34" charset="0"/>
                <a:cs typeface="Arial" panose="020B0604020202020204" pitchFamily="34" charset="0"/>
              </a:rPr>
              <a:t> in social class </a:t>
            </a:r>
            <a:r>
              <a:rPr lang="en-US" sz="2600" b="1" dirty="0">
                <a:solidFill>
                  <a:srgbClr val="FFFF00"/>
                </a:solidFill>
                <a:effectLst/>
                <a:latin typeface="Arial" panose="020B0604020202020204" pitchFamily="34" charset="0"/>
                <a:cs typeface="Arial" panose="020B0604020202020204" pitchFamily="34" charset="0"/>
              </a:rPr>
              <a:t>because</a:t>
            </a:r>
            <a:r>
              <a:rPr lang="en-US" sz="2600" dirty="0">
                <a:solidFill>
                  <a:schemeClr val="tx1"/>
                </a:solidFill>
                <a:effectLst/>
                <a:latin typeface="Arial" panose="020B0604020202020204" pitchFamily="34" charset="0"/>
                <a:cs typeface="Arial" panose="020B0604020202020204" pitchFamily="34" charset="0"/>
              </a:rPr>
              <a:t> people within a given social class </a:t>
            </a:r>
            <a:r>
              <a:rPr lang="en-US" sz="2600" b="1" dirty="0">
                <a:solidFill>
                  <a:srgbClr val="FFFF00"/>
                </a:solidFill>
                <a:effectLst/>
                <a:latin typeface="Arial" panose="020B0604020202020204" pitchFamily="34" charset="0"/>
                <a:cs typeface="Arial" panose="020B0604020202020204" pitchFamily="34" charset="0"/>
              </a:rPr>
              <a:t>have</a:t>
            </a:r>
            <a:r>
              <a:rPr lang="en-US" sz="2600" dirty="0">
                <a:solidFill>
                  <a:schemeClr val="tx1"/>
                </a:solidFill>
                <a:effectLst/>
                <a:latin typeface="Arial" panose="020B0604020202020204" pitchFamily="34" charset="0"/>
                <a:cs typeface="Arial" panose="020B0604020202020204" pitchFamily="34" charset="0"/>
              </a:rPr>
              <a:t> a habit of similar buying behavior. </a:t>
            </a:r>
            <a:endParaRPr lang="en-US" sz="1050" dirty="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6484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1102950</TotalTime>
  <Words>2124</Words>
  <Application>Microsoft Office PowerPoint</Application>
  <PresentationFormat>Widescreen</PresentationFormat>
  <Paragraphs>230</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Arial Black</vt:lpstr>
      <vt:lpstr>Bookman Old Style</vt:lpstr>
      <vt:lpstr>Calibri</vt:lpstr>
      <vt:lpstr>Rockwell</vt:lpstr>
      <vt:lpstr>Wingdings</vt:lpstr>
      <vt:lpstr>Damask</vt:lpstr>
      <vt:lpstr>Marketing   Lecture # 4   Muhammad asad  Instructor   department of computer science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Asad</dc:creator>
  <cp:lastModifiedBy>MUHAMMAD ASAD</cp:lastModifiedBy>
  <cp:revision>1120</cp:revision>
  <dcterms:created xsi:type="dcterms:W3CDTF">2018-04-05T17:48:54Z</dcterms:created>
  <dcterms:modified xsi:type="dcterms:W3CDTF">2022-03-22T05:14:48Z</dcterms:modified>
</cp:coreProperties>
</file>