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9"/>
  </p:notesMasterIdLst>
  <p:sldIdLst>
    <p:sldId id="525" r:id="rId2"/>
    <p:sldId id="526" r:id="rId3"/>
    <p:sldId id="574" r:id="rId4"/>
    <p:sldId id="566" r:id="rId5"/>
    <p:sldId id="575" r:id="rId6"/>
    <p:sldId id="603" r:id="rId7"/>
    <p:sldId id="604" r:id="rId8"/>
    <p:sldId id="605" r:id="rId9"/>
    <p:sldId id="606" r:id="rId10"/>
    <p:sldId id="597" r:id="rId11"/>
    <p:sldId id="576" r:id="rId12"/>
    <p:sldId id="577" r:id="rId13"/>
    <p:sldId id="578" r:id="rId14"/>
    <p:sldId id="608" r:id="rId15"/>
    <p:sldId id="609" r:id="rId16"/>
    <p:sldId id="598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09:56:09.231" idx="2">
    <p:pos x="8706" y="102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6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79E272-BADC-4571-8ACC-7F583F54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4" y="0"/>
            <a:ext cx="1023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5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11632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PERCEPTION</a:t>
            </a:r>
            <a:endParaRPr lang="en-US" sz="2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 perception is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a customer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about a product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information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meaningful image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particular product.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sees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advertisements, promotions, customer reviews, social media feedback, and etc. ---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Relating to a product, they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impression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 --- Hence consumer perception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great influence on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decision of consumers.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1957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researcher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announced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he had flashed the phrases “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 popcorn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Drink Coca-Cola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on a screen in a New Jersey movie theater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every five seconds for 1/300th of a second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although viewers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consciously recognize these messages,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absorbed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subconsciously and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bought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58 percent more popcorn and 18 percent more Coke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Suddenly,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advertisers and consumer-protection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groups became intensely interested in subliminal perception ---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voiced fears of being brainwashed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California and Canada declared the practice illegal ---Although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later admitted to making up the data,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 has not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died --- Some consumers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fear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they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manipulated by subliminal messages.  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260073"/>
            <a:ext cx="10715211" cy="6337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LEARNING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a person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product, he/she gets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something more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 --- Learning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comes over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period of time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experience.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consumer’s learning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skills and knowledge --- While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 practice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only through experience.</a:t>
            </a:r>
          </a:p>
          <a:p>
            <a:pPr marL="0" indent="0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67" y="316182"/>
            <a:ext cx="11027465" cy="62256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person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him or her to look into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camera --- The camera buyer might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 camera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brands in a shop window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special sale price --- or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cameras with a friend. </a:t>
            </a:r>
          </a:p>
          <a:p>
            <a:pPr marL="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all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might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consumer’s response to his or her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buying the product. </a:t>
            </a:r>
          </a:p>
          <a:p>
            <a:pPr marL="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consumer buys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Nikon camera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If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rewarding, the consumer will probably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camera more and more, and his or her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be reinforced.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 time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or she shops for a camera, or for binoculars or some similar product,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 is greater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he or she will buy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Nikon product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961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370911"/>
            <a:ext cx="10715211" cy="6116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ATTITUDE AND BELIEFS </a:t>
            </a:r>
          </a:p>
          <a:p>
            <a:pPr marL="0" indent="0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Belief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a person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something --- Beliefs maybe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knowledge, opinion, or faith.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beliefs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people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formulate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specific products and services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beliefs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up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and brand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affect buying behavior --- If some of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beliefs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wrong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purchase ---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want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 a campaign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correct them. </a:t>
            </a:r>
          </a:p>
        </p:txBody>
      </p:sp>
    </p:spTree>
    <p:extLst>
      <p:ext uri="{BB962C8B-B14F-4D97-AF65-F5344CB8AC3E}">
        <p14:creationId xmlns:p14="http://schemas.microsoft.com/office/powerpoint/2010/main" val="255100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94" y="370911"/>
            <a:ext cx="10715211" cy="6116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Attitude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describes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person’s consistent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evaluations, feelings, and tendencies toward an object or idea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put people into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 of mind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liking or disliking things, of moving toward or away from them. 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have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attitude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religion, politics, clothes, music, and food --- If our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camera buyer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hold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as “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 the best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---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Japanese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 the best camera products in the world --- So,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Nikon camera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fit well into the consumer’s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attitudes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825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characteristics influencing consumer behavior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6C862-0328-4A21-BBCC-BAB6B603FF39}"/>
              </a:ext>
            </a:extLst>
          </p:cNvPr>
          <p:cNvSpPr/>
          <p:nvPr/>
        </p:nvSpPr>
        <p:spPr>
          <a:xfrm>
            <a:off x="7689145" y="2078828"/>
            <a:ext cx="2826453" cy="3929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u="sng" dirty="0">
                <a:solidFill>
                  <a:schemeClr val="bg1"/>
                </a:solidFill>
                <a:latin typeface="Arial Black" panose="020B0A04020102020204" pitchFamily="34" charset="0"/>
              </a:rPr>
              <a:t>PSYCHOLOGICAL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Motivation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US" sz="1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Perception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Learning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Beliefs &amp; attitudes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D380-39DF-406B-A492-35EBCE3A548C}"/>
              </a:ext>
            </a:extLst>
          </p:cNvPr>
          <p:cNvSpPr/>
          <p:nvPr/>
        </p:nvSpPr>
        <p:spPr>
          <a:xfrm>
            <a:off x="4888791" y="1857372"/>
            <a:ext cx="2669298" cy="43719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PERSONAL FACTORS</a:t>
            </a:r>
          </a:p>
          <a:p>
            <a:pPr algn="ctr"/>
            <a:endParaRPr lang="en-US" sz="1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Age and life-cycle stage 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Occupation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Economic situation</a:t>
            </a:r>
          </a:p>
          <a:p>
            <a:pPr algn="ctr"/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Lifestyle </a:t>
            </a:r>
          </a:p>
          <a:p>
            <a:pPr algn="ctr"/>
            <a:endParaRPr lang="en-US" sz="105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Personality and self-concept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125218" y="1439309"/>
            <a:ext cx="2032195" cy="52081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CULTURAL</a:t>
            </a:r>
          </a:p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 FACTORS</a:t>
            </a:r>
          </a:p>
          <a:p>
            <a:pPr algn="ctr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Culture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Subculture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Social Class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40D4132-9D0A-450B-A390-430366103DDC}"/>
              </a:ext>
            </a:extLst>
          </p:cNvPr>
          <p:cNvSpPr/>
          <p:nvPr/>
        </p:nvSpPr>
        <p:spPr>
          <a:xfrm>
            <a:off x="10646654" y="3381978"/>
            <a:ext cx="1362975" cy="1208461"/>
          </a:xfrm>
          <a:prstGeom prst="borderCallout1">
            <a:avLst>
              <a:gd name="adj1" fmla="val 878"/>
              <a:gd name="adj2" fmla="val 3636"/>
              <a:gd name="adj3" fmla="val -334"/>
              <a:gd name="adj4" fmla="val 381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Arial Black" panose="020B0A04020102020204" pitchFamily="34" charset="0"/>
              </a:rPr>
              <a:t>BUYER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A49EEFA-183D-4CE4-B591-6FFC773850D9}"/>
              </a:ext>
            </a:extLst>
          </p:cNvPr>
          <p:cNvSpPr/>
          <p:nvPr/>
        </p:nvSpPr>
        <p:spPr>
          <a:xfrm>
            <a:off x="2288470" y="1675529"/>
            <a:ext cx="2469265" cy="4735661"/>
          </a:xfrm>
          <a:prstGeom prst="borderCallout1">
            <a:avLst>
              <a:gd name="adj1" fmla="val 12306"/>
              <a:gd name="adj2" fmla="val -802"/>
              <a:gd name="adj3" fmla="val 13224"/>
              <a:gd name="adj4" fmla="val -42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SOCIAL FACTORS</a:t>
            </a:r>
          </a:p>
          <a:p>
            <a:pPr algn="just"/>
            <a:endParaRPr lang="en-US" sz="2400" u="sng" dirty="0">
              <a:latin typeface="Arial Black" panose="020B0A04020102020204" pitchFamily="34" charset="0"/>
            </a:endParaRPr>
          </a:p>
          <a:p>
            <a:pPr algn="just"/>
            <a:endParaRPr lang="en-US" sz="1200" u="sng" dirty="0">
              <a:latin typeface="Arial Black" panose="020B0A040201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Reference Groups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Social Networks</a:t>
            </a:r>
          </a:p>
          <a:p>
            <a:pPr algn="ctr"/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Family</a:t>
            </a:r>
          </a:p>
          <a:p>
            <a:pPr algn="ctr"/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Roles &amp; status</a:t>
            </a:r>
            <a:endParaRPr lang="en-GB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6CD0-DCB9-4282-9B92-10D9397AA56D}"/>
              </a:ext>
            </a:extLst>
          </p:cNvPr>
          <p:cNvSpPr txBox="1"/>
          <p:nvPr/>
        </p:nvSpPr>
        <p:spPr>
          <a:xfrm>
            <a:off x="368109" y="282028"/>
            <a:ext cx="11429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BUYER’S CHARACTERISTICS INFLUENCING </a:t>
            </a:r>
          </a:p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BUYER BEHAVIOUR</a:t>
            </a:r>
          </a:p>
        </p:txBody>
      </p:sp>
    </p:spTree>
    <p:extLst>
      <p:ext uri="{BB962C8B-B14F-4D97-AF65-F5344CB8AC3E}">
        <p14:creationId xmlns:p14="http://schemas.microsoft.com/office/powerpoint/2010/main" val="18262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41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PSYCHOLOGICAL  FACTORS</a:t>
            </a:r>
          </a:p>
          <a:p>
            <a:pPr marL="0" indent="0" algn="just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9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MOTIVATION</a:t>
            </a: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a person is motivated enough, it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buying behavior of the person.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person has many needs at any given time. Some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arising from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 of tension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 hunger, thirst, or discomfort. Others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arising from the need for recognition, esteem, or belonging.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need becomes a motive when it is inspired to a sufficient level of intensity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97371"/>
            <a:ext cx="10590972" cy="59605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Maslow's hierarchy of needs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theory by Abraham Maslow, which puts forward 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are motivated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five basic categories of needs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hysiological, Safety, Love &amp; Belonging, Esteem, And Self-actualization.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order to better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what motivates human beings ---  Maslow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human needs can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a hierarchy.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hierarchy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more basic needs such as food and water to self-fulfillment --- According to Maslow,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lower need is met,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on the hierarchy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our focus of attention.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62" y="448710"/>
            <a:ext cx="10590972" cy="59605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PHYSIOLOGICAL NEEDS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physical needs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drinking when thirsty or eating when hungry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meet the biological requirements for human survival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air, food, drink, shelter, clothing, sleep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these needs are not satisfied the human body cannot function optimally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someone is extremely hungry, it’s hard to focus on anything else besides food. Another example of a physiological need would be the need for adequate sleep.</a:t>
            </a: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9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48710"/>
            <a:ext cx="10590972" cy="59605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SAFETY NEEDS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an individual’s physiological needs are satisfied, the needs for security and safety arises --- People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order, predictability and control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their lives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These needs can be fulfilled by the family and society (like police, schools, business and medical care).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inancial security (we do things like purchase insurance and contribute to a savings account) ---  Law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 order (freedom from fear) --- Health and wellbeing (safety against accidents and injury).</a:t>
            </a: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8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48710"/>
            <a:ext cx="10590972" cy="59605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 AND BELONGING NEEDS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third level of human needs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involves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feelings of belongingness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ncludes our need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feel that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belong to a social group.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Friendship, closeness, trust, and acceptance --- Receiving and giving affection and love --- Affiliating, being part of a group (family, friends, work).</a:t>
            </a: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48710"/>
            <a:ext cx="10590972" cy="59605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ESTEEM NEEDS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Maslow classified into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categories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Esteem for oneself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self-confidence and feeling good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oneself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Feeling valued by others,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achievements and contributions have been recognized by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SELF-ACTUALIZATION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desire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everything that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can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most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one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--- One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feature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self-actualization is that it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looks different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everyone --- For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person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self-actualization might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helping others --- For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person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might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achievements in an artistic or creative field. </a:t>
            </a:r>
            <a:endParaRPr lang="en-US" sz="3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4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1103448</TotalTime>
  <Words>1195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6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NABRASS GULL</cp:lastModifiedBy>
  <cp:revision>1167</cp:revision>
  <dcterms:created xsi:type="dcterms:W3CDTF">2018-04-05T17:48:54Z</dcterms:created>
  <dcterms:modified xsi:type="dcterms:W3CDTF">2022-04-20T17:44:16Z</dcterms:modified>
</cp:coreProperties>
</file>