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5"/>
  </p:notesMasterIdLst>
  <p:sldIdLst>
    <p:sldId id="525" r:id="rId2"/>
    <p:sldId id="526" r:id="rId3"/>
    <p:sldId id="566" r:id="rId4"/>
    <p:sldId id="575" r:id="rId5"/>
    <p:sldId id="610" r:id="rId6"/>
    <p:sldId id="574" r:id="rId7"/>
    <p:sldId id="576" r:id="rId8"/>
    <p:sldId id="613" r:id="rId9"/>
    <p:sldId id="577" r:id="rId10"/>
    <p:sldId id="612" r:id="rId11"/>
    <p:sldId id="611" r:id="rId12"/>
    <p:sldId id="615" r:id="rId13"/>
    <p:sldId id="616" r:id="rId14"/>
    <p:sldId id="617" r:id="rId15"/>
    <p:sldId id="618" r:id="rId16"/>
    <p:sldId id="619" r:id="rId17"/>
    <p:sldId id="620" r:id="rId18"/>
    <p:sldId id="621" r:id="rId19"/>
    <p:sldId id="622" r:id="rId20"/>
    <p:sldId id="623" r:id="rId21"/>
    <p:sldId id="624" r:id="rId22"/>
    <p:sldId id="625" r:id="rId23"/>
    <p:sldId id="32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ad" initials="A" lastIdx="1" clrIdx="0">
    <p:extLst>
      <p:ext uri="{19B8F6BF-5375-455C-9EA6-DF929625EA0E}">
        <p15:presenceInfo xmlns:p15="http://schemas.microsoft.com/office/powerpoint/2012/main" userId="Asad" providerId="None"/>
      </p:ext>
    </p:extLst>
  </p:cmAuthor>
  <p:cmAuthor id="2" name="MUHAMMAD ASAD" initials="MA" lastIdx="2" clrIdx="1">
    <p:extLst>
      <p:ext uri="{19B8F6BF-5375-455C-9EA6-DF929625EA0E}">
        <p15:presenceInfo xmlns:p15="http://schemas.microsoft.com/office/powerpoint/2012/main" userId="MUHAMMAD AS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A079"/>
    <a:srgbClr val="D28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002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4-08T09:56:09.231" idx="2">
    <p:pos x="8706" y="1029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0070C-3A74-4D6A-A611-C1D10F811A9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513F1-E650-4010-9EE1-2A04A72B8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3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2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5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03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42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1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8627" y="0"/>
            <a:ext cx="2293373" cy="1793966"/>
          </a:xfrm>
        </p:spPr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0E2D8-4058-440F-A0E4-461AC8E86FF6}"/>
              </a:ext>
            </a:extLst>
          </p:cNvPr>
          <p:cNvSpPr/>
          <p:nvPr userDrawn="1"/>
        </p:nvSpPr>
        <p:spPr>
          <a:xfrm>
            <a:off x="10651919" y="-92075"/>
            <a:ext cx="1540081" cy="1356205"/>
          </a:xfrm>
          <a:prstGeom prst="rect">
            <a:avLst/>
          </a:prstGeom>
          <a:blipFill dpi="0" rotWithShape="1">
            <a:blip r:embed="rId2" cstate="print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4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6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16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asadali@uosahiwal.edu.p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0CB4-B954-47A7-BB71-121A9E04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36324"/>
            <a:ext cx="10353762" cy="538535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Marketing</a:t>
            </a: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Lecture # 7</a:t>
            </a: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Muhammad asad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br>
              <a:rPr lang="en-US" sz="2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Instructor 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br>
              <a:rPr lang="en-US" sz="1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department of computer science 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667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19" y="855903"/>
            <a:ext cx="10543762" cy="51461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SEARCH FOR INFORMATION (Research)</a:t>
            </a:r>
          </a:p>
          <a:p>
            <a:pPr marL="0" indent="0">
              <a:buNone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step in which the consumer is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motivated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search information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Regarding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need that he/she recognized.</a:t>
            </a:r>
          </a:p>
          <a:p>
            <a:pPr marL="0" indent="0" algn="just">
              <a:buNone/>
            </a:pP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7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Businesses must be there to help! --- and ---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do consumers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generally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go to look for answers today?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20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7" y="446627"/>
            <a:ext cx="10577306" cy="59647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 </a:t>
            </a:r>
          </a:p>
          <a:p>
            <a:pPr marL="0" indent="0" algn="ctr">
              <a:buNone/>
            </a:pP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RESEARCHING CAMERAS</a:t>
            </a: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Now that the customer has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realized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need to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new camera, it’s time to find solutions to his problem --- In this stage, the consumer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searching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an answer…</a:t>
            </a:r>
          </a:p>
          <a:p>
            <a:pPr marL="0" indent="0" algn="just">
              <a:buNone/>
            </a:pP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are some things a consumer may be searching for…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cameras 2021</a:t>
            </a: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 affordable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camera?</a:t>
            </a: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cameras are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top-rated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082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7" y="536246"/>
            <a:ext cx="10577306" cy="57855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1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information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customer needs to search --- For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how much he already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knows about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solutions available, as well as the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choices. Such as, let’s say there’s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someone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looking for a camera as a gift, and he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 no idea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type of camera he wants, or what features he needs.</a:t>
            </a:r>
          </a:p>
          <a:p>
            <a:pPr marL="0" indent="0" algn="just">
              <a:buNone/>
            </a:pP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will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more information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 someone who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already knows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exactly the type of camera he wants to buy --- But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 needs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find the right product and the right way to purchase it.</a:t>
            </a:r>
          </a:p>
          <a:p>
            <a:pPr marL="0" indent="0" algn="just">
              <a:buNone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amount of searching information --- Is entirely dependent on the situation, and it can vary widely.</a:t>
            </a:r>
          </a:p>
          <a:p>
            <a:pPr marL="0" indent="0" algn="just">
              <a:buNone/>
            </a:pPr>
            <a:endParaRPr lang="en-US" sz="2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6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7" y="536246"/>
            <a:ext cx="10577306" cy="57855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how do customers search for information? </a:t>
            </a:r>
          </a:p>
          <a:p>
            <a:pPr marL="0" indent="0" algn="just">
              <a:buNone/>
            </a:pPr>
            <a:endParaRPr lang="en-US" sz="10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using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Internal information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their previous knowledge of a product or brand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--- as well as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External information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 about a product or brand from friends or family, reviews, press reviews, etc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.).</a:t>
            </a:r>
          </a:p>
          <a:p>
            <a:pPr marL="0" indent="0" algn="just">
              <a:buNone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biggest way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can optimize your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online business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during the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recognition and awareness stage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--- By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making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you show up in search results --- and --- That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consumer sees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 impression.</a:t>
            </a:r>
          </a:p>
        </p:txBody>
      </p:sp>
    </p:spTree>
    <p:extLst>
      <p:ext uri="{BB962C8B-B14F-4D97-AF65-F5344CB8AC3E}">
        <p14:creationId xmlns:p14="http://schemas.microsoft.com/office/powerpoint/2010/main" val="34996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14" y="354495"/>
            <a:ext cx="10590972" cy="61490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1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EVALUATION OF ALTERNATIVES (Consideration)</a:t>
            </a:r>
          </a:p>
          <a:p>
            <a:pPr marL="0" indent="0">
              <a:buNone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Now that the consumer has done research --- It’s time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choices --- and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if there are any favorable alternatives.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7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During this phase, consumers are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aware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your and your competitor brand --- and --- Whether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purchase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you or a competitor.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7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Consumers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purchase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decisions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 on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available options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 match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their needs --- and ---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risk of investing poorly --- They will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sure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no better options for them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instead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this option.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7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14" y="891622"/>
            <a:ext cx="10590972" cy="50747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evaluation is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influenced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major characteristics…</a:t>
            </a:r>
          </a:p>
          <a:p>
            <a:pPr marL="0" indent="0" algn="just">
              <a:buNone/>
            </a:pPr>
            <a:endParaRPr lang="en-US" sz="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Features, functionality, price, ease of use</a:t>
            </a:r>
          </a:p>
          <a:p>
            <a:pPr marL="0" indent="0" algn="just">
              <a:buNone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Subjective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Feelings about a brand (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 on previous experience or input from past customers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96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7" y="446627"/>
            <a:ext cx="10577306" cy="596474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 </a:t>
            </a:r>
          </a:p>
          <a:p>
            <a:pPr marL="0" indent="0" algn="ctr">
              <a:buNone/>
            </a:pP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COMPARISON SHOPPING FOR A CAMERA</a:t>
            </a: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you’re a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camera seller or brand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Your goal in the consideration stage is to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convince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customers --- Your camera is the best choice --- and --- The most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way to do that is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keep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them on your site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longer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and --- Find ways to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earn their trust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9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Consumers will first consider the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 characteristics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your camera. 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Does it have all the features I want? </a:t>
            </a:r>
          </a:p>
          <a:p>
            <a:pPr marL="0" indent="0" algn="just">
              <a:buNone/>
            </a:pPr>
            <a:r>
              <a:rPr lang="en-US" sz="2600" b="1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Is it easy to use? </a:t>
            </a:r>
          </a:p>
          <a:p>
            <a:pPr marL="0" indent="0" algn="just">
              <a:buNone/>
            </a:pPr>
            <a:r>
              <a:rPr lang="en-US" sz="2600" b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Is it in my budget? </a:t>
            </a:r>
          </a:p>
        </p:txBody>
      </p:sp>
    </p:spTree>
    <p:extLst>
      <p:ext uri="{BB962C8B-B14F-4D97-AF65-F5344CB8AC3E}">
        <p14:creationId xmlns:p14="http://schemas.microsoft.com/office/powerpoint/2010/main" val="2694001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7" y="446627"/>
            <a:ext cx="10577306" cy="59647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9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subjective consideration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kick in: 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other people think it has all the features it should? </a:t>
            </a:r>
          </a:p>
          <a:p>
            <a:pPr marL="0" indent="0" algn="just">
              <a:buNone/>
            </a:pP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Has anyone else who bought it expressed any difficulty with 	learning how to use it? </a:t>
            </a:r>
          </a:p>
          <a:p>
            <a:pPr marL="0" indent="0" algn="just">
              <a:buNone/>
            </a:pPr>
            <a:r>
              <a:rPr lang="en-US" sz="2600" b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Is it generally considered a good value for the money?	</a:t>
            </a:r>
          </a:p>
          <a:p>
            <a:pPr marL="0" indent="0" algn="just">
              <a:buNone/>
            </a:pPr>
            <a:endParaRPr lang="en-US" sz="2600" b="1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It’s important that your site is informative --- Your prices are competitive --- Your value is clear, etc. --- But if you’re identical to a competitor in every single way --- The word of previous customers is what will set you apart.</a:t>
            </a:r>
          </a:p>
        </p:txBody>
      </p:sp>
    </p:spTree>
    <p:extLst>
      <p:ext uri="{BB962C8B-B14F-4D97-AF65-F5344CB8AC3E}">
        <p14:creationId xmlns:p14="http://schemas.microsoft.com/office/powerpoint/2010/main" val="2884483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14" y="648735"/>
            <a:ext cx="10590972" cy="55605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PURCHASING DECISION (Conversion) </a:t>
            </a:r>
          </a:p>
          <a:p>
            <a:pPr marL="0" indent="0">
              <a:buNone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This is the stage when customers are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buy, have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decided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where and what they want to buy, and are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ready to pull out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their credit cards. </a:t>
            </a:r>
            <a:endParaRPr lang="en-US" sz="7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wait! Not so fast --- You can still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customer at this stage. This is the stage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purchasing experience is key ---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as easy as possible.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4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7" y="446627"/>
            <a:ext cx="10577306" cy="59647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05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 </a:t>
            </a:r>
          </a:p>
          <a:p>
            <a:pPr marL="0" indent="0" algn="ctr">
              <a:buNone/>
            </a:pP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ABANDONING CHECKOUT FOR A CAMERA</a:t>
            </a:r>
          </a:p>
          <a:p>
            <a:pPr marL="0" indent="0" algn="justLow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Let’s say your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potential customer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 gotten to the checkout stage of his purchase, and has second thoughts…</a:t>
            </a:r>
          </a:p>
          <a:p>
            <a:pPr marL="0" indent="0" algn="justLow">
              <a:buNone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Low">
              <a:buNone/>
            </a:pPr>
            <a:r>
              <a:rPr lang="en-US" sz="2600" b="1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if the customer wants a different camera? </a:t>
            </a:r>
          </a:p>
          <a:p>
            <a:pPr marL="0" indent="0" algn="justLow">
              <a:buNone/>
            </a:pPr>
            <a:r>
              <a:rPr lang="en-US" sz="260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if this camera is missing a key feature that the recipient would want? </a:t>
            </a:r>
          </a:p>
          <a:p>
            <a:pPr marL="0" indent="0" algn="justLow">
              <a:buNone/>
            </a:pP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difficult will it be for the recipient to return the camera if it doesn’t meet their needs?</a:t>
            </a: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7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88B56F-67E7-4FDB-BCAC-99DDC54EA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3" y="372715"/>
            <a:ext cx="10520334" cy="5400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9830C3-E8D0-48C9-B357-CF7E1E1C1690}"/>
              </a:ext>
            </a:extLst>
          </p:cNvPr>
          <p:cNvSpPr txBox="1">
            <a:spLocks/>
          </p:cNvSpPr>
          <p:nvPr/>
        </p:nvSpPr>
        <p:spPr>
          <a:xfrm>
            <a:off x="835833" y="455759"/>
            <a:ext cx="10520334" cy="578788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Font typeface="Arial" panose="020B0604020202020204" pitchFamily="34" charset="0"/>
              <a:buNone/>
            </a:pPr>
            <a:r>
              <a:rPr lang="en-US" sz="4500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Key Learning Point :-</a:t>
            </a:r>
          </a:p>
          <a:p>
            <a:pPr algn="just"/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4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Discussion about the consumer decision making process</a:t>
            </a: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441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948" y="446627"/>
            <a:ext cx="10794103" cy="59647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will likely abandon his cart --- and ---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 back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the research stage ---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Maybe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he’ll end up back on your site, but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maybe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he won’t. </a:t>
            </a:r>
          </a:p>
          <a:p>
            <a:pPr marL="0" indent="0" algn="just">
              <a:buNone/>
            </a:pPr>
            <a:endParaRPr lang="en-US" sz="105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goal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this stage is --- To get him to complete the purchase now --- So you don’t lose him forever.</a:t>
            </a:r>
          </a:p>
          <a:p>
            <a:pPr marL="0" indent="0" algn="just">
              <a:buNone/>
            </a:pP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need to focus on building trust, but don’t distract the customer from completing the purchase.</a:t>
            </a:r>
          </a:p>
          <a:p>
            <a:pPr marL="0" indent="0" algn="just">
              <a:buNone/>
            </a:pPr>
            <a:endParaRPr lang="en-US" sz="2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79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14" y="314324"/>
            <a:ext cx="10590972" cy="61579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1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POST-PURCHASE EVALUATION (Re-Purchase) </a:t>
            </a:r>
          </a:p>
          <a:p>
            <a:pPr marL="0" indent="0">
              <a:buNone/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this stage the consumers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reflect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their recent purchase --- They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think about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they feel about it ---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 it was a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investment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They will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the brand for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purchases and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brand to friends and family.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this stage, you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have a post-purchase strategy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probability that customers will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engage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your brand again in the future.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Asking customers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reviews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experience in a post-purchase email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only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gives you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into your performance --- But it also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you valuable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user-generated content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attract future customers.</a:t>
            </a:r>
          </a:p>
          <a:p>
            <a:pPr marL="0" indent="0" algn="just">
              <a:buNone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94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7" y="446627"/>
            <a:ext cx="10577306" cy="59647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05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 </a:t>
            </a:r>
          </a:p>
          <a:p>
            <a:pPr marL="0" indent="0" algn="just">
              <a:buNone/>
            </a:pPr>
            <a:endParaRPr lang="en-US" sz="6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GETTING FEEDBACK AND ENCOURAGING REPEAT PURCHASES</a:t>
            </a:r>
          </a:p>
          <a:p>
            <a:pPr marL="0" indent="0" algn="just">
              <a:buNone/>
            </a:pPr>
            <a:endParaRPr lang="en-US" sz="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customer has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already bought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your brand and they’re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evaluating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purchase. This is usually when they will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leave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review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experience. </a:t>
            </a:r>
          </a:p>
          <a:p>
            <a:pPr marL="0" indent="0" algn="just">
              <a:buNone/>
            </a:pPr>
            <a:endParaRPr lang="en-US" sz="105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this stage, you want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customers buy again --- and --- You want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encourage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them to leave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user-generated content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(UGC)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other buyers in the future. </a:t>
            </a: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944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A09E-D415-4BE0-A35B-78651178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414106"/>
            <a:ext cx="11105322" cy="61324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ANY QUESTION</a:t>
            </a:r>
          </a:p>
          <a:p>
            <a:pPr marL="0" indent="0" algn="just">
              <a:buNone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 can contact me at: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  <a:hlinkClick r:id="rId2"/>
              </a:rPr>
              <a:t>asadali@uosahiwal.edu.pk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Your query will be answered within one working day.</a:t>
            </a:r>
            <a:endParaRPr lang="en-US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F910E-174A-4E99-A14B-F5309D3C5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440" y="1135545"/>
            <a:ext cx="1543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5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16" y="620160"/>
            <a:ext cx="11050968" cy="5617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9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WHAT IS THE CONSUMER DECISION MAKING PROCESS? </a:t>
            </a:r>
            <a:endParaRPr lang="en-US" sz="9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7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7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7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process by which consumers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Become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aware of and identify their needs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information on how to best solve these needs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alternative available options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purchasing decision --- and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purchase.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2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00" y="448710"/>
            <a:ext cx="11072399" cy="59605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5 STEPS OF THE CONSUMER DECISION MAKING PROCESS</a:t>
            </a:r>
          </a:p>
          <a:p>
            <a:pPr marL="0" indent="0" algn="just">
              <a:buNone/>
            </a:pPr>
            <a:endParaRPr lang="en-US" sz="1050" b="1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So, here’s a breakdown of what happens in each step: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RECOGNITION </a:t>
            </a:r>
            <a:r>
              <a:rPr lang="en-US" sz="2600" b="1" u="sng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b="1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Awareness</a:t>
            </a:r>
            <a:r>
              <a:rPr lang="en-US" sz="2600" b="1" u="sng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first and most important stage of the buying process, because every sale begins when a customer becomes aware that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have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need for a product or service.</a:t>
            </a:r>
          </a:p>
          <a:p>
            <a:pPr marL="0" indent="0" algn="just">
              <a:buNone/>
            </a:pP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 FOR INFORMATION </a:t>
            </a:r>
            <a:r>
              <a:rPr lang="en-US" sz="2600" b="1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(Research)</a:t>
            </a:r>
            <a:r>
              <a:rPr lang="en-US" sz="2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During this stage, customers want to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 out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their options.</a:t>
            </a:r>
          </a:p>
        </p:txBody>
      </p:sp>
    </p:spTree>
    <p:extLst>
      <p:ext uri="{BB962C8B-B14F-4D97-AF65-F5344CB8AC3E}">
        <p14:creationId xmlns:p14="http://schemas.microsoft.com/office/powerpoint/2010/main" val="211878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00" y="448710"/>
            <a:ext cx="11072399" cy="59605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600" b="1" u="sng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 OF ALTERNATIVES </a:t>
            </a:r>
            <a:r>
              <a:rPr lang="en-US" sz="2600" b="1" u="sng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(Consideration)</a:t>
            </a:r>
            <a:r>
              <a:rPr lang="en-US" sz="2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the stage when a customer is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options to make the best choice.</a:t>
            </a:r>
          </a:p>
          <a:p>
            <a:pPr marL="0" indent="0" algn="just">
              <a:buNone/>
            </a:pP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PURCHASING DECISION </a:t>
            </a:r>
            <a:r>
              <a:rPr lang="en-US" sz="2600" b="1" u="sng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(Conversion)</a:t>
            </a:r>
            <a:r>
              <a:rPr lang="en-US" sz="2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During this stage,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buying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behavior turns into action – it’s time for the consumer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buy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0" indent="0" algn="just">
              <a:buNone/>
            </a:pP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POST-PURCHASE EVALUATION </a:t>
            </a:r>
            <a:r>
              <a:rPr lang="en-US" sz="2600" b="1" u="sng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(Re-Purchase)</a:t>
            </a:r>
            <a:r>
              <a:rPr lang="en-US" sz="2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making a purchase, consumers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consider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whether it was worth it, whether they will recommend the product/service/brand to others, whether they would buy again, and what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they would give.</a:t>
            </a:r>
            <a:endParaRPr lang="en-US" sz="26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2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B6C862-0328-4A21-BBCC-BAB6B603FF39}"/>
              </a:ext>
            </a:extLst>
          </p:cNvPr>
          <p:cNvSpPr/>
          <p:nvPr/>
        </p:nvSpPr>
        <p:spPr>
          <a:xfrm>
            <a:off x="8984546" y="1952759"/>
            <a:ext cx="2826453" cy="236021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u="sng" dirty="0">
                <a:solidFill>
                  <a:schemeClr val="bg1"/>
                </a:solidFill>
                <a:latin typeface="Arial Black" panose="020B0A04020102020204" pitchFamily="34" charset="0"/>
              </a:rPr>
              <a:t>PURCHASING DECISION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endParaRPr lang="en-US" sz="11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Conversion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1D380-39DF-406B-A492-35EBCE3A548C}"/>
              </a:ext>
            </a:extLst>
          </p:cNvPr>
          <p:cNvSpPr/>
          <p:nvPr/>
        </p:nvSpPr>
        <p:spPr>
          <a:xfrm>
            <a:off x="6027194" y="1953657"/>
            <a:ext cx="2826453" cy="236021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u="sng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400" u="sng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EVALUATION OF ALTERNATIVES</a:t>
            </a:r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ctr"/>
            <a:endParaRPr lang="en-US" sz="1000" dirty="0">
              <a:solidFill>
                <a:schemeClr val="bg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n-US" sz="1000" dirty="0">
              <a:solidFill>
                <a:schemeClr val="bg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Consideration</a:t>
            </a:r>
            <a:endParaRPr lang="en-US" sz="1000" dirty="0">
              <a:solidFill>
                <a:schemeClr val="bg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02EF2-E9F8-4D42-8D1D-5319DEB6418D}"/>
              </a:ext>
            </a:extLst>
          </p:cNvPr>
          <p:cNvSpPr/>
          <p:nvPr/>
        </p:nvSpPr>
        <p:spPr>
          <a:xfrm>
            <a:off x="439253" y="1952759"/>
            <a:ext cx="2669298" cy="23602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bg1"/>
                </a:solidFill>
                <a:latin typeface="Arial Black" panose="020B0A04020102020204" pitchFamily="34" charset="0"/>
              </a:rPr>
              <a:t>NEED RECOGNITION</a:t>
            </a:r>
            <a:endParaRPr 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Awareness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240D4132-9D0A-450B-A390-430366103DDC}"/>
              </a:ext>
            </a:extLst>
          </p:cNvPr>
          <p:cNvSpPr/>
          <p:nvPr/>
        </p:nvSpPr>
        <p:spPr>
          <a:xfrm>
            <a:off x="4488453" y="4426442"/>
            <a:ext cx="3222818" cy="2175851"/>
          </a:xfrm>
          <a:prstGeom prst="borderCallout1">
            <a:avLst>
              <a:gd name="adj1" fmla="val 878"/>
              <a:gd name="adj2" fmla="val 3636"/>
              <a:gd name="adj3" fmla="val -334"/>
              <a:gd name="adj4" fmla="val 381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latin typeface="Arial Black" panose="020B0A04020102020204" pitchFamily="34" charset="0"/>
              </a:rPr>
              <a:t>POST-PURCHASE EVALUATION</a:t>
            </a:r>
          </a:p>
          <a:p>
            <a:pPr algn="just"/>
            <a:endParaRPr lang="en-US" sz="2400" dirty="0">
              <a:latin typeface="Arial Black" panose="020B0A04020102020204" pitchFamily="34" charset="0"/>
            </a:endParaRPr>
          </a:p>
          <a:p>
            <a:pPr algn="just"/>
            <a:r>
              <a:rPr lang="en-US" sz="2000" dirty="0">
                <a:latin typeface="Arial Black" panose="020B0A04020102020204" pitchFamily="34" charset="0"/>
              </a:rPr>
              <a:t>Re-Purchase</a:t>
            </a:r>
            <a:endParaRPr lang="en-GB" sz="2000" dirty="0">
              <a:latin typeface="Arial Black" panose="020B0A04020102020204" pitchFamily="34" charset="0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1A49EEFA-183D-4CE4-B591-6FFC773850D9}"/>
              </a:ext>
            </a:extLst>
          </p:cNvPr>
          <p:cNvSpPr/>
          <p:nvPr/>
        </p:nvSpPr>
        <p:spPr>
          <a:xfrm>
            <a:off x="3230532" y="1953657"/>
            <a:ext cx="2669298" cy="2360217"/>
          </a:xfrm>
          <a:prstGeom prst="borderCallout1">
            <a:avLst>
              <a:gd name="adj1" fmla="val 12306"/>
              <a:gd name="adj2" fmla="val -802"/>
              <a:gd name="adj3" fmla="val 13224"/>
              <a:gd name="adj4" fmla="val -429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SEARCH </a:t>
            </a:r>
          </a:p>
          <a:p>
            <a:pPr algn="ctr"/>
            <a:r>
              <a:rPr lang="en-US" sz="2400" u="sng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FOR INFORMATION</a:t>
            </a:r>
          </a:p>
          <a:p>
            <a:pPr algn="ctr"/>
            <a:endParaRPr lang="en-US" sz="1200" u="sng" dirty="0">
              <a:latin typeface="Arial Black" panose="020B0A04020102020204" pitchFamily="34" charset="0"/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036CD0-DCB9-4282-9B92-10D9397AA56D}"/>
              </a:ext>
            </a:extLst>
          </p:cNvPr>
          <p:cNvSpPr txBox="1"/>
          <p:nvPr/>
        </p:nvSpPr>
        <p:spPr>
          <a:xfrm>
            <a:off x="381000" y="720971"/>
            <a:ext cx="114299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000" dirty="0">
                <a:solidFill>
                  <a:srgbClr val="FFC000"/>
                </a:solidFill>
                <a:latin typeface="Arial Black" panose="020B0A04020102020204" pitchFamily="34" charset="0"/>
              </a:rPr>
              <a:t>CONSUMER DECISION MAKING PROCESS</a:t>
            </a:r>
          </a:p>
        </p:txBody>
      </p:sp>
    </p:spTree>
    <p:extLst>
      <p:ext uri="{BB962C8B-B14F-4D97-AF65-F5344CB8AC3E}">
        <p14:creationId xmlns:p14="http://schemas.microsoft.com/office/powerpoint/2010/main" val="182622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14" y="354495"/>
            <a:ext cx="10590972" cy="61490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1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NEED RECOGNITION (Awareness)</a:t>
            </a:r>
          </a:p>
          <a:p>
            <a:pPr marL="0" indent="0" algn="just">
              <a:buNone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Needs come about because of two reasons</a:t>
            </a:r>
          </a:p>
          <a:p>
            <a:pPr marL="0" indent="0" algn="just">
              <a:buNone/>
            </a:pPr>
            <a:endParaRPr lang="en-US" sz="3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Internal stimuli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normally a physiological or emotional needs, such as hunger, thirst, sickness, sleepiness, sadness, jealousy, etc.</a:t>
            </a:r>
          </a:p>
          <a:p>
            <a:pPr marL="0" indent="0" algn="just">
              <a:buNone/>
            </a:pPr>
            <a:endParaRPr lang="en-US" sz="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External stimuli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like an advertisement, the smell of yummy food, etc.</a:t>
            </a:r>
          </a:p>
          <a:p>
            <a:pPr marL="0" indent="0" algn="just">
              <a:buNone/>
            </a:pPr>
            <a:endParaRPr lang="en-US" sz="7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groceries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without food in the house, we’ll be hungry. We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new clothes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we’ll be cold, or we feel like everyone else has the latest handbag of the season, and we don’t want to be left out.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7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7" y="446627"/>
            <a:ext cx="10577306" cy="596474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 </a:t>
            </a:r>
          </a:p>
          <a:p>
            <a:pPr marL="0" indent="0" algn="ctr">
              <a:buNone/>
            </a:pP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LOOKING FOR A NEW CAMERA</a:t>
            </a:r>
            <a:endParaRPr lang="en-US" sz="2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Think about it ---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does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someone start looking for a new camera?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Likely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their old camera isn’t working well anymore,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they simply want a better camera --- Maybe they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have a vacation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coming up --- Or maybe they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want to give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camera as a present to their brother, who just had his first child.</a:t>
            </a:r>
          </a:p>
          <a:p>
            <a:pPr marL="0" indent="0" algn="just">
              <a:buNone/>
            </a:pPr>
            <a:endParaRPr lang="en-US" sz="105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 world is this related to a physiological need? --- Simple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camera, they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won’t be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able to document special moments --- Therefore, they have an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emotional desire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save these moments so that they are happy and not sad.</a:t>
            </a:r>
          </a:p>
          <a:p>
            <a:pPr marL="0" indent="0" algn="just">
              <a:buNone/>
            </a:pPr>
            <a:endParaRPr lang="en-US" sz="2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03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7" y="844819"/>
            <a:ext cx="10577306" cy="51683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emotional desire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internal stimuli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this situation --- Sure, a camera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isn’t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life necessity keeping them from surviving,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does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core emotional need.</a:t>
            </a:r>
          </a:p>
          <a:p>
            <a:pPr marL="0" indent="0" algn="just">
              <a:buNone/>
            </a:pP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happens after someone identifies a need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marL="0" indent="0" algn="just">
              <a:buNone/>
            </a:pP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begin looking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a solution! Which brings us to the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next step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customer journey --- Searching for information. </a:t>
            </a: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57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1103614</TotalTime>
  <Words>1626</Words>
  <Application>Microsoft Office PowerPoint</Application>
  <PresentationFormat>Widescreen</PresentationFormat>
  <Paragraphs>175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Bookman Old Style</vt:lpstr>
      <vt:lpstr>Calibri</vt:lpstr>
      <vt:lpstr>Rockwell</vt:lpstr>
      <vt:lpstr>Wingdings</vt:lpstr>
      <vt:lpstr>Damask</vt:lpstr>
      <vt:lpstr>Marketing   Lecture # 7   Muhammad asad  Instructor   department of computer science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</dc:creator>
  <cp:lastModifiedBy>MUHAMMAD ASAD</cp:lastModifiedBy>
  <cp:revision>1200</cp:revision>
  <dcterms:created xsi:type="dcterms:W3CDTF">2018-04-05T17:48:54Z</dcterms:created>
  <dcterms:modified xsi:type="dcterms:W3CDTF">2022-04-05T03:15:08Z</dcterms:modified>
</cp:coreProperties>
</file>